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6" r:id="rId4"/>
    <p:sldId id="258" r:id="rId5"/>
    <p:sldId id="259" r:id="rId6"/>
    <p:sldId id="265" r:id="rId7"/>
    <p:sldId id="271" r:id="rId8"/>
    <p:sldId id="260" r:id="rId9"/>
    <p:sldId id="267" r:id="rId10"/>
    <p:sldId id="270" r:id="rId11"/>
    <p:sldId id="268" r:id="rId12"/>
    <p:sldId id="261" r:id="rId13"/>
    <p:sldId id="262" r:id="rId14"/>
    <p:sldId id="264"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738FF-368E-46AF-864B-15BC4DFA5507}" type="datetimeFigureOut">
              <a:rPr lang="en-GB" smtClean="0"/>
              <a:t>04/01/2021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2B28C-14CF-4918-9818-41BF643CBBDF}" type="slidenum">
              <a:rPr lang="en-GB" smtClean="0"/>
              <a:t>‹#›</a:t>
            </a:fld>
            <a:endParaRPr lang="en-GB"/>
          </a:p>
        </p:txBody>
      </p:sp>
    </p:spTree>
    <p:extLst>
      <p:ext uri="{BB962C8B-B14F-4D97-AF65-F5344CB8AC3E}">
        <p14:creationId xmlns:p14="http://schemas.microsoft.com/office/powerpoint/2010/main" val="80577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E2B28C-14CF-4918-9818-41BF643CBBDF}" type="slidenum">
              <a:rPr lang="en-GB" smtClean="0"/>
              <a:t>2</a:t>
            </a:fld>
            <a:endParaRPr lang="en-GB"/>
          </a:p>
        </p:txBody>
      </p:sp>
    </p:spTree>
    <p:extLst>
      <p:ext uri="{BB962C8B-B14F-4D97-AF65-F5344CB8AC3E}">
        <p14:creationId xmlns:p14="http://schemas.microsoft.com/office/powerpoint/2010/main" val="330666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E2B28C-14CF-4918-9818-41BF643CBBDF}" type="slidenum">
              <a:rPr lang="en-GB" smtClean="0"/>
              <a:t>3</a:t>
            </a:fld>
            <a:endParaRPr lang="en-GB"/>
          </a:p>
        </p:txBody>
      </p:sp>
    </p:spTree>
    <p:extLst>
      <p:ext uri="{BB962C8B-B14F-4D97-AF65-F5344CB8AC3E}">
        <p14:creationId xmlns:p14="http://schemas.microsoft.com/office/powerpoint/2010/main" val="96662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112DAE-9E71-480F-BD51-9BDA1AB4636D}"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227711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12DAE-9E71-480F-BD51-9BDA1AB4636D}"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52126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12DAE-9E71-480F-BD51-9BDA1AB4636D}"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380194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12DAE-9E71-480F-BD51-9BDA1AB4636D}"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279543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112DAE-9E71-480F-BD51-9BDA1AB4636D}"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302905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112DAE-9E71-480F-BD51-9BDA1AB4636D}"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149383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112DAE-9E71-480F-BD51-9BDA1AB4636D}" type="datetimeFigureOut">
              <a:rPr lang="en-GB" smtClean="0"/>
              <a:t>04/01/2021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204673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112DAE-9E71-480F-BD51-9BDA1AB4636D}" type="datetimeFigureOut">
              <a:rPr lang="en-GB" smtClean="0"/>
              <a:t>04/01/2021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257257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12DAE-9E71-480F-BD51-9BDA1AB4636D}" type="datetimeFigureOut">
              <a:rPr lang="en-GB" smtClean="0"/>
              <a:t>04/01/2021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133519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12DAE-9E71-480F-BD51-9BDA1AB4636D}"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297259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12DAE-9E71-480F-BD51-9BDA1AB4636D}"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339925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12DAE-9E71-480F-BD51-9BDA1AB4636D}" type="datetimeFigureOut">
              <a:rPr lang="en-GB" smtClean="0"/>
              <a:t>04/01/2021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194FC-94A3-48B4-A4BD-36B85551A692}" type="slidenum">
              <a:rPr lang="en-GB" smtClean="0"/>
              <a:t>‹#›</a:t>
            </a:fld>
            <a:endParaRPr lang="en-GB"/>
          </a:p>
        </p:txBody>
      </p:sp>
    </p:spTree>
    <p:extLst>
      <p:ext uri="{BB962C8B-B14F-4D97-AF65-F5344CB8AC3E}">
        <p14:creationId xmlns:p14="http://schemas.microsoft.com/office/powerpoint/2010/main" val="2930494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V_lgJgBbqWE" TargetMode="External"/><Relationship Id="rId1" Type="http://schemas.openxmlformats.org/officeDocument/2006/relationships/slideLayout" Target="../slideLayouts/slideLayout2.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oorwayonline.org.uk/literacy/letterform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400" dirty="0" smtClean="0">
                <a:solidFill>
                  <a:prstClr val="black"/>
                </a:solidFill>
                <a:latin typeface="Calibri" panose="020F0502020204030204"/>
              </a:rPr>
              <a:t>Maths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0" y="164755"/>
            <a:ext cx="8040129"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5676" y="312484"/>
            <a:ext cx="74263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GB" dirty="0" smtClean="0">
                <a:solidFill>
                  <a:prstClr val="black"/>
                </a:solidFill>
                <a:latin typeface="XCCW Joined 4a" panose="03050602040000000000" pitchFamily="66" charset="0"/>
                <a:cs typeface="Arial" panose="020B0604020202020204" pitchFamily="34" charset="0"/>
              </a:rPr>
              <a:t>Tuesday 5</a:t>
            </a:r>
            <a:r>
              <a:rPr lang="en-GB" baseline="30000" dirty="0" smtClean="0">
                <a:solidFill>
                  <a:prstClr val="black"/>
                </a:solidFill>
                <a:latin typeface="XCCW Joined 4a" panose="03050602040000000000" pitchFamily="66" charset="0"/>
                <a:cs typeface="Arial" panose="020B0604020202020204" pitchFamily="34" charset="0"/>
              </a:rPr>
              <a:t>th</a:t>
            </a:r>
            <a:r>
              <a:rPr lang="en-GB" dirty="0" smtClean="0">
                <a:solidFill>
                  <a:prstClr val="black"/>
                </a:solidFill>
                <a:latin typeface="XCCW Joined 4a" panose="03050602040000000000" pitchFamily="66" charset="0"/>
                <a:cs typeface="Arial" panose="020B0604020202020204" pitchFamily="34" charset="0"/>
              </a:rPr>
              <a:t> January 2021</a:t>
            </a:r>
            <a:r>
              <a:rPr lang="en-GB" dirty="0" smtClean="0">
                <a:solidFill>
                  <a:prstClr val="black"/>
                </a:solidFill>
                <a:latin typeface="Arial" panose="020B0604020202020204" pitchFamily="34" charset="0"/>
                <a:cs typeface="Arial" panose="020B0604020202020204" pitchFamily="34" charset="0"/>
              </a:rPr>
              <a:t>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61401" y="2819203"/>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XCCW Joined 4a" panose="03050602040000000000" pitchFamily="66" charset="0"/>
                <a:ea typeface="+mn-ea"/>
                <a:cs typeface="+mn-cs"/>
              </a:rPr>
              <a:t>L.O. To practice forming</a:t>
            </a:r>
            <a:r>
              <a:rPr kumimoji="0" lang="en-GB" sz="4000" b="0" i="0" u="none" strike="noStrike" kern="1200" cap="none" spc="0" normalizeH="0" noProof="0" dirty="0" smtClean="0">
                <a:ln>
                  <a:noFill/>
                </a:ln>
                <a:solidFill>
                  <a:prstClr val="black"/>
                </a:solidFill>
                <a:effectLst/>
                <a:uLnTx/>
                <a:uFillTx/>
                <a:latin typeface="XCCW Joined 4a" panose="03050602040000000000" pitchFamily="66" charset="0"/>
                <a:ea typeface="+mn-ea"/>
                <a:cs typeface="+mn-cs"/>
              </a:rPr>
              <a:t> numbers</a:t>
            </a: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40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190754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7717" y="802430"/>
            <a:ext cx="5313119" cy="584775"/>
          </a:xfrm>
          <a:prstGeom prst="rect">
            <a:avLst/>
          </a:prstGeom>
        </p:spPr>
        <p:txBody>
          <a:bodyPr wrap="square">
            <a:spAutoFit/>
          </a:bodyPr>
          <a:lstStyle/>
          <a:p>
            <a:r>
              <a:rPr lang="en-GB" sz="3200" b="1" dirty="0" smtClean="0">
                <a:latin typeface="XCCW Joined 4a" panose="03050602040000000000" pitchFamily="66" charset="0"/>
              </a:rPr>
              <a:t>Counting</a:t>
            </a:r>
            <a:endParaRPr lang="en-GB" sz="3200" b="1" dirty="0">
              <a:latin typeface="XCCW Joined 4a" panose="03050602040000000000" pitchFamily="66" charset="0"/>
            </a:endParaRPr>
          </a:p>
        </p:txBody>
      </p:sp>
      <p:sp>
        <p:nvSpPr>
          <p:cNvPr id="5" name="TextBox 4"/>
          <p:cNvSpPr txBox="1"/>
          <p:nvPr/>
        </p:nvSpPr>
        <p:spPr>
          <a:xfrm>
            <a:off x="3228405" y="1642011"/>
            <a:ext cx="10593421" cy="461665"/>
          </a:xfrm>
          <a:prstGeom prst="rect">
            <a:avLst/>
          </a:prstGeom>
          <a:noFill/>
        </p:spPr>
        <p:txBody>
          <a:bodyPr wrap="square" rtlCol="0">
            <a:spAutoFit/>
          </a:bodyPr>
          <a:lstStyle/>
          <a:p>
            <a:r>
              <a:rPr lang="en-GB" sz="2400" dirty="0" smtClean="0">
                <a:latin typeface="XCCW Joined 4a" panose="03050602040000000000" pitchFamily="66" charset="0"/>
              </a:rPr>
              <a:t>Can you find the number 2?</a:t>
            </a:r>
          </a:p>
        </p:txBody>
      </p:sp>
      <p:sp>
        <p:nvSpPr>
          <p:cNvPr id="6" name="AutoShape 2" descr="The Three Little Pigs Houses"/>
          <p:cNvSpPr>
            <a:spLocks noChangeAspect="1" noChangeArrowheads="1"/>
          </p:cNvSpPr>
          <p:nvPr/>
        </p:nvSpPr>
        <p:spPr bwMode="auto">
          <a:xfrm>
            <a:off x="124547" y="-175491"/>
            <a:ext cx="335828" cy="3358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5287817" y="2718396"/>
            <a:ext cx="3038764" cy="1446550"/>
          </a:xfrm>
          <a:prstGeom prst="rect">
            <a:avLst/>
          </a:prstGeom>
          <a:noFill/>
        </p:spPr>
        <p:txBody>
          <a:bodyPr wrap="square" rtlCol="0">
            <a:spAutoFit/>
          </a:bodyPr>
          <a:lstStyle/>
          <a:p>
            <a:r>
              <a:rPr lang="en-GB" sz="8800" dirty="0" smtClean="0">
                <a:latin typeface="XCCW Joined 4a" panose="03050602040000000000" pitchFamily="66" charset="0"/>
              </a:rPr>
              <a:t>1</a:t>
            </a:r>
            <a:endParaRPr lang="en-GB" sz="8800" dirty="0">
              <a:latin typeface="XCCW Joined 4a" panose="03050602040000000000" pitchFamily="66" charset="0"/>
            </a:endParaRPr>
          </a:p>
        </p:txBody>
      </p:sp>
      <p:sp>
        <p:nvSpPr>
          <p:cNvPr id="7" name="TextBox 6"/>
          <p:cNvSpPr txBox="1"/>
          <p:nvPr/>
        </p:nvSpPr>
        <p:spPr>
          <a:xfrm>
            <a:off x="2378659" y="4351132"/>
            <a:ext cx="3038764" cy="1446550"/>
          </a:xfrm>
          <a:prstGeom prst="rect">
            <a:avLst/>
          </a:prstGeom>
          <a:noFill/>
        </p:spPr>
        <p:txBody>
          <a:bodyPr wrap="square" rtlCol="0">
            <a:spAutoFit/>
          </a:bodyPr>
          <a:lstStyle/>
          <a:p>
            <a:r>
              <a:rPr lang="en-GB" sz="8800" dirty="0">
                <a:latin typeface="XCCW Joined 4a" panose="03050602040000000000" pitchFamily="66" charset="0"/>
              </a:rPr>
              <a:t>2</a:t>
            </a:r>
          </a:p>
        </p:txBody>
      </p:sp>
      <p:sp>
        <p:nvSpPr>
          <p:cNvPr id="8" name="TextBox 7"/>
          <p:cNvSpPr txBox="1"/>
          <p:nvPr/>
        </p:nvSpPr>
        <p:spPr>
          <a:xfrm>
            <a:off x="9153236" y="2255452"/>
            <a:ext cx="3038764" cy="1446550"/>
          </a:xfrm>
          <a:prstGeom prst="rect">
            <a:avLst/>
          </a:prstGeom>
          <a:noFill/>
        </p:spPr>
        <p:txBody>
          <a:bodyPr wrap="square" rtlCol="0">
            <a:spAutoFit/>
          </a:bodyPr>
          <a:lstStyle/>
          <a:p>
            <a:r>
              <a:rPr lang="en-GB" sz="8800" dirty="0">
                <a:latin typeface="XCCW Joined 4a" panose="03050602040000000000" pitchFamily="66" charset="0"/>
              </a:rPr>
              <a:t>3</a:t>
            </a:r>
          </a:p>
        </p:txBody>
      </p:sp>
      <p:sp>
        <p:nvSpPr>
          <p:cNvPr id="9" name="TextBox 8"/>
          <p:cNvSpPr txBox="1"/>
          <p:nvPr/>
        </p:nvSpPr>
        <p:spPr>
          <a:xfrm>
            <a:off x="882072" y="1532177"/>
            <a:ext cx="3038764" cy="1446550"/>
          </a:xfrm>
          <a:prstGeom prst="rect">
            <a:avLst/>
          </a:prstGeom>
          <a:noFill/>
        </p:spPr>
        <p:txBody>
          <a:bodyPr wrap="square" rtlCol="0">
            <a:spAutoFit/>
          </a:bodyPr>
          <a:lstStyle/>
          <a:p>
            <a:r>
              <a:rPr lang="en-GB" sz="8800" dirty="0">
                <a:latin typeface="XCCW Joined 4a" panose="03050602040000000000" pitchFamily="66" charset="0"/>
              </a:rPr>
              <a:t>4</a:t>
            </a:r>
          </a:p>
        </p:txBody>
      </p:sp>
      <p:sp>
        <p:nvSpPr>
          <p:cNvPr id="10" name="TextBox 9"/>
          <p:cNvSpPr txBox="1"/>
          <p:nvPr/>
        </p:nvSpPr>
        <p:spPr>
          <a:xfrm>
            <a:off x="7481454" y="4488872"/>
            <a:ext cx="3038764" cy="1446550"/>
          </a:xfrm>
          <a:prstGeom prst="rect">
            <a:avLst/>
          </a:prstGeom>
          <a:noFill/>
        </p:spPr>
        <p:txBody>
          <a:bodyPr wrap="square" rtlCol="0">
            <a:spAutoFit/>
          </a:bodyPr>
          <a:lstStyle/>
          <a:p>
            <a:r>
              <a:rPr lang="en-GB" sz="8800" dirty="0">
                <a:latin typeface="XCCW Joined 4a" panose="03050602040000000000" pitchFamily="66" charset="0"/>
              </a:rPr>
              <a:t>5</a:t>
            </a:r>
          </a:p>
        </p:txBody>
      </p:sp>
    </p:spTree>
    <p:extLst>
      <p:ext uri="{BB962C8B-B14F-4D97-AF65-F5344CB8AC3E}">
        <p14:creationId xmlns:p14="http://schemas.microsoft.com/office/powerpoint/2010/main" val="10421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7717" y="802430"/>
            <a:ext cx="5313119" cy="584775"/>
          </a:xfrm>
          <a:prstGeom prst="rect">
            <a:avLst/>
          </a:prstGeom>
        </p:spPr>
        <p:txBody>
          <a:bodyPr wrap="square">
            <a:spAutoFit/>
          </a:bodyPr>
          <a:lstStyle/>
          <a:p>
            <a:r>
              <a:rPr lang="en-GB" sz="3200" b="1" dirty="0" smtClean="0">
                <a:latin typeface="XCCW Joined 4a" panose="03050602040000000000" pitchFamily="66" charset="0"/>
              </a:rPr>
              <a:t>Counting</a:t>
            </a:r>
            <a:endParaRPr lang="en-GB" sz="3200" b="1" dirty="0">
              <a:latin typeface="XCCW Joined 4a" panose="03050602040000000000" pitchFamily="66" charset="0"/>
            </a:endParaRPr>
          </a:p>
        </p:txBody>
      </p:sp>
      <p:sp>
        <p:nvSpPr>
          <p:cNvPr id="5" name="TextBox 4"/>
          <p:cNvSpPr txBox="1"/>
          <p:nvPr/>
        </p:nvSpPr>
        <p:spPr>
          <a:xfrm>
            <a:off x="3228405" y="1642011"/>
            <a:ext cx="10593421" cy="461665"/>
          </a:xfrm>
          <a:prstGeom prst="rect">
            <a:avLst/>
          </a:prstGeom>
          <a:noFill/>
        </p:spPr>
        <p:txBody>
          <a:bodyPr wrap="square" rtlCol="0">
            <a:spAutoFit/>
          </a:bodyPr>
          <a:lstStyle/>
          <a:p>
            <a:r>
              <a:rPr lang="en-GB" sz="2400" dirty="0" smtClean="0">
                <a:latin typeface="XCCW Joined 4a" panose="03050602040000000000" pitchFamily="66" charset="0"/>
              </a:rPr>
              <a:t>Can you find the number 3?</a:t>
            </a:r>
          </a:p>
        </p:txBody>
      </p:sp>
      <p:sp>
        <p:nvSpPr>
          <p:cNvPr id="6" name="AutoShape 2" descr="The Three Little Pigs Houses"/>
          <p:cNvSpPr>
            <a:spLocks noChangeAspect="1" noChangeArrowheads="1"/>
          </p:cNvSpPr>
          <p:nvPr/>
        </p:nvSpPr>
        <p:spPr bwMode="auto">
          <a:xfrm>
            <a:off x="124547" y="-175491"/>
            <a:ext cx="335828" cy="3358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5287817" y="2718396"/>
            <a:ext cx="3038764" cy="1446550"/>
          </a:xfrm>
          <a:prstGeom prst="rect">
            <a:avLst/>
          </a:prstGeom>
          <a:noFill/>
        </p:spPr>
        <p:txBody>
          <a:bodyPr wrap="square" rtlCol="0">
            <a:spAutoFit/>
          </a:bodyPr>
          <a:lstStyle/>
          <a:p>
            <a:r>
              <a:rPr lang="en-GB" sz="8800" dirty="0" smtClean="0">
                <a:latin typeface="XCCW Joined 4a" panose="03050602040000000000" pitchFamily="66" charset="0"/>
              </a:rPr>
              <a:t>1</a:t>
            </a:r>
            <a:endParaRPr lang="en-GB" sz="8800" dirty="0">
              <a:latin typeface="XCCW Joined 4a" panose="03050602040000000000" pitchFamily="66" charset="0"/>
            </a:endParaRPr>
          </a:p>
        </p:txBody>
      </p:sp>
      <p:sp>
        <p:nvSpPr>
          <p:cNvPr id="7" name="TextBox 6"/>
          <p:cNvSpPr txBox="1"/>
          <p:nvPr/>
        </p:nvSpPr>
        <p:spPr>
          <a:xfrm>
            <a:off x="8326581" y="4881417"/>
            <a:ext cx="3038764" cy="1446550"/>
          </a:xfrm>
          <a:prstGeom prst="rect">
            <a:avLst/>
          </a:prstGeom>
          <a:noFill/>
        </p:spPr>
        <p:txBody>
          <a:bodyPr wrap="square" rtlCol="0">
            <a:spAutoFit/>
          </a:bodyPr>
          <a:lstStyle/>
          <a:p>
            <a:r>
              <a:rPr lang="en-GB" sz="8800" dirty="0">
                <a:latin typeface="XCCW Joined 4a" panose="03050602040000000000" pitchFamily="66" charset="0"/>
              </a:rPr>
              <a:t>2</a:t>
            </a:r>
          </a:p>
        </p:txBody>
      </p:sp>
      <p:sp>
        <p:nvSpPr>
          <p:cNvPr id="8" name="TextBox 7"/>
          <p:cNvSpPr txBox="1"/>
          <p:nvPr/>
        </p:nvSpPr>
        <p:spPr>
          <a:xfrm>
            <a:off x="9153236" y="2255452"/>
            <a:ext cx="3038764" cy="1446550"/>
          </a:xfrm>
          <a:prstGeom prst="rect">
            <a:avLst/>
          </a:prstGeom>
          <a:noFill/>
        </p:spPr>
        <p:txBody>
          <a:bodyPr wrap="square" rtlCol="0">
            <a:spAutoFit/>
          </a:bodyPr>
          <a:lstStyle/>
          <a:p>
            <a:r>
              <a:rPr lang="en-GB" sz="8800" dirty="0">
                <a:latin typeface="XCCW Joined 4a" panose="03050602040000000000" pitchFamily="66" charset="0"/>
              </a:rPr>
              <a:t>3</a:t>
            </a:r>
          </a:p>
        </p:txBody>
      </p:sp>
      <p:sp>
        <p:nvSpPr>
          <p:cNvPr id="9" name="TextBox 8"/>
          <p:cNvSpPr txBox="1"/>
          <p:nvPr/>
        </p:nvSpPr>
        <p:spPr>
          <a:xfrm>
            <a:off x="882072" y="1532177"/>
            <a:ext cx="3038764" cy="1446550"/>
          </a:xfrm>
          <a:prstGeom prst="rect">
            <a:avLst/>
          </a:prstGeom>
          <a:noFill/>
        </p:spPr>
        <p:txBody>
          <a:bodyPr wrap="square" rtlCol="0">
            <a:spAutoFit/>
          </a:bodyPr>
          <a:lstStyle/>
          <a:p>
            <a:r>
              <a:rPr lang="en-GB" sz="8800" dirty="0">
                <a:latin typeface="XCCW Joined 4a" panose="03050602040000000000" pitchFamily="66" charset="0"/>
              </a:rPr>
              <a:t>4</a:t>
            </a:r>
          </a:p>
        </p:txBody>
      </p:sp>
      <p:sp>
        <p:nvSpPr>
          <p:cNvPr id="10" name="TextBox 9"/>
          <p:cNvSpPr txBox="1"/>
          <p:nvPr/>
        </p:nvSpPr>
        <p:spPr>
          <a:xfrm>
            <a:off x="2401454" y="4913745"/>
            <a:ext cx="3038764" cy="1446550"/>
          </a:xfrm>
          <a:prstGeom prst="rect">
            <a:avLst/>
          </a:prstGeom>
          <a:noFill/>
        </p:spPr>
        <p:txBody>
          <a:bodyPr wrap="square" rtlCol="0">
            <a:spAutoFit/>
          </a:bodyPr>
          <a:lstStyle/>
          <a:p>
            <a:r>
              <a:rPr lang="en-GB" sz="8800" dirty="0">
                <a:latin typeface="XCCW Joined 4a" panose="03050602040000000000" pitchFamily="66" charset="0"/>
              </a:rPr>
              <a:t>5</a:t>
            </a:r>
          </a:p>
        </p:txBody>
      </p:sp>
    </p:spTree>
    <p:extLst>
      <p:ext uri="{BB962C8B-B14F-4D97-AF65-F5344CB8AC3E}">
        <p14:creationId xmlns:p14="http://schemas.microsoft.com/office/powerpoint/2010/main" val="68066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1853" y="793003"/>
            <a:ext cx="5313119" cy="584775"/>
          </a:xfrm>
          <a:prstGeom prst="rect">
            <a:avLst/>
          </a:prstGeom>
        </p:spPr>
        <p:txBody>
          <a:bodyPr wrap="square">
            <a:spAutoFit/>
          </a:bodyPr>
          <a:lstStyle/>
          <a:p>
            <a:r>
              <a:rPr lang="en-GB" sz="3200" b="1" dirty="0" smtClean="0">
                <a:latin typeface="XCCW Joined 4a" panose="03050602040000000000" pitchFamily="66" charset="0"/>
              </a:rPr>
              <a:t>Counting hunt</a:t>
            </a:r>
            <a:endParaRPr lang="en-GB" sz="3200" b="1" dirty="0">
              <a:latin typeface="XCCW Joined 4a" panose="03050602040000000000" pitchFamily="66" charset="0"/>
            </a:endParaRPr>
          </a:p>
        </p:txBody>
      </p:sp>
      <p:sp>
        <p:nvSpPr>
          <p:cNvPr id="5" name="TextBox 4"/>
          <p:cNvSpPr txBox="1"/>
          <p:nvPr/>
        </p:nvSpPr>
        <p:spPr>
          <a:xfrm>
            <a:off x="836187" y="2131538"/>
            <a:ext cx="10593421" cy="1569660"/>
          </a:xfrm>
          <a:prstGeom prst="rect">
            <a:avLst/>
          </a:prstGeom>
          <a:noFill/>
        </p:spPr>
        <p:txBody>
          <a:bodyPr wrap="square" rtlCol="0">
            <a:spAutoFit/>
          </a:bodyPr>
          <a:lstStyle/>
          <a:p>
            <a:r>
              <a:rPr lang="en-GB" sz="2400" dirty="0" smtClean="0">
                <a:latin typeface="XCCW Joined 4a" panose="03050602040000000000" pitchFamily="66" charset="0"/>
              </a:rPr>
              <a:t>Go on a hunt in the garden or around the house and find objects such as sticks, leaves, pencils etc.. Once you have collected your objects see if you can count them together. </a:t>
            </a:r>
          </a:p>
        </p:txBody>
      </p:sp>
      <p:sp>
        <p:nvSpPr>
          <p:cNvPr id="6" name="AutoShape 2" descr="The Three Little Pigs Houses"/>
          <p:cNvSpPr>
            <a:spLocks noChangeAspect="1" noChangeArrowheads="1"/>
          </p:cNvSpPr>
          <p:nvPr/>
        </p:nvSpPr>
        <p:spPr bwMode="auto">
          <a:xfrm>
            <a:off x="124547" y="-175491"/>
            <a:ext cx="335828" cy="3358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99186"/>
                    </a14:imgEffect>
                  </a14:imgLayer>
                </a14:imgProps>
              </a:ext>
            </a:extLst>
          </a:blip>
          <a:srcRect l="1737" t="51682" b="4843"/>
          <a:stretch/>
        </p:blipFill>
        <p:spPr>
          <a:xfrm>
            <a:off x="9228841" y="4034672"/>
            <a:ext cx="6897994" cy="2045618"/>
          </a:xfrm>
          <a:prstGeom prst="rect">
            <a:avLst/>
          </a:prstGeom>
        </p:spPr>
      </p:pic>
    </p:spTree>
    <p:extLst>
      <p:ext uri="{BB962C8B-B14F-4D97-AF65-F5344CB8AC3E}">
        <p14:creationId xmlns:p14="http://schemas.microsoft.com/office/powerpoint/2010/main" val="187539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400" dirty="0" smtClean="0">
                <a:solidFill>
                  <a:prstClr val="black"/>
                </a:solidFill>
                <a:latin typeface="Calibri" panose="020F0502020204030204"/>
              </a:rPr>
              <a:t>Maths</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0" y="164755"/>
            <a:ext cx="8040129"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5676" y="312484"/>
            <a:ext cx="74263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GB" noProof="0" dirty="0" smtClean="0">
                <a:solidFill>
                  <a:prstClr val="black"/>
                </a:solidFill>
                <a:latin typeface="XCCW Joined 4a" panose="03050602040000000000" pitchFamily="66" charset="0"/>
                <a:cs typeface="Arial" panose="020B0604020202020204" pitchFamily="34" charset="0"/>
              </a:rPr>
              <a:t>Friday 8</a:t>
            </a:r>
            <a:r>
              <a:rPr lang="en-GB" baseline="30000" dirty="0" err="1" smtClean="0">
                <a:solidFill>
                  <a:prstClr val="black"/>
                </a:solidFill>
                <a:latin typeface="XCCW Joined 4a" panose="03050602040000000000" pitchFamily="66" charset="0"/>
                <a:cs typeface="Arial" panose="020B0604020202020204" pitchFamily="34" charset="0"/>
              </a:rPr>
              <a:t>th</a:t>
            </a:r>
            <a:r>
              <a:rPr lang="en-GB" dirty="0" smtClean="0">
                <a:solidFill>
                  <a:prstClr val="black"/>
                </a:solidFill>
                <a:latin typeface="XCCW Joined 4a" panose="03050602040000000000" pitchFamily="66" charset="0"/>
                <a:cs typeface="Arial" panose="020B0604020202020204" pitchFamily="34" charset="0"/>
              </a:rPr>
              <a:t> January 2021</a:t>
            </a:r>
            <a:r>
              <a:rPr lang="en-GB" dirty="0" smtClean="0">
                <a:solidFill>
                  <a:prstClr val="black"/>
                </a:solidFill>
                <a:latin typeface="Arial" panose="020B0604020202020204" pitchFamily="34" charset="0"/>
                <a:cs typeface="Arial" panose="020B0604020202020204" pitchFamily="34" charset="0"/>
              </a:rPr>
              <a:t>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61401" y="2819203"/>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XCCW Joined 4a" panose="03050602040000000000" pitchFamily="66" charset="0"/>
                <a:ea typeface="+mn-ea"/>
                <a:cs typeface="+mn-cs"/>
              </a:rPr>
              <a:t>L.O. To Practice counting by</a:t>
            </a:r>
            <a:r>
              <a:rPr kumimoji="0" lang="en-GB" sz="4000" b="0" i="0" u="none" strike="noStrike" kern="1200" cap="none" spc="0" normalizeH="0" noProof="0" dirty="0" smtClean="0">
                <a:ln>
                  <a:noFill/>
                </a:ln>
                <a:solidFill>
                  <a:prstClr val="black"/>
                </a:solidFill>
                <a:effectLst/>
                <a:uLnTx/>
                <a:uFillTx/>
                <a:latin typeface="XCCW Joined 4a" panose="03050602040000000000" pitchFamily="66" charset="0"/>
                <a:ea typeface="+mn-ea"/>
                <a:cs typeface="+mn-cs"/>
              </a:rPr>
              <a:t> singing number songs </a:t>
            </a:r>
            <a:endParaRPr kumimoji="0" lang="en-GB" sz="40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2605695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0836" y="752961"/>
            <a:ext cx="6720377" cy="584775"/>
          </a:xfrm>
          <a:prstGeom prst="rect">
            <a:avLst/>
          </a:prstGeom>
        </p:spPr>
        <p:txBody>
          <a:bodyPr wrap="square">
            <a:spAutoFit/>
          </a:bodyPr>
          <a:lstStyle/>
          <a:p>
            <a:r>
              <a:rPr lang="en-GB" sz="3200" b="1" dirty="0" smtClean="0">
                <a:latin typeface="XCCW Joined 4a" panose="03050602040000000000" pitchFamily="66" charset="0"/>
              </a:rPr>
              <a:t>Counting nursery rhymes </a:t>
            </a:r>
            <a:endParaRPr lang="en-GB" sz="3200" b="1" dirty="0">
              <a:latin typeface="XCCW Joined 4a" panose="03050602040000000000" pitchFamily="66" charset="0"/>
            </a:endParaRPr>
          </a:p>
        </p:txBody>
      </p:sp>
      <p:sp>
        <p:nvSpPr>
          <p:cNvPr id="6" name="AutoShape 2" descr="The Three Little Pigs Houses"/>
          <p:cNvSpPr>
            <a:spLocks noChangeAspect="1" noChangeArrowheads="1"/>
          </p:cNvSpPr>
          <p:nvPr/>
        </p:nvSpPr>
        <p:spPr bwMode="auto">
          <a:xfrm>
            <a:off x="124547" y="-175491"/>
            <a:ext cx="335828" cy="3358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836187" y="2131538"/>
            <a:ext cx="10593421" cy="3785652"/>
          </a:xfrm>
          <a:prstGeom prst="rect">
            <a:avLst/>
          </a:prstGeom>
          <a:noFill/>
        </p:spPr>
        <p:txBody>
          <a:bodyPr wrap="square" rtlCol="0">
            <a:spAutoFit/>
          </a:bodyPr>
          <a:lstStyle/>
          <a:p>
            <a:r>
              <a:rPr lang="en-GB" sz="2400" dirty="0" smtClean="0">
                <a:latin typeface="XCCW Joined 4a" panose="03050602040000000000" pitchFamily="66" charset="0"/>
              </a:rPr>
              <a:t>Sing some nursery rhymes with your child. Use the suggestions below </a:t>
            </a:r>
            <a:r>
              <a:rPr lang="en-GB" sz="2400" dirty="0" smtClean="0">
                <a:latin typeface="XCCW Joined 4a" panose="03050602040000000000" pitchFamily="66" charset="0"/>
              </a:rPr>
              <a:t>or </a:t>
            </a:r>
            <a:r>
              <a:rPr lang="en-GB" sz="2400" dirty="0" smtClean="0">
                <a:latin typeface="XCCW Joined 4a" panose="03050602040000000000" pitchFamily="66" charset="0"/>
              </a:rPr>
              <a:t>follow the links to watch them on </a:t>
            </a:r>
            <a:r>
              <a:rPr lang="en-GB" sz="2400" dirty="0" err="1" smtClean="0">
                <a:latin typeface="XCCW Joined 4a" panose="03050602040000000000" pitchFamily="66" charset="0"/>
              </a:rPr>
              <a:t>youtube</a:t>
            </a:r>
            <a:r>
              <a:rPr lang="en-GB" sz="2400" dirty="0" smtClean="0">
                <a:latin typeface="XCCW Joined 4a" panose="03050602040000000000" pitchFamily="66" charset="0"/>
              </a:rPr>
              <a:t>. </a:t>
            </a:r>
          </a:p>
          <a:p>
            <a:endParaRPr lang="en-GB" sz="2400" dirty="0">
              <a:latin typeface="XCCW Joined 4a" panose="03050602040000000000" pitchFamily="66" charset="0"/>
            </a:endParaRPr>
          </a:p>
          <a:p>
            <a:pPr marL="342900" indent="-342900">
              <a:buFont typeface="Arial" panose="020B0604020202020204" pitchFamily="34" charset="0"/>
              <a:buChar char="•"/>
            </a:pPr>
            <a:r>
              <a:rPr lang="en-GB" sz="2400" dirty="0" smtClean="0">
                <a:latin typeface="XCCW Joined 4a" panose="03050602040000000000" pitchFamily="66" charset="0"/>
              </a:rPr>
              <a:t>5 little ducks</a:t>
            </a:r>
          </a:p>
          <a:p>
            <a:pPr marL="342900" indent="-342900">
              <a:buFont typeface="Arial" panose="020B0604020202020204" pitchFamily="34" charset="0"/>
              <a:buChar char="•"/>
            </a:pPr>
            <a:r>
              <a:rPr lang="en-GB" sz="2400" dirty="0" smtClean="0">
                <a:latin typeface="XCCW Joined 4a" panose="03050602040000000000" pitchFamily="66" charset="0"/>
              </a:rPr>
              <a:t>1,2,3,4,5  once I caught a fish alive</a:t>
            </a:r>
          </a:p>
          <a:p>
            <a:pPr marL="342900" indent="-342900">
              <a:buFont typeface="Arial" panose="020B0604020202020204" pitchFamily="34" charset="0"/>
              <a:buChar char="•"/>
            </a:pPr>
            <a:r>
              <a:rPr lang="en-GB" sz="2400" dirty="0" smtClean="0">
                <a:latin typeface="XCCW Joined 4a" panose="03050602040000000000" pitchFamily="66" charset="0"/>
              </a:rPr>
              <a:t>10 green bottles</a:t>
            </a:r>
            <a:endParaRPr lang="en-GB" sz="2400" dirty="0">
              <a:latin typeface="XCCW Joined 4a" panose="03050602040000000000" pitchFamily="66" charset="0"/>
            </a:endParaRPr>
          </a:p>
          <a:p>
            <a:pPr marL="342900" indent="-342900">
              <a:buFont typeface="Arial" panose="020B0604020202020204" pitchFamily="34" charset="0"/>
              <a:buChar char="•"/>
            </a:pPr>
            <a:endParaRPr lang="en-GB" sz="2400" dirty="0">
              <a:latin typeface="XCCW Joined 4a" panose="03050602040000000000" pitchFamily="66" charset="0"/>
            </a:endParaRPr>
          </a:p>
          <a:p>
            <a:pPr marL="342900" indent="-342900">
              <a:buFont typeface="Arial" panose="020B0604020202020204" pitchFamily="34" charset="0"/>
              <a:buChar char="•"/>
            </a:pPr>
            <a:endParaRPr lang="en-GB" sz="2400" dirty="0">
              <a:latin typeface="XCCW Joined 4a" panose="03050602040000000000" pitchFamily="66" charset="0"/>
            </a:endParaRPr>
          </a:p>
          <a:p>
            <a:endParaRPr lang="en-GB" sz="2400" dirty="0" smtClean="0">
              <a:latin typeface="XCCW Joined 4a" panose="03050602040000000000" pitchFamily="66" charset="0"/>
            </a:endParaRPr>
          </a:p>
        </p:txBody>
      </p:sp>
      <p:sp>
        <p:nvSpPr>
          <p:cNvPr id="3" name="Rectangle 2"/>
          <p:cNvSpPr/>
          <p:nvPr/>
        </p:nvSpPr>
        <p:spPr>
          <a:xfrm>
            <a:off x="4152982" y="5594039"/>
            <a:ext cx="3268844" cy="461665"/>
          </a:xfrm>
          <a:prstGeom prst="rect">
            <a:avLst/>
          </a:prstGeom>
        </p:spPr>
        <p:txBody>
          <a:bodyPr wrap="none">
            <a:spAutoFit/>
          </a:bodyPr>
          <a:lstStyle/>
          <a:p>
            <a:r>
              <a:rPr lang="en-GB" sz="2400" dirty="0" smtClean="0">
                <a:latin typeface="XCCW Joined 4a" panose="03050602040000000000" pitchFamily="66" charset="0"/>
                <a:hlinkClick r:id="rId2"/>
              </a:rPr>
              <a:t>Nursery rhymes </a:t>
            </a:r>
            <a:endParaRPr lang="en-GB" sz="2400" dirty="0">
              <a:latin typeface="XCCW Joined 4a" panose="03050602040000000000" pitchFamily="66"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972" b="97746" l="0" r="97737">
                        <a14:foregroundMark x1="31259" y1="24507" x2="31259" y2="24507"/>
                        <a14:foregroundMark x1="47383" y1="25915" x2="47383" y2="25915"/>
                        <a14:foregroundMark x1="70721" y1="27324" x2="70721" y2="27324"/>
                        <a14:foregroundMark x1="89250" y1="25070" x2="89250" y2="25070"/>
                        <a14:foregroundMark x1="92079" y1="27887" x2="92079" y2="27887"/>
                        <a14:foregroundMark x1="91938" y1="85070" x2="91938" y2="85070"/>
                        <a14:foregroundMark x1="85007" y1="73521" x2="85007" y2="73521"/>
                        <a14:foregroundMark x1="89109" y1="62535" x2="89109" y2="62535"/>
                        <a14:foregroundMark x1="93777" y1="74366" x2="93777" y2="74366"/>
                        <a14:foregroundMark x1="86139" y1="88169" x2="86139" y2="88169"/>
                        <a14:foregroundMark x1="68600" y1="72394" x2="68600" y2="72394"/>
                        <a14:foregroundMark x1="74540" y1="75211" x2="74540" y2="75211"/>
                        <a14:foregroundMark x1="26874" y1="69296" x2="26874" y2="69296"/>
                        <a14:foregroundMark x1="51485" y1="72958" x2="51485" y2="72958"/>
                        <a14:foregroundMark x1="69307" y1="21690" x2="69307" y2="21690"/>
                        <a14:foregroundMark x1="68034" y1="62254" x2="68034" y2="62254"/>
                        <a14:foregroundMark x1="53182" y1="64789" x2="53182" y2="64789"/>
                        <a14:foregroundMark x1="67893" y1="5915" x2="67893" y2="5915"/>
                        <a14:foregroundMark x1="6931" y1="60000" x2="6931" y2="60000"/>
                        <a14:foregroundMark x1="14003" y1="59155" x2="14003" y2="59155"/>
                      </a14:backgroundRemoval>
                    </a14:imgEffect>
                  </a14:imgLayer>
                </a14:imgProps>
              </a:ext>
            </a:extLst>
          </a:blip>
          <a:stretch>
            <a:fillRect/>
          </a:stretch>
        </p:blipFill>
        <p:spPr>
          <a:xfrm rot="20906558">
            <a:off x="7719967" y="4110181"/>
            <a:ext cx="4070683" cy="2043978"/>
          </a:xfrm>
          <a:prstGeom prst="rect">
            <a:avLst/>
          </a:prstGeom>
        </p:spPr>
      </p:pic>
    </p:spTree>
    <p:extLst>
      <p:ext uri="{BB962C8B-B14F-4D97-AF65-F5344CB8AC3E}">
        <p14:creationId xmlns:p14="http://schemas.microsoft.com/office/powerpoint/2010/main" val="319018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0836" y="752961"/>
            <a:ext cx="6720377" cy="584775"/>
          </a:xfrm>
          <a:prstGeom prst="rect">
            <a:avLst/>
          </a:prstGeom>
        </p:spPr>
        <p:txBody>
          <a:bodyPr wrap="square">
            <a:spAutoFit/>
          </a:bodyPr>
          <a:lstStyle/>
          <a:p>
            <a:r>
              <a:rPr lang="en-GB" sz="3200" b="1" dirty="0" smtClean="0">
                <a:latin typeface="XCCW Joined 4a" panose="03050602040000000000" pitchFamily="66" charset="0"/>
              </a:rPr>
              <a:t>Counting nursery rhymes </a:t>
            </a:r>
            <a:endParaRPr lang="en-GB" sz="3200" b="1" dirty="0">
              <a:latin typeface="XCCW Joined 4a" panose="03050602040000000000" pitchFamily="66" charset="0"/>
            </a:endParaRPr>
          </a:p>
        </p:txBody>
      </p:sp>
      <p:sp>
        <p:nvSpPr>
          <p:cNvPr id="6" name="AutoShape 2" descr="The Three Little Pigs Houses"/>
          <p:cNvSpPr>
            <a:spLocks noChangeAspect="1" noChangeArrowheads="1"/>
          </p:cNvSpPr>
          <p:nvPr/>
        </p:nvSpPr>
        <p:spPr bwMode="auto">
          <a:xfrm>
            <a:off x="124547" y="-175491"/>
            <a:ext cx="335828" cy="3358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826950" y="2011465"/>
            <a:ext cx="10593421" cy="1200329"/>
          </a:xfrm>
          <a:prstGeom prst="rect">
            <a:avLst/>
          </a:prstGeom>
          <a:noFill/>
        </p:spPr>
        <p:txBody>
          <a:bodyPr wrap="square" rtlCol="0">
            <a:spAutoFit/>
          </a:bodyPr>
          <a:lstStyle/>
          <a:p>
            <a:r>
              <a:rPr lang="en-GB" sz="2400" dirty="0" smtClean="0">
                <a:latin typeface="XCCW Joined 4a" panose="03050602040000000000" pitchFamily="66" charset="0"/>
              </a:rPr>
              <a:t>Pick a number nursery rhyme, can you count along using your fingers?</a:t>
            </a:r>
          </a:p>
          <a:p>
            <a:r>
              <a:rPr lang="en-GB" sz="2400" dirty="0" smtClean="0">
                <a:latin typeface="XCCW Joined 4a" panose="03050602040000000000" pitchFamily="66" charset="0"/>
              </a:rPr>
              <a:t> </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972" b="97746" l="0" r="97737">
                        <a14:foregroundMark x1="31259" y1="24507" x2="31259" y2="24507"/>
                        <a14:foregroundMark x1="47383" y1="25915" x2="47383" y2="25915"/>
                        <a14:foregroundMark x1="70721" y1="27324" x2="70721" y2="27324"/>
                        <a14:foregroundMark x1="89250" y1="25070" x2="89250" y2="25070"/>
                        <a14:foregroundMark x1="92079" y1="27887" x2="92079" y2="27887"/>
                        <a14:foregroundMark x1="91938" y1="85070" x2="91938" y2="85070"/>
                        <a14:foregroundMark x1="85007" y1="73521" x2="85007" y2="73521"/>
                        <a14:foregroundMark x1="89109" y1="62535" x2="89109" y2="62535"/>
                        <a14:foregroundMark x1="93777" y1="74366" x2="93777" y2="74366"/>
                        <a14:foregroundMark x1="86139" y1="88169" x2="86139" y2="88169"/>
                        <a14:foregroundMark x1="68600" y1="72394" x2="68600" y2="72394"/>
                        <a14:foregroundMark x1="74540" y1="75211" x2="74540" y2="75211"/>
                        <a14:foregroundMark x1="26874" y1="69296" x2="26874" y2="69296"/>
                        <a14:foregroundMark x1="51485" y1="72958" x2="51485" y2="72958"/>
                        <a14:foregroundMark x1="69307" y1="21690" x2="69307" y2="21690"/>
                        <a14:foregroundMark x1="68034" y1="62254" x2="68034" y2="62254"/>
                        <a14:foregroundMark x1="53182" y1="64789" x2="53182" y2="64789"/>
                        <a14:foregroundMark x1="67893" y1="5915" x2="67893" y2="5915"/>
                        <a14:foregroundMark x1="6931" y1="60000" x2="6931" y2="60000"/>
                        <a14:foregroundMark x1="14003" y1="59155" x2="14003" y2="59155"/>
                      </a14:backgroundRemoval>
                    </a14:imgEffect>
                  </a14:imgLayer>
                </a14:imgProps>
              </a:ext>
            </a:extLst>
          </a:blip>
          <a:stretch>
            <a:fillRect/>
          </a:stretch>
        </p:blipFill>
        <p:spPr>
          <a:xfrm rot="20906558">
            <a:off x="7719967" y="4110181"/>
            <a:ext cx="4070683" cy="2043978"/>
          </a:xfrm>
          <a:prstGeom prst="rect">
            <a:avLst/>
          </a:prstGeom>
        </p:spPr>
      </p:pic>
      <p:pic>
        <p:nvPicPr>
          <p:cNvPr id="2" name="Picture 1"/>
          <p:cNvPicPr>
            <a:picLocks noChangeAspect="1"/>
          </p:cNvPicPr>
          <p:nvPr/>
        </p:nvPicPr>
        <p:blipFill>
          <a:blip r:embed="rId4"/>
          <a:stretch>
            <a:fillRect/>
          </a:stretch>
        </p:blipFill>
        <p:spPr>
          <a:xfrm>
            <a:off x="1247414" y="3885523"/>
            <a:ext cx="5279952" cy="1888547"/>
          </a:xfrm>
          <a:prstGeom prst="rect">
            <a:avLst/>
          </a:prstGeom>
        </p:spPr>
      </p:pic>
    </p:spTree>
    <p:extLst>
      <p:ext uri="{BB962C8B-B14F-4D97-AF65-F5344CB8AC3E}">
        <p14:creationId xmlns:p14="http://schemas.microsoft.com/office/powerpoint/2010/main" val="341014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9386" y="2066883"/>
            <a:ext cx="10593421" cy="1938992"/>
          </a:xfrm>
          <a:prstGeom prst="rect">
            <a:avLst/>
          </a:prstGeom>
          <a:noFill/>
        </p:spPr>
        <p:txBody>
          <a:bodyPr wrap="square" rtlCol="0">
            <a:spAutoFit/>
          </a:bodyPr>
          <a:lstStyle/>
          <a:p>
            <a:r>
              <a:rPr lang="en-GB" sz="2400" dirty="0">
                <a:latin typeface="XCCW Joined 4a" panose="03050602040000000000" pitchFamily="66" charset="0"/>
              </a:rPr>
              <a:t>W</a:t>
            </a:r>
            <a:r>
              <a:rPr lang="en-GB" sz="2400" dirty="0" smtClean="0">
                <a:latin typeface="XCCW Joined 4a" panose="03050602040000000000" pitchFamily="66" charset="0"/>
              </a:rPr>
              <a:t>rite the numbers 1-5 on a piece of paper using a brightly coloured pen. Support your child to trace the numbers with their fingers. Once they have traced the numbers with their fingers, can your child trace the numbers with a pen?</a:t>
            </a:r>
            <a:endParaRPr lang="en-GB" sz="2400" dirty="0">
              <a:latin typeface="XCCW Joined 4a" panose="03050602040000000000" pitchFamily="66" charset="0"/>
            </a:endParaRPr>
          </a:p>
        </p:txBody>
      </p:sp>
      <p:sp>
        <p:nvSpPr>
          <p:cNvPr id="6" name="Rectangle 5"/>
          <p:cNvSpPr/>
          <p:nvPr/>
        </p:nvSpPr>
        <p:spPr>
          <a:xfrm>
            <a:off x="3516844" y="750515"/>
            <a:ext cx="4682692" cy="584775"/>
          </a:xfrm>
          <a:prstGeom prst="rect">
            <a:avLst/>
          </a:prstGeom>
        </p:spPr>
        <p:txBody>
          <a:bodyPr wrap="none">
            <a:spAutoFit/>
          </a:bodyPr>
          <a:lstStyle/>
          <a:p>
            <a:r>
              <a:rPr lang="en-GB" sz="3200" b="1" dirty="0" smtClean="0">
                <a:latin typeface="XCCW Joined 4a" panose="03050602040000000000" pitchFamily="66" charset="0"/>
              </a:rPr>
              <a:t>Forming Numbers </a:t>
            </a:r>
            <a:endParaRPr lang="en-GB" sz="3200" b="1" dirty="0">
              <a:latin typeface="XCCW Joined 4a" panose="03050602040000000000" pitchFamily="66" charset="0"/>
            </a:endParaRPr>
          </a:p>
        </p:txBody>
      </p:sp>
      <p:pic>
        <p:nvPicPr>
          <p:cNvPr id="2" name="Picture 1"/>
          <p:cNvPicPr>
            <a:picLocks noChangeAspect="1"/>
          </p:cNvPicPr>
          <p:nvPr/>
        </p:nvPicPr>
        <p:blipFill rotWithShape="1">
          <a:blip r:embed="rId3"/>
          <a:srcRect l="1" r="-684" b="48487"/>
          <a:stretch/>
        </p:blipFill>
        <p:spPr>
          <a:xfrm>
            <a:off x="3844779" y="4210971"/>
            <a:ext cx="4440239" cy="1108904"/>
          </a:xfrm>
          <a:prstGeom prst="rect">
            <a:avLst/>
          </a:prstGeom>
        </p:spPr>
      </p:pic>
    </p:spTree>
    <p:extLst>
      <p:ext uri="{BB962C8B-B14F-4D97-AF65-F5344CB8AC3E}">
        <p14:creationId xmlns:p14="http://schemas.microsoft.com/office/powerpoint/2010/main" val="48572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9386" y="2066883"/>
            <a:ext cx="10593421" cy="830997"/>
          </a:xfrm>
          <a:prstGeom prst="rect">
            <a:avLst/>
          </a:prstGeom>
          <a:noFill/>
        </p:spPr>
        <p:txBody>
          <a:bodyPr wrap="square" rtlCol="0">
            <a:spAutoFit/>
          </a:bodyPr>
          <a:lstStyle/>
          <a:p>
            <a:r>
              <a:rPr lang="en-GB" sz="2400" dirty="0" smtClean="0">
                <a:latin typeface="XCCW Joined 4a" panose="03050602040000000000" pitchFamily="66" charset="0"/>
              </a:rPr>
              <a:t>Follow the link below to play the number formation game. </a:t>
            </a:r>
            <a:endParaRPr lang="en-GB" sz="2400" dirty="0">
              <a:latin typeface="XCCW Joined 4a" panose="03050602040000000000" pitchFamily="66" charset="0"/>
            </a:endParaRPr>
          </a:p>
        </p:txBody>
      </p:sp>
      <p:sp>
        <p:nvSpPr>
          <p:cNvPr id="6" name="Rectangle 5"/>
          <p:cNvSpPr/>
          <p:nvPr/>
        </p:nvSpPr>
        <p:spPr>
          <a:xfrm>
            <a:off x="3516844" y="750515"/>
            <a:ext cx="4682692" cy="584775"/>
          </a:xfrm>
          <a:prstGeom prst="rect">
            <a:avLst/>
          </a:prstGeom>
        </p:spPr>
        <p:txBody>
          <a:bodyPr wrap="none">
            <a:spAutoFit/>
          </a:bodyPr>
          <a:lstStyle/>
          <a:p>
            <a:r>
              <a:rPr lang="en-GB" sz="3200" b="1" dirty="0" smtClean="0">
                <a:latin typeface="XCCW Joined 4a" panose="03050602040000000000" pitchFamily="66" charset="0"/>
              </a:rPr>
              <a:t>Forming Numbers </a:t>
            </a:r>
            <a:endParaRPr lang="en-GB" sz="3200" b="1" dirty="0">
              <a:latin typeface="XCCW Joined 4a" panose="03050602040000000000" pitchFamily="66" charset="0"/>
            </a:endParaRPr>
          </a:p>
        </p:txBody>
      </p:sp>
      <p:sp>
        <p:nvSpPr>
          <p:cNvPr id="3" name="Rectangle 2"/>
          <p:cNvSpPr/>
          <p:nvPr/>
        </p:nvSpPr>
        <p:spPr>
          <a:xfrm>
            <a:off x="2154015" y="4020481"/>
            <a:ext cx="4803939" cy="461665"/>
          </a:xfrm>
          <a:prstGeom prst="rect">
            <a:avLst/>
          </a:prstGeom>
        </p:spPr>
        <p:txBody>
          <a:bodyPr wrap="square">
            <a:spAutoFit/>
          </a:bodyPr>
          <a:lstStyle/>
          <a:p>
            <a:r>
              <a:rPr lang="en-GB" sz="2400" dirty="0" smtClean="0">
                <a:latin typeface="XCCW Joined 4a" panose="03050602040000000000" pitchFamily="66" charset="0"/>
                <a:hlinkClick r:id="rId3"/>
              </a:rPr>
              <a:t>Number formation game</a:t>
            </a:r>
            <a:endParaRPr lang="en-GB" sz="2400" dirty="0">
              <a:latin typeface="XCCW Joined 4a" panose="03050602040000000000" pitchFamily="66" charset="0"/>
            </a:endParaRPr>
          </a:p>
        </p:txBody>
      </p:sp>
      <p:pic>
        <p:nvPicPr>
          <p:cNvPr id="4" name="Picture 3"/>
          <p:cNvPicPr>
            <a:picLocks noChangeAspect="1"/>
          </p:cNvPicPr>
          <p:nvPr/>
        </p:nvPicPr>
        <p:blipFill>
          <a:blip r:embed="rId4"/>
          <a:stretch>
            <a:fillRect/>
          </a:stretch>
        </p:blipFill>
        <p:spPr>
          <a:xfrm>
            <a:off x="8072582" y="2779999"/>
            <a:ext cx="3297767" cy="3286415"/>
          </a:xfrm>
          <a:prstGeom prst="rect">
            <a:avLst/>
          </a:prstGeom>
        </p:spPr>
      </p:pic>
    </p:spTree>
    <p:extLst>
      <p:ext uri="{BB962C8B-B14F-4D97-AF65-F5344CB8AC3E}">
        <p14:creationId xmlns:p14="http://schemas.microsoft.com/office/powerpoint/2010/main" val="261476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400" dirty="0" smtClean="0">
                <a:solidFill>
                  <a:prstClr val="black"/>
                </a:solidFill>
                <a:latin typeface="Calibri" panose="020F0502020204030204"/>
              </a:rPr>
              <a:t>Maths</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0" y="164755"/>
            <a:ext cx="8040129"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5676" y="312484"/>
            <a:ext cx="74263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GB" noProof="0" dirty="0" smtClean="0">
                <a:solidFill>
                  <a:prstClr val="black"/>
                </a:solidFill>
                <a:latin typeface="XCCW Joined 4a" panose="03050602040000000000" pitchFamily="66" charset="0"/>
                <a:cs typeface="Arial" panose="020B0604020202020204" pitchFamily="34" charset="0"/>
              </a:rPr>
              <a:t>Wednesday 6</a:t>
            </a:r>
            <a:r>
              <a:rPr lang="en-GB" baseline="30000" noProof="0" dirty="0" smtClean="0">
                <a:solidFill>
                  <a:prstClr val="black"/>
                </a:solidFill>
                <a:latin typeface="XCCW Joined 4a" panose="03050602040000000000" pitchFamily="66" charset="0"/>
                <a:cs typeface="Arial" panose="020B0604020202020204" pitchFamily="34" charset="0"/>
              </a:rPr>
              <a:t>th</a:t>
            </a:r>
            <a:r>
              <a:rPr lang="en-GB" dirty="0" smtClean="0">
                <a:solidFill>
                  <a:prstClr val="black"/>
                </a:solidFill>
                <a:latin typeface="XCCW Joined 4a" panose="03050602040000000000" pitchFamily="66" charset="0"/>
                <a:cs typeface="Arial" panose="020B0604020202020204" pitchFamily="34" charset="0"/>
              </a:rPr>
              <a:t> January 2021</a:t>
            </a:r>
            <a:r>
              <a:rPr lang="en-GB" dirty="0" smtClean="0">
                <a:solidFill>
                  <a:prstClr val="black"/>
                </a:solidFill>
                <a:latin typeface="Arial" panose="020B0604020202020204" pitchFamily="34" charset="0"/>
                <a:cs typeface="Arial" panose="020B0604020202020204" pitchFamily="34" charset="0"/>
              </a:rPr>
              <a:t>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61401" y="2819203"/>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XCCW Joined 4a" panose="03050602040000000000" pitchFamily="66" charset="0"/>
                <a:ea typeface="+mn-ea"/>
                <a:cs typeface="+mn-cs"/>
              </a:rPr>
              <a:t>L.O. To practice pouring</a:t>
            </a:r>
            <a:r>
              <a:rPr kumimoji="0" lang="en-GB" sz="4000" b="0" i="0" u="none" strike="noStrike" kern="1200" cap="none" spc="0" normalizeH="0" noProof="0" dirty="0" smtClean="0">
                <a:ln>
                  <a:noFill/>
                </a:ln>
                <a:solidFill>
                  <a:prstClr val="black"/>
                </a:solidFill>
                <a:effectLst/>
                <a:uLnTx/>
                <a:uFillTx/>
                <a:latin typeface="XCCW Joined 4a" panose="03050602040000000000" pitchFamily="66" charset="0"/>
                <a:ea typeface="+mn-ea"/>
                <a:cs typeface="+mn-cs"/>
              </a:rPr>
              <a:t> water </a:t>
            </a:r>
            <a:r>
              <a:rPr lang="en-GB" sz="4000" dirty="0" smtClean="0">
                <a:solidFill>
                  <a:prstClr val="black"/>
                </a:solidFill>
                <a:latin typeface="XCCW Joined 4a" panose="03050602040000000000" pitchFamily="66" charset="0"/>
              </a:rPr>
              <a:t>with control </a:t>
            </a:r>
            <a:endParaRPr kumimoji="0" lang="en-GB" sz="40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189548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06369" y="833643"/>
            <a:ext cx="5313119" cy="584775"/>
          </a:xfrm>
          <a:prstGeom prst="rect">
            <a:avLst/>
          </a:prstGeom>
        </p:spPr>
        <p:txBody>
          <a:bodyPr wrap="square">
            <a:spAutoFit/>
          </a:bodyPr>
          <a:lstStyle/>
          <a:p>
            <a:r>
              <a:rPr lang="en-GB" sz="3200" b="1" dirty="0" smtClean="0">
                <a:latin typeface="XCCW Joined 4a" panose="03050602040000000000" pitchFamily="66" charset="0"/>
              </a:rPr>
              <a:t>Pouring water</a:t>
            </a:r>
            <a:endParaRPr lang="en-GB" sz="3200" b="1" dirty="0">
              <a:latin typeface="XCCW Joined 4a" panose="03050602040000000000" pitchFamily="66" charset="0"/>
            </a:endParaRPr>
          </a:p>
        </p:txBody>
      </p:sp>
      <p:sp>
        <p:nvSpPr>
          <p:cNvPr id="7" name="TextBox 6"/>
          <p:cNvSpPr txBox="1"/>
          <p:nvPr/>
        </p:nvSpPr>
        <p:spPr>
          <a:xfrm>
            <a:off x="974732" y="1992992"/>
            <a:ext cx="10593421" cy="1938992"/>
          </a:xfrm>
          <a:prstGeom prst="rect">
            <a:avLst/>
          </a:prstGeom>
          <a:noFill/>
        </p:spPr>
        <p:txBody>
          <a:bodyPr wrap="square" rtlCol="0">
            <a:spAutoFit/>
          </a:bodyPr>
          <a:lstStyle/>
          <a:p>
            <a:r>
              <a:rPr lang="en-GB" sz="2400" dirty="0" smtClean="0">
                <a:latin typeface="XCCW Joined 4a" panose="03050602040000000000" pitchFamily="66" charset="0"/>
              </a:rPr>
              <a:t>Fill a small dish with water. Using cups, jugs, beakers and whatever you can find in your home, practice pouring water from one container to another. Model this to your child and then encourage them to copy the action.  </a:t>
            </a:r>
            <a:endParaRPr lang="en-GB" sz="2400" dirty="0">
              <a:latin typeface="XCCW Joined 4a" panose="03050602040000000000" pitchFamily="66"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7907" b="98140" l="2982" r="89908"/>
                    </a14:imgEffect>
                  </a14:imgLayer>
                </a14:imgProps>
              </a:ext>
            </a:extLst>
          </a:blip>
          <a:stretch>
            <a:fillRect/>
          </a:stretch>
        </p:blipFill>
        <p:spPr>
          <a:xfrm>
            <a:off x="8700654" y="3581272"/>
            <a:ext cx="3073977" cy="3031675"/>
          </a:xfrm>
          <a:prstGeom prst="rect">
            <a:avLst/>
          </a:prstGeom>
        </p:spPr>
      </p:pic>
    </p:spTree>
    <p:extLst>
      <p:ext uri="{BB962C8B-B14F-4D97-AF65-F5344CB8AC3E}">
        <p14:creationId xmlns:p14="http://schemas.microsoft.com/office/powerpoint/2010/main" val="375606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06369" y="833643"/>
            <a:ext cx="5313119" cy="584775"/>
          </a:xfrm>
          <a:prstGeom prst="rect">
            <a:avLst/>
          </a:prstGeom>
        </p:spPr>
        <p:txBody>
          <a:bodyPr wrap="square">
            <a:spAutoFit/>
          </a:bodyPr>
          <a:lstStyle/>
          <a:p>
            <a:r>
              <a:rPr lang="en-GB" sz="3200" b="1" dirty="0" smtClean="0">
                <a:latin typeface="XCCW Joined 4a" panose="03050602040000000000" pitchFamily="66" charset="0"/>
              </a:rPr>
              <a:t>Pouring water</a:t>
            </a:r>
            <a:endParaRPr lang="en-GB" sz="3200" b="1" dirty="0">
              <a:latin typeface="XCCW Joined 4a" panose="03050602040000000000" pitchFamily="66" charset="0"/>
            </a:endParaRPr>
          </a:p>
        </p:txBody>
      </p:sp>
      <p:sp>
        <p:nvSpPr>
          <p:cNvPr id="7" name="TextBox 6"/>
          <p:cNvSpPr txBox="1"/>
          <p:nvPr/>
        </p:nvSpPr>
        <p:spPr>
          <a:xfrm>
            <a:off x="974732" y="1992992"/>
            <a:ext cx="10593421" cy="1569660"/>
          </a:xfrm>
          <a:prstGeom prst="rect">
            <a:avLst/>
          </a:prstGeom>
          <a:noFill/>
        </p:spPr>
        <p:txBody>
          <a:bodyPr wrap="square" rtlCol="0">
            <a:spAutoFit/>
          </a:bodyPr>
          <a:lstStyle/>
          <a:p>
            <a:r>
              <a:rPr lang="en-GB" sz="2400" dirty="0" smtClean="0">
                <a:latin typeface="XCCW Joined 4a" panose="03050602040000000000" pitchFamily="66" charset="0"/>
              </a:rPr>
              <a:t>What other objects can you find that contain water, are there any objects where water pours out? Allow your child to explore using a range of different objects with water. </a:t>
            </a:r>
            <a:endParaRPr lang="en-GB" sz="2400" dirty="0">
              <a:latin typeface="XCCW Joined 4a" panose="03050602040000000000" pitchFamily="66" charset="0"/>
            </a:endParaRPr>
          </a:p>
        </p:txBody>
      </p:sp>
      <p:pic>
        <p:nvPicPr>
          <p:cNvPr id="2" name="Picture 1"/>
          <p:cNvPicPr>
            <a:picLocks noChangeAspect="1"/>
          </p:cNvPicPr>
          <p:nvPr/>
        </p:nvPicPr>
        <p:blipFill rotWithShape="1">
          <a:blip r:embed="rId2"/>
          <a:srcRect l="3361" t="3010" r="4065" b="1778"/>
          <a:stretch/>
        </p:blipFill>
        <p:spPr>
          <a:xfrm>
            <a:off x="8756072" y="3371274"/>
            <a:ext cx="2096655" cy="3214254"/>
          </a:xfrm>
          <a:prstGeom prst="rect">
            <a:avLst/>
          </a:prstGeom>
        </p:spPr>
      </p:pic>
    </p:spTree>
    <p:extLst>
      <p:ext uri="{BB962C8B-B14F-4D97-AF65-F5344CB8AC3E}">
        <p14:creationId xmlns:p14="http://schemas.microsoft.com/office/powerpoint/2010/main" val="398914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06369" y="833643"/>
            <a:ext cx="5313119" cy="584775"/>
          </a:xfrm>
          <a:prstGeom prst="rect">
            <a:avLst/>
          </a:prstGeom>
        </p:spPr>
        <p:txBody>
          <a:bodyPr wrap="square">
            <a:spAutoFit/>
          </a:bodyPr>
          <a:lstStyle/>
          <a:p>
            <a:r>
              <a:rPr lang="en-GB" sz="3200" b="1" dirty="0" smtClean="0">
                <a:latin typeface="XCCW Joined 4a" panose="03050602040000000000" pitchFamily="66" charset="0"/>
              </a:rPr>
              <a:t>Pouring water</a:t>
            </a:r>
            <a:endParaRPr lang="en-GB" sz="3200" b="1" dirty="0">
              <a:latin typeface="XCCW Joined 4a" panose="03050602040000000000" pitchFamily="66" charset="0"/>
            </a:endParaRPr>
          </a:p>
        </p:txBody>
      </p:sp>
      <p:sp>
        <p:nvSpPr>
          <p:cNvPr id="7" name="TextBox 6"/>
          <p:cNvSpPr txBox="1"/>
          <p:nvPr/>
        </p:nvSpPr>
        <p:spPr>
          <a:xfrm>
            <a:off x="974732" y="1992992"/>
            <a:ext cx="10593421" cy="830997"/>
          </a:xfrm>
          <a:prstGeom prst="rect">
            <a:avLst/>
          </a:prstGeom>
          <a:noFill/>
        </p:spPr>
        <p:txBody>
          <a:bodyPr wrap="square" rtlCol="0">
            <a:spAutoFit/>
          </a:bodyPr>
          <a:lstStyle/>
          <a:p>
            <a:r>
              <a:rPr lang="en-GB" sz="2400" dirty="0" smtClean="0">
                <a:latin typeface="XCCW Joined 4a" panose="03050602040000000000" pitchFamily="66" charset="0"/>
              </a:rPr>
              <a:t>Add some spaghetti/rice/pasta to the water. Can your child scoop it out using a net/sieve or colander? </a:t>
            </a:r>
            <a:endParaRPr lang="en-GB" sz="2400" dirty="0">
              <a:latin typeface="XCCW Joined 4a" panose="03050602040000000000" pitchFamily="66"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4715" b="97767" l="9870" r="95531"/>
                    </a14:imgEffect>
                  </a14:imgLayer>
                </a14:imgProps>
              </a:ext>
            </a:extLst>
          </a:blip>
          <a:stretch>
            <a:fillRect/>
          </a:stretch>
        </p:blipFill>
        <p:spPr>
          <a:xfrm>
            <a:off x="6354618" y="3091274"/>
            <a:ext cx="4709535" cy="3534344"/>
          </a:xfrm>
          <a:prstGeom prst="rect">
            <a:avLst/>
          </a:prstGeom>
        </p:spPr>
      </p:pic>
    </p:spTree>
    <p:extLst>
      <p:ext uri="{BB962C8B-B14F-4D97-AF65-F5344CB8AC3E}">
        <p14:creationId xmlns:p14="http://schemas.microsoft.com/office/powerpoint/2010/main" val="94474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953774" y="6020730"/>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400" dirty="0" smtClean="0">
                <a:solidFill>
                  <a:prstClr val="black"/>
                </a:solidFill>
                <a:latin typeface="Calibri" panose="020F0502020204030204"/>
              </a:rPr>
              <a:t>Maths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0" y="164755"/>
            <a:ext cx="8040129"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5676" y="312484"/>
            <a:ext cx="74263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GB" dirty="0" smtClean="0">
                <a:solidFill>
                  <a:prstClr val="black"/>
                </a:solidFill>
                <a:latin typeface="XCCW Joined 4a" panose="03050602040000000000" pitchFamily="66" charset="0"/>
                <a:cs typeface="Arial" panose="020B0604020202020204" pitchFamily="34" charset="0"/>
              </a:rPr>
              <a:t>Thursday 7</a:t>
            </a:r>
            <a:r>
              <a:rPr lang="en-GB" baseline="30000" dirty="0" smtClean="0">
                <a:solidFill>
                  <a:prstClr val="black"/>
                </a:solidFill>
                <a:latin typeface="XCCW Joined 4a" panose="03050602040000000000" pitchFamily="66" charset="0"/>
                <a:cs typeface="Arial" panose="020B0604020202020204" pitchFamily="34" charset="0"/>
              </a:rPr>
              <a:t>th</a:t>
            </a:r>
            <a:r>
              <a:rPr lang="en-GB" dirty="0" smtClean="0">
                <a:solidFill>
                  <a:prstClr val="black"/>
                </a:solidFill>
                <a:latin typeface="XCCW Joined 4a" panose="03050602040000000000" pitchFamily="66" charset="0"/>
                <a:cs typeface="Arial" panose="020B0604020202020204" pitchFamily="34" charset="0"/>
              </a:rPr>
              <a:t> January 2021</a:t>
            </a:r>
            <a:r>
              <a:rPr lang="en-GB" dirty="0" smtClean="0">
                <a:solidFill>
                  <a:prstClr val="black"/>
                </a:solidFill>
                <a:latin typeface="Arial" panose="020B0604020202020204" pitchFamily="34" charset="0"/>
                <a:cs typeface="Arial" panose="020B0604020202020204" pitchFamily="34" charset="0"/>
              </a:rPr>
              <a:t>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61401" y="2914329"/>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XCCW Joined 4a" panose="03050602040000000000" pitchFamily="66" charset="0"/>
                <a:ea typeface="+mn-ea"/>
                <a:cs typeface="+mn-cs"/>
              </a:rPr>
              <a:t>L.O. To count</a:t>
            </a:r>
            <a:r>
              <a:rPr kumimoji="0" lang="en-GB" sz="4000" b="0" i="0" u="none" strike="noStrike" kern="1200" cap="none" spc="0" normalizeH="0" noProof="0" dirty="0" smtClean="0">
                <a:ln>
                  <a:noFill/>
                </a:ln>
                <a:solidFill>
                  <a:prstClr val="black"/>
                </a:solidFill>
                <a:effectLst/>
                <a:uLnTx/>
                <a:uFillTx/>
                <a:latin typeface="XCCW Joined 4a" panose="03050602040000000000" pitchFamily="66" charset="0"/>
                <a:ea typeface="+mn-ea"/>
                <a:cs typeface="+mn-cs"/>
              </a:rPr>
              <a:t> objects with support</a:t>
            </a:r>
            <a:endParaRPr kumimoji="0" lang="en-GB" sz="40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19586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7717" y="802430"/>
            <a:ext cx="5313119" cy="584775"/>
          </a:xfrm>
          <a:prstGeom prst="rect">
            <a:avLst/>
          </a:prstGeom>
        </p:spPr>
        <p:txBody>
          <a:bodyPr wrap="square">
            <a:spAutoFit/>
          </a:bodyPr>
          <a:lstStyle/>
          <a:p>
            <a:r>
              <a:rPr lang="en-GB" sz="3200" b="1" dirty="0" smtClean="0">
                <a:latin typeface="XCCW Joined 4a" panose="03050602040000000000" pitchFamily="66" charset="0"/>
              </a:rPr>
              <a:t>Counting</a:t>
            </a:r>
            <a:endParaRPr lang="en-GB" sz="3200" b="1" dirty="0">
              <a:latin typeface="XCCW Joined 4a" panose="03050602040000000000" pitchFamily="66" charset="0"/>
            </a:endParaRPr>
          </a:p>
        </p:txBody>
      </p:sp>
      <p:sp>
        <p:nvSpPr>
          <p:cNvPr id="5" name="TextBox 4"/>
          <p:cNvSpPr txBox="1"/>
          <p:nvPr/>
        </p:nvSpPr>
        <p:spPr>
          <a:xfrm>
            <a:off x="3228405" y="1642011"/>
            <a:ext cx="10593421" cy="461665"/>
          </a:xfrm>
          <a:prstGeom prst="rect">
            <a:avLst/>
          </a:prstGeom>
          <a:noFill/>
        </p:spPr>
        <p:txBody>
          <a:bodyPr wrap="square" rtlCol="0">
            <a:spAutoFit/>
          </a:bodyPr>
          <a:lstStyle/>
          <a:p>
            <a:r>
              <a:rPr lang="en-GB" sz="2400" dirty="0" smtClean="0">
                <a:latin typeface="XCCW Joined 4a" panose="03050602040000000000" pitchFamily="66" charset="0"/>
              </a:rPr>
              <a:t>Can you find the number 1?</a:t>
            </a:r>
          </a:p>
        </p:txBody>
      </p:sp>
      <p:sp>
        <p:nvSpPr>
          <p:cNvPr id="6" name="AutoShape 2" descr="The Three Little Pigs Houses"/>
          <p:cNvSpPr>
            <a:spLocks noChangeAspect="1" noChangeArrowheads="1"/>
          </p:cNvSpPr>
          <p:nvPr/>
        </p:nvSpPr>
        <p:spPr bwMode="auto">
          <a:xfrm>
            <a:off x="124547" y="-175491"/>
            <a:ext cx="335828" cy="3358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2401454" y="4913745"/>
            <a:ext cx="3038764" cy="1446550"/>
          </a:xfrm>
          <a:prstGeom prst="rect">
            <a:avLst/>
          </a:prstGeom>
          <a:noFill/>
        </p:spPr>
        <p:txBody>
          <a:bodyPr wrap="square" rtlCol="0">
            <a:spAutoFit/>
          </a:bodyPr>
          <a:lstStyle/>
          <a:p>
            <a:r>
              <a:rPr lang="en-GB" sz="8800" dirty="0" smtClean="0">
                <a:latin typeface="XCCW Joined 4a" panose="03050602040000000000" pitchFamily="66" charset="0"/>
              </a:rPr>
              <a:t>1</a:t>
            </a:r>
            <a:endParaRPr lang="en-GB" sz="8800" dirty="0">
              <a:latin typeface="XCCW Joined 4a" panose="03050602040000000000" pitchFamily="66" charset="0"/>
            </a:endParaRPr>
          </a:p>
        </p:txBody>
      </p:sp>
      <p:sp>
        <p:nvSpPr>
          <p:cNvPr id="7" name="TextBox 6"/>
          <p:cNvSpPr txBox="1"/>
          <p:nvPr/>
        </p:nvSpPr>
        <p:spPr>
          <a:xfrm>
            <a:off x="4724399" y="2978727"/>
            <a:ext cx="3038764" cy="1446550"/>
          </a:xfrm>
          <a:prstGeom prst="rect">
            <a:avLst/>
          </a:prstGeom>
          <a:noFill/>
        </p:spPr>
        <p:txBody>
          <a:bodyPr wrap="square" rtlCol="0">
            <a:spAutoFit/>
          </a:bodyPr>
          <a:lstStyle/>
          <a:p>
            <a:r>
              <a:rPr lang="en-GB" sz="8800" dirty="0">
                <a:latin typeface="XCCW Joined 4a" panose="03050602040000000000" pitchFamily="66" charset="0"/>
              </a:rPr>
              <a:t>2</a:t>
            </a:r>
          </a:p>
        </p:txBody>
      </p:sp>
      <p:sp>
        <p:nvSpPr>
          <p:cNvPr id="8" name="TextBox 7"/>
          <p:cNvSpPr txBox="1"/>
          <p:nvPr/>
        </p:nvSpPr>
        <p:spPr>
          <a:xfrm>
            <a:off x="9153236" y="2255452"/>
            <a:ext cx="3038764" cy="1446550"/>
          </a:xfrm>
          <a:prstGeom prst="rect">
            <a:avLst/>
          </a:prstGeom>
          <a:noFill/>
        </p:spPr>
        <p:txBody>
          <a:bodyPr wrap="square" rtlCol="0">
            <a:spAutoFit/>
          </a:bodyPr>
          <a:lstStyle/>
          <a:p>
            <a:r>
              <a:rPr lang="en-GB" sz="8800" dirty="0">
                <a:latin typeface="XCCW Joined 4a" panose="03050602040000000000" pitchFamily="66" charset="0"/>
              </a:rPr>
              <a:t>3</a:t>
            </a:r>
          </a:p>
        </p:txBody>
      </p:sp>
      <p:sp>
        <p:nvSpPr>
          <p:cNvPr id="9" name="TextBox 8"/>
          <p:cNvSpPr txBox="1"/>
          <p:nvPr/>
        </p:nvSpPr>
        <p:spPr>
          <a:xfrm>
            <a:off x="7633854" y="4271818"/>
            <a:ext cx="3038764" cy="1446550"/>
          </a:xfrm>
          <a:prstGeom prst="rect">
            <a:avLst/>
          </a:prstGeom>
          <a:noFill/>
        </p:spPr>
        <p:txBody>
          <a:bodyPr wrap="square" rtlCol="0">
            <a:spAutoFit/>
          </a:bodyPr>
          <a:lstStyle/>
          <a:p>
            <a:r>
              <a:rPr lang="en-GB" sz="8800" dirty="0">
                <a:latin typeface="XCCW Joined 4a" panose="03050602040000000000" pitchFamily="66" charset="0"/>
              </a:rPr>
              <a:t>4</a:t>
            </a:r>
          </a:p>
        </p:txBody>
      </p:sp>
    </p:spTree>
    <p:extLst>
      <p:ext uri="{BB962C8B-B14F-4D97-AF65-F5344CB8AC3E}">
        <p14:creationId xmlns:p14="http://schemas.microsoft.com/office/powerpoint/2010/main" val="2044699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366</Words>
  <Application>Microsoft Office PowerPoint</Application>
  <PresentationFormat>Widescreen</PresentationFormat>
  <Paragraphs>58</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XCCW Joined 4a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Francis</dc:creator>
  <cp:lastModifiedBy>Holly Francis</cp:lastModifiedBy>
  <cp:revision>27</cp:revision>
  <dcterms:created xsi:type="dcterms:W3CDTF">2021-01-04T09:50:18Z</dcterms:created>
  <dcterms:modified xsi:type="dcterms:W3CDTF">2021-01-04T16:23:09Z</dcterms:modified>
</cp:coreProperties>
</file>