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57" r:id="rId2"/>
    <p:sldId id="324" r:id="rId3"/>
    <p:sldId id="297" r:id="rId4"/>
    <p:sldId id="325" r:id="rId5"/>
    <p:sldId id="353" r:id="rId6"/>
    <p:sldId id="339" r:id="rId7"/>
    <p:sldId id="338" r:id="rId8"/>
    <p:sldId id="340" r:id="rId9"/>
    <p:sldId id="350" r:id="rId10"/>
    <p:sldId id="349" r:id="rId11"/>
    <p:sldId id="341" r:id="rId12"/>
    <p:sldId id="304" r:id="rId13"/>
    <p:sldId id="327" r:id="rId14"/>
    <p:sldId id="334" r:id="rId15"/>
    <p:sldId id="351" r:id="rId16"/>
    <p:sldId id="335" r:id="rId17"/>
    <p:sldId id="354" r:id="rId18"/>
    <p:sldId id="352" r:id="rId19"/>
    <p:sldId id="336" r:id="rId20"/>
    <p:sldId id="337" r:id="rId21"/>
    <p:sldId id="307" r:id="rId22"/>
    <p:sldId id="333" r:id="rId23"/>
    <p:sldId id="342" r:id="rId24"/>
    <p:sldId id="345" r:id="rId25"/>
    <p:sldId id="355" r:id="rId26"/>
    <p:sldId id="344" r:id="rId27"/>
    <p:sldId id="356" r:id="rId28"/>
    <p:sldId id="305" r:id="rId29"/>
    <p:sldId id="348" r:id="rId30"/>
    <p:sldId id="306" r:id="rId31"/>
    <p:sldId id="346" r:id="rId32"/>
    <p:sldId id="347" r:id="rId33"/>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E6E6E6"/>
    <a:srgbClr val="96969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68" autoAdjust="0"/>
    <p:restoredTop sz="89796" autoAdjust="0"/>
  </p:normalViewPr>
  <p:slideViewPr>
    <p:cSldViewPr snapToGrid="0">
      <p:cViewPr varScale="1">
        <p:scale>
          <a:sx n="79" d="100"/>
          <a:sy n="79"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106F5B41-6204-4DEF-BFC0-023CC3B991F8}" type="datetimeFigureOut">
              <a:rPr lang="en-GB" smtClean="0"/>
              <a:t>28/01/2021</a:t>
            </a:fld>
            <a:endParaRPr lang="en-GB"/>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F23BE267-6772-4CA7-A47F-FD03D7D88FD2}" type="slidenum">
              <a:rPr lang="en-GB" smtClean="0"/>
              <a:t>‹#›</a:t>
            </a:fld>
            <a:endParaRPr lang="en-GB"/>
          </a:p>
        </p:txBody>
      </p:sp>
    </p:spTree>
    <p:extLst>
      <p:ext uri="{BB962C8B-B14F-4D97-AF65-F5344CB8AC3E}">
        <p14:creationId xmlns:p14="http://schemas.microsoft.com/office/powerpoint/2010/main" val="250638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dirty="0"/>
          </a:p>
        </p:txBody>
      </p:sp>
    </p:spTree>
    <p:extLst>
      <p:ext uri="{BB962C8B-B14F-4D97-AF65-F5344CB8AC3E}">
        <p14:creationId xmlns:p14="http://schemas.microsoft.com/office/powerpoint/2010/main" val="2424068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5E7DBF01-2E21-4778-B3AE-9CE212D2F467}" type="slidenum">
              <a:rPr lang="en-GB" sz="800">
                <a:solidFill>
                  <a:prstClr val="black"/>
                </a:solidFill>
                <a:latin typeface="Calibri" panose="020F0502020204030204"/>
              </a:rPr>
              <a:pPr defTabSz="966155">
                <a:defRPr/>
              </a:pPr>
              <a:t>21</a:t>
            </a:fld>
            <a:endParaRPr lang="en-GB" sz="800" dirty="0">
              <a:solidFill>
                <a:prstClr val="black"/>
              </a:solidFill>
              <a:latin typeface="Calibri" panose="020F0502020204030204"/>
            </a:endParaRPr>
          </a:p>
        </p:txBody>
      </p:sp>
    </p:spTree>
    <p:extLst>
      <p:ext uri="{BB962C8B-B14F-4D97-AF65-F5344CB8AC3E}">
        <p14:creationId xmlns:p14="http://schemas.microsoft.com/office/powerpoint/2010/main" val="2063274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5E7DBF01-2E21-4778-B3AE-9CE212D2F467}" type="slidenum">
              <a:rPr lang="en-GB" sz="800">
                <a:solidFill>
                  <a:prstClr val="black"/>
                </a:solidFill>
                <a:latin typeface="Calibri" panose="020F0502020204030204"/>
              </a:rPr>
              <a:pPr defTabSz="966155">
                <a:defRPr/>
              </a:pPr>
              <a:t>28</a:t>
            </a:fld>
            <a:endParaRPr lang="en-GB" sz="800" dirty="0">
              <a:solidFill>
                <a:prstClr val="black"/>
              </a:solidFill>
              <a:latin typeface="Calibri" panose="020F0502020204030204"/>
            </a:endParaRPr>
          </a:p>
        </p:txBody>
      </p:sp>
    </p:spTree>
    <p:extLst>
      <p:ext uri="{BB962C8B-B14F-4D97-AF65-F5344CB8AC3E}">
        <p14:creationId xmlns:p14="http://schemas.microsoft.com/office/powerpoint/2010/main" val="378258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3BE267-6772-4CA7-A47F-FD03D7D88FD2}" type="slidenum">
              <a:rPr lang="en-GB" smtClean="0"/>
              <a:t>29</a:t>
            </a:fld>
            <a:endParaRPr lang="en-GB"/>
          </a:p>
        </p:txBody>
      </p:sp>
    </p:spTree>
    <p:extLst>
      <p:ext uri="{BB962C8B-B14F-4D97-AF65-F5344CB8AC3E}">
        <p14:creationId xmlns:p14="http://schemas.microsoft.com/office/powerpoint/2010/main" val="3001551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5E7DBF01-2E21-4778-B3AE-9CE212D2F467}" type="slidenum">
              <a:rPr lang="en-GB" sz="800">
                <a:solidFill>
                  <a:prstClr val="black"/>
                </a:solidFill>
                <a:latin typeface="Calibri" panose="020F0502020204030204"/>
              </a:rPr>
              <a:pPr defTabSz="966155">
                <a:defRPr/>
              </a:pPr>
              <a:t>30</a:t>
            </a:fld>
            <a:endParaRPr lang="en-GB" sz="800" dirty="0">
              <a:solidFill>
                <a:prstClr val="black"/>
              </a:solidFill>
              <a:latin typeface="Calibri" panose="020F0502020204030204"/>
            </a:endParaRPr>
          </a:p>
        </p:txBody>
      </p:sp>
    </p:spTree>
    <p:extLst>
      <p:ext uri="{BB962C8B-B14F-4D97-AF65-F5344CB8AC3E}">
        <p14:creationId xmlns:p14="http://schemas.microsoft.com/office/powerpoint/2010/main" val="337501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5E7DBF01-2E21-4778-B3AE-9CE212D2F467}" type="slidenum">
              <a:rPr lang="en-GB" sz="800">
                <a:solidFill>
                  <a:prstClr val="black"/>
                </a:solidFill>
                <a:latin typeface="Calibri" panose="020F0502020204030204"/>
              </a:rPr>
              <a:pPr defTabSz="966155">
                <a:defRPr/>
              </a:pPr>
              <a:t>3</a:t>
            </a:fld>
            <a:endParaRPr lang="en-GB" sz="800" dirty="0">
              <a:solidFill>
                <a:prstClr val="black"/>
              </a:solidFill>
              <a:latin typeface="Calibri" panose="020F0502020204030204"/>
            </a:endParaRPr>
          </a:p>
        </p:txBody>
      </p:sp>
    </p:spTree>
    <p:extLst>
      <p:ext uri="{BB962C8B-B14F-4D97-AF65-F5344CB8AC3E}">
        <p14:creationId xmlns:p14="http://schemas.microsoft.com/office/powerpoint/2010/main" val="324776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3BE267-6772-4CA7-A47F-FD03D7D88FD2}" type="slidenum">
              <a:rPr lang="en-GB" smtClean="0"/>
              <a:t>4</a:t>
            </a:fld>
            <a:endParaRPr lang="en-GB"/>
          </a:p>
        </p:txBody>
      </p:sp>
    </p:spTree>
    <p:extLst>
      <p:ext uri="{BB962C8B-B14F-4D97-AF65-F5344CB8AC3E}">
        <p14:creationId xmlns:p14="http://schemas.microsoft.com/office/powerpoint/2010/main" val="299180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5E7DBF01-2E21-4778-B3AE-9CE212D2F467}" type="slidenum">
              <a:rPr lang="en-GB" sz="800">
                <a:solidFill>
                  <a:prstClr val="black"/>
                </a:solidFill>
                <a:latin typeface="Calibri" panose="020F0502020204030204"/>
              </a:rPr>
              <a:pPr defTabSz="966155">
                <a:defRPr/>
              </a:pPr>
              <a:t>12</a:t>
            </a:fld>
            <a:endParaRPr lang="en-GB" sz="800" dirty="0">
              <a:solidFill>
                <a:prstClr val="black"/>
              </a:solidFill>
              <a:latin typeface="Calibri" panose="020F0502020204030204"/>
            </a:endParaRPr>
          </a:p>
        </p:txBody>
      </p:sp>
    </p:spTree>
    <p:extLst>
      <p:ext uri="{BB962C8B-B14F-4D97-AF65-F5344CB8AC3E}">
        <p14:creationId xmlns:p14="http://schemas.microsoft.com/office/powerpoint/2010/main" val="198996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3BE267-6772-4CA7-A47F-FD03D7D88FD2}" type="slidenum">
              <a:rPr lang="en-GB" smtClean="0"/>
              <a:t>13</a:t>
            </a:fld>
            <a:endParaRPr lang="en-GB"/>
          </a:p>
        </p:txBody>
      </p:sp>
    </p:spTree>
    <p:extLst>
      <p:ext uri="{BB962C8B-B14F-4D97-AF65-F5344CB8AC3E}">
        <p14:creationId xmlns:p14="http://schemas.microsoft.com/office/powerpoint/2010/main" val="4477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3BE267-6772-4CA7-A47F-FD03D7D88FD2}" type="slidenum">
              <a:rPr lang="en-GB" smtClean="0"/>
              <a:t>14</a:t>
            </a:fld>
            <a:endParaRPr lang="en-GB"/>
          </a:p>
        </p:txBody>
      </p:sp>
    </p:spTree>
    <p:extLst>
      <p:ext uri="{BB962C8B-B14F-4D97-AF65-F5344CB8AC3E}">
        <p14:creationId xmlns:p14="http://schemas.microsoft.com/office/powerpoint/2010/main" val="286171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3BE267-6772-4CA7-A47F-FD03D7D88FD2}" type="slidenum">
              <a:rPr lang="en-GB" smtClean="0"/>
              <a:t>15</a:t>
            </a:fld>
            <a:endParaRPr lang="en-GB"/>
          </a:p>
        </p:txBody>
      </p:sp>
    </p:spTree>
    <p:extLst>
      <p:ext uri="{BB962C8B-B14F-4D97-AF65-F5344CB8AC3E}">
        <p14:creationId xmlns:p14="http://schemas.microsoft.com/office/powerpoint/2010/main" val="295748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3BE267-6772-4CA7-A47F-FD03D7D88FD2}" type="slidenum">
              <a:rPr lang="en-GB" smtClean="0"/>
              <a:t>16</a:t>
            </a:fld>
            <a:endParaRPr lang="en-GB"/>
          </a:p>
        </p:txBody>
      </p:sp>
    </p:spTree>
    <p:extLst>
      <p:ext uri="{BB962C8B-B14F-4D97-AF65-F5344CB8AC3E}">
        <p14:creationId xmlns:p14="http://schemas.microsoft.com/office/powerpoint/2010/main" val="352249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3BE267-6772-4CA7-A47F-FD03D7D88FD2}" type="slidenum">
              <a:rPr lang="en-GB" smtClean="0"/>
              <a:t>18</a:t>
            </a:fld>
            <a:endParaRPr lang="en-GB"/>
          </a:p>
        </p:txBody>
      </p:sp>
    </p:spTree>
    <p:extLst>
      <p:ext uri="{BB962C8B-B14F-4D97-AF65-F5344CB8AC3E}">
        <p14:creationId xmlns:p14="http://schemas.microsoft.com/office/powerpoint/2010/main" val="150394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B100-E625-4DC5-AB4C-6B069398D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0619B6-4FF8-4E37-A782-E96E494F4C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A085F4-1AA2-4D02-8A21-748FAE5CA2ED}"/>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5" name="Footer Placeholder 4">
            <a:extLst>
              <a:ext uri="{FF2B5EF4-FFF2-40B4-BE49-F238E27FC236}">
                <a16:creationId xmlns:a16="http://schemas.microsoft.com/office/drawing/2014/main" id="{956DD36E-275C-425D-B9CA-1FC5479E25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56249-AADF-423C-B553-CE6D11A7E91C}"/>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72144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A7F2-F2CD-4F7C-9A86-40A69423C2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A740FF-6A39-483A-8B42-754A77BA5B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32DDE0-EF12-4FE9-9861-0FBA964A9ACA}"/>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5" name="Footer Placeholder 4">
            <a:extLst>
              <a:ext uri="{FF2B5EF4-FFF2-40B4-BE49-F238E27FC236}">
                <a16:creationId xmlns:a16="http://schemas.microsoft.com/office/drawing/2014/main" id="{C6F11EA0-9708-49B1-BEFA-07224B32C2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531E19-0A8B-46DE-A540-11DC9659379C}"/>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31181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4DFF8D-5CF5-44DA-B7D1-D6A8A73F8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9C46A1-9A39-4B43-B0A1-E791DE9B28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FE0846-8810-46AC-9AE8-1D1C5FADAF43}"/>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5" name="Footer Placeholder 4">
            <a:extLst>
              <a:ext uri="{FF2B5EF4-FFF2-40B4-BE49-F238E27FC236}">
                <a16:creationId xmlns:a16="http://schemas.microsoft.com/office/drawing/2014/main" id="{06205109-639E-40DB-ADE0-4F4B154DC6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7BC55-90FB-4F3B-82E9-015B57DDD618}"/>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7776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0F9-373F-45E2-AC9C-1FCF57FD9C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2BC28B-309C-4CFD-9DD7-FC8B7E4ED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2A0D40-229E-439B-8796-704EBFAAD0AC}"/>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5" name="Footer Placeholder 4">
            <a:extLst>
              <a:ext uri="{FF2B5EF4-FFF2-40B4-BE49-F238E27FC236}">
                <a16:creationId xmlns:a16="http://schemas.microsoft.com/office/drawing/2014/main" id="{3FB28B5C-4F34-4912-A29A-15D10C6597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42FC5A-7EA0-464A-B150-738F5A194957}"/>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86662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B696-B3C1-4B9F-95C3-FD14BEEC4D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F40692-398C-46EB-8405-D74518EB2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3F959-C1A1-440C-9194-32298110E656}"/>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5" name="Footer Placeholder 4">
            <a:extLst>
              <a:ext uri="{FF2B5EF4-FFF2-40B4-BE49-F238E27FC236}">
                <a16:creationId xmlns:a16="http://schemas.microsoft.com/office/drawing/2014/main" id="{E01BA58C-D053-4C21-866E-A75C708611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AD9BEF-B038-43D8-B351-DB2B69A86663}"/>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124802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E157-F32E-45FD-8973-748A451906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50FB65-0587-47D2-BAA8-1E7254BF2B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BDECDD-DAFA-43B6-96B7-171FC600BB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CFEC1F-F5A1-4F8C-A1F6-7C40FAE816B7}"/>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6" name="Footer Placeholder 5">
            <a:extLst>
              <a:ext uri="{FF2B5EF4-FFF2-40B4-BE49-F238E27FC236}">
                <a16:creationId xmlns:a16="http://schemas.microsoft.com/office/drawing/2014/main" id="{B12C380D-9240-4815-BD93-0177C5EEEE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10D60D-30D0-4282-A855-32F75DAACD5A}"/>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403970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B8B6-1F6F-4817-9149-2185C1117C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DC9A84-096E-4C8D-A3E4-F3301B28C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733EA-8A91-4D55-B1D2-F84928EED7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A411BE-10C1-43BD-A24B-70DD7ACC2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6A77-8D80-41D9-986D-EB05B8E3BF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CA52F2-67C8-435B-9A2B-B877D04F1C6A}"/>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8" name="Footer Placeholder 7">
            <a:extLst>
              <a:ext uri="{FF2B5EF4-FFF2-40B4-BE49-F238E27FC236}">
                <a16:creationId xmlns:a16="http://schemas.microsoft.com/office/drawing/2014/main" id="{86B834D6-8E42-40D1-8CD2-EAFB65DF9A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94FBEA-2E13-4575-BF5D-2AF3AE6EDFC7}"/>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405712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10E0-62B8-4E99-B275-BAF3021513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180457-2012-43EB-AAF9-DB4565C69D4F}"/>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4" name="Footer Placeholder 3">
            <a:extLst>
              <a:ext uri="{FF2B5EF4-FFF2-40B4-BE49-F238E27FC236}">
                <a16:creationId xmlns:a16="http://schemas.microsoft.com/office/drawing/2014/main" id="{76675C07-BB75-4016-9381-5BCB71F242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C6FE80-779A-4725-AD79-3AE05CE833E3}"/>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311337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0F2CC-88D6-4394-B906-3837C7D8F4FD}"/>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3" name="Footer Placeholder 2">
            <a:extLst>
              <a:ext uri="{FF2B5EF4-FFF2-40B4-BE49-F238E27FC236}">
                <a16:creationId xmlns:a16="http://schemas.microsoft.com/office/drawing/2014/main" id="{E0ACAEBD-A138-4CB6-8439-5A1A1CDDD60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C39930D-6099-482D-B2C2-7144BE27E7E8}"/>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264637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276A-0055-42B0-AD75-397CD577B6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30A5AF-F48C-4D2C-B7AF-058118F3F5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32E3B6-C4DB-4F28-B3DD-4A4DC2061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F17F6-2D90-48AF-969D-07A15AB3366B}"/>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6" name="Footer Placeholder 5">
            <a:extLst>
              <a:ext uri="{FF2B5EF4-FFF2-40B4-BE49-F238E27FC236}">
                <a16:creationId xmlns:a16="http://schemas.microsoft.com/office/drawing/2014/main" id="{DB2273A2-D8A0-4970-978D-BE793F90E4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281F0D-003E-476F-9C8F-71E3534ED6E3}"/>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191237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55B4A-A782-4C07-B500-47EC4BE12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5E3003-8512-4A66-8715-065ED195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7A95E1-5913-4690-A398-8EF6E373D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F81EC-9721-4DB1-B54B-9EF6A1C6AF9C}"/>
              </a:ext>
            </a:extLst>
          </p:cNvPr>
          <p:cNvSpPr>
            <a:spLocks noGrp="1"/>
          </p:cNvSpPr>
          <p:nvPr>
            <p:ph type="dt" sz="half" idx="10"/>
          </p:nvPr>
        </p:nvSpPr>
        <p:spPr/>
        <p:txBody>
          <a:bodyPr/>
          <a:lstStyle/>
          <a:p>
            <a:fld id="{41AD5DAD-B254-4DDF-B719-5288E6DC465D}" type="datetimeFigureOut">
              <a:rPr lang="en-GB" smtClean="0"/>
              <a:t>28/01/2021</a:t>
            </a:fld>
            <a:endParaRPr lang="en-GB"/>
          </a:p>
        </p:txBody>
      </p:sp>
      <p:sp>
        <p:nvSpPr>
          <p:cNvPr id="6" name="Footer Placeholder 5">
            <a:extLst>
              <a:ext uri="{FF2B5EF4-FFF2-40B4-BE49-F238E27FC236}">
                <a16:creationId xmlns:a16="http://schemas.microsoft.com/office/drawing/2014/main" id="{F3670ABC-989B-41BA-B10A-3886622DFD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A8DFF9-D51E-4D85-85E0-3551FEA341CF}"/>
              </a:ext>
            </a:extLst>
          </p:cNvPr>
          <p:cNvSpPr>
            <a:spLocks noGrp="1"/>
          </p:cNvSpPr>
          <p:nvPr>
            <p:ph type="sldNum" sz="quarter" idx="12"/>
          </p:nvPr>
        </p:nvSpPr>
        <p:spPr/>
        <p:txBody>
          <a:bodyPr/>
          <a:lstStyle/>
          <a:p>
            <a:fld id="{C4742FC5-EC24-40E6-9018-75C81D55BA93}" type="slidenum">
              <a:rPr lang="en-GB" smtClean="0"/>
              <a:t>‹#›</a:t>
            </a:fld>
            <a:endParaRPr lang="en-GB"/>
          </a:p>
        </p:txBody>
      </p:sp>
    </p:spTree>
    <p:extLst>
      <p:ext uri="{BB962C8B-B14F-4D97-AF65-F5344CB8AC3E}">
        <p14:creationId xmlns:p14="http://schemas.microsoft.com/office/powerpoint/2010/main" val="297240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D89E5-70AD-4182-A408-02FFDB6AF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DEA7A9-7B5D-40A5-A7B1-2028AB4C8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845A95-E660-44CE-9084-AFB9A2F246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D5DAD-B254-4DDF-B719-5288E6DC465D}" type="datetimeFigureOut">
              <a:rPr lang="en-GB" smtClean="0"/>
              <a:t>28/01/2021</a:t>
            </a:fld>
            <a:endParaRPr lang="en-GB"/>
          </a:p>
        </p:txBody>
      </p:sp>
      <p:sp>
        <p:nvSpPr>
          <p:cNvPr id="5" name="Footer Placeholder 4">
            <a:extLst>
              <a:ext uri="{FF2B5EF4-FFF2-40B4-BE49-F238E27FC236}">
                <a16:creationId xmlns:a16="http://schemas.microsoft.com/office/drawing/2014/main" id="{6C607431-F4D8-4282-B1F9-BC48ED49E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7656AC-39FF-4A58-AE63-AF05DDAEC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42FC5-EC24-40E6-9018-75C81D55BA93}" type="slidenum">
              <a:rPr lang="en-GB" smtClean="0"/>
              <a:t>‹#›</a:t>
            </a:fld>
            <a:endParaRPr lang="en-GB"/>
          </a:p>
        </p:txBody>
      </p:sp>
    </p:spTree>
    <p:extLst>
      <p:ext uri="{BB962C8B-B14F-4D97-AF65-F5344CB8AC3E}">
        <p14:creationId xmlns:p14="http://schemas.microsoft.com/office/powerpoint/2010/main" val="224199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7.png"/><Relationship Id="rId5" Type="http://schemas.openxmlformats.org/officeDocument/2006/relationships/image" Target="../media/image41.png"/><Relationship Id="rId10" Type="http://schemas.openxmlformats.org/officeDocument/2006/relationships/image" Target="../media/image22.png"/><Relationship Id="rId4" Type="http://schemas.openxmlformats.org/officeDocument/2006/relationships/image" Target="../media/image4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8.png"/><Relationship Id="rId7" Type="http://schemas.openxmlformats.org/officeDocument/2006/relationships/image" Target="../media/image22.png"/><Relationship Id="rId12"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42.png"/><Relationship Id="rId5" Type="http://schemas.openxmlformats.org/officeDocument/2006/relationships/image" Target="../media/image20.png"/><Relationship Id="rId10"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8.png"/><Relationship Id="rId5" Type="http://schemas.openxmlformats.org/officeDocument/2006/relationships/image" Target="../media/image51.png"/><Relationship Id="rId10" Type="http://schemas.openxmlformats.org/officeDocument/2006/relationships/image" Target="../media/image57.png"/><Relationship Id="rId4" Type="http://schemas.openxmlformats.org/officeDocument/2006/relationships/image" Target="../media/image50.png"/><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climbpupils@gmail.com"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8.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0.png"/><Relationship Id="rId7" Type="http://schemas.openxmlformats.org/officeDocument/2006/relationships/image" Target="../media/image73.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65.png"/><Relationship Id="rId10" Type="http://schemas.openxmlformats.org/officeDocument/2006/relationships/image" Target="../media/image9.png"/><Relationship Id="rId4" Type="http://schemas.openxmlformats.org/officeDocument/2006/relationships/image" Target="../media/image66.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5.png"/><Relationship Id="rId10"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092" y="5170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4"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352" y="1566393"/>
            <a:ext cx="4713295" cy="4698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9" name="TextBox 8"/>
          <p:cNvSpPr txBox="1"/>
          <p:nvPr/>
        </p:nvSpPr>
        <p:spPr>
          <a:xfrm>
            <a:off x="273361" y="222475"/>
            <a:ext cx="3880350" cy="1077218"/>
          </a:xfrm>
          <a:prstGeom prst="rect">
            <a:avLst/>
          </a:prstGeom>
          <a:solidFill>
            <a:schemeClr val="bg1"/>
          </a:solidFill>
          <a:ln w="57150">
            <a:solidFill>
              <a:srgbClr val="9900CC"/>
            </a:solidFill>
          </a:ln>
        </p:spPr>
        <p:txBody>
          <a:bodyPr wrap="square" rtlCol="0">
            <a:spAutoFit/>
          </a:bodyPr>
          <a:lstStyle/>
          <a:p>
            <a:r>
              <a:rPr lang="en-GB" sz="3200" dirty="0"/>
              <a:t>Subject: </a:t>
            </a:r>
            <a:r>
              <a:rPr lang="en-GB" sz="3200" dirty="0" smtClean="0"/>
              <a:t>English</a:t>
            </a:r>
          </a:p>
          <a:p>
            <a:endParaRPr lang="en-GB" sz="32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10" name="Picture 9"/>
          <p:cNvPicPr>
            <a:picLocks noChangeAspect="1"/>
          </p:cNvPicPr>
          <p:nvPr/>
        </p:nvPicPr>
        <p:blipFill>
          <a:blip r:embed="rId5"/>
          <a:stretch>
            <a:fillRect/>
          </a:stretch>
        </p:blipFill>
        <p:spPr>
          <a:xfrm>
            <a:off x="3002223" y="306712"/>
            <a:ext cx="834561" cy="640100"/>
          </a:xfrm>
          <a:prstGeom prst="rect">
            <a:avLst/>
          </a:prstGeom>
        </p:spPr>
      </p:pic>
    </p:spTree>
    <p:extLst>
      <p:ext uri="{BB962C8B-B14F-4D97-AF65-F5344CB8AC3E}">
        <p14:creationId xmlns:p14="http://schemas.microsoft.com/office/powerpoint/2010/main" val="258383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07092" y="40208"/>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290189" y="3353949"/>
            <a:ext cx="1573071" cy="411671"/>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smtClean="0">
                <a:solidFill>
                  <a:schemeClr val="tx1"/>
                </a:solidFill>
              </a:rPr>
              <a:t>Your turn…</a:t>
            </a:r>
          </a:p>
        </p:txBody>
      </p:sp>
      <p:sp>
        <p:nvSpPr>
          <p:cNvPr id="6" name="Rectangle 5"/>
          <p:cNvSpPr/>
          <p:nvPr/>
        </p:nvSpPr>
        <p:spPr>
          <a:xfrm>
            <a:off x="3244334" y="156128"/>
            <a:ext cx="8657617" cy="107670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Write 3 sentences  – this will be the introduction to your historical narrative.</a:t>
            </a:r>
            <a:endParaRPr lang="en-GB" sz="2800" dirty="0">
              <a:solidFill>
                <a:schemeClr val="tx1"/>
              </a:solidFill>
            </a:endParaRPr>
          </a:p>
        </p:txBody>
      </p:sp>
      <p:pic>
        <p:nvPicPr>
          <p:cNvPr id="36" name="Content Placeholder 3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049" y="3961726"/>
            <a:ext cx="3038095" cy="2504762"/>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291" y="3169427"/>
            <a:ext cx="561905" cy="590476"/>
          </a:xfrm>
          <a:prstGeom prst="rect">
            <a:avLst/>
          </a:prstGeom>
        </p:spPr>
      </p:pic>
      <p:pic>
        <p:nvPicPr>
          <p:cNvPr id="8"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661" y="3179189"/>
            <a:ext cx="561905" cy="59047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59" y="3124353"/>
            <a:ext cx="561905" cy="73333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072" y="3151815"/>
            <a:ext cx="561905" cy="66666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2523" y="3189911"/>
            <a:ext cx="561905" cy="59047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7799" y="3266957"/>
            <a:ext cx="752381" cy="761905"/>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0480" y="3221850"/>
            <a:ext cx="808810" cy="81904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9590" y="3221850"/>
            <a:ext cx="1285714" cy="819048"/>
          </a:xfrm>
          <a:prstGeom prst="rect">
            <a:avLst/>
          </a:prstGeom>
        </p:spPr>
      </p:pic>
      <p:cxnSp>
        <p:nvCxnSpPr>
          <p:cNvPr id="22" name="Straight Connector 21"/>
          <p:cNvCxnSpPr/>
          <p:nvPr/>
        </p:nvCxnSpPr>
        <p:spPr>
          <a:xfrm>
            <a:off x="561017" y="2549903"/>
            <a:ext cx="11014898" cy="31916"/>
          </a:xfrm>
          <a:prstGeom prst="line">
            <a:avLst/>
          </a:prstGeom>
          <a:ln w="5715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697437" y="6439536"/>
            <a:ext cx="7528282" cy="26952"/>
          </a:xfrm>
          <a:prstGeom prst="line">
            <a:avLst/>
          </a:prstGeom>
          <a:ln w="5715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716248" y="5469159"/>
            <a:ext cx="7509471" cy="35212"/>
          </a:xfrm>
          <a:prstGeom prst="line">
            <a:avLst/>
          </a:prstGeom>
          <a:ln w="57150"/>
        </p:spPr>
        <p:style>
          <a:lnRef idx="1">
            <a:schemeClr val="dk1"/>
          </a:lnRef>
          <a:fillRef idx="0">
            <a:schemeClr val="dk1"/>
          </a:fillRef>
          <a:effectRef idx="0">
            <a:schemeClr val="dk1"/>
          </a:effectRef>
          <a:fontRef idx="minor">
            <a:schemeClr val="tx1"/>
          </a:fontRef>
        </p:style>
      </p:cxnSp>
      <p:pic>
        <p:nvPicPr>
          <p:cNvPr id="38" name="Picture 37"/>
          <p:cNvPicPr>
            <a:picLocks noChangeAspect="1"/>
          </p:cNvPicPr>
          <p:nvPr/>
        </p:nvPicPr>
        <p:blipFill>
          <a:blip r:embed="rId11"/>
          <a:stretch>
            <a:fillRect/>
          </a:stretch>
        </p:blipFill>
        <p:spPr>
          <a:xfrm>
            <a:off x="9860655" y="701411"/>
            <a:ext cx="630026" cy="481435"/>
          </a:xfrm>
          <a:prstGeom prst="rect">
            <a:avLst/>
          </a:prstGeom>
        </p:spPr>
      </p:pic>
      <p:pic>
        <p:nvPicPr>
          <p:cNvPr id="39" name="Picture 38"/>
          <p:cNvPicPr>
            <a:picLocks noChangeAspect="1"/>
          </p:cNvPicPr>
          <p:nvPr/>
        </p:nvPicPr>
        <p:blipFill>
          <a:blip r:embed="rId12"/>
          <a:stretch>
            <a:fillRect/>
          </a:stretch>
        </p:blipFill>
        <p:spPr>
          <a:xfrm>
            <a:off x="11139825" y="701411"/>
            <a:ext cx="630026" cy="481435"/>
          </a:xfrm>
          <a:prstGeom prst="rect">
            <a:avLst/>
          </a:prstGeom>
        </p:spPr>
      </p:pic>
      <p:pic>
        <p:nvPicPr>
          <p:cNvPr id="40" name="Picture 39"/>
          <p:cNvPicPr>
            <a:picLocks noChangeAspect="1"/>
          </p:cNvPicPr>
          <p:nvPr/>
        </p:nvPicPr>
        <p:blipFill>
          <a:blip r:embed="rId13"/>
          <a:stretch>
            <a:fillRect/>
          </a:stretch>
        </p:blipFill>
        <p:spPr>
          <a:xfrm>
            <a:off x="10508788" y="691683"/>
            <a:ext cx="630026" cy="481435"/>
          </a:xfrm>
          <a:prstGeom prst="rect">
            <a:avLst/>
          </a:prstGeom>
        </p:spPr>
      </p:pic>
      <p:sp>
        <p:nvSpPr>
          <p:cNvPr id="45" name="Rectangle 44"/>
          <p:cNvSpPr/>
          <p:nvPr/>
        </p:nvSpPr>
        <p:spPr>
          <a:xfrm>
            <a:off x="345932" y="2107564"/>
            <a:ext cx="11229613" cy="400110"/>
          </a:xfrm>
          <a:prstGeom prst="rect">
            <a:avLst/>
          </a:prstGeom>
        </p:spPr>
        <p:txBody>
          <a:bodyPr wrap="none">
            <a:spAutoFit/>
          </a:bodyPr>
          <a:lstStyle/>
          <a:p>
            <a:r>
              <a:rPr lang="en-GB" sz="2000" dirty="0" smtClean="0">
                <a:solidFill>
                  <a:srgbClr val="00B0F0"/>
                </a:solidFill>
              </a:rPr>
              <a:t>In the beautiful city of Rome</a:t>
            </a:r>
            <a:r>
              <a:rPr lang="en-GB" sz="2000" dirty="0" smtClean="0">
                <a:solidFill>
                  <a:schemeClr val="accent2"/>
                </a:solidFill>
              </a:rPr>
              <a:t>, Augustus</a:t>
            </a:r>
            <a:r>
              <a:rPr lang="en-GB" sz="2000" dirty="0" smtClean="0"/>
              <a:t> was </a:t>
            </a:r>
            <a:r>
              <a:rPr lang="en-GB" sz="2000" dirty="0" smtClean="0">
                <a:solidFill>
                  <a:srgbClr val="FFFF00"/>
                </a:solidFill>
              </a:rPr>
              <a:t>watching the amazing show </a:t>
            </a:r>
            <a:r>
              <a:rPr lang="en-GB" sz="2000" dirty="0" smtClean="0"/>
              <a:t>at the </a:t>
            </a:r>
            <a:r>
              <a:rPr lang="en-GB" sz="2000" dirty="0" smtClean="0">
                <a:solidFill>
                  <a:srgbClr val="7030A0"/>
                </a:solidFill>
              </a:rPr>
              <a:t>phenomenal</a:t>
            </a:r>
            <a:r>
              <a:rPr lang="en-GB" sz="2000" dirty="0" smtClean="0"/>
              <a:t> </a:t>
            </a:r>
            <a:r>
              <a:rPr lang="en-GB" sz="2000" dirty="0" smtClean="0">
                <a:solidFill>
                  <a:srgbClr val="00B0F0"/>
                </a:solidFill>
              </a:rPr>
              <a:t>amphitheatre</a:t>
            </a:r>
            <a:r>
              <a:rPr lang="en-GB" sz="2000" dirty="0" smtClean="0"/>
              <a:t>.</a:t>
            </a:r>
            <a:endParaRPr lang="en-GB" sz="2000" dirty="0"/>
          </a:p>
        </p:txBody>
      </p:sp>
      <p:sp>
        <p:nvSpPr>
          <p:cNvPr id="46" name="Rectangle 45"/>
          <p:cNvSpPr/>
          <p:nvPr/>
        </p:nvSpPr>
        <p:spPr>
          <a:xfrm>
            <a:off x="554195" y="1393595"/>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My turn…</a:t>
            </a:r>
          </a:p>
        </p:txBody>
      </p:sp>
      <p:cxnSp>
        <p:nvCxnSpPr>
          <p:cNvPr id="47" name="Straight Connector 46"/>
          <p:cNvCxnSpPr/>
          <p:nvPr/>
        </p:nvCxnSpPr>
        <p:spPr>
          <a:xfrm>
            <a:off x="3697437" y="4463638"/>
            <a:ext cx="7509471" cy="35212"/>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928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Rectangle 4"/>
          <p:cNvSpPr/>
          <p:nvPr/>
        </p:nvSpPr>
        <p:spPr>
          <a:xfrm>
            <a:off x="107092" y="5170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4147120" y="365125"/>
            <a:ext cx="7704307" cy="107670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Write the introduction to your historical narrative.</a:t>
            </a:r>
          </a:p>
          <a:p>
            <a:pPr algn="ctr"/>
            <a:r>
              <a:rPr lang="en-GB" sz="2800" dirty="0" smtClean="0">
                <a:solidFill>
                  <a:schemeClr val="tx1"/>
                </a:solidFill>
              </a:rPr>
              <a:t>You will need 5 sentences.</a:t>
            </a:r>
            <a:endParaRPr lang="en-GB" sz="2800" dirty="0">
              <a:solidFill>
                <a:schemeClr val="tx1"/>
              </a:solidFill>
            </a:endParaRPr>
          </a:p>
        </p:txBody>
      </p:sp>
      <p:sp>
        <p:nvSpPr>
          <p:cNvPr id="7" name="Rectangle 6"/>
          <p:cNvSpPr/>
          <p:nvPr/>
        </p:nvSpPr>
        <p:spPr>
          <a:xfrm>
            <a:off x="290049" y="230188"/>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Your turn…</a:t>
            </a:r>
          </a:p>
        </p:txBody>
      </p:sp>
      <p:graphicFrame>
        <p:nvGraphicFramePr>
          <p:cNvPr id="8" name="Table 7"/>
          <p:cNvGraphicFramePr>
            <a:graphicFrameLocks noGrp="1"/>
          </p:cNvGraphicFramePr>
          <p:nvPr>
            <p:extLst>
              <p:ext uri="{D42A27DB-BD31-4B8C-83A1-F6EECF244321}">
                <p14:modId xmlns:p14="http://schemas.microsoft.com/office/powerpoint/2010/main" val="2333281108"/>
              </p:ext>
            </p:extLst>
          </p:nvPr>
        </p:nvGraphicFramePr>
        <p:xfrm>
          <a:off x="327383" y="3171210"/>
          <a:ext cx="11537232" cy="3337560"/>
        </p:xfrm>
        <a:graphic>
          <a:graphicData uri="http://schemas.openxmlformats.org/drawingml/2006/table">
            <a:tbl>
              <a:tblPr firstRow="1" bandRow="1">
                <a:tableStyleId>{5940675A-B579-460E-94D1-54222C63F5DA}</a:tableStyleId>
              </a:tblPr>
              <a:tblGrid>
                <a:gridCol w="11537232">
                  <a:extLst>
                    <a:ext uri="{9D8B030D-6E8A-4147-A177-3AD203B41FA5}">
                      <a16:colId xmlns:a16="http://schemas.microsoft.com/office/drawing/2014/main" val="20000"/>
                    </a:ext>
                  </a:extLst>
                </a:gridCol>
              </a:tblGrid>
              <a:tr h="370840">
                <a:tc>
                  <a:txBody>
                    <a:bodyPr/>
                    <a:lstStyle/>
                    <a:p>
                      <a:r>
                        <a:rPr lang="en-GB" dirty="0" smtClean="0">
                          <a:solidFill>
                            <a:sysClr val="windowText" lastClr="000000"/>
                          </a:solidFill>
                        </a:rPr>
                        <a:t>1.</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GB" dirty="0" smtClean="0">
                          <a:solidFill>
                            <a:sysClr val="windowText" lastClr="000000"/>
                          </a:solidFill>
                        </a:rPr>
                        <a:t>2.</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en-GB" dirty="0" smtClean="0">
                          <a:solidFill>
                            <a:sysClr val="windowText" lastClr="000000"/>
                          </a:solidFill>
                        </a:rPr>
                        <a:t>3.</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r>
                        <a:rPr lang="en-GB" dirty="0" smtClean="0">
                          <a:solidFill>
                            <a:sysClr val="windowText" lastClr="000000"/>
                          </a:solidFill>
                        </a:rPr>
                        <a:t>4.</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0840">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2505702"/>
                  </a:ext>
                </a:extLst>
              </a:tr>
              <a:tr h="370840">
                <a:tc>
                  <a:txBody>
                    <a:bodyPr/>
                    <a:lstStyle/>
                    <a:p>
                      <a:r>
                        <a:rPr lang="en-GB" dirty="0" smtClean="0">
                          <a:solidFill>
                            <a:sysClr val="windowText" lastClr="000000"/>
                          </a:solidFill>
                        </a:rPr>
                        <a:t>5.</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36882"/>
                  </a:ext>
                </a:extLst>
              </a:tr>
            </a:tbl>
          </a:graphicData>
        </a:graphic>
      </p:graphicFrame>
      <p:pic>
        <p:nvPicPr>
          <p:cNvPr id="9" name="Picture 8"/>
          <p:cNvPicPr>
            <a:picLocks noChangeAspect="1"/>
          </p:cNvPicPr>
          <p:nvPr/>
        </p:nvPicPr>
        <p:blipFill>
          <a:blip r:embed="rId2"/>
          <a:stretch>
            <a:fillRect/>
          </a:stretch>
        </p:blipFill>
        <p:spPr>
          <a:xfrm>
            <a:off x="9901681" y="884441"/>
            <a:ext cx="630026" cy="481435"/>
          </a:xfrm>
          <a:prstGeom prst="rect">
            <a:avLst/>
          </a:prstGeom>
        </p:spPr>
      </p:pic>
      <p:pic>
        <p:nvPicPr>
          <p:cNvPr id="10" name="Picture 9"/>
          <p:cNvPicPr>
            <a:picLocks noChangeAspect="1"/>
          </p:cNvPicPr>
          <p:nvPr/>
        </p:nvPicPr>
        <p:blipFill>
          <a:blip r:embed="rId3"/>
          <a:stretch>
            <a:fillRect/>
          </a:stretch>
        </p:blipFill>
        <p:spPr>
          <a:xfrm>
            <a:off x="11180851" y="884441"/>
            <a:ext cx="630026" cy="481435"/>
          </a:xfrm>
          <a:prstGeom prst="rect">
            <a:avLst/>
          </a:prstGeom>
        </p:spPr>
      </p:pic>
      <p:pic>
        <p:nvPicPr>
          <p:cNvPr id="11" name="Picture 10"/>
          <p:cNvPicPr>
            <a:picLocks noChangeAspect="1"/>
          </p:cNvPicPr>
          <p:nvPr/>
        </p:nvPicPr>
        <p:blipFill>
          <a:blip r:embed="rId4"/>
          <a:stretch>
            <a:fillRect/>
          </a:stretch>
        </p:blipFill>
        <p:spPr>
          <a:xfrm>
            <a:off x="10549814" y="874713"/>
            <a:ext cx="630026" cy="4814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383" y="1094728"/>
            <a:ext cx="752381" cy="761905"/>
          </a:xfrm>
          <a:prstGeom prst="rect">
            <a:avLst/>
          </a:prstGeom>
        </p:spPr>
      </p:pic>
      <p:sp>
        <p:nvSpPr>
          <p:cNvPr id="20" name="Rectangle 19"/>
          <p:cNvSpPr/>
          <p:nvPr/>
        </p:nvSpPr>
        <p:spPr>
          <a:xfrm>
            <a:off x="448754" y="2170788"/>
            <a:ext cx="6012021" cy="7333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412" y="1094727"/>
            <a:ext cx="752381" cy="76190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5576" y="1084996"/>
            <a:ext cx="1285714" cy="81904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2638" y="2228482"/>
            <a:ext cx="561905" cy="590476"/>
          </a:xfrm>
          <a:prstGeom prst="rect">
            <a:avLst/>
          </a:prstGeom>
        </p:spPr>
      </p:pic>
      <p:pic>
        <p:nvPicPr>
          <p:cNvPr id="14" name="Content Placeholder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008" y="2217761"/>
            <a:ext cx="561905" cy="590476"/>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6406" y="2207999"/>
            <a:ext cx="561905" cy="733333"/>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5419" y="2190387"/>
            <a:ext cx="561905" cy="666667"/>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98870" y="2228483"/>
            <a:ext cx="561905" cy="590476"/>
          </a:xfrm>
          <a:prstGeom prst="rect">
            <a:avLst/>
          </a:prstGeom>
        </p:spPr>
      </p:pic>
      <p:sp>
        <p:nvSpPr>
          <p:cNvPr id="21" name="Rectangle 20"/>
          <p:cNvSpPr/>
          <p:nvPr/>
        </p:nvSpPr>
        <p:spPr>
          <a:xfrm>
            <a:off x="7734075" y="1825625"/>
            <a:ext cx="3610742" cy="1041195"/>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smtClean="0">
                <a:solidFill>
                  <a:schemeClr val="tx1"/>
                </a:solidFill>
              </a:rPr>
              <a:t>Can you include adjectives to make your introduction more descriptive?</a:t>
            </a:r>
            <a:endParaRPr lang="en-GB" sz="2000" dirty="0">
              <a:solidFill>
                <a:schemeClr val="tx1"/>
              </a:solidFill>
            </a:endParaRPr>
          </a:p>
        </p:txBody>
      </p:sp>
    </p:spTree>
    <p:extLst>
      <p:ext uri="{BB962C8B-B14F-4D97-AF65-F5344CB8AC3E}">
        <p14:creationId xmlns:p14="http://schemas.microsoft.com/office/powerpoint/2010/main" val="3066754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Tuesday </a:t>
            </a:r>
            <a:r>
              <a:rPr lang="en-GB" sz="3200" noProof="0" dirty="0" smtClean="0">
                <a:solidFill>
                  <a:prstClr val="black"/>
                </a:solidFill>
                <a:latin typeface="Calibri" panose="020F0502020204030204"/>
              </a:rPr>
              <a:t>2</a:t>
            </a:r>
            <a:r>
              <a:rPr lang="en-GB" sz="3200" baseline="30000" noProof="0" dirty="0" smtClean="0">
                <a:solidFill>
                  <a:prstClr val="black"/>
                </a:solidFill>
                <a:latin typeface="Calibri" panose="020F0502020204030204"/>
              </a:rPr>
              <a:t>nd</a:t>
            </a:r>
            <a:r>
              <a:rPr lang="en-GB" sz="3200" noProof="0" dirty="0" smtClean="0">
                <a:solidFill>
                  <a:prstClr val="black"/>
                </a:solidFill>
                <a:latin typeface="Calibri" panose="020F0502020204030204"/>
              </a:rPr>
              <a:t> </a:t>
            </a:r>
            <a:r>
              <a:rPr lang="en-GB" sz="3200" dirty="0" smtClean="0">
                <a:solidFill>
                  <a:prstClr val="black"/>
                </a:solidFill>
                <a:latin typeface="Calibri" panose="020F0502020204030204"/>
              </a:rPr>
              <a:t> February </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2021</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4"/>
          <a:srcRect l="2594" t="3909" r="3477" b="4191"/>
          <a:stretch/>
        </p:blipFill>
        <p:spPr>
          <a:xfrm>
            <a:off x="594769" y="1796650"/>
            <a:ext cx="2084576" cy="1015405"/>
          </a:xfrm>
          <a:prstGeom prst="rect">
            <a:avLst/>
          </a:prstGeom>
          <a:ln w="38100">
            <a:solidFill>
              <a:srgbClr val="9900CC"/>
            </a:solidFill>
          </a:ln>
        </p:spPr>
      </p:pic>
      <p:sp>
        <p:nvSpPr>
          <p:cNvPr id="11" name="Rectangle 10"/>
          <p:cNvSpPr/>
          <p:nvPr/>
        </p:nvSpPr>
        <p:spPr>
          <a:xfrm>
            <a:off x="569871" y="2835982"/>
            <a:ext cx="10612654" cy="1752795"/>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1323439"/>
          </a:xfrm>
          <a:prstGeom prst="rect">
            <a:avLst/>
          </a:prstGeom>
          <a:noFill/>
        </p:spPr>
        <p:txBody>
          <a:bodyPr wrap="square" rtlCol="0">
            <a:spAutoFit/>
          </a:bodyPr>
          <a:lstStyle/>
          <a:p>
            <a:pPr lvl="0">
              <a:defRPr/>
            </a:pPr>
            <a:r>
              <a:rPr lang="en-GB" sz="4000" dirty="0">
                <a:solidFill>
                  <a:prstClr val="black"/>
                </a:solidFill>
              </a:rPr>
              <a:t>LO</a:t>
            </a:r>
            <a:r>
              <a:rPr lang="en-GB" sz="4000" dirty="0" smtClean="0">
                <a:solidFill>
                  <a:prstClr val="black"/>
                </a:solidFill>
              </a:rPr>
              <a:t>: To write the build up and conflict of a historical narrative. </a:t>
            </a:r>
            <a:endParaRPr lang="en-US" sz="4000" dirty="0">
              <a:ln>
                <a:solidFill>
                  <a:schemeClr val="tx1"/>
                </a:solidFill>
              </a:ln>
              <a:solidFill>
                <a:schemeClr val="accent1">
                  <a:lumMod val="50000"/>
                </a:schemeClr>
              </a:solidFill>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13" name="Picture 12">
            <a:extLst>
              <a:ext uri="{FF2B5EF4-FFF2-40B4-BE49-F238E27FC236}">
                <a16:creationId xmlns:a16="http://schemas.microsoft.com/office/drawing/2014/main" id="{344C0E2E-2F1B-493B-9BDA-0143F33A2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361" y="186086"/>
            <a:ext cx="1242328" cy="1242328"/>
          </a:xfrm>
          <a:prstGeom prst="rect">
            <a:avLst/>
          </a:prstGeom>
        </p:spPr>
      </p:pic>
    </p:spTree>
    <p:extLst>
      <p:ext uri="{BB962C8B-B14F-4D97-AF65-F5344CB8AC3E}">
        <p14:creationId xmlns:p14="http://schemas.microsoft.com/office/powerpoint/2010/main" val="1075717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Rectangle 4"/>
          <p:cNvSpPr/>
          <p:nvPr/>
        </p:nvSpPr>
        <p:spPr>
          <a:xfrm>
            <a:off x="107092" y="5170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605218793"/>
              </p:ext>
            </p:extLst>
          </p:nvPr>
        </p:nvGraphicFramePr>
        <p:xfrm>
          <a:off x="376125" y="1541403"/>
          <a:ext cx="10415036" cy="4508685"/>
        </p:xfrm>
        <a:graphic>
          <a:graphicData uri="http://schemas.openxmlformats.org/drawingml/2006/table">
            <a:tbl>
              <a:tblPr firstRow="1" bandRow="1">
                <a:tableStyleId>{5C22544A-7EE6-4342-B048-85BDC9FD1C3A}</a:tableStyleId>
              </a:tblPr>
              <a:tblGrid>
                <a:gridCol w="2446693">
                  <a:extLst>
                    <a:ext uri="{9D8B030D-6E8A-4147-A177-3AD203B41FA5}">
                      <a16:colId xmlns:a16="http://schemas.microsoft.com/office/drawing/2014/main" val="20000"/>
                    </a:ext>
                  </a:extLst>
                </a:gridCol>
                <a:gridCol w="7968343">
                  <a:extLst>
                    <a:ext uri="{9D8B030D-6E8A-4147-A177-3AD203B41FA5}">
                      <a16:colId xmlns:a16="http://schemas.microsoft.com/office/drawing/2014/main" val="20001"/>
                    </a:ext>
                  </a:extLst>
                </a:gridCol>
              </a:tblGrid>
              <a:tr h="717984">
                <a:tc>
                  <a:txBody>
                    <a:bodyPr/>
                    <a:lstStyle/>
                    <a:p>
                      <a:pPr algn="ctr"/>
                      <a:endParaRPr lang="en-GB" b="0" dirty="0">
                        <a:ln>
                          <a:solidFill>
                            <a:schemeClr val="tx1"/>
                          </a:solidFill>
                        </a:ln>
                        <a:solidFill>
                          <a:schemeClr val="accent1">
                            <a:lumMod val="50000"/>
                          </a:schemeClr>
                        </a:solidFill>
                      </a:endParaRPr>
                    </a:p>
                    <a:p>
                      <a:pPr algn="ctr"/>
                      <a:r>
                        <a:rPr lang="en-GB" b="0" dirty="0">
                          <a:ln>
                            <a:solidFill>
                              <a:schemeClr val="tx1"/>
                            </a:solidFill>
                          </a:ln>
                          <a:solidFill>
                            <a:schemeClr val="accent1">
                              <a:lumMod val="50000"/>
                            </a:schemeClr>
                          </a:solidFill>
                        </a:rPr>
                        <a:t>What Work?</a:t>
                      </a: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endParaRPr lang="en-US" dirty="0">
                        <a:ln>
                          <a:solidFill>
                            <a:schemeClr val="tx1"/>
                          </a:solidFill>
                        </a:ln>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rPr>
                        <a:t>L.O</a:t>
                      </a:r>
                      <a:r>
                        <a:rPr lang="en-GB" sz="2400" dirty="0" smtClean="0">
                          <a:solidFill>
                            <a:prstClr val="black"/>
                          </a:solidFill>
                        </a:rPr>
                        <a:t>. To write the build up and conflict of a historical narrative </a:t>
                      </a:r>
                      <a:endParaRPr lang="en-US" sz="240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46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How</a:t>
                      </a:r>
                      <a:r>
                        <a:rPr lang="en-GB" baseline="0" dirty="0">
                          <a:ln>
                            <a:solidFill>
                              <a:schemeClr val="tx1"/>
                            </a:solidFill>
                          </a:ln>
                          <a:solidFill>
                            <a:schemeClr val="accent1">
                              <a:lumMod val="50000"/>
                            </a:schemeClr>
                          </a:solidFill>
                        </a:rPr>
                        <a:t> Much Work</a:t>
                      </a:r>
                      <a:r>
                        <a:rPr lang="en-GB" dirty="0">
                          <a:ln>
                            <a:solidFill>
                              <a:schemeClr val="tx1"/>
                            </a:solidFill>
                          </a:ln>
                          <a:solidFill>
                            <a:schemeClr val="accent1">
                              <a:lumMod val="50000"/>
                            </a:schemeClr>
                          </a:solidFill>
                        </a:rPr>
                        <a: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192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ln>
                            <a:solidFill>
                              <a:schemeClr val="tx1"/>
                            </a:solidFill>
                          </a:ln>
                          <a:solidFill>
                            <a:schemeClr val="accent1">
                              <a:lumMod val="50000"/>
                            </a:schemeClr>
                          </a:solidFill>
                        </a:rPr>
                        <a:t>My work is Finished when...</a:t>
                      </a:r>
                      <a:endParaRPr lang="en-GB" dirty="0">
                        <a:ln>
                          <a:solidFill>
                            <a:schemeClr val="tx1"/>
                          </a:solidFill>
                        </a:ln>
                        <a:solidFill>
                          <a:schemeClr val="accent1">
                            <a:lumMod val="50000"/>
                          </a:schemeClr>
                        </a:solidFill>
                      </a:endParaRP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1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Next?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344C0E2E-2F1B-493B-9BDA-0143F33A2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3547" y="230188"/>
            <a:ext cx="1242328" cy="1242328"/>
          </a:xfrm>
          <a:prstGeom prst="rect">
            <a:avLst/>
          </a:prstGeom>
        </p:spPr>
      </p:pic>
      <p:pic>
        <p:nvPicPr>
          <p:cNvPr id="7" name="Picture 6"/>
          <p:cNvPicPr>
            <a:picLocks noChangeAspect="1"/>
          </p:cNvPicPr>
          <p:nvPr/>
        </p:nvPicPr>
        <p:blipFill>
          <a:blip r:embed="rId4"/>
          <a:stretch>
            <a:fillRect/>
          </a:stretch>
        </p:blipFill>
        <p:spPr>
          <a:xfrm>
            <a:off x="2956837" y="3375672"/>
            <a:ext cx="1009650" cy="771525"/>
          </a:xfrm>
          <a:prstGeom prst="rect">
            <a:avLst/>
          </a:prstGeom>
        </p:spPr>
      </p:pic>
      <p:pic>
        <p:nvPicPr>
          <p:cNvPr id="8" name="Picture 7"/>
          <p:cNvPicPr>
            <a:picLocks noChangeAspect="1"/>
          </p:cNvPicPr>
          <p:nvPr/>
        </p:nvPicPr>
        <p:blipFill>
          <a:blip r:embed="rId5"/>
          <a:stretch>
            <a:fillRect/>
          </a:stretch>
        </p:blipFill>
        <p:spPr>
          <a:xfrm>
            <a:off x="5022278" y="3375670"/>
            <a:ext cx="1009650" cy="771525"/>
          </a:xfrm>
          <a:prstGeom prst="rect">
            <a:avLst/>
          </a:prstGeom>
        </p:spPr>
      </p:pic>
      <p:pic>
        <p:nvPicPr>
          <p:cNvPr id="10" name="Picture 9"/>
          <p:cNvPicPr>
            <a:picLocks noChangeAspect="1"/>
          </p:cNvPicPr>
          <p:nvPr/>
        </p:nvPicPr>
        <p:blipFill>
          <a:blip r:embed="rId6"/>
          <a:stretch>
            <a:fillRect/>
          </a:stretch>
        </p:blipFill>
        <p:spPr>
          <a:xfrm>
            <a:off x="4012628" y="3375670"/>
            <a:ext cx="1009650" cy="771525"/>
          </a:xfrm>
          <a:prstGeom prst="rect">
            <a:avLst/>
          </a:prstGeom>
        </p:spPr>
      </p:pic>
      <p:pic>
        <p:nvPicPr>
          <p:cNvPr id="12" name="Picture 11"/>
          <p:cNvPicPr>
            <a:picLocks noChangeAspect="1"/>
          </p:cNvPicPr>
          <p:nvPr/>
        </p:nvPicPr>
        <p:blipFill>
          <a:blip r:embed="rId7"/>
          <a:stretch>
            <a:fillRect/>
          </a:stretch>
        </p:blipFill>
        <p:spPr>
          <a:xfrm>
            <a:off x="2942549" y="5110558"/>
            <a:ext cx="962025" cy="742950"/>
          </a:xfrm>
          <a:prstGeom prst="rect">
            <a:avLst/>
          </a:prstGeom>
        </p:spPr>
      </p:pic>
      <p:pic>
        <p:nvPicPr>
          <p:cNvPr id="13" name="Picture 12"/>
          <p:cNvPicPr>
            <a:picLocks noChangeAspect="1"/>
          </p:cNvPicPr>
          <p:nvPr/>
        </p:nvPicPr>
        <p:blipFill>
          <a:blip r:embed="rId8"/>
          <a:stretch>
            <a:fillRect/>
          </a:stretch>
        </p:blipFill>
        <p:spPr>
          <a:xfrm>
            <a:off x="3874753" y="5110558"/>
            <a:ext cx="962025" cy="742950"/>
          </a:xfrm>
          <a:prstGeom prst="rect">
            <a:avLst/>
          </a:prstGeom>
        </p:spPr>
      </p:pic>
      <p:pic>
        <p:nvPicPr>
          <p:cNvPr id="14" name="Picture 13"/>
          <p:cNvPicPr>
            <a:picLocks noChangeAspect="1"/>
          </p:cNvPicPr>
          <p:nvPr/>
        </p:nvPicPr>
        <p:blipFill>
          <a:blip r:embed="rId9"/>
          <a:stretch>
            <a:fillRect/>
          </a:stretch>
        </p:blipFill>
        <p:spPr>
          <a:xfrm>
            <a:off x="4836778" y="5110558"/>
            <a:ext cx="962025" cy="742950"/>
          </a:xfrm>
          <a:prstGeom prst="rect">
            <a:avLst/>
          </a:prstGeom>
        </p:spPr>
      </p:pic>
      <p:sp>
        <p:nvSpPr>
          <p:cNvPr id="22" name="Rectangle 21"/>
          <p:cNvSpPr/>
          <p:nvPr/>
        </p:nvSpPr>
        <p:spPr>
          <a:xfrm>
            <a:off x="189471" y="164755"/>
            <a:ext cx="7594114" cy="70021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Tuesday 2</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nd</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lang="en-GB" sz="3200" noProof="0" dirty="0" smtClean="0">
                <a:solidFill>
                  <a:prstClr val="black"/>
                </a:solidFill>
                <a:latin typeface="Calibri" panose="020F0502020204030204"/>
              </a:rPr>
              <a:t>February</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2021</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nvPicPr>
        <p:blipFill>
          <a:blip r:embed="rId10"/>
          <a:stretch>
            <a:fillRect/>
          </a:stretch>
        </p:blipFill>
        <p:spPr>
          <a:xfrm>
            <a:off x="5527103" y="2321567"/>
            <a:ext cx="2028825" cy="771525"/>
          </a:xfrm>
          <a:prstGeom prst="rect">
            <a:avLst/>
          </a:prstGeom>
        </p:spPr>
      </p:pic>
      <p:pic>
        <p:nvPicPr>
          <p:cNvPr id="16" name="Picture 15"/>
          <p:cNvPicPr>
            <a:picLocks noChangeAspect="1"/>
          </p:cNvPicPr>
          <p:nvPr/>
        </p:nvPicPr>
        <p:blipFill>
          <a:blip r:embed="rId11"/>
          <a:stretch>
            <a:fillRect/>
          </a:stretch>
        </p:blipFill>
        <p:spPr>
          <a:xfrm>
            <a:off x="8743286" y="2349880"/>
            <a:ext cx="2047875" cy="762000"/>
          </a:xfrm>
          <a:prstGeom prst="rect">
            <a:avLst/>
          </a:prstGeom>
        </p:spPr>
      </p:pic>
      <p:sp>
        <p:nvSpPr>
          <p:cNvPr id="17" name="TextBox 16"/>
          <p:cNvSpPr txBox="1"/>
          <p:nvPr/>
        </p:nvSpPr>
        <p:spPr>
          <a:xfrm>
            <a:off x="5064755" y="2524657"/>
            <a:ext cx="386644" cy="369332"/>
          </a:xfrm>
          <a:prstGeom prst="rect">
            <a:avLst/>
          </a:prstGeom>
          <a:noFill/>
        </p:spPr>
        <p:txBody>
          <a:bodyPr wrap="none" rtlCol="0">
            <a:spAutoFit/>
          </a:bodyPr>
          <a:lstStyle/>
          <a:p>
            <a:r>
              <a:rPr lang="en-GB" dirty="0" smtClean="0"/>
              <a:t>or</a:t>
            </a:r>
            <a:endParaRPr lang="en-GB" dirty="0"/>
          </a:p>
        </p:txBody>
      </p:sp>
      <p:pic>
        <p:nvPicPr>
          <p:cNvPr id="18" name="Picture 17"/>
          <p:cNvPicPr>
            <a:picLocks noChangeAspect="1"/>
          </p:cNvPicPr>
          <p:nvPr/>
        </p:nvPicPr>
        <p:blipFill>
          <a:blip r:embed="rId12"/>
          <a:stretch>
            <a:fillRect/>
          </a:stretch>
        </p:blipFill>
        <p:spPr>
          <a:xfrm>
            <a:off x="6018565" y="3370907"/>
            <a:ext cx="1028700" cy="781050"/>
          </a:xfrm>
          <a:prstGeom prst="rect">
            <a:avLst/>
          </a:prstGeom>
        </p:spPr>
      </p:pic>
      <p:pic>
        <p:nvPicPr>
          <p:cNvPr id="19" name="Content Placeholder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15665" y="2406894"/>
            <a:ext cx="2021113" cy="600872"/>
          </a:xfrm>
          <a:prstGeom prst="rect">
            <a:avLst/>
          </a:prstGeom>
        </p:spPr>
      </p:pic>
      <p:sp>
        <p:nvSpPr>
          <p:cNvPr id="20" name="TextBox 19"/>
          <p:cNvSpPr txBox="1"/>
          <p:nvPr/>
        </p:nvSpPr>
        <p:spPr>
          <a:xfrm>
            <a:off x="7893487" y="2546214"/>
            <a:ext cx="386644" cy="369332"/>
          </a:xfrm>
          <a:prstGeom prst="rect">
            <a:avLst/>
          </a:prstGeom>
          <a:noFill/>
        </p:spPr>
        <p:txBody>
          <a:bodyPr wrap="none" rtlCol="0">
            <a:spAutoFit/>
          </a:bodyPr>
          <a:lstStyle/>
          <a:p>
            <a:r>
              <a:rPr lang="en-GB" dirty="0" smtClean="0"/>
              <a:t>or</a:t>
            </a:r>
            <a:endParaRPr lang="en-GB" dirty="0"/>
          </a:p>
        </p:txBody>
      </p:sp>
    </p:spTree>
    <p:extLst>
      <p:ext uri="{BB962C8B-B14F-4D97-AF65-F5344CB8AC3E}">
        <p14:creationId xmlns:p14="http://schemas.microsoft.com/office/powerpoint/2010/main" val="2971136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68181" y="90617"/>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296649" y="1481266"/>
            <a:ext cx="7498405" cy="428723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dirty="0" smtClean="0">
                <a:solidFill>
                  <a:schemeClr val="tx1"/>
                </a:solidFill>
                <a:latin typeface="Century Schoolbook" panose="02040604050505020304" pitchFamily="18" charset="0"/>
              </a:rPr>
              <a:t>Then something happened…</a:t>
            </a:r>
          </a:p>
          <a:p>
            <a:r>
              <a:rPr lang="en-GB" sz="2800" dirty="0" smtClean="0">
                <a:solidFill>
                  <a:schemeClr val="tx1"/>
                </a:solidFill>
                <a:latin typeface="Century Schoolbook" panose="02040604050505020304" pitchFamily="18" charset="0"/>
              </a:rPr>
              <a:t>The stone steps creaked, the flaps began to rattle and the building quivered. Props fell to the stage and scenery split. </a:t>
            </a:r>
            <a:r>
              <a:rPr lang="en-GB" sz="2800" dirty="0" err="1" smtClean="0">
                <a:solidFill>
                  <a:schemeClr val="tx1"/>
                </a:solidFill>
                <a:latin typeface="Century Schoolbook" panose="02040604050505020304" pitchFamily="18" charset="0"/>
              </a:rPr>
              <a:t>Tranio’s</a:t>
            </a:r>
            <a:r>
              <a:rPr lang="en-GB" sz="2800" dirty="0" smtClean="0">
                <a:solidFill>
                  <a:schemeClr val="tx1"/>
                </a:solidFill>
                <a:latin typeface="Century Schoolbook" panose="02040604050505020304" pitchFamily="18" charset="0"/>
              </a:rPr>
              <a:t> father froze to the spot. Everyone fell silent.</a:t>
            </a:r>
          </a:p>
          <a:p>
            <a:endParaRPr lang="en-GB" sz="2800" dirty="0">
              <a:solidFill>
                <a:schemeClr val="tx1"/>
              </a:solidFill>
              <a:latin typeface="Century Schoolbook" panose="02040604050505020304" pitchFamily="18" charset="0"/>
            </a:endParaRPr>
          </a:p>
          <a:p>
            <a:endParaRPr lang="en-GB" sz="2800" dirty="0" smtClean="0">
              <a:solidFill>
                <a:schemeClr val="tx1"/>
              </a:solidFill>
              <a:latin typeface="Century Schoolbook" panose="02040604050505020304" pitchFamily="18" charset="0"/>
            </a:endParaRPr>
          </a:p>
          <a:p>
            <a:r>
              <a:rPr lang="en-GB" sz="2800" dirty="0" smtClean="0">
                <a:solidFill>
                  <a:schemeClr val="tx1"/>
                </a:solidFill>
                <a:latin typeface="Century Schoolbook" panose="02040604050505020304" pitchFamily="18" charset="0"/>
              </a:rPr>
              <a:t>But as they ran, the sky began to darken and a thick cloud drifted slowly overhead.</a:t>
            </a:r>
            <a:endParaRPr lang="en-GB" sz="2800" dirty="0">
              <a:solidFill>
                <a:schemeClr val="tx1"/>
              </a:solidFill>
              <a:latin typeface="Century Schoolbook" panose="02040604050505020304" pitchFamily="18" charset="0"/>
            </a:endParaRPr>
          </a:p>
        </p:txBody>
      </p:sp>
      <p:sp>
        <p:nvSpPr>
          <p:cNvPr id="5" name="Rectangle 4"/>
          <p:cNvSpPr/>
          <p:nvPr/>
        </p:nvSpPr>
        <p:spPr>
          <a:xfrm>
            <a:off x="296649" y="365125"/>
            <a:ext cx="7498405" cy="909198"/>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Let’s look at the </a:t>
            </a:r>
            <a:r>
              <a:rPr lang="en-GB" sz="2800" b="1" dirty="0" smtClean="0">
                <a:solidFill>
                  <a:schemeClr val="tx1"/>
                </a:solidFill>
              </a:rPr>
              <a:t>build-up </a:t>
            </a:r>
            <a:r>
              <a:rPr lang="en-GB" sz="2800" dirty="0" smtClean="0">
                <a:solidFill>
                  <a:schemeClr val="tx1"/>
                </a:solidFill>
              </a:rPr>
              <a:t>of the story ‘Escape from Pompeii’… </a:t>
            </a:r>
            <a:endParaRPr lang="en-GB" sz="2800" dirty="0">
              <a:solidFill>
                <a:schemeClr val="tx1"/>
              </a:solidFill>
            </a:endParaRPr>
          </a:p>
        </p:txBody>
      </p:sp>
      <p:sp>
        <p:nvSpPr>
          <p:cNvPr id="7" name="Rectangle 6"/>
          <p:cNvSpPr/>
          <p:nvPr/>
        </p:nvSpPr>
        <p:spPr>
          <a:xfrm>
            <a:off x="8023522" y="2106380"/>
            <a:ext cx="3766401" cy="1346940"/>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smtClean="0">
                <a:solidFill>
                  <a:schemeClr val="tx1"/>
                </a:solidFill>
              </a:rPr>
              <a:t>The build-up should contain some </a:t>
            </a:r>
            <a:r>
              <a:rPr lang="en-GB" sz="2000" b="1" dirty="0" smtClean="0">
                <a:solidFill>
                  <a:schemeClr val="tx1"/>
                </a:solidFill>
              </a:rPr>
              <a:t>suspense</a:t>
            </a:r>
            <a:r>
              <a:rPr lang="en-GB" sz="2000" dirty="0" smtClean="0">
                <a:solidFill>
                  <a:schemeClr val="tx1"/>
                </a:solidFill>
              </a:rPr>
              <a:t>. This makes the reader want to read on to find out what happens next…</a:t>
            </a:r>
            <a:endParaRPr lang="en-GB" sz="2000" dirty="0">
              <a:solidFill>
                <a:schemeClr val="tx1"/>
              </a:solidFill>
            </a:endParaRPr>
          </a:p>
        </p:txBody>
      </p:sp>
      <p:pic>
        <p:nvPicPr>
          <p:cNvPr id="8" name="Picture 7"/>
          <p:cNvPicPr>
            <a:picLocks noChangeAspect="1"/>
          </p:cNvPicPr>
          <p:nvPr/>
        </p:nvPicPr>
        <p:blipFill>
          <a:blip r:embed="rId3"/>
          <a:stretch>
            <a:fillRect/>
          </a:stretch>
        </p:blipFill>
        <p:spPr>
          <a:xfrm>
            <a:off x="8774094" y="3869012"/>
            <a:ext cx="2257425" cy="2028825"/>
          </a:xfrm>
          <a:prstGeom prst="rect">
            <a:avLst/>
          </a:prstGeom>
        </p:spPr>
      </p:pic>
    </p:spTree>
    <p:extLst>
      <p:ext uri="{BB962C8B-B14F-4D97-AF65-F5344CB8AC3E}">
        <p14:creationId xmlns:p14="http://schemas.microsoft.com/office/powerpoint/2010/main" val="3139590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68181" y="90617"/>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296648" y="1374261"/>
            <a:ext cx="7498405" cy="5084904"/>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smtClean="0">
                <a:solidFill>
                  <a:schemeClr val="tx1"/>
                </a:solidFill>
                <a:latin typeface="Century Schoolbook" panose="02040604050505020304" pitchFamily="18" charset="0"/>
              </a:rPr>
              <a:t>And then, in one terrible endless moment, they heard mighty Mount Vesuvius roar. Its top exploded in a scream and flames ripped upwards to the sky. A massive cloud of silver ash rose to the heavens, twisting and bubbling in every direction until everything was in total darkness. Lightning flashed and thunder roared. Streams of molten liquid flowed in fast rivers down the mountain slopes and covered a nearby town. The walls, streets and gardens of their beloved Pompeii disappeared beneath a blanket of ash and stones. Before their very eyes, everything and everyone they had ever loved was destroyed.</a:t>
            </a:r>
            <a:endParaRPr lang="en-GB" sz="2400" dirty="0">
              <a:solidFill>
                <a:schemeClr val="tx1"/>
              </a:solidFill>
              <a:latin typeface="Century Schoolbook" panose="02040604050505020304" pitchFamily="18" charset="0"/>
            </a:endParaRPr>
          </a:p>
        </p:txBody>
      </p:sp>
      <p:sp>
        <p:nvSpPr>
          <p:cNvPr id="5" name="Rectangle 4"/>
          <p:cNvSpPr/>
          <p:nvPr/>
        </p:nvSpPr>
        <p:spPr>
          <a:xfrm>
            <a:off x="296649" y="365126"/>
            <a:ext cx="7498405" cy="510364"/>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Now let’s look at the </a:t>
            </a:r>
            <a:r>
              <a:rPr lang="en-GB" sz="2800" b="1" dirty="0" smtClean="0">
                <a:solidFill>
                  <a:schemeClr val="tx1"/>
                </a:solidFill>
              </a:rPr>
              <a:t>conflict</a:t>
            </a:r>
            <a:r>
              <a:rPr lang="en-GB" sz="2800" dirty="0" smtClean="0">
                <a:solidFill>
                  <a:schemeClr val="tx1"/>
                </a:solidFill>
              </a:rPr>
              <a:t>… </a:t>
            </a:r>
            <a:endParaRPr lang="en-GB" sz="2800" dirty="0">
              <a:solidFill>
                <a:schemeClr val="tx1"/>
              </a:solidFill>
            </a:endParaRPr>
          </a:p>
        </p:txBody>
      </p:sp>
      <p:pic>
        <p:nvPicPr>
          <p:cNvPr id="8" name="Picture 7"/>
          <p:cNvPicPr>
            <a:picLocks noChangeAspect="1"/>
          </p:cNvPicPr>
          <p:nvPr/>
        </p:nvPicPr>
        <p:blipFill>
          <a:blip r:embed="rId3"/>
          <a:stretch>
            <a:fillRect/>
          </a:stretch>
        </p:blipFill>
        <p:spPr>
          <a:xfrm>
            <a:off x="8241145" y="1083097"/>
            <a:ext cx="3112655" cy="2331487"/>
          </a:xfrm>
          <a:prstGeom prst="rect">
            <a:avLst/>
          </a:prstGeom>
        </p:spPr>
      </p:pic>
      <p:sp>
        <p:nvSpPr>
          <p:cNvPr id="9" name="Rectangle 8"/>
          <p:cNvSpPr/>
          <p:nvPr/>
        </p:nvSpPr>
        <p:spPr>
          <a:xfrm>
            <a:off x="9027268" y="4267491"/>
            <a:ext cx="2684790" cy="2191674"/>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If you close your eyes, can you picture what the explosion looked like? </a:t>
            </a:r>
            <a:endParaRPr lang="en-GB" sz="2800" dirty="0">
              <a:solidFill>
                <a:schemeClr val="tx1"/>
              </a:solidFill>
            </a:endParaRPr>
          </a:p>
        </p:txBody>
      </p:sp>
    </p:spTree>
    <p:extLst>
      <p:ext uri="{BB962C8B-B14F-4D97-AF65-F5344CB8AC3E}">
        <p14:creationId xmlns:p14="http://schemas.microsoft.com/office/powerpoint/2010/main" val="3163983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07092" y="5170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1808398" y="416368"/>
            <a:ext cx="8944854" cy="107670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Now it’s time to write about the </a:t>
            </a:r>
            <a:r>
              <a:rPr lang="en-GB" sz="2800" b="1" dirty="0" smtClean="0">
                <a:solidFill>
                  <a:schemeClr val="tx1"/>
                </a:solidFill>
              </a:rPr>
              <a:t>build-up</a:t>
            </a:r>
            <a:r>
              <a:rPr lang="en-GB" sz="2800" dirty="0" smtClean="0">
                <a:solidFill>
                  <a:schemeClr val="tx1"/>
                </a:solidFill>
              </a:rPr>
              <a:t> to the </a:t>
            </a:r>
            <a:r>
              <a:rPr lang="en-GB" sz="2800" b="1" dirty="0" smtClean="0">
                <a:solidFill>
                  <a:schemeClr val="tx1"/>
                </a:solidFill>
              </a:rPr>
              <a:t>conflict</a:t>
            </a:r>
            <a:r>
              <a:rPr lang="en-GB" sz="2800" dirty="0" smtClean="0">
                <a:solidFill>
                  <a:schemeClr val="tx1"/>
                </a:solidFill>
              </a:rPr>
              <a:t> in your historical narrative.</a:t>
            </a:r>
          </a:p>
          <a:p>
            <a:pPr algn="ctr"/>
            <a:endParaRPr lang="en-GB" sz="2800" dirty="0">
              <a:solidFill>
                <a:schemeClr val="tx1"/>
              </a:solidFill>
            </a:endParaRPr>
          </a:p>
        </p:txBody>
      </p:sp>
      <p:sp>
        <p:nvSpPr>
          <p:cNvPr id="21" name="Rectangle 20"/>
          <p:cNvSpPr/>
          <p:nvPr/>
        </p:nvSpPr>
        <p:spPr>
          <a:xfrm>
            <a:off x="515640" y="1846661"/>
            <a:ext cx="3317057"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Conflict: choose 1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41" y="2838021"/>
            <a:ext cx="1219048" cy="9047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808" y="2838021"/>
            <a:ext cx="1219048" cy="904762"/>
          </a:xfrm>
          <a:prstGeom prst="rect">
            <a:avLst/>
          </a:prstGeom>
        </p:spPr>
      </p:pic>
      <p:sp>
        <p:nvSpPr>
          <p:cNvPr id="8" name="Rectangle 7"/>
          <p:cNvSpPr/>
          <p:nvPr/>
        </p:nvSpPr>
        <p:spPr>
          <a:xfrm>
            <a:off x="1875426" y="3191006"/>
            <a:ext cx="386644" cy="369332"/>
          </a:xfrm>
          <a:prstGeom prst="rect">
            <a:avLst/>
          </a:prstGeom>
        </p:spPr>
        <p:txBody>
          <a:bodyPr wrap="none">
            <a:spAutoFit/>
          </a:bodyPr>
          <a:lstStyle/>
          <a:p>
            <a:r>
              <a:rPr lang="en-GB" dirty="0" smtClean="0"/>
              <a:t>or</a:t>
            </a:r>
            <a:endParaRPr lang="en-GB" dirty="0"/>
          </a:p>
        </p:txBody>
      </p:sp>
      <p:sp>
        <p:nvSpPr>
          <p:cNvPr id="9" name="Rectangle 8"/>
          <p:cNvSpPr/>
          <p:nvPr/>
        </p:nvSpPr>
        <p:spPr>
          <a:xfrm>
            <a:off x="4437471" y="3256379"/>
            <a:ext cx="3317057"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Build up: choose 2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797" y="5326183"/>
            <a:ext cx="2523809" cy="69523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5797" y="4263806"/>
            <a:ext cx="2904762" cy="74285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2183" y="4263806"/>
            <a:ext cx="3266667" cy="70476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2183" y="5326183"/>
            <a:ext cx="2914286" cy="704762"/>
          </a:xfrm>
          <a:prstGeom prst="rect">
            <a:avLst/>
          </a:prstGeom>
        </p:spPr>
      </p:pic>
    </p:spTree>
    <p:extLst>
      <p:ext uri="{BB962C8B-B14F-4D97-AF65-F5344CB8AC3E}">
        <p14:creationId xmlns:p14="http://schemas.microsoft.com/office/powerpoint/2010/main" val="1417895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07092" y="132241"/>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466928" y="1420239"/>
            <a:ext cx="5330757" cy="5009744"/>
          </a:xfrm>
          <a:prstGeom prst="rect">
            <a:avLst/>
          </a:prstGeom>
          <a:solidFill>
            <a:schemeClr val="bg1"/>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457" y="1690688"/>
            <a:ext cx="5223754" cy="6609649"/>
          </a:xfrm>
        </p:spPr>
      </p:pic>
      <p:sp>
        <p:nvSpPr>
          <p:cNvPr id="5" name="Rectangle 4"/>
          <p:cNvSpPr/>
          <p:nvPr/>
        </p:nvSpPr>
        <p:spPr>
          <a:xfrm>
            <a:off x="466928" y="544335"/>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My </a:t>
            </a:r>
            <a:r>
              <a:rPr lang="en-GB" sz="2800" dirty="0">
                <a:solidFill>
                  <a:schemeClr val="tx1"/>
                </a:solidFill>
              </a:rPr>
              <a:t>turn</a:t>
            </a:r>
            <a:endParaRPr lang="en-GB" sz="2800" dirty="0" smtClean="0">
              <a:solidFill>
                <a:schemeClr val="tx1"/>
              </a:solidFill>
            </a:endParaRPr>
          </a:p>
        </p:txBody>
      </p:sp>
      <p:sp>
        <p:nvSpPr>
          <p:cNvPr id="9" name="Rectangle 8"/>
          <p:cNvSpPr/>
          <p:nvPr/>
        </p:nvSpPr>
        <p:spPr>
          <a:xfrm>
            <a:off x="8557355" y="2415495"/>
            <a:ext cx="2901827" cy="2749892"/>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Can you spot the description in my sentences? </a:t>
            </a:r>
            <a:r>
              <a:rPr lang="en-GB" sz="2800" u="sng" dirty="0" smtClean="0">
                <a:solidFill>
                  <a:schemeClr val="tx1"/>
                </a:solidFill>
              </a:rPr>
              <a:t>Underline</a:t>
            </a:r>
            <a:r>
              <a:rPr lang="en-GB" sz="2800" dirty="0" smtClean="0">
                <a:solidFill>
                  <a:schemeClr val="tx1"/>
                </a:solidFill>
              </a:rPr>
              <a:t> any adjectives you can see.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525" y="1771069"/>
            <a:ext cx="771429" cy="57142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526" y="3330871"/>
            <a:ext cx="771429" cy="57142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526" y="5011443"/>
            <a:ext cx="771429" cy="571429"/>
          </a:xfrm>
          <a:prstGeom prst="rect">
            <a:avLst/>
          </a:prstGeom>
        </p:spPr>
      </p:pic>
    </p:spTree>
    <p:extLst>
      <p:ext uri="{BB962C8B-B14F-4D97-AF65-F5344CB8AC3E}">
        <p14:creationId xmlns:p14="http://schemas.microsoft.com/office/powerpoint/2010/main" val="373243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07092" y="100343"/>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2893708" y="291031"/>
            <a:ext cx="8944854" cy="107670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Drag and drop the options to build 2 sentences about the build-up and conflict of your historical narrative. </a:t>
            </a:r>
          </a:p>
          <a:p>
            <a:pPr algn="ctr"/>
            <a:endParaRPr lang="en-GB" sz="2800" dirty="0">
              <a:solidFill>
                <a:schemeClr val="tx1"/>
              </a:solidFill>
            </a:endParaRPr>
          </a:p>
        </p:txBody>
      </p:sp>
      <p:sp>
        <p:nvSpPr>
          <p:cNvPr id="21" name="Rectangle 20"/>
          <p:cNvSpPr/>
          <p:nvPr/>
        </p:nvSpPr>
        <p:spPr>
          <a:xfrm>
            <a:off x="290049" y="230188"/>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rPr>
              <a:t>Your turn</a:t>
            </a:r>
            <a:endParaRPr lang="en-GB" sz="2800" dirty="0" smtClean="0">
              <a:solidFill>
                <a:schemeClr val="tx1"/>
              </a:solidFill>
            </a:endParaRPr>
          </a:p>
        </p:txBody>
      </p:sp>
      <p:cxnSp>
        <p:nvCxnSpPr>
          <p:cNvPr id="6" name="Straight Connector 5"/>
          <p:cNvCxnSpPr/>
          <p:nvPr/>
        </p:nvCxnSpPr>
        <p:spPr>
          <a:xfrm>
            <a:off x="1433555" y="2031930"/>
            <a:ext cx="4482830" cy="40863"/>
          </a:xfrm>
          <a:prstGeom prst="line">
            <a:avLst/>
          </a:prstGeom>
          <a:ln w="57150"/>
        </p:spPr>
        <p:style>
          <a:lnRef idx="1">
            <a:schemeClr val="dk1"/>
          </a:lnRef>
          <a:fillRef idx="0">
            <a:schemeClr val="dk1"/>
          </a:fillRef>
          <a:effectRef idx="0">
            <a:schemeClr val="dk1"/>
          </a:effectRef>
          <a:fontRef idx="minor">
            <a:schemeClr val="tx1"/>
          </a:fontRef>
        </p:style>
      </p:cxnSp>
      <p:sp>
        <p:nvSpPr>
          <p:cNvPr id="3" name="Rectangle 2"/>
          <p:cNvSpPr/>
          <p:nvPr/>
        </p:nvSpPr>
        <p:spPr>
          <a:xfrm>
            <a:off x="242844" y="1755415"/>
            <a:ext cx="1190711" cy="400110"/>
          </a:xfrm>
          <a:prstGeom prst="rect">
            <a:avLst/>
          </a:prstGeom>
        </p:spPr>
        <p:txBody>
          <a:bodyPr wrap="none">
            <a:spAutoFit/>
          </a:bodyPr>
          <a:lstStyle/>
          <a:p>
            <a:r>
              <a:rPr lang="en-GB" sz="2000" i="1" dirty="0" smtClean="0"/>
              <a:t>Suddenly,</a:t>
            </a:r>
            <a:endParaRPr lang="en-GB" sz="2000" i="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4" y="2629772"/>
            <a:ext cx="2904762" cy="7428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468" y="2719950"/>
            <a:ext cx="3266667" cy="70476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6349" y="3087292"/>
            <a:ext cx="2914286" cy="70476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1021" y="3595014"/>
            <a:ext cx="2523809" cy="695238"/>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734" y="3696588"/>
            <a:ext cx="590476" cy="580952"/>
          </a:xfrm>
          <a:prstGeom prst="rect">
            <a:avLst/>
          </a:prstGeom>
        </p:spPr>
      </p:pic>
      <p:sp>
        <p:nvSpPr>
          <p:cNvPr id="17" name="Rectangle 16"/>
          <p:cNvSpPr/>
          <p:nvPr/>
        </p:nvSpPr>
        <p:spPr>
          <a:xfrm>
            <a:off x="5961923" y="1839180"/>
            <a:ext cx="579005" cy="400110"/>
          </a:xfrm>
          <a:prstGeom prst="rect">
            <a:avLst/>
          </a:prstGeom>
        </p:spPr>
        <p:txBody>
          <a:bodyPr wrap="none">
            <a:spAutoFit/>
          </a:bodyPr>
          <a:lstStyle/>
          <a:p>
            <a:r>
              <a:rPr lang="en-GB" sz="2000" i="1" dirty="0" smtClean="0"/>
              <a:t>and</a:t>
            </a:r>
            <a:endParaRPr lang="en-GB" sz="2000" i="1" dirty="0"/>
          </a:p>
        </p:txBody>
      </p:sp>
      <p:cxnSp>
        <p:nvCxnSpPr>
          <p:cNvPr id="18" name="Straight Connector 17"/>
          <p:cNvCxnSpPr/>
          <p:nvPr/>
        </p:nvCxnSpPr>
        <p:spPr>
          <a:xfrm>
            <a:off x="6623098" y="2109083"/>
            <a:ext cx="4482830" cy="40863"/>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1433555" y="5093975"/>
            <a:ext cx="9920245" cy="0"/>
          </a:xfrm>
          <a:prstGeom prst="line">
            <a:avLst/>
          </a:prstGeom>
          <a:ln w="57150"/>
        </p:spPr>
        <p:style>
          <a:lnRef idx="1">
            <a:schemeClr val="dk1"/>
          </a:lnRef>
          <a:fillRef idx="0">
            <a:schemeClr val="dk1"/>
          </a:fillRef>
          <a:effectRef idx="0">
            <a:schemeClr val="dk1"/>
          </a:effectRef>
          <a:fontRef idx="minor">
            <a:schemeClr val="tx1"/>
          </a:fontRef>
        </p:style>
      </p:cxn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698" y="5505369"/>
            <a:ext cx="1542857" cy="704762"/>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2407" y="5636810"/>
            <a:ext cx="1942857" cy="790476"/>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3708" y="5814893"/>
            <a:ext cx="1942857" cy="790476"/>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57958" y="5442995"/>
            <a:ext cx="1114286" cy="790476"/>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3968" y="5442995"/>
            <a:ext cx="590476" cy="580952"/>
          </a:xfrm>
          <a:prstGeom prst="rect">
            <a:avLst/>
          </a:prstGeom>
        </p:spPr>
      </p:pic>
    </p:spTree>
    <p:extLst>
      <p:ext uri="{BB962C8B-B14F-4D97-AF65-F5344CB8AC3E}">
        <p14:creationId xmlns:p14="http://schemas.microsoft.com/office/powerpoint/2010/main" val="2581688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07092" y="1279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290048" y="1041767"/>
            <a:ext cx="10566019" cy="107886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Write 3 sentences about the build up of your historical narrative. Don’t forget to add description.</a:t>
            </a:r>
            <a:endParaRPr lang="en-GB" sz="2800" dirty="0">
              <a:solidFill>
                <a:schemeClr val="tx1"/>
              </a:solidFill>
            </a:endParaRPr>
          </a:p>
        </p:txBody>
      </p:sp>
      <p:cxnSp>
        <p:nvCxnSpPr>
          <p:cNvPr id="11" name="Straight Connector 10"/>
          <p:cNvCxnSpPr/>
          <p:nvPr/>
        </p:nvCxnSpPr>
        <p:spPr>
          <a:xfrm flipV="1">
            <a:off x="2281366" y="4137252"/>
            <a:ext cx="4402610" cy="15838"/>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281366" y="5188713"/>
            <a:ext cx="4402610" cy="9728"/>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2281366" y="6249902"/>
            <a:ext cx="4402610" cy="9728"/>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p:cNvSpPr/>
          <p:nvPr/>
        </p:nvSpPr>
        <p:spPr>
          <a:xfrm>
            <a:off x="290049" y="230188"/>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Your turn…</a:t>
            </a:r>
          </a:p>
        </p:txBody>
      </p:sp>
      <p:sp>
        <p:nvSpPr>
          <p:cNvPr id="3" name="Rectangle 2"/>
          <p:cNvSpPr/>
          <p:nvPr/>
        </p:nvSpPr>
        <p:spPr>
          <a:xfrm>
            <a:off x="1065920" y="3773407"/>
            <a:ext cx="1091517" cy="369332"/>
          </a:xfrm>
          <a:prstGeom prst="rect">
            <a:avLst/>
          </a:prstGeom>
        </p:spPr>
        <p:txBody>
          <a:bodyPr wrap="none">
            <a:spAutoFit/>
          </a:bodyPr>
          <a:lstStyle/>
          <a:p>
            <a:r>
              <a:rPr lang="en-GB" dirty="0" smtClean="0"/>
              <a:t>Suddenly,</a:t>
            </a:r>
            <a:endParaRPr lang="en-GB" dirty="0"/>
          </a:p>
        </p:txBody>
      </p:sp>
      <p:sp>
        <p:nvSpPr>
          <p:cNvPr id="12" name="Rectangle 11"/>
          <p:cNvSpPr/>
          <p:nvPr/>
        </p:nvSpPr>
        <p:spPr>
          <a:xfrm>
            <a:off x="1065920" y="5865355"/>
            <a:ext cx="898644" cy="369332"/>
          </a:xfrm>
          <a:prstGeom prst="rect">
            <a:avLst/>
          </a:prstGeom>
        </p:spPr>
        <p:txBody>
          <a:bodyPr wrap="none">
            <a:spAutoFit/>
          </a:bodyPr>
          <a:lstStyle/>
          <a:p>
            <a:r>
              <a:rPr lang="en-GB" dirty="0" smtClean="0"/>
              <a:t>It was a</a:t>
            </a:r>
            <a:endParaRPr lang="en-GB" dirty="0"/>
          </a:p>
        </p:txBody>
      </p:sp>
      <p:sp>
        <p:nvSpPr>
          <p:cNvPr id="17" name="Rectangle 16"/>
          <p:cNvSpPr/>
          <p:nvPr/>
        </p:nvSpPr>
        <p:spPr>
          <a:xfrm>
            <a:off x="1065920" y="4819381"/>
            <a:ext cx="713657" cy="369332"/>
          </a:xfrm>
          <a:prstGeom prst="rect">
            <a:avLst/>
          </a:prstGeom>
        </p:spPr>
        <p:txBody>
          <a:bodyPr wrap="none">
            <a:spAutoFit/>
          </a:bodyPr>
          <a:lstStyle/>
          <a:p>
            <a:r>
              <a:rPr lang="en-GB" dirty="0" smtClean="0"/>
              <a:t>Then,</a:t>
            </a:r>
            <a:endParaRPr lang="en-GB" dirty="0"/>
          </a:p>
        </p:txBody>
      </p:sp>
      <p:sp>
        <p:nvSpPr>
          <p:cNvPr id="8" name="Rectangle 7"/>
          <p:cNvSpPr/>
          <p:nvPr/>
        </p:nvSpPr>
        <p:spPr>
          <a:xfrm>
            <a:off x="245198" y="3596626"/>
            <a:ext cx="758758" cy="722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25" y="3675855"/>
            <a:ext cx="771429" cy="571429"/>
          </a:xfrm>
          <a:prstGeom prst="rect">
            <a:avLst/>
          </a:prstGeom>
        </p:spPr>
      </p:pic>
      <p:sp>
        <p:nvSpPr>
          <p:cNvPr id="26" name="Rectangle 25"/>
          <p:cNvSpPr/>
          <p:nvPr/>
        </p:nvSpPr>
        <p:spPr>
          <a:xfrm>
            <a:off x="245198" y="4642600"/>
            <a:ext cx="758758" cy="722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45198" y="5733975"/>
            <a:ext cx="758758" cy="722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25" y="4786641"/>
            <a:ext cx="771429" cy="571429"/>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732" y="5855859"/>
            <a:ext cx="771429" cy="571429"/>
          </a:xfrm>
          <a:prstGeom prst="rect">
            <a:avLst/>
          </a:prstGeom>
        </p:spPr>
      </p:pic>
      <p:sp>
        <p:nvSpPr>
          <p:cNvPr id="28" name="Rectangle 27"/>
          <p:cNvSpPr/>
          <p:nvPr/>
        </p:nvSpPr>
        <p:spPr>
          <a:xfrm>
            <a:off x="8285838" y="2811197"/>
            <a:ext cx="2924782" cy="344843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Adjective ideas…</a:t>
            </a:r>
          </a:p>
          <a:p>
            <a:pPr marL="457200" indent="-457200" algn="ctr">
              <a:buFont typeface="Arial" panose="020B0604020202020204" pitchFamily="34" charset="0"/>
              <a:buChar char="•"/>
            </a:pPr>
            <a:endParaRPr lang="en-GB" sz="2800" dirty="0">
              <a:solidFill>
                <a:schemeClr val="tx1"/>
              </a:solidFill>
            </a:endParaRPr>
          </a:p>
          <a:p>
            <a:pPr marL="457200" indent="-457200" algn="ctr">
              <a:buFont typeface="Arial" panose="020B0604020202020204" pitchFamily="34" charset="0"/>
              <a:buChar char="•"/>
            </a:pPr>
            <a:r>
              <a:rPr lang="en-GB" sz="2800" dirty="0" smtClean="0">
                <a:solidFill>
                  <a:schemeClr val="tx1"/>
                </a:solidFill>
              </a:rPr>
              <a:t>Terrifying</a:t>
            </a:r>
          </a:p>
          <a:p>
            <a:pPr marL="457200" indent="-457200" algn="ctr">
              <a:buFont typeface="Arial" panose="020B0604020202020204" pitchFamily="34" charset="0"/>
              <a:buChar char="•"/>
            </a:pPr>
            <a:r>
              <a:rPr lang="en-GB" sz="2800" dirty="0" smtClean="0">
                <a:solidFill>
                  <a:schemeClr val="tx1"/>
                </a:solidFill>
              </a:rPr>
              <a:t>Loud</a:t>
            </a:r>
          </a:p>
          <a:p>
            <a:pPr marL="457200" indent="-457200" algn="ctr">
              <a:buFont typeface="Arial" panose="020B0604020202020204" pitchFamily="34" charset="0"/>
              <a:buChar char="•"/>
            </a:pPr>
            <a:r>
              <a:rPr lang="en-GB" sz="2800" dirty="0" smtClean="0">
                <a:solidFill>
                  <a:schemeClr val="tx1"/>
                </a:solidFill>
              </a:rPr>
              <a:t>Strong</a:t>
            </a:r>
          </a:p>
          <a:p>
            <a:pPr marL="457200" indent="-457200" algn="ctr">
              <a:buFont typeface="Arial" panose="020B0604020202020204" pitchFamily="34" charset="0"/>
              <a:buChar char="•"/>
            </a:pPr>
            <a:r>
              <a:rPr lang="en-GB" sz="2800" dirty="0" smtClean="0">
                <a:solidFill>
                  <a:schemeClr val="tx1"/>
                </a:solidFill>
              </a:rPr>
              <a:t>Fierce </a:t>
            </a:r>
          </a:p>
          <a:p>
            <a:pPr marL="457200" indent="-457200" algn="ctr">
              <a:buFont typeface="Arial" panose="020B0604020202020204" pitchFamily="34" charset="0"/>
              <a:buChar char="•"/>
            </a:pPr>
            <a:r>
              <a:rPr lang="en-GB" sz="2800" dirty="0" smtClean="0">
                <a:solidFill>
                  <a:schemeClr val="tx1"/>
                </a:solidFill>
              </a:rPr>
              <a:t>Enormous </a:t>
            </a:r>
          </a:p>
          <a:p>
            <a:pPr marL="457200" indent="-457200" algn="ctr">
              <a:buFont typeface="Arial" panose="020B0604020202020204" pitchFamily="34" charset="0"/>
              <a:buChar char="•"/>
            </a:pPr>
            <a:r>
              <a:rPr lang="en-GB" sz="2800" dirty="0" smtClean="0">
                <a:solidFill>
                  <a:schemeClr val="tx1"/>
                </a:solidFill>
              </a:rPr>
              <a:t>Aggressive </a:t>
            </a:r>
          </a:p>
          <a:p>
            <a:pPr marL="457200" indent="-457200" algn="ctr">
              <a:buFont typeface="Arial" panose="020B0604020202020204" pitchFamily="34" charset="0"/>
              <a:buChar char="•"/>
            </a:pPr>
            <a:endParaRPr lang="en-GB" sz="2800" dirty="0" smtClean="0">
              <a:solidFill>
                <a:schemeClr val="tx1"/>
              </a:solidFill>
            </a:endParaRPr>
          </a:p>
          <a:p>
            <a:pPr marL="457200" indent="-457200" algn="ctr">
              <a:buFont typeface="Arial" panose="020B0604020202020204" pitchFamily="34" charset="0"/>
              <a:buChar char="•"/>
            </a:pPr>
            <a:endParaRPr lang="en-GB" sz="2800" dirty="0">
              <a:solidFill>
                <a:schemeClr val="tx1"/>
              </a:solidFill>
            </a:endParaRPr>
          </a:p>
        </p:txBody>
      </p:sp>
      <p:pic>
        <p:nvPicPr>
          <p:cNvPr id="29" name="Picture 28"/>
          <p:cNvPicPr>
            <a:picLocks noChangeAspect="1"/>
          </p:cNvPicPr>
          <p:nvPr/>
        </p:nvPicPr>
        <p:blipFill>
          <a:blip r:embed="rId4">
            <a:clrChange>
              <a:clrFrom>
                <a:srgbClr val="FFFFFF"/>
              </a:clrFrom>
              <a:clrTo>
                <a:srgbClr val="FFFFFF">
                  <a:alpha val="0"/>
                </a:srgbClr>
              </a:clrTo>
            </a:clrChange>
          </a:blip>
          <a:stretch>
            <a:fillRect/>
          </a:stretch>
        </p:blipFill>
        <p:spPr>
          <a:xfrm>
            <a:off x="7832590" y="2182803"/>
            <a:ext cx="906496" cy="1073714"/>
          </a:xfrm>
          <a:prstGeom prst="rect">
            <a:avLst/>
          </a:prstGeom>
        </p:spPr>
      </p:pic>
    </p:spTree>
    <p:extLst>
      <p:ext uri="{BB962C8B-B14F-4D97-AF65-F5344CB8AC3E}">
        <p14:creationId xmlns:p14="http://schemas.microsoft.com/office/powerpoint/2010/main" val="341733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07092" y="5170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328183" y="365125"/>
            <a:ext cx="7594114" cy="70021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Calibri" panose="020F0502020204030204"/>
                <a:ea typeface="+mn-ea"/>
                <a:cs typeface="+mn-cs"/>
              </a:rPr>
              <a:t>Date: W.B. </a:t>
            </a:r>
            <a:r>
              <a:rPr kumimoji="0" lang="en-GB" sz="3200" b="0" i="0" u="none" strike="noStrike" kern="1200" cap="none" spc="0" normalizeH="0" baseline="0" noProof="0" dirty="0" smtClean="0">
                <a:ln>
                  <a:noFill/>
                </a:ln>
                <a:solidFill>
                  <a:schemeClr val="tx1"/>
                </a:solidFill>
                <a:effectLst/>
                <a:uLnTx/>
                <a:uFillTx/>
                <a:latin typeface="Calibri" panose="020F0502020204030204"/>
                <a:ea typeface="+mn-ea"/>
                <a:cs typeface="+mn-cs"/>
              </a:rPr>
              <a:t>Monday 1</a:t>
            </a:r>
            <a:r>
              <a:rPr kumimoji="0" lang="en-GB" sz="3200" b="0" i="0" u="none" strike="noStrike" kern="1200" cap="none" spc="0" normalizeH="0" baseline="30000" noProof="0" dirty="0" smtClean="0">
                <a:ln>
                  <a:noFill/>
                </a:ln>
                <a:solidFill>
                  <a:schemeClr val="tx1"/>
                </a:solidFill>
                <a:effectLst/>
                <a:uLnTx/>
                <a:uFillTx/>
                <a:latin typeface="Calibri" panose="020F0502020204030204"/>
                <a:ea typeface="+mn-ea"/>
                <a:cs typeface="+mn-cs"/>
              </a:rPr>
              <a:t>st</a:t>
            </a:r>
            <a:r>
              <a:rPr kumimoji="0" lang="en-GB" sz="3200" b="0" i="0" u="none" strike="noStrike" kern="1200" cap="none" spc="0" normalizeH="0" baseline="0" noProof="0" dirty="0" smtClean="0">
                <a:ln>
                  <a:noFill/>
                </a:ln>
                <a:solidFill>
                  <a:schemeClr val="tx1"/>
                </a:solidFill>
                <a:effectLst/>
                <a:uLnTx/>
                <a:uFillTx/>
                <a:latin typeface="Calibri" panose="020F0502020204030204"/>
                <a:ea typeface="+mn-ea"/>
                <a:cs typeface="+mn-cs"/>
              </a:rPr>
              <a:t> February</a:t>
            </a:r>
            <a:r>
              <a:rPr kumimoji="0" lang="en-GB" sz="3200" b="0" i="0" u="none" strike="noStrike" kern="1200" cap="none" spc="0" normalizeH="0" noProof="0" dirty="0" smtClean="0">
                <a:ln>
                  <a:noFill/>
                </a:ln>
                <a:solidFill>
                  <a:schemeClr val="tx1"/>
                </a:solidFill>
                <a:effectLst/>
                <a:uLnTx/>
                <a:uFillTx/>
                <a:latin typeface="Calibri" panose="020F0502020204030204"/>
                <a:ea typeface="+mn-ea"/>
                <a:cs typeface="+mn-cs"/>
              </a:rPr>
              <a:t> 2021</a:t>
            </a:r>
            <a:endParaRPr kumimoji="0" lang="en-GB" sz="3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4646197" y="5963140"/>
            <a:ext cx="834561" cy="6401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10" name="Picture 9">
            <a:extLst>
              <a:ext uri="{FF2B5EF4-FFF2-40B4-BE49-F238E27FC236}">
                <a16:creationId xmlns:a16="http://schemas.microsoft.com/office/drawing/2014/main" id="{344C0E2E-2F1B-493B-9BDA-0143F33A2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361" y="186086"/>
            <a:ext cx="1242328" cy="1242328"/>
          </a:xfrm>
          <a:prstGeom prst="rect">
            <a:avLst/>
          </a:prstGeom>
        </p:spPr>
      </p:pic>
      <p:pic>
        <p:nvPicPr>
          <p:cNvPr id="11" name="Picture 10"/>
          <p:cNvPicPr>
            <a:picLocks noChangeAspect="1"/>
          </p:cNvPicPr>
          <p:nvPr/>
        </p:nvPicPr>
        <p:blipFill>
          <a:blip r:embed="rId4"/>
          <a:stretch>
            <a:fillRect/>
          </a:stretch>
        </p:blipFill>
        <p:spPr>
          <a:xfrm>
            <a:off x="354216" y="1251635"/>
            <a:ext cx="5593766" cy="4213676"/>
          </a:xfrm>
          <a:prstGeom prst="rect">
            <a:avLst/>
          </a:prstGeom>
        </p:spPr>
      </p:pic>
      <p:sp>
        <p:nvSpPr>
          <p:cNvPr id="12" name="Rectangle 11"/>
          <p:cNvSpPr/>
          <p:nvPr/>
        </p:nvSpPr>
        <p:spPr>
          <a:xfrm>
            <a:off x="6282871" y="1825625"/>
            <a:ext cx="5405818" cy="2536558"/>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rPr>
              <a:t>Hello Base 5! </a:t>
            </a:r>
            <a:r>
              <a:rPr lang="en-GB" dirty="0">
                <a:solidFill>
                  <a:schemeClr val="tx1"/>
                </a:solidFill>
                <a:latin typeface="Calibri" panose="020F0502020204030204"/>
              </a:rPr>
              <a:t>In English over the next few weeks, we will be looking at Historical Narratives. I have chosen the book ‘Escape from Pompeii’ to look at, as this links to our new topic – The Romans. On this PowerPoint, you will find this weeks’ English lessons, and some tasks to complete. Once complete, please email your work to </a:t>
            </a:r>
            <a:r>
              <a:rPr lang="en-GB" dirty="0">
                <a:solidFill>
                  <a:schemeClr val="tx1"/>
                </a:solidFill>
                <a:latin typeface="Calibri" panose="020F0502020204030204"/>
                <a:hlinkClick r:id="rId5"/>
              </a:rPr>
              <a:t>climbpupils@gmail.com</a:t>
            </a:r>
            <a:r>
              <a:rPr lang="en-GB" dirty="0">
                <a:solidFill>
                  <a:schemeClr val="tx1"/>
                </a:solidFill>
                <a:latin typeface="Calibri" panose="020F0502020204030204"/>
              </a:rPr>
              <a:t> or ask an adult to drop it off at school. I am looking forward to seeing your amazing work!</a:t>
            </a:r>
          </a:p>
        </p:txBody>
      </p:sp>
      <p:sp>
        <p:nvSpPr>
          <p:cNvPr id="13" name="Rectangle 12"/>
          <p:cNvSpPr/>
          <p:nvPr/>
        </p:nvSpPr>
        <p:spPr>
          <a:xfrm>
            <a:off x="6282871" y="4633552"/>
            <a:ext cx="5405818" cy="1585841"/>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Calibri" panose="020F0502020204030204"/>
              </a:rPr>
              <a:t>Word of the week</a:t>
            </a:r>
            <a:r>
              <a:rPr lang="en-GB" dirty="0" smtClean="0">
                <a:solidFill>
                  <a:schemeClr val="tx1"/>
                </a:solidFill>
                <a:latin typeface="Calibri" panose="020F0502020204030204"/>
              </a:rPr>
              <a:t>… </a:t>
            </a:r>
            <a:r>
              <a:rPr lang="en-GB" sz="3200" dirty="0" smtClean="0">
                <a:solidFill>
                  <a:schemeClr val="tx1"/>
                </a:solidFill>
                <a:latin typeface="Calibri" panose="020F0502020204030204"/>
              </a:rPr>
              <a:t>disrupt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Calibri" panose="020F0502020204030204"/>
              </a:rPr>
              <a:t>Disrupt: to interrupt by causing a disturbance or problem.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Calibri" panose="020F0502020204030204"/>
            </a:endParaRPr>
          </a:p>
        </p:txBody>
      </p:sp>
    </p:spTree>
    <p:extLst>
      <p:ext uri="{BB962C8B-B14F-4D97-AF65-F5344CB8AC3E}">
        <p14:creationId xmlns:p14="http://schemas.microsoft.com/office/powerpoint/2010/main" val="44245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07092" y="5170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327383" y="1002857"/>
            <a:ext cx="6520889" cy="1195594"/>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Write 5 sentences about the build-up and conflict of your historical narrative. Remember to use description to make your story more interesting. Don’t forget to use the correct punctuation.</a:t>
            </a:r>
            <a:endParaRPr lang="en-GB"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91593042"/>
              </p:ext>
            </p:extLst>
          </p:nvPr>
        </p:nvGraphicFramePr>
        <p:xfrm>
          <a:off x="327383" y="3171210"/>
          <a:ext cx="11537232" cy="3337560"/>
        </p:xfrm>
        <a:graphic>
          <a:graphicData uri="http://schemas.openxmlformats.org/drawingml/2006/table">
            <a:tbl>
              <a:tblPr firstRow="1" bandRow="1">
                <a:tableStyleId>{5940675A-B579-460E-94D1-54222C63F5DA}</a:tableStyleId>
              </a:tblPr>
              <a:tblGrid>
                <a:gridCol w="11537232">
                  <a:extLst>
                    <a:ext uri="{9D8B030D-6E8A-4147-A177-3AD203B41FA5}">
                      <a16:colId xmlns:a16="http://schemas.microsoft.com/office/drawing/2014/main" val="20000"/>
                    </a:ext>
                  </a:extLst>
                </a:gridCol>
              </a:tblGrid>
              <a:tr h="370840">
                <a:tc>
                  <a:txBody>
                    <a:bodyPr/>
                    <a:lstStyle/>
                    <a:p>
                      <a:r>
                        <a:rPr lang="en-GB" dirty="0" smtClean="0">
                          <a:solidFill>
                            <a:sysClr val="windowText" lastClr="000000"/>
                          </a:solidFill>
                        </a:rPr>
                        <a:t>1.</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GB" dirty="0" smtClean="0">
                          <a:solidFill>
                            <a:sysClr val="windowText" lastClr="000000"/>
                          </a:solidFill>
                        </a:rPr>
                        <a:t>2.</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r>
                        <a:rPr lang="en-GB" dirty="0" smtClean="0">
                          <a:solidFill>
                            <a:sysClr val="windowText" lastClr="000000"/>
                          </a:solidFill>
                        </a:rPr>
                        <a:t>3.</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r>
                        <a:rPr lang="en-GB" dirty="0" smtClean="0">
                          <a:solidFill>
                            <a:sysClr val="windowText" lastClr="000000"/>
                          </a:solidFill>
                        </a:rPr>
                        <a:t>4.</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0840">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2505702"/>
                  </a:ext>
                </a:extLst>
              </a:tr>
              <a:tr h="370840">
                <a:tc>
                  <a:txBody>
                    <a:bodyPr/>
                    <a:lstStyle/>
                    <a:p>
                      <a:r>
                        <a:rPr lang="en-GB" dirty="0" smtClean="0">
                          <a:solidFill>
                            <a:sysClr val="windowText" lastClr="000000"/>
                          </a:solidFill>
                        </a:rPr>
                        <a:t>5.</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36882"/>
                  </a:ext>
                </a:extLst>
              </a:tr>
            </a:tbl>
          </a:graphicData>
        </a:graphic>
      </p:graphicFrame>
      <p:sp>
        <p:nvSpPr>
          <p:cNvPr id="13" name="Rectangle 12"/>
          <p:cNvSpPr/>
          <p:nvPr/>
        </p:nvSpPr>
        <p:spPr>
          <a:xfrm>
            <a:off x="290049" y="230188"/>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Your turn…</a:t>
            </a:r>
          </a:p>
        </p:txBody>
      </p:sp>
      <p:pic>
        <p:nvPicPr>
          <p:cNvPr id="8" name="Picture 7"/>
          <p:cNvPicPr>
            <a:picLocks noChangeAspect="1"/>
          </p:cNvPicPr>
          <p:nvPr/>
        </p:nvPicPr>
        <p:blipFill>
          <a:blip r:embed="rId2"/>
          <a:stretch>
            <a:fillRect/>
          </a:stretch>
        </p:blipFill>
        <p:spPr>
          <a:xfrm>
            <a:off x="326976" y="2338148"/>
            <a:ext cx="630026" cy="481435"/>
          </a:xfrm>
          <a:prstGeom prst="rect">
            <a:avLst/>
          </a:prstGeom>
        </p:spPr>
      </p:pic>
      <p:pic>
        <p:nvPicPr>
          <p:cNvPr id="9" name="Picture 8"/>
          <p:cNvPicPr>
            <a:picLocks noChangeAspect="1"/>
          </p:cNvPicPr>
          <p:nvPr/>
        </p:nvPicPr>
        <p:blipFill>
          <a:blip r:embed="rId3"/>
          <a:stretch>
            <a:fillRect/>
          </a:stretch>
        </p:blipFill>
        <p:spPr>
          <a:xfrm>
            <a:off x="1606146" y="2338148"/>
            <a:ext cx="630026" cy="481435"/>
          </a:xfrm>
          <a:prstGeom prst="rect">
            <a:avLst/>
          </a:prstGeom>
        </p:spPr>
      </p:pic>
      <p:pic>
        <p:nvPicPr>
          <p:cNvPr id="10" name="Picture 9"/>
          <p:cNvPicPr>
            <a:picLocks noChangeAspect="1"/>
          </p:cNvPicPr>
          <p:nvPr/>
        </p:nvPicPr>
        <p:blipFill>
          <a:blip r:embed="rId4"/>
          <a:stretch>
            <a:fillRect/>
          </a:stretch>
        </p:blipFill>
        <p:spPr>
          <a:xfrm>
            <a:off x="975109" y="2328420"/>
            <a:ext cx="630026" cy="481435"/>
          </a:xfrm>
          <a:prstGeom prst="rect">
            <a:avLst/>
          </a:prstGeom>
        </p:spPr>
      </p:pic>
      <p:sp>
        <p:nvSpPr>
          <p:cNvPr id="19" name="Rectangle 18"/>
          <p:cNvSpPr/>
          <p:nvPr/>
        </p:nvSpPr>
        <p:spPr>
          <a:xfrm>
            <a:off x="8794572" y="358782"/>
            <a:ext cx="2924782" cy="205501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Adjective ideas…</a:t>
            </a:r>
            <a:endParaRPr lang="en-GB" dirty="0">
              <a:solidFill>
                <a:schemeClr val="tx1"/>
              </a:solidFill>
            </a:endParaRPr>
          </a:p>
          <a:p>
            <a:pPr marL="457200" indent="-457200" algn="ctr">
              <a:buFont typeface="Arial" panose="020B0604020202020204" pitchFamily="34" charset="0"/>
              <a:buChar char="•"/>
            </a:pPr>
            <a:r>
              <a:rPr lang="en-GB" dirty="0" smtClean="0">
                <a:solidFill>
                  <a:schemeClr val="tx1"/>
                </a:solidFill>
              </a:rPr>
              <a:t>Terrifying</a:t>
            </a:r>
          </a:p>
          <a:p>
            <a:pPr marL="457200" indent="-457200" algn="ctr">
              <a:buFont typeface="Arial" panose="020B0604020202020204" pitchFamily="34" charset="0"/>
              <a:buChar char="•"/>
            </a:pPr>
            <a:r>
              <a:rPr lang="en-GB" dirty="0" smtClean="0">
                <a:solidFill>
                  <a:schemeClr val="tx1"/>
                </a:solidFill>
              </a:rPr>
              <a:t>Loud</a:t>
            </a:r>
          </a:p>
          <a:p>
            <a:pPr marL="457200" indent="-457200" algn="ctr">
              <a:buFont typeface="Arial" panose="020B0604020202020204" pitchFamily="34" charset="0"/>
              <a:buChar char="•"/>
            </a:pPr>
            <a:r>
              <a:rPr lang="en-GB" dirty="0" smtClean="0">
                <a:solidFill>
                  <a:schemeClr val="tx1"/>
                </a:solidFill>
              </a:rPr>
              <a:t>Strong</a:t>
            </a:r>
          </a:p>
          <a:p>
            <a:pPr marL="457200" indent="-457200" algn="ctr">
              <a:buFont typeface="Arial" panose="020B0604020202020204" pitchFamily="34" charset="0"/>
              <a:buChar char="•"/>
            </a:pPr>
            <a:r>
              <a:rPr lang="en-GB" dirty="0" smtClean="0">
                <a:solidFill>
                  <a:schemeClr val="tx1"/>
                </a:solidFill>
              </a:rPr>
              <a:t>Fierce </a:t>
            </a:r>
          </a:p>
          <a:p>
            <a:pPr marL="457200" indent="-457200" algn="ctr">
              <a:buFont typeface="Arial" panose="020B0604020202020204" pitchFamily="34" charset="0"/>
              <a:buChar char="•"/>
            </a:pPr>
            <a:r>
              <a:rPr lang="en-GB" dirty="0" smtClean="0">
                <a:solidFill>
                  <a:schemeClr val="tx1"/>
                </a:solidFill>
              </a:rPr>
              <a:t>Enormous </a:t>
            </a:r>
          </a:p>
          <a:p>
            <a:pPr marL="457200" indent="-457200" algn="ctr">
              <a:buFont typeface="Arial" panose="020B0604020202020204" pitchFamily="34" charset="0"/>
              <a:buChar char="•"/>
            </a:pPr>
            <a:r>
              <a:rPr lang="en-GB" dirty="0" smtClean="0">
                <a:solidFill>
                  <a:schemeClr val="tx1"/>
                </a:solidFill>
              </a:rPr>
              <a:t>Aggressive </a:t>
            </a:r>
          </a:p>
          <a:p>
            <a:pPr marL="457200" indent="-457200" algn="ctr">
              <a:buFont typeface="Arial" panose="020B0604020202020204" pitchFamily="34" charset="0"/>
              <a:buChar char="•"/>
            </a:pPr>
            <a:endParaRPr lang="en-GB" sz="2800" dirty="0" smtClean="0">
              <a:solidFill>
                <a:schemeClr val="tx1"/>
              </a:solidFill>
            </a:endParaRPr>
          </a:p>
          <a:p>
            <a:pPr marL="457200" indent="-457200" algn="ctr">
              <a:buFont typeface="Arial" panose="020B0604020202020204" pitchFamily="34" charset="0"/>
              <a:buChar char="•"/>
            </a:pPr>
            <a:endParaRPr lang="en-GB" sz="2800" dirty="0">
              <a:solidFill>
                <a:schemeClr val="tx1"/>
              </a:solidFill>
            </a:endParaRPr>
          </a:p>
        </p:txBody>
      </p:sp>
      <p:sp>
        <p:nvSpPr>
          <p:cNvPr id="22" name="AutoShape 2" descr="Free Lightbulb Clipart Transparent,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2"/>
          <p:cNvPicPr>
            <a:picLocks noChangeAspect="1"/>
          </p:cNvPicPr>
          <p:nvPr/>
        </p:nvPicPr>
        <p:blipFill>
          <a:blip r:embed="rId5">
            <a:clrChange>
              <a:clrFrom>
                <a:srgbClr val="FFFFFF"/>
              </a:clrFrom>
              <a:clrTo>
                <a:srgbClr val="FFFFFF">
                  <a:alpha val="0"/>
                </a:srgbClr>
              </a:clrTo>
            </a:clrChange>
          </a:blip>
          <a:stretch>
            <a:fillRect/>
          </a:stretch>
        </p:blipFill>
        <p:spPr>
          <a:xfrm>
            <a:off x="8416747" y="51705"/>
            <a:ext cx="906496" cy="1073714"/>
          </a:xfrm>
          <a:prstGeom prst="rect">
            <a:avLst/>
          </a:prstGeom>
        </p:spPr>
      </p:pic>
    </p:spTree>
    <p:extLst>
      <p:ext uri="{BB962C8B-B14F-4D97-AF65-F5344CB8AC3E}">
        <p14:creationId xmlns:p14="http://schemas.microsoft.com/office/powerpoint/2010/main" val="227107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Wednesday </a:t>
            </a:r>
            <a:r>
              <a:rPr lang="en-GB" sz="3200" dirty="0" smtClean="0">
                <a:solidFill>
                  <a:prstClr val="black"/>
                </a:solidFill>
                <a:latin typeface="Calibri" panose="020F0502020204030204"/>
              </a:rPr>
              <a:t>3</a:t>
            </a:r>
            <a:r>
              <a:rPr lang="en-GB" sz="3200" baseline="30000" dirty="0" smtClean="0">
                <a:solidFill>
                  <a:prstClr val="black"/>
                </a:solidFill>
                <a:latin typeface="Calibri" panose="020F0502020204030204"/>
              </a:rPr>
              <a:t>rd</a:t>
            </a:r>
            <a:r>
              <a:rPr lang="en-GB" sz="3200" dirty="0" smtClean="0">
                <a:solidFill>
                  <a:prstClr val="black"/>
                </a:solidFill>
                <a:latin typeface="Calibri" panose="020F0502020204030204"/>
              </a:rPr>
              <a:t> February </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2021</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4"/>
          <a:srcRect l="2594" t="3909" r="3477" b="4191"/>
          <a:stretch/>
        </p:blipFill>
        <p:spPr>
          <a:xfrm>
            <a:off x="594769" y="1796650"/>
            <a:ext cx="2084576" cy="1015405"/>
          </a:xfrm>
          <a:prstGeom prst="rect">
            <a:avLst/>
          </a:prstGeom>
          <a:ln w="38100">
            <a:solidFill>
              <a:srgbClr val="9900CC"/>
            </a:solidFill>
          </a:ln>
        </p:spPr>
      </p:pic>
      <p:sp>
        <p:nvSpPr>
          <p:cNvPr id="11" name="Rectangle 10"/>
          <p:cNvSpPr/>
          <p:nvPr/>
        </p:nvSpPr>
        <p:spPr>
          <a:xfrm>
            <a:off x="578580" y="2835982"/>
            <a:ext cx="10612654" cy="1752795"/>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1323439"/>
          </a:xfrm>
          <a:prstGeom prst="rect">
            <a:avLst/>
          </a:prstGeom>
          <a:noFill/>
        </p:spPr>
        <p:txBody>
          <a:bodyPr wrap="square" rtlCol="0">
            <a:spAutoFit/>
          </a:bodyPr>
          <a:lstStyle/>
          <a:p>
            <a:pPr lvl="0">
              <a:defRPr/>
            </a:pPr>
            <a:r>
              <a:rPr lang="en-GB" sz="4000" dirty="0">
                <a:solidFill>
                  <a:prstClr val="black"/>
                </a:solidFill>
              </a:rPr>
              <a:t>LO</a:t>
            </a:r>
            <a:r>
              <a:rPr lang="en-GB" sz="4000" dirty="0" smtClean="0">
                <a:solidFill>
                  <a:prstClr val="black"/>
                </a:solidFill>
              </a:rPr>
              <a:t>: To conclude and evaluate my historical narrative</a:t>
            </a:r>
            <a:endParaRPr lang="en-US" sz="4000" dirty="0">
              <a:ln>
                <a:solidFill>
                  <a:schemeClr val="tx1"/>
                </a:solidFill>
              </a:ln>
              <a:solidFill>
                <a:schemeClr val="accent1">
                  <a:lumMod val="50000"/>
                </a:schemeClr>
              </a:solidFill>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13" name="Picture 12">
            <a:extLst>
              <a:ext uri="{FF2B5EF4-FFF2-40B4-BE49-F238E27FC236}">
                <a16:creationId xmlns:a16="http://schemas.microsoft.com/office/drawing/2014/main" id="{344C0E2E-2F1B-493B-9BDA-0143F33A2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361" y="186086"/>
            <a:ext cx="1242328" cy="1242328"/>
          </a:xfrm>
          <a:prstGeom prst="rect">
            <a:avLst/>
          </a:prstGeom>
        </p:spPr>
      </p:pic>
    </p:spTree>
    <p:extLst>
      <p:ext uri="{BB962C8B-B14F-4D97-AF65-F5344CB8AC3E}">
        <p14:creationId xmlns:p14="http://schemas.microsoft.com/office/powerpoint/2010/main" val="1567478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07092" y="9061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89471" y="164755"/>
            <a:ext cx="7594114" cy="70021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Wednesday 3</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rd</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 </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2021</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796197391"/>
              </p:ext>
            </p:extLst>
          </p:nvPr>
        </p:nvGraphicFramePr>
        <p:xfrm>
          <a:off x="376125" y="1541403"/>
          <a:ext cx="10415036" cy="4508685"/>
        </p:xfrm>
        <a:graphic>
          <a:graphicData uri="http://schemas.openxmlformats.org/drawingml/2006/table">
            <a:tbl>
              <a:tblPr firstRow="1" bandRow="1">
                <a:tableStyleId>{5C22544A-7EE6-4342-B048-85BDC9FD1C3A}</a:tableStyleId>
              </a:tblPr>
              <a:tblGrid>
                <a:gridCol w="2446693">
                  <a:extLst>
                    <a:ext uri="{9D8B030D-6E8A-4147-A177-3AD203B41FA5}">
                      <a16:colId xmlns:a16="http://schemas.microsoft.com/office/drawing/2014/main" val="20000"/>
                    </a:ext>
                  </a:extLst>
                </a:gridCol>
                <a:gridCol w="7968343">
                  <a:extLst>
                    <a:ext uri="{9D8B030D-6E8A-4147-A177-3AD203B41FA5}">
                      <a16:colId xmlns:a16="http://schemas.microsoft.com/office/drawing/2014/main" val="20001"/>
                    </a:ext>
                  </a:extLst>
                </a:gridCol>
              </a:tblGrid>
              <a:tr h="717984">
                <a:tc>
                  <a:txBody>
                    <a:bodyPr/>
                    <a:lstStyle/>
                    <a:p>
                      <a:pPr algn="ctr"/>
                      <a:endParaRPr lang="en-GB" b="0" dirty="0">
                        <a:ln>
                          <a:solidFill>
                            <a:schemeClr val="tx1"/>
                          </a:solidFill>
                        </a:ln>
                        <a:solidFill>
                          <a:schemeClr val="accent1">
                            <a:lumMod val="50000"/>
                          </a:schemeClr>
                        </a:solidFill>
                      </a:endParaRPr>
                    </a:p>
                    <a:p>
                      <a:pPr algn="ctr"/>
                      <a:r>
                        <a:rPr lang="en-GB" b="0" dirty="0">
                          <a:ln>
                            <a:solidFill>
                              <a:schemeClr val="tx1"/>
                            </a:solidFill>
                          </a:ln>
                          <a:solidFill>
                            <a:schemeClr val="accent1">
                              <a:lumMod val="50000"/>
                            </a:schemeClr>
                          </a:solidFill>
                        </a:rPr>
                        <a:t>What Work?</a:t>
                      </a: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endParaRPr lang="en-US" dirty="0">
                        <a:ln>
                          <a:solidFill>
                            <a:schemeClr val="tx1"/>
                          </a:solidFill>
                        </a:ln>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rPr>
                        <a:t>L.O</a:t>
                      </a:r>
                      <a:r>
                        <a:rPr lang="en-GB" sz="2400" dirty="0" smtClean="0">
                          <a:solidFill>
                            <a:prstClr val="black"/>
                          </a:solidFill>
                        </a:rPr>
                        <a:t>. To conclude and evaluate my historical narrative</a:t>
                      </a:r>
                      <a:endParaRPr lang="en-US" sz="2400" dirty="0" smtClean="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46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How</a:t>
                      </a:r>
                      <a:r>
                        <a:rPr lang="en-GB" baseline="0" dirty="0">
                          <a:ln>
                            <a:solidFill>
                              <a:schemeClr val="tx1"/>
                            </a:solidFill>
                          </a:ln>
                          <a:solidFill>
                            <a:schemeClr val="accent1">
                              <a:lumMod val="50000"/>
                            </a:schemeClr>
                          </a:solidFill>
                        </a:rPr>
                        <a:t> Much Work</a:t>
                      </a:r>
                      <a:r>
                        <a:rPr lang="en-GB" dirty="0">
                          <a:ln>
                            <a:solidFill>
                              <a:schemeClr val="tx1"/>
                            </a:solidFill>
                          </a:ln>
                          <a:solidFill>
                            <a:schemeClr val="accent1">
                              <a:lumMod val="50000"/>
                            </a:schemeClr>
                          </a:solidFill>
                        </a:rPr>
                        <a: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192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ln>
                            <a:solidFill>
                              <a:schemeClr val="tx1"/>
                            </a:solidFill>
                          </a:ln>
                          <a:solidFill>
                            <a:schemeClr val="accent1">
                              <a:lumMod val="50000"/>
                            </a:schemeClr>
                          </a:solidFill>
                        </a:rPr>
                        <a:t>My work is Finished when...</a:t>
                      </a:r>
                      <a:endParaRPr lang="en-GB" dirty="0">
                        <a:ln>
                          <a:solidFill>
                            <a:schemeClr val="tx1"/>
                          </a:solidFill>
                        </a:ln>
                        <a:solidFill>
                          <a:schemeClr val="accent1">
                            <a:lumMod val="50000"/>
                          </a:schemeClr>
                        </a:solidFill>
                      </a:endParaRP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1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Next?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2"/>
          <a:stretch>
            <a:fillRect/>
          </a:stretch>
        </p:blipFill>
        <p:spPr>
          <a:xfrm>
            <a:off x="2956837" y="3375672"/>
            <a:ext cx="1009650" cy="771525"/>
          </a:xfrm>
          <a:prstGeom prst="rect">
            <a:avLst/>
          </a:prstGeom>
        </p:spPr>
      </p:pic>
      <p:pic>
        <p:nvPicPr>
          <p:cNvPr id="9" name="Picture 8"/>
          <p:cNvPicPr>
            <a:picLocks noChangeAspect="1"/>
          </p:cNvPicPr>
          <p:nvPr/>
        </p:nvPicPr>
        <p:blipFill>
          <a:blip r:embed="rId3"/>
          <a:stretch>
            <a:fillRect/>
          </a:stretch>
        </p:blipFill>
        <p:spPr>
          <a:xfrm>
            <a:off x="5022278" y="3375670"/>
            <a:ext cx="1009650" cy="771525"/>
          </a:xfrm>
          <a:prstGeom prst="rect">
            <a:avLst/>
          </a:prstGeom>
        </p:spPr>
      </p:pic>
      <p:pic>
        <p:nvPicPr>
          <p:cNvPr id="10" name="Picture 9"/>
          <p:cNvPicPr>
            <a:picLocks noChangeAspect="1"/>
          </p:cNvPicPr>
          <p:nvPr/>
        </p:nvPicPr>
        <p:blipFill>
          <a:blip r:embed="rId4"/>
          <a:stretch>
            <a:fillRect/>
          </a:stretch>
        </p:blipFill>
        <p:spPr>
          <a:xfrm>
            <a:off x="4012628" y="3375670"/>
            <a:ext cx="1009650" cy="771525"/>
          </a:xfrm>
          <a:prstGeom prst="rect">
            <a:avLst/>
          </a:prstGeom>
        </p:spPr>
      </p:pic>
      <p:pic>
        <p:nvPicPr>
          <p:cNvPr id="11" name="Picture 10"/>
          <p:cNvPicPr>
            <a:picLocks noChangeAspect="1"/>
          </p:cNvPicPr>
          <p:nvPr/>
        </p:nvPicPr>
        <p:blipFill>
          <a:blip r:embed="rId5"/>
          <a:stretch>
            <a:fillRect/>
          </a:stretch>
        </p:blipFill>
        <p:spPr>
          <a:xfrm>
            <a:off x="2942549" y="5110558"/>
            <a:ext cx="962025" cy="742950"/>
          </a:xfrm>
          <a:prstGeom prst="rect">
            <a:avLst/>
          </a:prstGeom>
        </p:spPr>
      </p:pic>
      <p:pic>
        <p:nvPicPr>
          <p:cNvPr id="12" name="Picture 11"/>
          <p:cNvPicPr>
            <a:picLocks noChangeAspect="1"/>
          </p:cNvPicPr>
          <p:nvPr/>
        </p:nvPicPr>
        <p:blipFill>
          <a:blip r:embed="rId6"/>
          <a:stretch>
            <a:fillRect/>
          </a:stretch>
        </p:blipFill>
        <p:spPr>
          <a:xfrm>
            <a:off x="3874753" y="5110558"/>
            <a:ext cx="962025" cy="742950"/>
          </a:xfrm>
          <a:prstGeom prst="rect">
            <a:avLst/>
          </a:prstGeom>
        </p:spPr>
      </p:pic>
      <p:pic>
        <p:nvPicPr>
          <p:cNvPr id="13" name="Picture 12"/>
          <p:cNvPicPr>
            <a:picLocks noChangeAspect="1"/>
          </p:cNvPicPr>
          <p:nvPr/>
        </p:nvPicPr>
        <p:blipFill>
          <a:blip r:embed="rId7"/>
          <a:stretch>
            <a:fillRect/>
          </a:stretch>
        </p:blipFill>
        <p:spPr>
          <a:xfrm>
            <a:off x="4836778" y="5110558"/>
            <a:ext cx="962025" cy="742950"/>
          </a:xfrm>
          <a:prstGeom prst="rect">
            <a:avLst/>
          </a:prstGeom>
        </p:spPr>
      </p:pic>
      <p:pic>
        <p:nvPicPr>
          <p:cNvPr id="14" name="Picture 13"/>
          <p:cNvPicPr>
            <a:picLocks noChangeAspect="1"/>
          </p:cNvPicPr>
          <p:nvPr/>
        </p:nvPicPr>
        <p:blipFill>
          <a:blip r:embed="rId8"/>
          <a:stretch>
            <a:fillRect/>
          </a:stretch>
        </p:blipFill>
        <p:spPr>
          <a:xfrm>
            <a:off x="5583643" y="2367120"/>
            <a:ext cx="2028825" cy="771525"/>
          </a:xfrm>
          <a:prstGeom prst="rect">
            <a:avLst/>
          </a:prstGeom>
        </p:spPr>
      </p:pic>
      <p:pic>
        <p:nvPicPr>
          <p:cNvPr id="15" name="Picture 14"/>
          <p:cNvPicPr>
            <a:picLocks noChangeAspect="1"/>
          </p:cNvPicPr>
          <p:nvPr/>
        </p:nvPicPr>
        <p:blipFill>
          <a:blip r:embed="rId9"/>
          <a:stretch>
            <a:fillRect/>
          </a:stretch>
        </p:blipFill>
        <p:spPr>
          <a:xfrm>
            <a:off x="6031928" y="3366145"/>
            <a:ext cx="1028700" cy="781050"/>
          </a:xfrm>
          <a:prstGeom prst="rect">
            <a:avLst/>
          </a:prstGeom>
        </p:spPr>
      </p:pic>
      <p:pic>
        <p:nvPicPr>
          <p:cNvPr id="16" name="Content Placeholder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4196" y="2412307"/>
            <a:ext cx="2021113" cy="600872"/>
          </a:xfrm>
          <a:prstGeom prst="rect">
            <a:avLst/>
          </a:prstGeom>
        </p:spPr>
      </p:pic>
      <p:sp>
        <p:nvSpPr>
          <p:cNvPr id="17" name="TextBox 16"/>
          <p:cNvSpPr txBox="1"/>
          <p:nvPr/>
        </p:nvSpPr>
        <p:spPr>
          <a:xfrm>
            <a:off x="5121901" y="2491852"/>
            <a:ext cx="386644" cy="369332"/>
          </a:xfrm>
          <a:prstGeom prst="rect">
            <a:avLst/>
          </a:prstGeom>
          <a:noFill/>
        </p:spPr>
        <p:txBody>
          <a:bodyPr wrap="none" rtlCol="0">
            <a:spAutoFit/>
          </a:bodyPr>
          <a:lstStyle/>
          <a:p>
            <a:r>
              <a:rPr lang="en-GB" dirty="0" smtClean="0"/>
              <a:t>or</a:t>
            </a:r>
            <a:endParaRPr lang="en-GB" dirty="0"/>
          </a:p>
        </p:txBody>
      </p:sp>
    </p:spTree>
    <p:extLst>
      <p:ext uri="{BB962C8B-B14F-4D97-AF65-F5344CB8AC3E}">
        <p14:creationId xmlns:p14="http://schemas.microsoft.com/office/powerpoint/2010/main" val="3026607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a:extLst>
              <a:ext uri="{FF2B5EF4-FFF2-40B4-BE49-F238E27FC236}">
                <a16:creationId xmlns:a16="http://schemas.microsoft.com/office/drawing/2014/main" id="{2B148A5A-E570-4C54-AD7B-4C94BE354018}"/>
              </a:ext>
            </a:extLst>
          </p:cNvPr>
          <p:cNvSpPr/>
          <p:nvPr/>
        </p:nvSpPr>
        <p:spPr>
          <a:xfrm>
            <a:off x="107092" y="9061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62058" y="283434"/>
            <a:ext cx="8477212" cy="93273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chemeClr val="tx1"/>
                </a:solidFill>
                <a:effectLst/>
                <a:uLnTx/>
                <a:uFillTx/>
                <a:latin typeface="Calibri" panose="020F0502020204030204"/>
                <a:ea typeface="+mn-ea"/>
                <a:cs typeface="+mn-cs"/>
              </a:rPr>
              <a:t>Finally, let’s look at the </a:t>
            </a:r>
            <a:r>
              <a:rPr kumimoji="0" lang="en-GB" sz="2800" b="1" i="0" u="none" strike="noStrike" kern="1200" cap="none" spc="0" normalizeH="0" baseline="0" noProof="0" dirty="0" smtClean="0">
                <a:ln>
                  <a:noFill/>
                </a:ln>
                <a:solidFill>
                  <a:schemeClr val="tx1"/>
                </a:solidFill>
                <a:effectLst/>
                <a:uLnTx/>
                <a:uFillTx/>
                <a:latin typeface="Calibri" panose="020F0502020204030204"/>
                <a:ea typeface="+mn-ea"/>
                <a:cs typeface="+mn-cs"/>
              </a:rPr>
              <a:t>resolution</a:t>
            </a:r>
            <a:r>
              <a:rPr kumimoji="0" lang="en-GB" sz="2800" b="0" i="0" u="none" strike="noStrike" kern="1200" cap="none" spc="0" normalizeH="0" baseline="0" noProof="0" dirty="0" smtClean="0">
                <a:ln>
                  <a:noFill/>
                </a:ln>
                <a:solidFill>
                  <a:schemeClr val="tx1"/>
                </a:solidFill>
                <a:effectLst/>
                <a:uLnTx/>
                <a:uFillTx/>
                <a:latin typeface="Calibri" panose="020F0502020204030204"/>
                <a:ea typeface="+mn-ea"/>
                <a:cs typeface="+mn-cs"/>
              </a:rPr>
              <a:t> and </a:t>
            </a:r>
            <a:r>
              <a:rPr kumimoji="0" lang="en-GB" sz="2800" b="1" i="0" u="none" strike="noStrike" kern="1200" cap="none" spc="0" normalizeH="0" baseline="0" noProof="0" dirty="0" smtClean="0">
                <a:ln>
                  <a:noFill/>
                </a:ln>
                <a:solidFill>
                  <a:schemeClr val="tx1"/>
                </a:solidFill>
                <a:effectLst/>
                <a:uLnTx/>
                <a:uFillTx/>
                <a:latin typeface="Calibri" panose="020F0502020204030204"/>
                <a:ea typeface="+mn-ea"/>
                <a:cs typeface="+mn-cs"/>
              </a:rPr>
              <a:t>ending</a:t>
            </a:r>
            <a:r>
              <a:rPr kumimoji="0" lang="en-GB" sz="2800" b="0" i="0" u="none" strike="noStrike" kern="1200" cap="none" spc="0" normalizeH="0" baseline="0" noProof="0" dirty="0" smtClean="0">
                <a:ln>
                  <a:noFill/>
                </a:ln>
                <a:solidFill>
                  <a:schemeClr val="tx1"/>
                </a:solidFill>
                <a:effectLst/>
                <a:uLnTx/>
                <a:uFillTx/>
                <a:latin typeface="Calibri" panose="020F0502020204030204"/>
                <a:ea typeface="+mn-ea"/>
                <a:cs typeface="+mn-cs"/>
              </a:rPr>
              <a:t> of the story ‘Escape from Pompeii’.</a:t>
            </a:r>
            <a:endParaRPr kumimoji="0" lang="en-GB" sz="2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6" name="Rectangle 5"/>
          <p:cNvSpPr/>
          <p:nvPr/>
        </p:nvSpPr>
        <p:spPr>
          <a:xfrm>
            <a:off x="296649" y="1481266"/>
            <a:ext cx="6629445" cy="5084904"/>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err="1" smtClean="0">
                <a:solidFill>
                  <a:schemeClr val="tx1"/>
                </a:solidFill>
                <a:latin typeface="Century Schoolbook" panose="02040604050505020304" pitchFamily="18" charset="0"/>
              </a:rPr>
              <a:t>Tranio</a:t>
            </a:r>
            <a:r>
              <a:rPr lang="en-GB" sz="2400" dirty="0" smtClean="0">
                <a:solidFill>
                  <a:schemeClr val="tx1"/>
                </a:solidFill>
                <a:latin typeface="Century Schoolbook" panose="02040604050505020304" pitchFamily="18" charset="0"/>
              </a:rPr>
              <a:t> and Livia held each other desperately as the steaming lava reached the sea itself. The water began to swell against the sides of the boat as it moved out to safety.</a:t>
            </a:r>
          </a:p>
          <a:p>
            <a:r>
              <a:rPr lang="en-GB" sz="2400" dirty="0" smtClean="0">
                <a:solidFill>
                  <a:schemeClr val="tx1"/>
                </a:solidFill>
                <a:latin typeface="Century Schoolbook" panose="02040604050505020304" pitchFamily="18" charset="0"/>
              </a:rPr>
              <a:t>They had left just in time. </a:t>
            </a:r>
          </a:p>
          <a:p>
            <a:endParaRPr lang="en-GB" sz="2400" dirty="0">
              <a:solidFill>
                <a:schemeClr val="tx1"/>
              </a:solidFill>
              <a:latin typeface="Century Schoolbook" panose="02040604050505020304" pitchFamily="18" charset="0"/>
            </a:endParaRPr>
          </a:p>
          <a:p>
            <a:r>
              <a:rPr lang="en-GB" sz="2400" dirty="0" smtClean="0">
                <a:solidFill>
                  <a:schemeClr val="tx1"/>
                </a:solidFill>
                <a:latin typeface="Century Schoolbook" panose="02040604050505020304" pitchFamily="18" charset="0"/>
              </a:rPr>
              <a:t>Many years passed … and the mountain grew cool and still.</a:t>
            </a:r>
          </a:p>
          <a:p>
            <a:endParaRPr lang="en-GB" sz="2400" dirty="0">
              <a:solidFill>
                <a:schemeClr val="tx1"/>
              </a:solidFill>
              <a:latin typeface="Century Schoolbook" panose="02040604050505020304" pitchFamily="18" charset="0"/>
            </a:endParaRPr>
          </a:p>
          <a:p>
            <a:r>
              <a:rPr lang="en-GB" sz="2400" dirty="0" err="1" smtClean="0">
                <a:solidFill>
                  <a:schemeClr val="tx1"/>
                </a:solidFill>
                <a:latin typeface="Century Schoolbook" panose="02040604050505020304" pitchFamily="18" charset="0"/>
              </a:rPr>
              <a:t>Tranio</a:t>
            </a:r>
            <a:r>
              <a:rPr lang="en-GB" sz="2400" dirty="0" smtClean="0">
                <a:solidFill>
                  <a:schemeClr val="tx1"/>
                </a:solidFill>
                <a:latin typeface="Century Schoolbook" panose="02040604050505020304" pitchFamily="18" charset="0"/>
              </a:rPr>
              <a:t> and Livia walked back to their small house beside the orange grove. For the rest of their days, they would carry a deep sorrow within their hearts.  </a:t>
            </a:r>
            <a:endParaRPr lang="en-GB" sz="2400" dirty="0">
              <a:solidFill>
                <a:schemeClr val="tx1"/>
              </a:solidFill>
              <a:latin typeface="Century Schoolbook" panose="02040604050505020304" pitchFamily="18" charset="0"/>
            </a:endParaRPr>
          </a:p>
        </p:txBody>
      </p:sp>
      <p:sp>
        <p:nvSpPr>
          <p:cNvPr id="7" name="Cloud Callout 6"/>
          <p:cNvSpPr/>
          <p:nvPr/>
        </p:nvSpPr>
        <p:spPr>
          <a:xfrm>
            <a:off x="7115651" y="1561630"/>
            <a:ext cx="4544883" cy="3418932"/>
          </a:xfrm>
          <a:prstGeom prst="cloudCallout">
            <a:avLst>
              <a:gd name="adj1" fmla="val -51226"/>
              <a:gd name="adj2" fmla="val 63923"/>
            </a:avLst>
          </a:prstGeom>
          <a:solidFill>
            <a:srgbClr val="9900CC"/>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smtClean="0">
                <a:solidFill>
                  <a:schemeClr val="bg1"/>
                </a:solidFill>
              </a:rPr>
              <a:t>Does this story have a happy or sad ending?</a:t>
            </a:r>
          </a:p>
          <a:p>
            <a:pPr algn="ctr"/>
            <a:endParaRPr lang="en-GB" sz="2400" dirty="0">
              <a:solidFill>
                <a:schemeClr val="bg1"/>
              </a:solidFill>
            </a:endParaRPr>
          </a:p>
          <a:p>
            <a:pPr algn="ctr"/>
            <a:r>
              <a:rPr lang="en-GB" sz="2400" dirty="0" smtClean="0">
                <a:solidFill>
                  <a:schemeClr val="bg1"/>
                </a:solidFill>
              </a:rPr>
              <a:t>Why do you think this?</a:t>
            </a:r>
            <a:endParaRPr lang="en-GB" sz="2400" dirty="0" smtClean="0">
              <a:solidFill>
                <a:schemeClr val="bg1"/>
              </a:solidFill>
              <a:latin typeface="Century Schoolbook" panose="02040604050505020304" pitchFamily="18" charset="0"/>
            </a:endParaRPr>
          </a:p>
        </p:txBody>
      </p:sp>
      <p:sp>
        <p:nvSpPr>
          <p:cNvPr id="3" name="Rectangle 2"/>
          <p:cNvSpPr/>
          <p:nvPr/>
        </p:nvSpPr>
        <p:spPr>
          <a:xfrm>
            <a:off x="7115651" y="5642840"/>
            <a:ext cx="4863829" cy="923330"/>
          </a:xfrm>
          <a:prstGeom prst="rect">
            <a:avLst/>
          </a:prstGeom>
        </p:spPr>
        <p:txBody>
          <a:bodyPr wrap="square">
            <a:spAutoFit/>
          </a:bodyPr>
          <a:lstStyle/>
          <a:p>
            <a:r>
              <a:rPr lang="en-GB" dirty="0">
                <a:latin typeface="Century Schoolbook" panose="02040604050505020304" pitchFamily="18" charset="0"/>
              </a:rPr>
              <a:t>I think the ending is </a:t>
            </a:r>
            <a:r>
              <a:rPr lang="en-GB" b="1" dirty="0">
                <a:latin typeface="Century Schoolbook" panose="02040604050505020304" pitchFamily="18" charset="0"/>
              </a:rPr>
              <a:t>both</a:t>
            </a:r>
            <a:r>
              <a:rPr lang="en-GB" dirty="0">
                <a:latin typeface="Century Schoolbook" panose="02040604050505020304" pitchFamily="18" charset="0"/>
              </a:rPr>
              <a:t> happy and sad because </a:t>
            </a:r>
            <a:r>
              <a:rPr lang="en-GB" dirty="0" err="1">
                <a:latin typeface="Century Schoolbook" panose="02040604050505020304" pitchFamily="18" charset="0"/>
              </a:rPr>
              <a:t>Tranio</a:t>
            </a:r>
            <a:r>
              <a:rPr lang="en-GB" dirty="0">
                <a:latin typeface="Century Schoolbook" panose="02040604050505020304" pitchFamily="18" charset="0"/>
              </a:rPr>
              <a:t> and Livia survived, but their families and </a:t>
            </a:r>
            <a:r>
              <a:rPr lang="en-GB" dirty="0" smtClean="0">
                <a:latin typeface="Century Schoolbook" panose="02040604050505020304" pitchFamily="18" charset="0"/>
              </a:rPr>
              <a:t>homes were </a:t>
            </a:r>
            <a:r>
              <a:rPr lang="en-GB" dirty="0">
                <a:latin typeface="Century Schoolbook" panose="02040604050505020304" pitchFamily="18" charset="0"/>
              </a:rPr>
              <a:t>destroyed.</a:t>
            </a:r>
          </a:p>
        </p:txBody>
      </p:sp>
    </p:spTree>
    <p:extLst>
      <p:ext uri="{BB962C8B-B14F-4D97-AF65-F5344CB8AC3E}">
        <p14:creationId xmlns:p14="http://schemas.microsoft.com/office/powerpoint/2010/main" val="2464263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48A5A-E570-4C54-AD7B-4C94BE354018}"/>
              </a:ext>
            </a:extLst>
          </p:cNvPr>
          <p:cNvSpPr/>
          <p:nvPr/>
        </p:nvSpPr>
        <p:spPr>
          <a:xfrm>
            <a:off x="107091" y="7349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290049" y="230188"/>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Your turn…</a:t>
            </a:r>
          </a:p>
        </p:txBody>
      </p:sp>
      <p:sp>
        <p:nvSpPr>
          <p:cNvPr id="10" name="Rectangle 9"/>
          <p:cNvSpPr/>
          <p:nvPr/>
        </p:nvSpPr>
        <p:spPr>
          <a:xfrm>
            <a:off x="290049" y="935499"/>
            <a:ext cx="11430003" cy="152444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chemeClr val="tx1"/>
                </a:solidFill>
                <a:effectLst/>
                <a:uLnTx/>
                <a:uFillTx/>
                <a:latin typeface="Calibri" panose="020F0502020204030204"/>
                <a:ea typeface="+mn-ea"/>
                <a:cs typeface="+mn-cs"/>
              </a:rPr>
              <a:t>How will</a:t>
            </a:r>
            <a:r>
              <a:rPr kumimoji="0" lang="en-GB" sz="2800" b="0" i="0" u="none" strike="noStrike" kern="1200" cap="none" spc="0" normalizeH="0" noProof="0" dirty="0" smtClean="0">
                <a:ln>
                  <a:noFill/>
                </a:ln>
                <a:solidFill>
                  <a:schemeClr val="tx1"/>
                </a:solidFill>
                <a:effectLst/>
                <a:uLnTx/>
                <a:uFillTx/>
                <a:latin typeface="Calibri" panose="020F0502020204030204"/>
                <a:ea typeface="+mn-ea"/>
                <a:cs typeface="+mn-cs"/>
              </a:rPr>
              <a:t> the conflict in your story be resolved? </a:t>
            </a:r>
            <a:r>
              <a:rPr lang="en-GB" sz="2800" dirty="0" smtClean="0">
                <a:solidFill>
                  <a:schemeClr val="tx1"/>
                </a:solidFill>
                <a:latin typeface="Calibri" panose="020F0502020204030204"/>
              </a:rPr>
              <a:t>How will this affect the ending of your story?</a:t>
            </a:r>
            <a:r>
              <a:rPr kumimoji="0" lang="en-GB" sz="2800" b="0" i="0" u="none" strike="noStrike" kern="1200" cap="none" spc="0" normalizeH="0" noProof="0" dirty="0" smtClean="0">
                <a:ln>
                  <a:noFill/>
                </a:ln>
                <a:solidFill>
                  <a:schemeClr val="tx1"/>
                </a:solidFill>
                <a:effectLst/>
                <a:uLnTx/>
                <a:uFillTx/>
                <a:latin typeface="Calibri" panose="020F0502020204030204"/>
                <a:ea typeface="+mn-ea"/>
                <a:cs typeface="+mn-cs"/>
              </a:rPr>
              <a:t> </a:t>
            </a:r>
            <a:r>
              <a:rPr lang="en-GB" sz="2800" dirty="0" smtClean="0">
                <a:solidFill>
                  <a:schemeClr val="tx1"/>
                </a:solidFill>
                <a:latin typeface="Calibri" panose="020F0502020204030204"/>
              </a:rPr>
              <a:t>Drag and drop the options below to build 2 sentences, then write them out underneath. </a:t>
            </a:r>
            <a:endParaRPr kumimoji="0" lang="en-GB" sz="2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129" y="3425571"/>
            <a:ext cx="1676190" cy="7523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49" y="3397464"/>
            <a:ext cx="1676190" cy="752381"/>
          </a:xfrm>
          <a:prstGeom prst="rect">
            <a:avLst/>
          </a:prstGeom>
        </p:spPr>
      </p:pic>
      <p:cxnSp>
        <p:nvCxnSpPr>
          <p:cNvPr id="11" name="Straight Connector 10"/>
          <p:cNvCxnSpPr/>
          <p:nvPr/>
        </p:nvCxnSpPr>
        <p:spPr>
          <a:xfrm>
            <a:off x="757101" y="5249616"/>
            <a:ext cx="9920245" cy="0"/>
          </a:xfrm>
          <a:prstGeom prst="line">
            <a:avLst/>
          </a:prstGeom>
          <a:ln w="57150"/>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556" y="4080178"/>
            <a:ext cx="2333333" cy="7333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556" y="3202584"/>
            <a:ext cx="2730256" cy="781300"/>
          </a:xfrm>
          <a:prstGeom prst="rect">
            <a:avLst/>
          </a:prstGeom>
        </p:spPr>
      </p:pic>
      <p:cxnSp>
        <p:nvCxnSpPr>
          <p:cNvPr id="13" name="Straight Connector 12"/>
          <p:cNvCxnSpPr/>
          <p:nvPr/>
        </p:nvCxnSpPr>
        <p:spPr>
          <a:xfrm>
            <a:off x="648721" y="3106289"/>
            <a:ext cx="9920245" cy="0"/>
          </a:xfrm>
          <a:prstGeom prst="line">
            <a:avLst/>
          </a:prstGeom>
          <a:ln w="57150"/>
        </p:spPr>
        <p:style>
          <a:lnRef idx="1">
            <a:schemeClr val="dk1"/>
          </a:lnRef>
          <a:fillRef idx="0">
            <a:schemeClr val="dk1"/>
          </a:fillRef>
          <a:effectRef idx="0">
            <a:schemeClr val="dk1"/>
          </a:effectRef>
          <a:fontRef idx="minor">
            <a:schemeClr val="tx1"/>
          </a:fontRef>
        </p:style>
      </p:cxn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277" y="3263838"/>
            <a:ext cx="2828571" cy="71428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3511" y="5542495"/>
            <a:ext cx="657143" cy="71428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2936" y="5839749"/>
            <a:ext cx="628571" cy="714286"/>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0014" y="5793760"/>
            <a:ext cx="1400000" cy="61904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9963" y="5694797"/>
            <a:ext cx="1400000" cy="619048"/>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76944" y="5966068"/>
            <a:ext cx="1400000" cy="619048"/>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27731" y="5698149"/>
            <a:ext cx="628571" cy="714286"/>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19963" y="4089970"/>
            <a:ext cx="2980952" cy="666667"/>
          </a:xfrm>
          <a:prstGeom prst="rect">
            <a:avLst/>
          </a:prstGeom>
        </p:spPr>
      </p:pic>
      <p:pic>
        <p:nvPicPr>
          <p:cNvPr id="23" name="Picture 22"/>
          <p:cNvPicPr>
            <a:picLocks noChangeAspect="1"/>
          </p:cNvPicPr>
          <p:nvPr/>
        </p:nvPicPr>
        <p:blipFill>
          <a:blip r:embed="rId14"/>
          <a:stretch>
            <a:fillRect/>
          </a:stretch>
        </p:blipFill>
        <p:spPr>
          <a:xfrm>
            <a:off x="9513041" y="1903956"/>
            <a:ext cx="630026" cy="481435"/>
          </a:xfrm>
          <a:prstGeom prst="rect">
            <a:avLst/>
          </a:prstGeom>
        </p:spPr>
      </p:pic>
      <p:pic>
        <p:nvPicPr>
          <p:cNvPr id="24" name="Picture 23"/>
          <p:cNvPicPr>
            <a:picLocks noChangeAspect="1"/>
          </p:cNvPicPr>
          <p:nvPr/>
        </p:nvPicPr>
        <p:blipFill>
          <a:blip r:embed="rId15"/>
          <a:stretch>
            <a:fillRect/>
          </a:stretch>
        </p:blipFill>
        <p:spPr>
          <a:xfrm>
            <a:off x="10792211" y="1903956"/>
            <a:ext cx="630026" cy="481435"/>
          </a:xfrm>
          <a:prstGeom prst="rect">
            <a:avLst/>
          </a:prstGeom>
        </p:spPr>
      </p:pic>
      <p:pic>
        <p:nvPicPr>
          <p:cNvPr id="25" name="Picture 24"/>
          <p:cNvPicPr>
            <a:picLocks noChangeAspect="1"/>
          </p:cNvPicPr>
          <p:nvPr/>
        </p:nvPicPr>
        <p:blipFill>
          <a:blip r:embed="rId16"/>
          <a:stretch>
            <a:fillRect/>
          </a:stretch>
        </p:blipFill>
        <p:spPr>
          <a:xfrm>
            <a:off x="10161174" y="1894228"/>
            <a:ext cx="630026" cy="481435"/>
          </a:xfrm>
          <a:prstGeom prst="rect">
            <a:avLst/>
          </a:prstGeom>
        </p:spPr>
      </p:pic>
    </p:spTree>
    <p:extLst>
      <p:ext uri="{BB962C8B-B14F-4D97-AF65-F5344CB8AC3E}">
        <p14:creationId xmlns:p14="http://schemas.microsoft.com/office/powerpoint/2010/main" val="3630858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48A5A-E570-4C54-AD7B-4C94BE354018}"/>
              </a:ext>
            </a:extLst>
          </p:cNvPr>
          <p:cNvSpPr/>
          <p:nvPr/>
        </p:nvSpPr>
        <p:spPr>
          <a:xfrm>
            <a:off x="107092" y="9061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290049" y="2642719"/>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Your turn…</a:t>
            </a:r>
          </a:p>
        </p:txBody>
      </p:sp>
      <p:sp>
        <p:nvSpPr>
          <p:cNvPr id="10" name="Rectangle 9"/>
          <p:cNvSpPr/>
          <p:nvPr/>
        </p:nvSpPr>
        <p:spPr>
          <a:xfrm>
            <a:off x="290049" y="299683"/>
            <a:ext cx="11430003" cy="1945532"/>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smtClean="0">
                <a:ln>
                  <a:noFill/>
                </a:ln>
                <a:solidFill>
                  <a:schemeClr val="tx1"/>
                </a:solidFill>
                <a:effectLst/>
                <a:uLnTx/>
                <a:uFillTx/>
                <a:latin typeface="Calibri" panose="020F0502020204030204"/>
                <a:ea typeface="+mn-ea"/>
                <a:cs typeface="+mn-cs"/>
              </a:rPr>
              <a:t>Write 3 sentences: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chemeClr val="tx1"/>
                </a:solidFill>
                <a:effectLst/>
                <a:uLnTx/>
                <a:uFillTx/>
                <a:latin typeface="Calibri" panose="020F0502020204030204"/>
                <a:ea typeface="+mn-ea"/>
                <a:cs typeface="+mn-cs"/>
              </a:rPr>
              <a:t>Think about how</a:t>
            </a:r>
            <a:r>
              <a:rPr kumimoji="0" lang="en-GB" sz="2800" b="0" i="0" u="none" strike="noStrike" kern="1200" cap="none" spc="0" normalizeH="0" noProof="0" dirty="0" smtClean="0">
                <a:ln>
                  <a:noFill/>
                </a:ln>
                <a:solidFill>
                  <a:schemeClr val="tx1"/>
                </a:solidFill>
                <a:effectLst/>
                <a:uLnTx/>
                <a:uFillTx/>
                <a:latin typeface="Calibri" panose="020F0502020204030204"/>
                <a:ea typeface="+mn-ea"/>
                <a:cs typeface="+mn-cs"/>
              </a:rPr>
              <a:t> your story is going to end. Will it be a happy or sad ending for your character? How will the conflict be resolved before you reach the end of your story?</a:t>
            </a:r>
            <a:endParaRPr kumimoji="0" lang="en-GB" sz="2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11" name="Straight Connector 10"/>
          <p:cNvCxnSpPr/>
          <p:nvPr/>
        </p:nvCxnSpPr>
        <p:spPr>
          <a:xfrm flipV="1">
            <a:off x="4463633" y="5092731"/>
            <a:ext cx="5217058" cy="1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4463633" y="4046783"/>
            <a:ext cx="5217058" cy="12893"/>
          </a:xfrm>
          <a:prstGeom prst="line">
            <a:avLst/>
          </a:prstGeom>
          <a:ln w="57150"/>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49" y="3397464"/>
            <a:ext cx="1676190" cy="752381"/>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862" y="3414583"/>
            <a:ext cx="1676190" cy="752381"/>
          </a:xfrm>
          <a:prstGeom prst="rect">
            <a:avLst/>
          </a:prstGeom>
        </p:spPr>
      </p:pic>
      <p:cxnSp>
        <p:nvCxnSpPr>
          <p:cNvPr id="16" name="Straight Connector 15"/>
          <p:cNvCxnSpPr/>
          <p:nvPr/>
        </p:nvCxnSpPr>
        <p:spPr>
          <a:xfrm flipV="1">
            <a:off x="4463633" y="6125786"/>
            <a:ext cx="5217058" cy="12893"/>
          </a:xfrm>
          <a:prstGeom prst="line">
            <a:avLst/>
          </a:prstGeom>
          <a:ln w="57150"/>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60" y="5654923"/>
            <a:ext cx="628571" cy="71428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1995" y="5637804"/>
            <a:ext cx="657143" cy="714286"/>
          </a:xfrm>
          <a:prstGeom prst="rect">
            <a:avLst/>
          </a:prstGeom>
        </p:spPr>
      </p:pic>
      <p:cxnSp>
        <p:nvCxnSpPr>
          <p:cNvPr id="21" name="Straight Connector 20"/>
          <p:cNvCxnSpPr/>
          <p:nvPr/>
        </p:nvCxnSpPr>
        <p:spPr>
          <a:xfrm flipH="1">
            <a:off x="2003827" y="3454224"/>
            <a:ext cx="329489" cy="66221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1729926" y="5718966"/>
            <a:ext cx="329489" cy="662212"/>
          </a:xfrm>
          <a:prstGeom prst="line">
            <a:avLst/>
          </a:prstGeom>
        </p:spPr>
        <p:style>
          <a:lnRef idx="1">
            <a:schemeClr val="dk1"/>
          </a:lnRef>
          <a:fillRef idx="0">
            <a:schemeClr val="dk1"/>
          </a:fillRef>
          <a:effectRef idx="0">
            <a:schemeClr val="dk1"/>
          </a:effectRef>
          <a:fontRef idx="minor">
            <a:schemeClr val="tx1"/>
          </a:fontRef>
        </p:style>
      </p:cxn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8591" y="4545241"/>
            <a:ext cx="628571" cy="714286"/>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858" y="4571278"/>
            <a:ext cx="628571" cy="714286"/>
          </a:xfrm>
          <a:prstGeom prst="rect">
            <a:avLst/>
          </a:prstGeom>
        </p:spPr>
      </p:pic>
      <p:cxnSp>
        <p:nvCxnSpPr>
          <p:cNvPr id="26" name="Straight Connector 25"/>
          <p:cNvCxnSpPr/>
          <p:nvPr/>
        </p:nvCxnSpPr>
        <p:spPr>
          <a:xfrm flipH="1">
            <a:off x="1894671" y="4587982"/>
            <a:ext cx="329489" cy="662212"/>
          </a:xfrm>
          <a:prstGeom prst="line">
            <a:avLst/>
          </a:prstGeom>
        </p:spPr>
        <p:style>
          <a:lnRef idx="1">
            <a:schemeClr val="dk1"/>
          </a:lnRef>
          <a:fillRef idx="0">
            <a:schemeClr val="dk1"/>
          </a:fillRef>
          <a:effectRef idx="0">
            <a:schemeClr val="dk1"/>
          </a:effectRef>
          <a:fontRef idx="minor">
            <a:schemeClr val="tx1"/>
          </a:fontRef>
        </p:style>
      </p:cxnSp>
      <p:pic>
        <p:nvPicPr>
          <p:cNvPr id="27" name="Picture 26"/>
          <p:cNvPicPr>
            <a:picLocks noChangeAspect="1"/>
          </p:cNvPicPr>
          <p:nvPr/>
        </p:nvPicPr>
        <p:blipFill>
          <a:blip r:embed="rId8"/>
          <a:stretch>
            <a:fillRect/>
          </a:stretch>
        </p:blipFill>
        <p:spPr>
          <a:xfrm>
            <a:off x="9365678" y="1716951"/>
            <a:ext cx="630026" cy="481435"/>
          </a:xfrm>
          <a:prstGeom prst="rect">
            <a:avLst/>
          </a:prstGeom>
        </p:spPr>
      </p:pic>
      <p:pic>
        <p:nvPicPr>
          <p:cNvPr id="28" name="Picture 27"/>
          <p:cNvPicPr>
            <a:picLocks noChangeAspect="1"/>
          </p:cNvPicPr>
          <p:nvPr/>
        </p:nvPicPr>
        <p:blipFill>
          <a:blip r:embed="rId9"/>
          <a:stretch>
            <a:fillRect/>
          </a:stretch>
        </p:blipFill>
        <p:spPr>
          <a:xfrm>
            <a:off x="10644848" y="1716951"/>
            <a:ext cx="630026" cy="481435"/>
          </a:xfrm>
          <a:prstGeom prst="rect">
            <a:avLst/>
          </a:prstGeom>
        </p:spPr>
      </p:pic>
      <p:pic>
        <p:nvPicPr>
          <p:cNvPr id="29" name="Picture 28"/>
          <p:cNvPicPr>
            <a:picLocks noChangeAspect="1"/>
          </p:cNvPicPr>
          <p:nvPr/>
        </p:nvPicPr>
        <p:blipFill>
          <a:blip r:embed="rId10"/>
          <a:stretch>
            <a:fillRect/>
          </a:stretch>
        </p:blipFill>
        <p:spPr>
          <a:xfrm>
            <a:off x="10013811" y="1707223"/>
            <a:ext cx="630026" cy="481435"/>
          </a:xfrm>
          <a:prstGeom prst="rect">
            <a:avLst/>
          </a:prstGeom>
        </p:spPr>
      </p:pic>
    </p:spTree>
    <p:extLst>
      <p:ext uri="{BB962C8B-B14F-4D97-AF65-F5344CB8AC3E}">
        <p14:creationId xmlns:p14="http://schemas.microsoft.com/office/powerpoint/2010/main" val="2637667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2B148A5A-E570-4C54-AD7B-4C94BE354018}"/>
              </a:ext>
            </a:extLst>
          </p:cNvPr>
          <p:cNvSpPr/>
          <p:nvPr/>
        </p:nvSpPr>
        <p:spPr>
          <a:xfrm>
            <a:off x="107092" y="169194"/>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284817763"/>
              </p:ext>
            </p:extLst>
          </p:nvPr>
        </p:nvGraphicFramePr>
        <p:xfrm>
          <a:off x="327384" y="4232717"/>
          <a:ext cx="11537232" cy="2225040"/>
        </p:xfrm>
        <a:graphic>
          <a:graphicData uri="http://schemas.openxmlformats.org/drawingml/2006/table">
            <a:tbl>
              <a:tblPr firstRow="1" bandRow="1">
                <a:tableStyleId>{5940675A-B579-460E-94D1-54222C63F5DA}</a:tableStyleId>
              </a:tblPr>
              <a:tblGrid>
                <a:gridCol w="11537232">
                  <a:extLst>
                    <a:ext uri="{9D8B030D-6E8A-4147-A177-3AD203B41FA5}">
                      <a16:colId xmlns:a16="http://schemas.microsoft.com/office/drawing/2014/main" val="20000"/>
                    </a:ext>
                  </a:extLst>
                </a:gridCol>
              </a:tblGrid>
              <a:tr h="370840">
                <a:tc>
                  <a:txBody>
                    <a:bodyPr/>
                    <a:lstStyle/>
                    <a:p>
                      <a:r>
                        <a:rPr lang="en-GB" dirty="0" smtClean="0"/>
                        <a:t>1.</a:t>
                      </a:r>
                      <a:endParaRPr lang="en-GB" dirty="0"/>
                    </a:p>
                  </a:txBody>
                  <a:tcPr>
                    <a:solidFill>
                      <a:schemeClr val="bg1"/>
                    </a:solidFill>
                  </a:tcPr>
                </a:tc>
                <a:extLst>
                  <a:ext uri="{0D108BD9-81ED-4DB2-BD59-A6C34878D82A}">
                    <a16:rowId xmlns:a16="http://schemas.microsoft.com/office/drawing/2014/main" val="10000"/>
                  </a:ext>
                </a:extLst>
              </a:tr>
              <a:tr h="370840">
                <a:tc>
                  <a:txBody>
                    <a:bodyPr/>
                    <a:lstStyle/>
                    <a:p>
                      <a:endParaRPr lang="en-GB" dirty="0"/>
                    </a:p>
                  </a:txBody>
                  <a:tcPr>
                    <a:solidFill>
                      <a:schemeClr val="bg1"/>
                    </a:solidFill>
                  </a:tcPr>
                </a:tc>
                <a:extLst>
                  <a:ext uri="{0D108BD9-81ED-4DB2-BD59-A6C34878D82A}">
                    <a16:rowId xmlns:a16="http://schemas.microsoft.com/office/drawing/2014/main" val="10001"/>
                  </a:ext>
                </a:extLst>
              </a:tr>
              <a:tr h="370840">
                <a:tc>
                  <a:txBody>
                    <a:bodyPr/>
                    <a:lstStyle/>
                    <a:p>
                      <a:r>
                        <a:rPr lang="en-GB" dirty="0" smtClean="0"/>
                        <a:t>2.</a:t>
                      </a:r>
                      <a:endParaRPr lang="en-GB" dirty="0"/>
                    </a:p>
                  </a:txBody>
                  <a:tcPr>
                    <a:solidFill>
                      <a:schemeClr val="bg1"/>
                    </a:solidFill>
                  </a:tcPr>
                </a:tc>
                <a:extLst>
                  <a:ext uri="{0D108BD9-81ED-4DB2-BD59-A6C34878D82A}">
                    <a16:rowId xmlns:a16="http://schemas.microsoft.com/office/drawing/2014/main" val="10002"/>
                  </a:ext>
                </a:extLst>
              </a:tr>
              <a:tr h="370840">
                <a:tc>
                  <a:txBody>
                    <a:bodyPr/>
                    <a:lstStyle/>
                    <a:p>
                      <a:endParaRPr lang="en-GB" dirty="0"/>
                    </a:p>
                  </a:txBody>
                  <a:tcPr>
                    <a:solidFill>
                      <a:schemeClr val="bg1"/>
                    </a:solidFill>
                  </a:tcPr>
                </a:tc>
                <a:extLst>
                  <a:ext uri="{0D108BD9-81ED-4DB2-BD59-A6C34878D82A}">
                    <a16:rowId xmlns:a16="http://schemas.microsoft.com/office/drawing/2014/main" val="10003"/>
                  </a:ext>
                </a:extLst>
              </a:tr>
              <a:tr h="370840">
                <a:tc>
                  <a:txBody>
                    <a:bodyPr/>
                    <a:lstStyle/>
                    <a:p>
                      <a:r>
                        <a:rPr lang="en-GB" dirty="0" smtClean="0"/>
                        <a:t>3.</a:t>
                      </a:r>
                      <a:endParaRPr lang="en-GB" dirty="0"/>
                    </a:p>
                  </a:txBody>
                  <a:tcPr>
                    <a:solidFill>
                      <a:schemeClr val="bg1"/>
                    </a:solidFill>
                  </a:tcPr>
                </a:tc>
                <a:extLst>
                  <a:ext uri="{0D108BD9-81ED-4DB2-BD59-A6C34878D82A}">
                    <a16:rowId xmlns:a16="http://schemas.microsoft.com/office/drawing/2014/main" val="10004"/>
                  </a:ext>
                </a:extLst>
              </a:tr>
              <a:tr h="370840">
                <a:tc>
                  <a:txBody>
                    <a:bodyPr/>
                    <a:lstStyle/>
                    <a:p>
                      <a:endParaRPr lang="en-GB" dirty="0"/>
                    </a:p>
                  </a:txBody>
                  <a:tcPr>
                    <a:solidFill>
                      <a:schemeClr val="bg1"/>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290049" y="324986"/>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Your turn…</a:t>
            </a:r>
          </a:p>
        </p:txBody>
      </p:sp>
      <p:sp>
        <p:nvSpPr>
          <p:cNvPr id="7" name="Rectangle 6"/>
          <p:cNvSpPr/>
          <p:nvPr/>
        </p:nvSpPr>
        <p:spPr>
          <a:xfrm>
            <a:off x="3387404" y="365125"/>
            <a:ext cx="8477212" cy="1918915"/>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chemeClr val="tx1"/>
                </a:solidFill>
                <a:effectLst/>
                <a:uLnTx/>
                <a:uFillTx/>
                <a:latin typeface="Calibri" panose="020F0502020204030204"/>
                <a:ea typeface="+mn-ea"/>
                <a:cs typeface="+mn-cs"/>
              </a:rPr>
              <a:t>Write</a:t>
            </a:r>
            <a:r>
              <a:rPr kumimoji="0" lang="en-GB" sz="2800" b="0" i="0" u="none" strike="noStrike" kern="1200" cap="none" spc="0" normalizeH="0" noProof="0" dirty="0" smtClean="0">
                <a:ln>
                  <a:noFill/>
                </a:ln>
                <a:solidFill>
                  <a:schemeClr val="tx1"/>
                </a:solidFill>
                <a:effectLst/>
                <a:uLnTx/>
                <a:uFillTx/>
                <a:latin typeface="Calibri" panose="020F0502020204030204"/>
                <a:ea typeface="+mn-ea"/>
                <a:cs typeface="+mn-cs"/>
              </a:rPr>
              <a:t> 3 sentences about how the conflict in your historical narrative is resolved. Don’t forget to include the correct punctuation!</a:t>
            </a:r>
            <a:endParaRPr kumimoji="0" lang="en-GB" sz="2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9375440" y="1649533"/>
            <a:ext cx="630026" cy="481435"/>
          </a:xfrm>
          <a:prstGeom prst="rect">
            <a:avLst/>
          </a:prstGeom>
        </p:spPr>
      </p:pic>
      <p:pic>
        <p:nvPicPr>
          <p:cNvPr id="9" name="Picture 8"/>
          <p:cNvPicPr>
            <a:picLocks noChangeAspect="1"/>
          </p:cNvPicPr>
          <p:nvPr/>
        </p:nvPicPr>
        <p:blipFill>
          <a:blip r:embed="rId3"/>
          <a:stretch>
            <a:fillRect/>
          </a:stretch>
        </p:blipFill>
        <p:spPr>
          <a:xfrm>
            <a:off x="10654610" y="1649533"/>
            <a:ext cx="630026" cy="481435"/>
          </a:xfrm>
          <a:prstGeom prst="rect">
            <a:avLst/>
          </a:prstGeom>
        </p:spPr>
      </p:pic>
      <p:pic>
        <p:nvPicPr>
          <p:cNvPr id="10" name="Picture 9"/>
          <p:cNvPicPr>
            <a:picLocks noChangeAspect="1"/>
          </p:cNvPicPr>
          <p:nvPr/>
        </p:nvPicPr>
        <p:blipFill>
          <a:blip r:embed="rId4"/>
          <a:stretch>
            <a:fillRect/>
          </a:stretch>
        </p:blipFill>
        <p:spPr>
          <a:xfrm>
            <a:off x="10023573" y="1639805"/>
            <a:ext cx="630026" cy="481435"/>
          </a:xfrm>
          <a:prstGeom prst="rect">
            <a:avLst/>
          </a:prstGeom>
        </p:spPr>
      </p:pic>
      <p:sp>
        <p:nvSpPr>
          <p:cNvPr id="11" name="Cloud Callout 10"/>
          <p:cNvSpPr/>
          <p:nvPr/>
        </p:nvSpPr>
        <p:spPr>
          <a:xfrm>
            <a:off x="290049" y="1379738"/>
            <a:ext cx="2653198" cy="2277248"/>
          </a:xfrm>
          <a:prstGeom prst="cloudCallout">
            <a:avLst>
              <a:gd name="adj1" fmla="val 70865"/>
              <a:gd name="adj2" fmla="val -15103"/>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smtClean="0">
                <a:solidFill>
                  <a:schemeClr val="tx1"/>
                </a:solidFill>
              </a:rPr>
              <a:t>Does your story have a happy or sad ending?</a:t>
            </a:r>
            <a:endParaRPr lang="en-GB" sz="2400" dirty="0" smtClean="0">
              <a:solidFill>
                <a:schemeClr val="tx1"/>
              </a:solidFill>
              <a:latin typeface="Century Schoolbook" panose="02040604050505020304" pitchFamily="18" charset="0"/>
            </a:endParaRPr>
          </a:p>
          <a:p>
            <a:endParaRPr lang="en-GB" sz="2400" dirty="0">
              <a:solidFill>
                <a:schemeClr val="tx1"/>
              </a:solidFill>
              <a:latin typeface="Century Schoolbook" panose="02040604050505020304" pitchFamily="18" charset="0"/>
            </a:endParaRPr>
          </a:p>
        </p:txBody>
      </p:sp>
    </p:spTree>
    <p:extLst>
      <p:ext uri="{BB962C8B-B14F-4D97-AF65-F5344CB8AC3E}">
        <p14:creationId xmlns:p14="http://schemas.microsoft.com/office/powerpoint/2010/main" val="1289914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a:extLst>
              <a:ext uri="{FF2B5EF4-FFF2-40B4-BE49-F238E27FC236}">
                <a16:creationId xmlns:a16="http://schemas.microsoft.com/office/drawing/2014/main" id="{2B148A5A-E570-4C54-AD7B-4C94BE354018}"/>
              </a:ext>
            </a:extLst>
          </p:cNvPr>
          <p:cNvSpPr/>
          <p:nvPr/>
        </p:nvSpPr>
        <p:spPr>
          <a:xfrm>
            <a:off x="107092" y="9061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7884" b="18701"/>
          <a:stretch/>
        </p:blipFill>
        <p:spPr>
          <a:xfrm>
            <a:off x="290048" y="1389805"/>
            <a:ext cx="5871867" cy="3803515"/>
          </a:xfrm>
        </p:spPr>
      </p:pic>
      <p:sp>
        <p:nvSpPr>
          <p:cNvPr id="6" name="Rectangle 5"/>
          <p:cNvSpPr/>
          <p:nvPr/>
        </p:nvSpPr>
        <p:spPr>
          <a:xfrm>
            <a:off x="290048" y="230188"/>
            <a:ext cx="10906487" cy="1024680"/>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Well done! You have completed your very own historical narrative. Now it’s time to evaluate it.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875" y="4145676"/>
            <a:ext cx="3361905" cy="2238095"/>
          </a:xfrm>
          <a:prstGeom prst="rect">
            <a:avLst/>
          </a:prstGeom>
        </p:spPr>
      </p:pic>
      <p:pic>
        <p:nvPicPr>
          <p:cNvPr id="3074" name="Picture 2" descr="Well done Pencombe! £60 raised! - Pencombe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3023" y="1389805"/>
            <a:ext cx="2620934" cy="262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24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Thursday </a:t>
            </a:r>
            <a:r>
              <a:rPr lang="en-GB" sz="3200" noProof="0" dirty="0">
                <a:solidFill>
                  <a:prstClr val="black"/>
                </a:solidFill>
                <a:latin typeface="Calibri" panose="020F0502020204030204"/>
              </a:rPr>
              <a:t>4</a:t>
            </a:r>
            <a:r>
              <a:rPr lang="en-GB" sz="3200" baseline="30000" dirty="0" err="1" smtClean="0">
                <a:solidFill>
                  <a:prstClr val="black"/>
                </a:solidFill>
                <a:latin typeface="Calibri" panose="020F0502020204030204"/>
              </a:rPr>
              <a:t>th</a:t>
            </a:r>
            <a:r>
              <a:rPr lang="en-GB" sz="3200" dirty="0" smtClean="0">
                <a:solidFill>
                  <a:prstClr val="black"/>
                </a:solidFill>
                <a:latin typeface="Calibri" panose="020F0502020204030204"/>
              </a:rPr>
              <a:t>  </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February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2021</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4"/>
          <a:srcRect l="2594" t="3909" r="3477" b="4191"/>
          <a:stretch/>
        </p:blipFill>
        <p:spPr>
          <a:xfrm>
            <a:off x="594769" y="1796650"/>
            <a:ext cx="2084576" cy="1015405"/>
          </a:xfrm>
          <a:prstGeom prst="rect">
            <a:avLst/>
          </a:prstGeom>
          <a:ln w="38100">
            <a:solidFill>
              <a:srgbClr val="9900CC"/>
            </a:solidFill>
          </a:ln>
        </p:spPr>
      </p:pic>
      <p:sp>
        <p:nvSpPr>
          <p:cNvPr id="11" name="Rectangle 10"/>
          <p:cNvSpPr/>
          <p:nvPr/>
        </p:nvSpPr>
        <p:spPr>
          <a:xfrm>
            <a:off x="569871" y="2835982"/>
            <a:ext cx="10612654" cy="1752795"/>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707886"/>
          </a:xfrm>
          <a:prstGeom prst="rect">
            <a:avLst/>
          </a:prstGeom>
          <a:noFill/>
        </p:spPr>
        <p:txBody>
          <a:bodyPr wrap="square" rtlCol="0">
            <a:spAutoFit/>
          </a:bodyPr>
          <a:lstStyle/>
          <a:p>
            <a:pPr lvl="0">
              <a:defRPr/>
            </a:pPr>
            <a:r>
              <a:rPr lang="en-US" sz="4000" dirty="0" smtClean="0">
                <a:ln>
                  <a:solidFill>
                    <a:schemeClr val="tx1"/>
                  </a:solidFill>
                </a:ln>
                <a:solidFill>
                  <a:schemeClr val="accent1">
                    <a:lumMod val="50000"/>
                  </a:schemeClr>
                </a:solidFill>
              </a:rPr>
              <a:t>L.O. To present my historical narrative to others</a:t>
            </a:r>
            <a:endParaRPr lang="en-US" sz="4000" dirty="0">
              <a:ln>
                <a:solidFill>
                  <a:schemeClr val="tx1"/>
                </a:solidFill>
              </a:ln>
              <a:solidFill>
                <a:schemeClr val="accent1">
                  <a:lumMod val="50000"/>
                </a:schemeClr>
              </a:solidFill>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13" name="Picture 12">
            <a:extLst>
              <a:ext uri="{FF2B5EF4-FFF2-40B4-BE49-F238E27FC236}">
                <a16:creationId xmlns:a16="http://schemas.microsoft.com/office/drawing/2014/main" id="{344C0E2E-2F1B-493B-9BDA-0143F33A2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361" y="186086"/>
            <a:ext cx="1242328" cy="1242328"/>
          </a:xfrm>
          <a:prstGeom prst="rect">
            <a:avLst/>
          </a:prstGeom>
        </p:spPr>
      </p:pic>
    </p:spTree>
    <p:extLst>
      <p:ext uri="{BB962C8B-B14F-4D97-AF65-F5344CB8AC3E}">
        <p14:creationId xmlns:p14="http://schemas.microsoft.com/office/powerpoint/2010/main" val="1418957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a:extLst>
              <a:ext uri="{FF2B5EF4-FFF2-40B4-BE49-F238E27FC236}">
                <a16:creationId xmlns:a16="http://schemas.microsoft.com/office/drawing/2014/main" id="{2B148A5A-E570-4C54-AD7B-4C94BE354018}"/>
              </a:ext>
            </a:extLst>
          </p:cNvPr>
          <p:cNvSpPr/>
          <p:nvPr/>
        </p:nvSpPr>
        <p:spPr>
          <a:xfrm>
            <a:off x="107092" y="82140"/>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336962" y="365125"/>
            <a:ext cx="8920291" cy="1754118"/>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smtClean="0">
                <a:solidFill>
                  <a:schemeClr val="tx1"/>
                </a:solidFill>
                <a:latin typeface="Calibri" panose="020F0502020204030204"/>
              </a:rPr>
              <a:t>Task 1: </a:t>
            </a:r>
            <a:r>
              <a:rPr lang="en-GB" sz="2800" noProof="0" dirty="0" smtClean="0">
                <a:solidFill>
                  <a:schemeClr val="tx1"/>
                </a:solidFill>
                <a:latin typeface="Calibri" panose="020F0502020204030204"/>
              </a:rPr>
              <a:t>Read your historical narrative to a friend (parent/carer, sibling, pet or even a toy!) Make sure you speak slowly and clearly. You could even record yourself and send it into school for me to see! </a:t>
            </a:r>
            <a:r>
              <a:rPr lang="en-GB" sz="2800" noProof="0" dirty="0" smtClean="0">
                <a:solidFill>
                  <a:schemeClr val="tx1"/>
                </a:solidFill>
                <a:latin typeface="Calibri" panose="020F0502020204030204"/>
                <a:sym typeface="Wingdings" panose="05000000000000000000" pitchFamily="2" charset="2"/>
              </a:rPr>
              <a:t></a:t>
            </a:r>
            <a:endParaRPr lang="en-GB" sz="2800" noProof="0" dirty="0" smtClean="0">
              <a:solidFill>
                <a:schemeClr val="tx1"/>
              </a:solidFill>
              <a:latin typeface="Calibri" panose="020F0502020204030204"/>
            </a:endParaRPr>
          </a:p>
        </p:txBody>
      </p:sp>
      <p:pic>
        <p:nvPicPr>
          <p:cNvPr id="1026" name="Picture 2" descr="Health and Social Care Hot Seat Starter | Teaching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7125" y="3735395"/>
            <a:ext cx="2276340" cy="17072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36963" y="2631331"/>
            <a:ext cx="8920291" cy="3915384"/>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chemeClr val="tx1"/>
                </a:solidFill>
              </a:rPr>
              <a:t>Task 2: Hot Seat!</a:t>
            </a:r>
          </a:p>
          <a:p>
            <a:pPr lvl="0" algn="ctr">
              <a:defRPr/>
            </a:pPr>
            <a:r>
              <a:rPr lang="en-GB" sz="2000" dirty="0">
                <a:solidFill>
                  <a:schemeClr val="tx1"/>
                </a:solidFill>
              </a:rPr>
              <a:t>Imagine you are the main character in your story. Have your friend ask you 5 questions about what happened to them / how they felt etc</a:t>
            </a:r>
            <a:r>
              <a:rPr lang="en-GB" sz="2000" dirty="0" smtClean="0">
                <a:solidFill>
                  <a:schemeClr val="tx1"/>
                </a:solidFill>
              </a:rPr>
              <a:t>. </a:t>
            </a:r>
          </a:p>
          <a:p>
            <a:pPr lvl="0" algn="ctr">
              <a:defRPr/>
            </a:pPr>
            <a:r>
              <a:rPr lang="en-GB" sz="2000" b="1" dirty="0" smtClean="0">
                <a:solidFill>
                  <a:schemeClr val="tx1"/>
                </a:solidFill>
              </a:rPr>
              <a:t>OR </a:t>
            </a:r>
          </a:p>
          <a:p>
            <a:pPr lvl="0" algn="ctr">
              <a:defRPr/>
            </a:pPr>
            <a:r>
              <a:rPr lang="en-GB" sz="2000" dirty="0" smtClean="0">
                <a:solidFill>
                  <a:schemeClr val="tx1"/>
                </a:solidFill>
              </a:rPr>
              <a:t>Answer the following questions in the role of your main character…</a:t>
            </a:r>
          </a:p>
          <a:p>
            <a:pPr lvl="0" algn="ctr">
              <a:defRPr/>
            </a:pPr>
            <a:endParaRPr lang="en-GB" sz="2000" dirty="0" smtClean="0">
              <a:solidFill>
                <a:schemeClr val="tx1"/>
              </a:solidFill>
            </a:endParaRPr>
          </a:p>
          <a:p>
            <a:pPr marL="514350" lvl="0" indent="-514350" algn="ctr">
              <a:buFont typeface="+mj-lt"/>
              <a:buAutoNum type="arabicPeriod"/>
              <a:defRPr/>
            </a:pPr>
            <a:r>
              <a:rPr lang="en-GB" sz="2000" dirty="0" smtClean="0">
                <a:solidFill>
                  <a:schemeClr val="tx1"/>
                </a:solidFill>
              </a:rPr>
              <a:t>What was the best thing about living in Rome?</a:t>
            </a:r>
          </a:p>
          <a:p>
            <a:pPr marL="514350" lvl="0" indent="-514350" algn="ctr">
              <a:buFont typeface="+mj-lt"/>
              <a:buAutoNum type="arabicPeriod"/>
              <a:defRPr/>
            </a:pPr>
            <a:r>
              <a:rPr lang="en-GB" sz="2000" dirty="0" smtClean="0">
                <a:solidFill>
                  <a:schemeClr val="tx1"/>
                </a:solidFill>
              </a:rPr>
              <a:t>Did you have any family or friends?</a:t>
            </a:r>
          </a:p>
          <a:p>
            <a:pPr marL="514350" lvl="0" indent="-514350" algn="ctr">
              <a:buFont typeface="+mj-lt"/>
              <a:buAutoNum type="arabicPeriod"/>
              <a:defRPr/>
            </a:pPr>
            <a:r>
              <a:rPr lang="en-GB" sz="2000" dirty="0" smtClean="0">
                <a:solidFill>
                  <a:schemeClr val="tx1"/>
                </a:solidFill>
              </a:rPr>
              <a:t>What did you like to do for entertainment?</a:t>
            </a:r>
          </a:p>
          <a:p>
            <a:pPr marL="514350" lvl="0" indent="-514350" algn="ctr">
              <a:buFont typeface="+mj-lt"/>
              <a:buAutoNum type="arabicPeriod"/>
              <a:defRPr/>
            </a:pPr>
            <a:r>
              <a:rPr lang="en-GB" sz="2000" dirty="0" smtClean="0">
                <a:solidFill>
                  <a:schemeClr val="tx1"/>
                </a:solidFill>
              </a:rPr>
              <a:t>How did you feel when the disaster happened?</a:t>
            </a:r>
          </a:p>
          <a:p>
            <a:pPr marL="514350" lvl="0" indent="-514350" algn="ctr">
              <a:buFont typeface="+mj-lt"/>
              <a:buAutoNum type="arabicPeriod"/>
              <a:defRPr/>
            </a:pPr>
            <a:r>
              <a:rPr lang="en-GB" sz="2000" dirty="0" smtClean="0">
                <a:solidFill>
                  <a:schemeClr val="tx1"/>
                </a:solidFill>
              </a:rPr>
              <a:t>Was it difficult to find safety?</a:t>
            </a:r>
          </a:p>
          <a:p>
            <a:pPr marL="514350" lvl="0" indent="-514350" algn="ctr">
              <a:buFont typeface="+mj-lt"/>
              <a:buAutoNum type="arabicPeriod"/>
              <a:defRPr/>
            </a:pPr>
            <a:endParaRPr lang="en-GB" sz="2000" dirty="0">
              <a:solidFill>
                <a:schemeClr val="tx1"/>
              </a:solidFill>
            </a:endParaRPr>
          </a:p>
        </p:txBody>
      </p:sp>
      <p:pic>
        <p:nvPicPr>
          <p:cNvPr id="6" name="Picture 5"/>
          <p:cNvPicPr>
            <a:picLocks noChangeAspect="1"/>
          </p:cNvPicPr>
          <p:nvPr/>
        </p:nvPicPr>
        <p:blipFill>
          <a:blip r:embed="rId4"/>
          <a:stretch>
            <a:fillRect/>
          </a:stretch>
        </p:blipFill>
        <p:spPr>
          <a:xfrm>
            <a:off x="9607488" y="472853"/>
            <a:ext cx="1560114" cy="1538662"/>
          </a:xfrm>
          <a:prstGeom prst="rect">
            <a:avLst/>
          </a:prstGeom>
        </p:spPr>
      </p:pic>
    </p:spTree>
    <p:extLst>
      <p:ext uri="{BB962C8B-B14F-4D97-AF65-F5344CB8AC3E}">
        <p14:creationId xmlns:p14="http://schemas.microsoft.com/office/powerpoint/2010/main" val="1448759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52" y="77203"/>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231364"/>
            <a:ext cx="7594114" cy="70021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60951"/>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Monday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1</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st</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2021</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4"/>
          <a:srcRect l="2594" t="3909" r="3477" b="4191"/>
          <a:stretch/>
        </p:blipFill>
        <p:spPr>
          <a:xfrm>
            <a:off x="594769" y="1796650"/>
            <a:ext cx="2084576" cy="1015405"/>
          </a:xfrm>
          <a:prstGeom prst="rect">
            <a:avLst/>
          </a:prstGeom>
          <a:ln w="38100">
            <a:solidFill>
              <a:srgbClr val="9900CC"/>
            </a:solidFill>
          </a:ln>
        </p:spPr>
      </p:pic>
      <p:sp>
        <p:nvSpPr>
          <p:cNvPr id="11" name="Rectangle 10"/>
          <p:cNvSpPr/>
          <p:nvPr/>
        </p:nvSpPr>
        <p:spPr>
          <a:xfrm>
            <a:off x="569871" y="2835982"/>
            <a:ext cx="10612654" cy="1752795"/>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69871" y="2854192"/>
            <a:ext cx="10612654" cy="1323439"/>
          </a:xfrm>
          <a:prstGeom prst="rect">
            <a:avLst/>
          </a:prstGeom>
          <a:noFill/>
        </p:spPr>
        <p:txBody>
          <a:bodyPr wrap="square" rtlCol="0">
            <a:spAutoFit/>
          </a:bodyPr>
          <a:lstStyle/>
          <a:p>
            <a:pPr lvl="0">
              <a:defRPr/>
            </a:pPr>
            <a:r>
              <a:rPr lang="en-GB" sz="4000" dirty="0">
                <a:solidFill>
                  <a:prstClr val="black"/>
                </a:solidFill>
              </a:rPr>
              <a:t>L.O</a:t>
            </a:r>
            <a:r>
              <a:rPr lang="en-GB" sz="4000" dirty="0" smtClean="0">
                <a:solidFill>
                  <a:prstClr val="black"/>
                </a:solidFill>
              </a:rPr>
              <a:t>. To plan and write the introduction of a historical narrative</a:t>
            </a:r>
            <a:endParaRPr lang="en-US" sz="4000" dirty="0">
              <a:ln>
                <a:solidFill>
                  <a:schemeClr val="tx1"/>
                </a:solidFill>
              </a:ln>
              <a:solidFill>
                <a:schemeClr val="accent1">
                  <a:lumMod val="50000"/>
                </a:schemeClr>
              </a:solidFill>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13" name="Picture 12">
            <a:extLst>
              <a:ext uri="{FF2B5EF4-FFF2-40B4-BE49-F238E27FC236}">
                <a16:creationId xmlns:a16="http://schemas.microsoft.com/office/drawing/2014/main" id="{344C0E2E-2F1B-493B-9BDA-0143F33A2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361" y="186086"/>
            <a:ext cx="1242328" cy="1242328"/>
          </a:xfrm>
          <a:prstGeom prst="rect">
            <a:avLst/>
          </a:prstGeom>
        </p:spPr>
      </p:pic>
    </p:spTree>
    <p:extLst>
      <p:ext uri="{BB962C8B-B14F-4D97-AF65-F5344CB8AC3E}">
        <p14:creationId xmlns:p14="http://schemas.microsoft.com/office/powerpoint/2010/main" val="2856716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Spellings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Friday </a:t>
            </a:r>
            <a:r>
              <a:rPr lang="en-GB" sz="3200" noProof="0" dirty="0" smtClean="0">
                <a:solidFill>
                  <a:prstClr val="black"/>
                </a:solidFill>
                <a:latin typeface="Calibri" panose="020F0502020204030204"/>
              </a:rPr>
              <a:t>5</a:t>
            </a:r>
            <a:r>
              <a:rPr lang="en-GB" sz="3200" baseline="30000" noProof="0" dirty="0" smtClean="0">
                <a:solidFill>
                  <a:prstClr val="black"/>
                </a:solidFill>
                <a:latin typeface="Calibri" panose="020F0502020204030204"/>
              </a:rPr>
              <a:t>th</a:t>
            </a:r>
            <a:r>
              <a:rPr lang="en-GB" sz="3200" noProof="0" dirty="0" smtClean="0">
                <a:solidFill>
                  <a:prstClr val="black"/>
                </a:solidFill>
                <a:latin typeface="Calibri" panose="020F0502020204030204"/>
              </a:rPr>
              <a:t>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February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2021</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rotWithShape="1">
          <a:blip r:embed="rId4"/>
          <a:srcRect l="2594" t="3909" r="3477" b="4191"/>
          <a:stretch/>
        </p:blipFill>
        <p:spPr>
          <a:xfrm>
            <a:off x="594769" y="1796650"/>
            <a:ext cx="2084576" cy="1015405"/>
          </a:xfrm>
          <a:prstGeom prst="rect">
            <a:avLst/>
          </a:prstGeom>
          <a:ln w="38100">
            <a:solidFill>
              <a:srgbClr val="9900CC"/>
            </a:solidFill>
          </a:ln>
        </p:spPr>
      </p:pic>
      <p:sp>
        <p:nvSpPr>
          <p:cNvPr id="11" name="Rectangle 10"/>
          <p:cNvSpPr/>
          <p:nvPr/>
        </p:nvSpPr>
        <p:spPr>
          <a:xfrm>
            <a:off x="569871" y="2835982"/>
            <a:ext cx="10612654" cy="1752795"/>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94769" y="2902451"/>
            <a:ext cx="10612654" cy="1323439"/>
          </a:xfrm>
          <a:prstGeom prst="rect">
            <a:avLst/>
          </a:prstGeom>
          <a:noFill/>
        </p:spPr>
        <p:txBody>
          <a:bodyPr wrap="square" rtlCol="0">
            <a:spAutoFit/>
          </a:bodyPr>
          <a:lstStyle/>
          <a:p>
            <a:pPr lvl="0">
              <a:defRPr/>
            </a:pPr>
            <a:r>
              <a:rPr lang="en-GB" sz="4000" dirty="0">
                <a:solidFill>
                  <a:prstClr val="black"/>
                </a:solidFill>
              </a:rPr>
              <a:t>LO</a:t>
            </a:r>
            <a:r>
              <a:rPr lang="en-GB" sz="4000" dirty="0" smtClean="0">
                <a:solidFill>
                  <a:prstClr val="black"/>
                </a:solidFill>
              </a:rPr>
              <a:t>: To spell words with the ‘s’ sound, spelt with ‘</a:t>
            </a:r>
            <a:r>
              <a:rPr lang="en-GB" sz="4000" dirty="0" err="1" smtClean="0">
                <a:solidFill>
                  <a:prstClr val="black"/>
                </a:solidFill>
              </a:rPr>
              <a:t>sc</a:t>
            </a:r>
            <a:r>
              <a:rPr lang="en-GB" sz="4000" dirty="0" smtClean="0">
                <a:solidFill>
                  <a:prstClr val="black"/>
                </a:solidFill>
              </a:rPr>
              <a:t>’ </a:t>
            </a:r>
            <a:endParaRPr lang="en-US" sz="4000" dirty="0">
              <a:ln>
                <a:solidFill>
                  <a:schemeClr val="tx1"/>
                </a:solidFill>
              </a:ln>
              <a:solidFill>
                <a:schemeClr val="accent1">
                  <a:lumMod val="50000"/>
                </a:schemeClr>
              </a:solidFill>
            </a:endParaRPr>
          </a:p>
        </p:txBody>
      </p:sp>
      <p:pic>
        <p:nvPicPr>
          <p:cNvPr id="14" name="Picture 13"/>
          <p:cNvPicPr>
            <a:picLocks noChangeAspect="1"/>
          </p:cNvPicPr>
          <p:nvPr/>
        </p:nvPicPr>
        <p:blipFill>
          <a:blip r:embed="rId5"/>
          <a:stretch>
            <a:fillRect/>
          </a:stretch>
        </p:blipFill>
        <p:spPr>
          <a:xfrm>
            <a:off x="4646197" y="5963140"/>
            <a:ext cx="834561" cy="6401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13" name="Picture 12">
            <a:extLst>
              <a:ext uri="{FF2B5EF4-FFF2-40B4-BE49-F238E27FC236}">
                <a16:creationId xmlns:a16="http://schemas.microsoft.com/office/drawing/2014/main" id="{344C0E2E-2F1B-493B-9BDA-0143F33A2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361" y="186086"/>
            <a:ext cx="1242328" cy="1242328"/>
          </a:xfrm>
          <a:prstGeom prst="rect">
            <a:avLst/>
          </a:prstGeom>
        </p:spPr>
      </p:pic>
    </p:spTree>
    <p:extLst>
      <p:ext uri="{BB962C8B-B14F-4D97-AF65-F5344CB8AC3E}">
        <p14:creationId xmlns:p14="http://schemas.microsoft.com/office/powerpoint/2010/main" val="3190069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07092" y="9061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1287626" y="3189534"/>
            <a:ext cx="5673613" cy="312236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smtClean="0">
                <a:ln>
                  <a:noFill/>
                </a:ln>
                <a:solidFill>
                  <a:schemeClr val="tx1"/>
                </a:solidFill>
                <a:effectLst/>
                <a:uLnTx/>
                <a:uFillTx/>
                <a:latin typeface="CCW Cursive Writing 4" panose="03050602040000000000" pitchFamily="66" charset="0"/>
              </a:rPr>
              <a:t>sc</a:t>
            </a:r>
            <a:r>
              <a:rPr kumimoji="0" lang="en-GB" sz="3200" b="0" i="0" u="none" strike="noStrike" kern="1200" cap="none" spc="0" normalizeH="0" baseline="0" noProof="0" dirty="0" smtClean="0">
                <a:ln>
                  <a:noFill/>
                </a:ln>
                <a:solidFill>
                  <a:schemeClr val="tx1"/>
                </a:solidFill>
                <a:effectLst/>
                <a:uLnTx/>
                <a:uFillTx/>
                <a:latin typeface="CCW Cursive Writing 4" panose="03050602040000000000" pitchFamily="66" charset="0"/>
              </a:rPr>
              <a:t>ience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u="sng" dirty="0" smtClean="0">
                <a:solidFill>
                  <a:schemeClr val="tx1"/>
                </a:solidFill>
                <a:latin typeface="CCW Cursive Writing 4" panose="03050602040000000000" pitchFamily="66" charset="0"/>
              </a:rPr>
              <a:t>sc</a:t>
            </a:r>
            <a:r>
              <a:rPr lang="en-GB" sz="3200" dirty="0" smtClean="0">
                <a:solidFill>
                  <a:schemeClr val="tx1"/>
                </a:solidFill>
                <a:latin typeface="CCW Cursive Writing 4" panose="03050602040000000000" pitchFamily="66" charset="0"/>
              </a:rPr>
              <a:t>ene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CCW Cursive Writing 4" panose="03050602040000000000" pitchFamily="66" charset="0"/>
              </a:rPr>
              <a:t>di</a:t>
            </a:r>
            <a:r>
              <a:rPr kumimoji="0" lang="en-GB" sz="3200" b="0" i="0" u="sng" strike="noStrike" kern="1200" cap="none" spc="0" normalizeH="0" baseline="0" noProof="0" dirty="0" smtClean="0">
                <a:ln>
                  <a:noFill/>
                </a:ln>
                <a:solidFill>
                  <a:schemeClr val="tx1"/>
                </a:solidFill>
                <a:effectLst/>
                <a:uLnTx/>
                <a:uFillTx/>
                <a:latin typeface="CCW Cursive Writing 4" panose="03050602040000000000" pitchFamily="66" charset="0"/>
              </a:rPr>
              <a:t>sc</a:t>
            </a:r>
            <a:r>
              <a:rPr kumimoji="0" lang="en-GB" sz="3200" b="0" i="0" u="none" strike="noStrike" kern="1200" cap="none" spc="0" normalizeH="0" baseline="0" noProof="0" dirty="0" smtClean="0">
                <a:ln>
                  <a:noFill/>
                </a:ln>
                <a:solidFill>
                  <a:schemeClr val="tx1"/>
                </a:solidFill>
                <a:effectLst/>
                <a:uLnTx/>
                <a:uFillTx/>
                <a:latin typeface="CCW Cursive Writing 4" panose="03050602040000000000" pitchFamily="66" charset="0"/>
              </a:rPr>
              <a:t>ipline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smtClean="0">
                <a:solidFill>
                  <a:schemeClr val="tx1"/>
                </a:solidFill>
                <a:latin typeface="CCW Cursive Writing 4" panose="03050602040000000000" pitchFamily="66" charset="0"/>
              </a:rPr>
              <a:t>cre</a:t>
            </a:r>
            <a:r>
              <a:rPr lang="en-GB" sz="3200" u="sng" dirty="0" smtClean="0">
                <a:solidFill>
                  <a:schemeClr val="tx1"/>
                </a:solidFill>
                <a:latin typeface="CCW Cursive Writing 4" panose="03050602040000000000" pitchFamily="66" charset="0"/>
              </a:rPr>
              <a:t>sc</a:t>
            </a:r>
            <a:r>
              <a:rPr lang="en-GB" sz="3200" dirty="0" smtClean="0">
                <a:solidFill>
                  <a:schemeClr val="tx1"/>
                </a:solidFill>
                <a:latin typeface="CCW Cursive Writing 4" panose="03050602040000000000" pitchFamily="66" charset="0"/>
              </a:rPr>
              <a:t>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CCW Cursive Writing 4" panose="03050602040000000000" pitchFamily="66" charset="0"/>
              </a:rPr>
              <a:t>fa</a:t>
            </a:r>
            <a:r>
              <a:rPr kumimoji="0" lang="en-GB" sz="3200" b="0" i="0" u="sng" strike="noStrike" kern="1200" cap="none" spc="0" normalizeH="0" baseline="0" noProof="0" dirty="0" smtClean="0">
                <a:ln>
                  <a:noFill/>
                </a:ln>
                <a:solidFill>
                  <a:schemeClr val="tx1"/>
                </a:solidFill>
                <a:effectLst/>
                <a:uLnTx/>
                <a:uFillTx/>
                <a:latin typeface="CCW Cursive Writing 4" panose="03050602040000000000" pitchFamily="66" charset="0"/>
              </a:rPr>
              <a:t>sc</a:t>
            </a:r>
            <a:r>
              <a:rPr kumimoji="0" lang="en-GB" sz="3200" b="0" i="0" u="none" strike="noStrike" kern="1200" cap="none" spc="0" normalizeH="0" baseline="0" noProof="0" dirty="0" smtClean="0">
                <a:ln>
                  <a:noFill/>
                </a:ln>
                <a:solidFill>
                  <a:schemeClr val="tx1"/>
                </a:solidFill>
                <a:effectLst/>
                <a:uLnTx/>
                <a:uFillTx/>
                <a:latin typeface="CCW Cursive Writing 4" panose="03050602040000000000" pitchFamily="66" charset="0"/>
              </a:rPr>
              <a:t>inate </a:t>
            </a:r>
            <a:endParaRPr kumimoji="0" lang="en-GB" sz="3200" b="0" i="0" u="none" strike="noStrike" kern="1200" cap="none" spc="0" normalizeH="0" baseline="0" noProof="0" dirty="0">
              <a:ln>
                <a:noFill/>
              </a:ln>
              <a:solidFill>
                <a:schemeClr val="tx1"/>
              </a:solidFill>
              <a:effectLst/>
              <a:uLnTx/>
              <a:uFillTx/>
              <a:latin typeface="CCW Cursive Writing 4" panose="03050602040000000000" pitchFamily="66" charset="0"/>
            </a:endParaRPr>
          </a:p>
        </p:txBody>
      </p:sp>
      <p:sp>
        <p:nvSpPr>
          <p:cNvPr id="6" name="Rectangle 5">
            <a:extLst>
              <a:ext uri="{FF2B5EF4-FFF2-40B4-BE49-F238E27FC236}">
                <a16:creationId xmlns:a16="http://schemas.microsoft.com/office/drawing/2014/main" id="{FD53173E-8280-469B-BE5F-45EE24744F9C}"/>
              </a:ext>
            </a:extLst>
          </p:cNvPr>
          <p:cNvSpPr/>
          <p:nvPr/>
        </p:nvSpPr>
        <p:spPr>
          <a:xfrm>
            <a:off x="855006" y="565444"/>
            <a:ext cx="6538852" cy="2250487"/>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panose="020F0502020204030204"/>
                <a:ea typeface="+mn-ea"/>
                <a:cs typeface="+mn-cs"/>
              </a:rPr>
              <a:t>Task 1: </a:t>
            </a: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rPr>
              <a:t>Here are your spellings this week.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schemeClr val="tx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Calibri" panose="020F0502020204030204"/>
              </a:rPr>
              <a:t>Look, say, cover, write, check.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8706C7D-4C56-4776-96FC-CA030E0AB8E0}"/>
              </a:ext>
            </a:extLst>
          </p:cNvPr>
          <p:cNvPicPr>
            <a:picLocks noChangeAspect="1"/>
          </p:cNvPicPr>
          <p:nvPr/>
        </p:nvPicPr>
        <p:blipFill>
          <a:blip r:embed="rId2"/>
          <a:stretch>
            <a:fillRect/>
          </a:stretch>
        </p:blipFill>
        <p:spPr>
          <a:xfrm>
            <a:off x="8492152" y="804110"/>
            <a:ext cx="1895475" cy="5267325"/>
          </a:xfrm>
          <a:prstGeom prst="rect">
            <a:avLst/>
          </a:prstGeom>
        </p:spPr>
      </p:pic>
    </p:spTree>
    <p:extLst>
      <p:ext uri="{BB962C8B-B14F-4D97-AF65-F5344CB8AC3E}">
        <p14:creationId xmlns:p14="http://schemas.microsoft.com/office/powerpoint/2010/main" val="2996161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07092" y="90616"/>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584169-8B3C-4766-9874-9A6A19C9F7D3}"/>
              </a:ext>
            </a:extLst>
          </p:cNvPr>
          <p:cNvSpPr txBox="1"/>
          <p:nvPr/>
        </p:nvSpPr>
        <p:spPr>
          <a:xfrm>
            <a:off x="459893" y="973327"/>
            <a:ext cx="7321345" cy="1569660"/>
          </a:xfrm>
          <a:prstGeom prst="rect">
            <a:avLst/>
          </a:prstGeom>
          <a:solidFill>
            <a:schemeClr val="bg1"/>
          </a:solidFill>
          <a:ln w="28575">
            <a:solidFill>
              <a:srgbClr val="9900C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Calibri" panose="020F0502020204030204"/>
                <a:ea typeface="+mn-ea"/>
                <a:cs typeface="+mn-cs"/>
              </a:rPr>
              <a:t>Task 2:</a:t>
            </a: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rPr>
              <a:t> Choose 3 of your spellings and </a:t>
            </a:r>
            <a:r>
              <a:rPr lang="en-GB" sz="2400" dirty="0" smtClean="0">
                <a:latin typeface="Calibri" panose="020F0502020204030204"/>
              </a:rPr>
              <a:t>write</a:t>
            </a:r>
            <a:r>
              <a:rPr kumimoji="0" lang="en-GB" sz="2400" b="0" i="0" u="none" strike="noStrike" kern="1200" cap="none" spc="0" normalizeH="0" baseline="0" noProof="0" dirty="0" smtClean="0">
                <a:ln>
                  <a:noFill/>
                </a:ln>
                <a:solidFill>
                  <a:schemeClr val="tx1"/>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rPr>
              <a:t>them in a </a:t>
            </a:r>
            <a:r>
              <a:rPr kumimoji="0" lang="en-GB" sz="2400" b="0" i="0" u="none" strike="noStrike" kern="1200" cap="none" spc="0" normalizeH="0" baseline="0" noProof="0" dirty="0" smtClean="0">
                <a:ln>
                  <a:noFill/>
                </a:ln>
                <a:solidFill>
                  <a:schemeClr val="tx1"/>
                </a:solidFill>
                <a:effectLst/>
                <a:uLnTx/>
                <a:uFillTx/>
                <a:latin typeface="Calibri" panose="020F0502020204030204"/>
                <a:ea typeface="+mn-ea"/>
                <a:cs typeface="+mn-cs"/>
              </a:rPr>
              <a:t>sentence</a:t>
            </a:r>
            <a:r>
              <a:rPr kumimoji="0" lang="en-GB" sz="2400" b="0" i="0" u="none" strike="noStrike" kern="1200" cap="none" spc="0" normalizeH="0" noProof="0" dirty="0" smtClean="0">
                <a:ln>
                  <a:noFill/>
                </a:ln>
                <a:solidFill>
                  <a:schemeClr val="tx1"/>
                </a:solidFill>
                <a:effectLst/>
                <a:uLnTx/>
                <a:uFillTx/>
                <a:latin typeface="Calibri" panose="020F0502020204030204"/>
                <a:ea typeface="+mn-ea"/>
                <a:cs typeface="+mn-cs"/>
              </a:rPr>
              <a:t> using your neatest handwriting. Make sure</a:t>
            </a:r>
            <a:r>
              <a:rPr kumimoji="0" lang="en-GB" sz="2400" b="0" i="0" u="none" strike="noStrike" kern="1200" cap="none" spc="0" normalizeH="0" baseline="0" noProof="0" dirty="0" smtClean="0">
                <a:ln>
                  <a:noFill/>
                </a:ln>
                <a:solidFill>
                  <a:schemeClr val="tx1"/>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rPr>
              <a:t>you use the correct punctuation.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Calibri" panose="020F0502020204030204"/>
            </a:endParaRPr>
          </a:p>
        </p:txBody>
      </p:sp>
      <p:graphicFrame>
        <p:nvGraphicFramePr>
          <p:cNvPr id="6" name="Table 2">
            <a:extLst>
              <a:ext uri="{FF2B5EF4-FFF2-40B4-BE49-F238E27FC236}">
                <a16:creationId xmlns:a16="http://schemas.microsoft.com/office/drawing/2014/main" id="{CDFE3E6A-68AD-40C6-B46A-79B28ED542A3}"/>
              </a:ext>
            </a:extLst>
          </p:cNvPr>
          <p:cNvGraphicFramePr>
            <a:graphicFrameLocks noGrp="1"/>
          </p:cNvGraphicFramePr>
          <p:nvPr>
            <p:extLst>
              <p:ext uri="{D42A27DB-BD31-4B8C-83A1-F6EECF244321}">
                <p14:modId xmlns:p14="http://schemas.microsoft.com/office/powerpoint/2010/main" val="1590373169"/>
              </p:ext>
            </p:extLst>
          </p:nvPr>
        </p:nvGraphicFramePr>
        <p:xfrm>
          <a:off x="459893" y="2794684"/>
          <a:ext cx="10893907" cy="3207911"/>
        </p:xfrm>
        <a:graphic>
          <a:graphicData uri="http://schemas.openxmlformats.org/drawingml/2006/table">
            <a:tbl>
              <a:tblPr firstRow="1" bandRow="1">
                <a:tableStyleId>{5C22544A-7EE6-4342-B048-85BDC9FD1C3A}</a:tableStyleId>
              </a:tblPr>
              <a:tblGrid>
                <a:gridCol w="10893907">
                  <a:extLst>
                    <a:ext uri="{9D8B030D-6E8A-4147-A177-3AD203B41FA5}">
                      <a16:colId xmlns:a16="http://schemas.microsoft.com/office/drawing/2014/main" val="2482161608"/>
                    </a:ext>
                  </a:extLst>
                </a:gridCol>
              </a:tblGrid>
              <a:tr h="458273">
                <a:tc>
                  <a:txBody>
                    <a:bodyPr/>
                    <a:lstStyle/>
                    <a:p>
                      <a:pPr algn="l"/>
                      <a:r>
                        <a:rPr lang="en-GB" dirty="0">
                          <a:solidFill>
                            <a:schemeClr val="tx1"/>
                          </a:solidFill>
                        </a:rPr>
                        <a:t>Your 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602360"/>
                  </a:ext>
                </a:extLst>
              </a:tr>
              <a:tr h="458273">
                <a:tc>
                  <a:txBody>
                    <a:bodyPr/>
                    <a:lstStyle/>
                    <a:p>
                      <a:pPr algn="l"/>
                      <a:r>
                        <a:rPr lang="en-GB"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7550702"/>
                  </a:ext>
                </a:extLst>
              </a:tr>
              <a:tr h="45827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20799"/>
                  </a:ext>
                </a:extLst>
              </a:tr>
              <a:tr h="458273">
                <a:tc>
                  <a:txBody>
                    <a:bodyPr/>
                    <a:lstStyle/>
                    <a:p>
                      <a:r>
                        <a:rPr lang="en-GB"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001749"/>
                  </a:ext>
                </a:extLst>
              </a:tr>
              <a:tr h="458273">
                <a:tc>
                  <a:txBody>
                    <a:bodyPr/>
                    <a:lstStyle/>
                    <a:p>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5718636"/>
                  </a:ext>
                </a:extLst>
              </a:tr>
              <a:tr h="458273">
                <a:tc>
                  <a:txBody>
                    <a:bodyPr/>
                    <a:lstStyle/>
                    <a:p>
                      <a:r>
                        <a:rPr lang="en-GB"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9003032"/>
                  </a:ext>
                </a:extLst>
              </a:tr>
              <a:tr h="458273">
                <a:tc>
                  <a:txBody>
                    <a:bodyPr/>
                    <a:lstStyle/>
                    <a:p>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2608826"/>
                  </a:ext>
                </a:extLst>
              </a:tr>
            </a:tbl>
          </a:graphicData>
        </a:graphic>
      </p:graphicFrame>
      <p:pic>
        <p:nvPicPr>
          <p:cNvPr id="7" name="Picture 6"/>
          <p:cNvPicPr>
            <a:picLocks noChangeAspect="1"/>
          </p:cNvPicPr>
          <p:nvPr/>
        </p:nvPicPr>
        <p:blipFill>
          <a:blip r:embed="rId2"/>
          <a:stretch>
            <a:fillRect/>
          </a:stretch>
        </p:blipFill>
        <p:spPr>
          <a:xfrm>
            <a:off x="7987786" y="1031140"/>
            <a:ext cx="1238913" cy="946717"/>
          </a:xfrm>
          <a:prstGeom prst="rect">
            <a:avLst/>
          </a:prstGeom>
        </p:spPr>
      </p:pic>
      <p:pic>
        <p:nvPicPr>
          <p:cNvPr id="8" name="Picture 7"/>
          <p:cNvPicPr>
            <a:picLocks noChangeAspect="1"/>
          </p:cNvPicPr>
          <p:nvPr/>
        </p:nvPicPr>
        <p:blipFill>
          <a:blip r:embed="rId3"/>
          <a:stretch>
            <a:fillRect/>
          </a:stretch>
        </p:blipFill>
        <p:spPr>
          <a:xfrm>
            <a:off x="10394461" y="1031140"/>
            <a:ext cx="1238913" cy="946717"/>
          </a:xfrm>
          <a:prstGeom prst="rect">
            <a:avLst/>
          </a:prstGeom>
        </p:spPr>
      </p:pic>
      <p:pic>
        <p:nvPicPr>
          <p:cNvPr id="9" name="Picture 8"/>
          <p:cNvPicPr>
            <a:picLocks noChangeAspect="1"/>
          </p:cNvPicPr>
          <p:nvPr/>
        </p:nvPicPr>
        <p:blipFill>
          <a:blip r:embed="rId4"/>
          <a:stretch>
            <a:fillRect/>
          </a:stretch>
        </p:blipFill>
        <p:spPr>
          <a:xfrm>
            <a:off x="9199299" y="1031139"/>
            <a:ext cx="1238913" cy="946717"/>
          </a:xfrm>
          <a:prstGeom prst="rect">
            <a:avLst/>
          </a:prstGeom>
        </p:spPr>
      </p:pic>
    </p:spTree>
    <p:extLst>
      <p:ext uri="{BB962C8B-B14F-4D97-AF65-F5344CB8AC3E}">
        <p14:creationId xmlns:p14="http://schemas.microsoft.com/office/powerpoint/2010/main" val="3135052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Rectangle 4"/>
          <p:cNvSpPr/>
          <p:nvPr/>
        </p:nvSpPr>
        <p:spPr>
          <a:xfrm>
            <a:off x="107092" y="5170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584480437"/>
              </p:ext>
            </p:extLst>
          </p:nvPr>
        </p:nvGraphicFramePr>
        <p:xfrm>
          <a:off x="376125" y="1541403"/>
          <a:ext cx="10415036" cy="4874445"/>
        </p:xfrm>
        <a:graphic>
          <a:graphicData uri="http://schemas.openxmlformats.org/drawingml/2006/table">
            <a:tbl>
              <a:tblPr firstRow="1" bandRow="1">
                <a:tableStyleId>{5C22544A-7EE6-4342-B048-85BDC9FD1C3A}</a:tableStyleId>
              </a:tblPr>
              <a:tblGrid>
                <a:gridCol w="2446693">
                  <a:extLst>
                    <a:ext uri="{9D8B030D-6E8A-4147-A177-3AD203B41FA5}">
                      <a16:colId xmlns:a16="http://schemas.microsoft.com/office/drawing/2014/main" val="20000"/>
                    </a:ext>
                  </a:extLst>
                </a:gridCol>
                <a:gridCol w="7968343">
                  <a:extLst>
                    <a:ext uri="{9D8B030D-6E8A-4147-A177-3AD203B41FA5}">
                      <a16:colId xmlns:a16="http://schemas.microsoft.com/office/drawing/2014/main" val="20001"/>
                    </a:ext>
                  </a:extLst>
                </a:gridCol>
              </a:tblGrid>
              <a:tr h="717984">
                <a:tc>
                  <a:txBody>
                    <a:bodyPr/>
                    <a:lstStyle/>
                    <a:p>
                      <a:pPr algn="ctr"/>
                      <a:endParaRPr lang="en-GB" b="0" dirty="0">
                        <a:ln>
                          <a:solidFill>
                            <a:schemeClr val="tx1"/>
                          </a:solidFill>
                        </a:ln>
                        <a:solidFill>
                          <a:schemeClr val="accent1">
                            <a:lumMod val="50000"/>
                          </a:schemeClr>
                        </a:solidFill>
                      </a:endParaRPr>
                    </a:p>
                    <a:p>
                      <a:pPr algn="ctr"/>
                      <a:r>
                        <a:rPr lang="en-GB" b="0" dirty="0">
                          <a:ln>
                            <a:solidFill>
                              <a:schemeClr val="tx1"/>
                            </a:solidFill>
                          </a:ln>
                          <a:solidFill>
                            <a:schemeClr val="accent1">
                              <a:lumMod val="50000"/>
                            </a:schemeClr>
                          </a:solidFill>
                        </a:rPr>
                        <a:t>What Work?</a:t>
                      </a: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endParaRPr lang="en-US" dirty="0">
                        <a:ln>
                          <a:solidFill>
                            <a:schemeClr val="tx1"/>
                          </a:solidFill>
                        </a:ln>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rPr>
                        <a:t>L.O</a:t>
                      </a:r>
                      <a:r>
                        <a:rPr lang="en-GB" sz="2400" dirty="0" smtClean="0">
                          <a:solidFill>
                            <a:prstClr val="black"/>
                          </a:solidFill>
                        </a:rPr>
                        <a:t>.  To</a:t>
                      </a:r>
                      <a:r>
                        <a:rPr lang="en-GB" sz="2400" baseline="0" dirty="0" smtClean="0">
                          <a:solidFill>
                            <a:prstClr val="black"/>
                          </a:solidFill>
                        </a:rPr>
                        <a:t> plan and write the introduction of a historical narrative</a:t>
                      </a:r>
                      <a:endParaRPr lang="en-US" sz="240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46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How</a:t>
                      </a:r>
                      <a:r>
                        <a:rPr lang="en-GB" baseline="0" dirty="0">
                          <a:ln>
                            <a:solidFill>
                              <a:schemeClr val="tx1"/>
                            </a:solidFill>
                          </a:ln>
                          <a:solidFill>
                            <a:schemeClr val="accent1">
                              <a:lumMod val="50000"/>
                            </a:schemeClr>
                          </a:solidFill>
                        </a:rPr>
                        <a:t> Much Work</a:t>
                      </a:r>
                      <a:r>
                        <a:rPr lang="en-GB" dirty="0">
                          <a:ln>
                            <a:solidFill>
                              <a:schemeClr val="tx1"/>
                            </a:solidFill>
                          </a:ln>
                          <a:solidFill>
                            <a:schemeClr val="accent1">
                              <a:lumMod val="50000"/>
                            </a:schemeClr>
                          </a:solidFill>
                        </a:rPr>
                        <a: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192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ln>
                            <a:solidFill>
                              <a:schemeClr val="tx1"/>
                            </a:solidFill>
                          </a:ln>
                          <a:solidFill>
                            <a:schemeClr val="accent1">
                              <a:lumMod val="50000"/>
                            </a:schemeClr>
                          </a:solidFill>
                        </a:rPr>
                        <a:t>My work is Finished when...</a:t>
                      </a:r>
                      <a:endParaRPr lang="en-GB" dirty="0">
                        <a:ln>
                          <a:solidFill>
                            <a:schemeClr val="tx1"/>
                          </a:solidFill>
                        </a:ln>
                        <a:solidFill>
                          <a:schemeClr val="accent1">
                            <a:lumMod val="50000"/>
                          </a:schemeClr>
                        </a:solidFill>
                      </a:endParaRP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US" baseline="0"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1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n>
                          <a:solidFill>
                            <a:schemeClr val="tx1"/>
                          </a:solidFill>
                        </a:ln>
                        <a:solidFill>
                          <a:schemeClr val="accent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accent1">
                              <a:lumMod val="50000"/>
                            </a:schemeClr>
                          </a:solidFill>
                        </a:rPr>
                        <a:t>Next?</a:t>
                      </a:r>
                    </a:p>
                    <a:p>
                      <a:pPr algn="ct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endParaRPr lang="en-GB" dirty="0">
                        <a:ln>
                          <a:solidFill>
                            <a:schemeClr val="tx1"/>
                          </a:solidFill>
                        </a:ln>
                        <a:solidFill>
                          <a:schemeClr val="accent1">
                            <a:lumMod val="50000"/>
                          </a:schemeClr>
                        </a:solidFill>
                      </a:endParaRPr>
                    </a:p>
                  </a:txBody>
                  <a:tcP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21" name="Content Placeholder 2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5996" y="2817420"/>
            <a:ext cx="2021113" cy="600872"/>
          </a:xfrm>
        </p:spPr>
      </p:pic>
      <p:pic>
        <p:nvPicPr>
          <p:cNvPr id="6" name="Picture 5">
            <a:extLst>
              <a:ext uri="{FF2B5EF4-FFF2-40B4-BE49-F238E27FC236}">
                <a16:creationId xmlns:a16="http://schemas.microsoft.com/office/drawing/2014/main" id="{344C0E2E-2F1B-493B-9BDA-0143F33A2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547" y="230188"/>
            <a:ext cx="1242328" cy="1242328"/>
          </a:xfrm>
          <a:prstGeom prst="rect">
            <a:avLst/>
          </a:prstGeom>
        </p:spPr>
      </p:pic>
      <p:pic>
        <p:nvPicPr>
          <p:cNvPr id="7" name="Picture 6"/>
          <p:cNvPicPr>
            <a:picLocks noChangeAspect="1"/>
          </p:cNvPicPr>
          <p:nvPr/>
        </p:nvPicPr>
        <p:blipFill>
          <a:blip r:embed="rId5"/>
          <a:stretch>
            <a:fillRect/>
          </a:stretch>
        </p:blipFill>
        <p:spPr>
          <a:xfrm>
            <a:off x="2918736" y="4015578"/>
            <a:ext cx="1009650" cy="771525"/>
          </a:xfrm>
          <a:prstGeom prst="rect">
            <a:avLst/>
          </a:prstGeom>
        </p:spPr>
      </p:pic>
      <p:pic>
        <p:nvPicPr>
          <p:cNvPr id="8" name="Picture 7"/>
          <p:cNvPicPr>
            <a:picLocks noChangeAspect="1"/>
          </p:cNvPicPr>
          <p:nvPr/>
        </p:nvPicPr>
        <p:blipFill>
          <a:blip r:embed="rId6"/>
          <a:stretch>
            <a:fillRect/>
          </a:stretch>
        </p:blipFill>
        <p:spPr>
          <a:xfrm>
            <a:off x="5012909" y="4028870"/>
            <a:ext cx="1009650" cy="771525"/>
          </a:xfrm>
          <a:prstGeom prst="rect">
            <a:avLst/>
          </a:prstGeom>
        </p:spPr>
      </p:pic>
      <p:pic>
        <p:nvPicPr>
          <p:cNvPr id="10" name="Picture 9"/>
          <p:cNvPicPr>
            <a:picLocks noChangeAspect="1"/>
          </p:cNvPicPr>
          <p:nvPr/>
        </p:nvPicPr>
        <p:blipFill>
          <a:blip r:embed="rId7"/>
          <a:stretch>
            <a:fillRect/>
          </a:stretch>
        </p:blipFill>
        <p:spPr>
          <a:xfrm>
            <a:off x="3986528" y="4001294"/>
            <a:ext cx="1009650" cy="771525"/>
          </a:xfrm>
          <a:prstGeom prst="rect">
            <a:avLst/>
          </a:prstGeom>
        </p:spPr>
      </p:pic>
      <p:pic>
        <p:nvPicPr>
          <p:cNvPr id="12" name="Picture 11"/>
          <p:cNvPicPr>
            <a:picLocks noChangeAspect="1"/>
          </p:cNvPicPr>
          <p:nvPr/>
        </p:nvPicPr>
        <p:blipFill>
          <a:blip r:embed="rId8"/>
          <a:stretch>
            <a:fillRect/>
          </a:stretch>
        </p:blipFill>
        <p:spPr>
          <a:xfrm>
            <a:off x="2912728" y="5599981"/>
            <a:ext cx="962025" cy="742950"/>
          </a:xfrm>
          <a:prstGeom prst="rect">
            <a:avLst/>
          </a:prstGeom>
        </p:spPr>
      </p:pic>
      <p:pic>
        <p:nvPicPr>
          <p:cNvPr id="13" name="Picture 12"/>
          <p:cNvPicPr>
            <a:picLocks noChangeAspect="1"/>
          </p:cNvPicPr>
          <p:nvPr/>
        </p:nvPicPr>
        <p:blipFill>
          <a:blip r:embed="rId9"/>
          <a:stretch>
            <a:fillRect/>
          </a:stretch>
        </p:blipFill>
        <p:spPr>
          <a:xfrm>
            <a:off x="3874753" y="5599981"/>
            <a:ext cx="962025" cy="742950"/>
          </a:xfrm>
          <a:prstGeom prst="rect">
            <a:avLst/>
          </a:prstGeom>
        </p:spPr>
      </p:pic>
      <p:pic>
        <p:nvPicPr>
          <p:cNvPr id="14" name="Picture 13"/>
          <p:cNvPicPr>
            <a:picLocks noChangeAspect="1"/>
          </p:cNvPicPr>
          <p:nvPr/>
        </p:nvPicPr>
        <p:blipFill>
          <a:blip r:embed="rId10"/>
          <a:stretch>
            <a:fillRect/>
          </a:stretch>
        </p:blipFill>
        <p:spPr>
          <a:xfrm>
            <a:off x="4836778" y="5599981"/>
            <a:ext cx="962025" cy="742950"/>
          </a:xfrm>
          <a:prstGeom prst="rect">
            <a:avLst/>
          </a:prstGeom>
        </p:spPr>
      </p:pic>
      <p:sp>
        <p:nvSpPr>
          <p:cNvPr id="15" name="Rectangle 14"/>
          <p:cNvSpPr/>
          <p:nvPr/>
        </p:nvSpPr>
        <p:spPr>
          <a:xfrm>
            <a:off x="189471" y="164755"/>
            <a:ext cx="7594114" cy="70021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Monday </a:t>
            </a:r>
            <a:r>
              <a:rPr lang="en-GB" sz="3200" dirty="0" smtClean="0">
                <a:solidFill>
                  <a:prstClr val="black"/>
                </a:solidFill>
                <a:latin typeface="Calibri" panose="020F0502020204030204"/>
              </a:rPr>
              <a:t>1</a:t>
            </a:r>
            <a:r>
              <a:rPr lang="en-GB" sz="3200" baseline="30000" dirty="0" smtClean="0">
                <a:solidFill>
                  <a:prstClr val="black"/>
                </a:solidFill>
                <a:latin typeface="Calibri" panose="020F0502020204030204"/>
              </a:rPr>
              <a:t>st</a:t>
            </a:r>
            <a:r>
              <a:rPr lang="en-GB" sz="3200" dirty="0" smtClean="0">
                <a:solidFill>
                  <a:prstClr val="black"/>
                </a:solidFill>
                <a:latin typeface="Calibri" panose="020F0502020204030204"/>
              </a:rPr>
              <a:t> February </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2021</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p:cNvPicPr>
            <a:picLocks noChangeAspect="1"/>
          </p:cNvPicPr>
          <p:nvPr/>
        </p:nvPicPr>
        <p:blipFill>
          <a:blip r:embed="rId11"/>
          <a:stretch>
            <a:fillRect/>
          </a:stretch>
        </p:blipFill>
        <p:spPr>
          <a:xfrm>
            <a:off x="5670870" y="2718199"/>
            <a:ext cx="2028825" cy="771525"/>
          </a:xfrm>
          <a:prstGeom prst="rect">
            <a:avLst/>
          </a:prstGeom>
        </p:spPr>
      </p:pic>
      <p:pic>
        <p:nvPicPr>
          <p:cNvPr id="18" name="Picture 17"/>
          <p:cNvPicPr>
            <a:picLocks noChangeAspect="1"/>
          </p:cNvPicPr>
          <p:nvPr/>
        </p:nvPicPr>
        <p:blipFill>
          <a:blip r:embed="rId12"/>
          <a:stretch>
            <a:fillRect/>
          </a:stretch>
        </p:blipFill>
        <p:spPr>
          <a:xfrm>
            <a:off x="8366222" y="2744193"/>
            <a:ext cx="2047875" cy="762000"/>
          </a:xfrm>
          <a:prstGeom prst="rect">
            <a:avLst/>
          </a:prstGeom>
        </p:spPr>
      </p:pic>
      <p:sp>
        <p:nvSpPr>
          <p:cNvPr id="19" name="TextBox 18"/>
          <p:cNvSpPr txBox="1"/>
          <p:nvPr/>
        </p:nvSpPr>
        <p:spPr>
          <a:xfrm>
            <a:off x="5143701" y="2896965"/>
            <a:ext cx="386644" cy="369332"/>
          </a:xfrm>
          <a:prstGeom prst="rect">
            <a:avLst/>
          </a:prstGeom>
          <a:noFill/>
        </p:spPr>
        <p:txBody>
          <a:bodyPr wrap="none" rtlCol="0">
            <a:spAutoFit/>
          </a:bodyPr>
          <a:lstStyle/>
          <a:p>
            <a:r>
              <a:rPr lang="en-GB" dirty="0" smtClean="0"/>
              <a:t>or</a:t>
            </a:r>
            <a:endParaRPr lang="en-GB" dirty="0"/>
          </a:p>
        </p:txBody>
      </p:sp>
      <p:pic>
        <p:nvPicPr>
          <p:cNvPr id="20" name="Picture 19"/>
          <p:cNvPicPr>
            <a:picLocks noChangeAspect="1"/>
          </p:cNvPicPr>
          <p:nvPr/>
        </p:nvPicPr>
        <p:blipFill>
          <a:blip r:embed="rId13"/>
          <a:stretch>
            <a:fillRect/>
          </a:stretch>
        </p:blipFill>
        <p:spPr>
          <a:xfrm>
            <a:off x="6048014" y="4001294"/>
            <a:ext cx="1028700" cy="781050"/>
          </a:xfrm>
          <a:prstGeom prst="rect">
            <a:avLst/>
          </a:prstGeom>
        </p:spPr>
      </p:pic>
      <p:sp>
        <p:nvSpPr>
          <p:cNvPr id="23" name="TextBox 22"/>
          <p:cNvSpPr txBox="1"/>
          <p:nvPr/>
        </p:nvSpPr>
        <p:spPr>
          <a:xfrm>
            <a:off x="7803583" y="2919295"/>
            <a:ext cx="386644" cy="369332"/>
          </a:xfrm>
          <a:prstGeom prst="rect">
            <a:avLst/>
          </a:prstGeom>
          <a:noFill/>
        </p:spPr>
        <p:txBody>
          <a:bodyPr wrap="none" rtlCol="0">
            <a:spAutoFit/>
          </a:bodyPr>
          <a:lstStyle/>
          <a:p>
            <a:r>
              <a:rPr lang="en-GB" dirty="0" smtClean="0"/>
              <a:t>or</a:t>
            </a:r>
            <a:endParaRPr lang="en-GB" dirty="0"/>
          </a:p>
        </p:txBody>
      </p:sp>
    </p:spTree>
    <p:extLst>
      <p:ext uri="{BB962C8B-B14F-4D97-AF65-F5344CB8AC3E}">
        <p14:creationId xmlns:p14="http://schemas.microsoft.com/office/powerpoint/2010/main" val="3293508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07092" y="5170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331851" y="433383"/>
            <a:ext cx="11467800" cy="1152225"/>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This week, we are going to be writing our very own historical narrative! Let’s remind ourselves about the stages of a historical narrative…</a:t>
            </a:r>
          </a:p>
        </p:txBody>
      </p:sp>
      <p:pic>
        <p:nvPicPr>
          <p:cNvPr id="6" name="Picture 5"/>
          <p:cNvPicPr>
            <a:picLocks noChangeAspect="1"/>
          </p:cNvPicPr>
          <p:nvPr/>
        </p:nvPicPr>
        <p:blipFill rotWithShape="1">
          <a:blip r:embed="rId2"/>
          <a:srcRect l="1149" t="1098" r="2765" b="1913"/>
          <a:stretch/>
        </p:blipFill>
        <p:spPr>
          <a:xfrm>
            <a:off x="1928634" y="1758946"/>
            <a:ext cx="8274234" cy="4688733"/>
          </a:xfrm>
          <a:prstGeom prst="rect">
            <a:avLst/>
          </a:prstGeom>
        </p:spPr>
      </p:pic>
    </p:spTree>
    <p:extLst>
      <p:ext uri="{BB962C8B-B14F-4D97-AF65-F5344CB8AC3E}">
        <p14:creationId xmlns:p14="http://schemas.microsoft.com/office/powerpoint/2010/main" val="180352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87636" y="81828"/>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331851" y="433384"/>
            <a:ext cx="8724353" cy="548088"/>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Let’s look at the </a:t>
            </a:r>
            <a:r>
              <a:rPr lang="en-GB" sz="2800" b="1" dirty="0" smtClean="0">
                <a:solidFill>
                  <a:schemeClr val="tx1"/>
                </a:solidFill>
              </a:rPr>
              <a:t>introduction</a:t>
            </a:r>
            <a:r>
              <a:rPr lang="en-GB" sz="2800" dirty="0" smtClean="0">
                <a:solidFill>
                  <a:schemeClr val="tx1"/>
                </a:solidFill>
              </a:rPr>
              <a:t> of ‘Escape </a:t>
            </a:r>
            <a:r>
              <a:rPr lang="en-GB" sz="2800" dirty="0">
                <a:solidFill>
                  <a:schemeClr val="tx1"/>
                </a:solidFill>
              </a:rPr>
              <a:t>from </a:t>
            </a:r>
            <a:r>
              <a:rPr lang="en-GB" sz="2800" dirty="0" smtClean="0">
                <a:solidFill>
                  <a:schemeClr val="tx1"/>
                </a:solidFill>
              </a:rPr>
              <a:t>Pompeii’</a:t>
            </a:r>
          </a:p>
        </p:txBody>
      </p:sp>
      <p:sp>
        <p:nvSpPr>
          <p:cNvPr id="6" name="Rectangle 5"/>
          <p:cNvSpPr/>
          <p:nvPr/>
        </p:nvSpPr>
        <p:spPr>
          <a:xfrm>
            <a:off x="331851" y="1294118"/>
            <a:ext cx="6477512" cy="400745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4800" dirty="0" smtClean="0">
                <a:solidFill>
                  <a:srgbClr val="00B0F0"/>
                </a:solidFill>
                <a:latin typeface="Century Schoolbook" panose="02040604050505020304" pitchFamily="18" charset="0"/>
              </a:rPr>
              <a:t>O</a:t>
            </a:r>
            <a:r>
              <a:rPr lang="en-GB" sz="2000" dirty="0" smtClean="0">
                <a:solidFill>
                  <a:srgbClr val="00B0F0"/>
                </a:solidFill>
                <a:latin typeface="Century Schoolbook" panose="02040604050505020304" pitchFamily="18" charset="0"/>
              </a:rPr>
              <a:t>n a hillside </a:t>
            </a:r>
            <a:r>
              <a:rPr lang="en-GB" sz="2000" dirty="0" smtClean="0">
                <a:solidFill>
                  <a:schemeClr val="tx1"/>
                </a:solidFill>
                <a:latin typeface="Century Schoolbook" panose="02040604050505020304" pitchFamily="18" charset="0"/>
              </a:rPr>
              <a:t>overlooking the sparkling bay of Naples, the Roman city of </a:t>
            </a:r>
            <a:r>
              <a:rPr lang="en-GB" sz="2000" dirty="0" smtClean="0">
                <a:solidFill>
                  <a:srgbClr val="00B0F0"/>
                </a:solidFill>
                <a:latin typeface="Century Schoolbook" panose="02040604050505020304" pitchFamily="18" charset="0"/>
              </a:rPr>
              <a:t>Pompeii</a:t>
            </a:r>
            <a:r>
              <a:rPr lang="en-GB" sz="2000" dirty="0" smtClean="0">
                <a:solidFill>
                  <a:schemeClr val="tx1"/>
                </a:solidFill>
                <a:latin typeface="Century Schoolbook" panose="02040604050505020304" pitchFamily="18" charset="0"/>
              </a:rPr>
              <a:t> glimmered in the sunlight. </a:t>
            </a:r>
          </a:p>
          <a:p>
            <a:r>
              <a:rPr lang="en-GB" sz="2000" dirty="0" smtClean="0">
                <a:solidFill>
                  <a:srgbClr val="00B0F0"/>
                </a:solidFill>
                <a:latin typeface="Century Schoolbook" panose="02040604050505020304" pitchFamily="18" charset="0"/>
              </a:rPr>
              <a:t>From his window, </a:t>
            </a:r>
            <a:r>
              <a:rPr lang="en-GB" sz="2000" dirty="0" smtClean="0">
                <a:solidFill>
                  <a:schemeClr val="tx1"/>
                </a:solidFill>
                <a:latin typeface="Century Schoolbook" panose="02040604050505020304" pitchFamily="18" charset="0"/>
              </a:rPr>
              <a:t>young </a:t>
            </a:r>
            <a:r>
              <a:rPr lang="en-GB" sz="2000" dirty="0" err="1" smtClean="0">
                <a:solidFill>
                  <a:schemeClr val="accent2"/>
                </a:solidFill>
                <a:latin typeface="Century Schoolbook" panose="02040604050505020304" pitchFamily="18" charset="0"/>
              </a:rPr>
              <a:t>Tranio</a:t>
            </a:r>
            <a:r>
              <a:rPr lang="en-GB" sz="2000" dirty="0" smtClean="0">
                <a:solidFill>
                  <a:srgbClr val="FFFF00"/>
                </a:solidFill>
                <a:latin typeface="Century Schoolbook" panose="02040604050505020304" pitchFamily="18" charset="0"/>
              </a:rPr>
              <a:t> listened to the noise</a:t>
            </a:r>
            <a:r>
              <a:rPr lang="en-GB" sz="2000" dirty="0" smtClean="0">
                <a:solidFill>
                  <a:schemeClr val="tx1"/>
                </a:solidFill>
                <a:latin typeface="Century Schoolbook" panose="02040604050505020304" pitchFamily="18" charset="0"/>
              </a:rPr>
              <a:t> humming from bars, taverns and shops around him, and to the busy tradesmen haggling in the streets below.  Beyond the massive city walls he could see Pompeii’s greatest protector looming in the distance. They called it Vesuvius, the Gentle Mountain. Could anything feel safer than here, </a:t>
            </a:r>
            <a:r>
              <a:rPr lang="en-GB" sz="2000" dirty="0" err="1" smtClean="0">
                <a:solidFill>
                  <a:schemeClr val="tx1"/>
                </a:solidFill>
                <a:latin typeface="Century Schoolbook" panose="02040604050505020304" pitchFamily="18" charset="0"/>
              </a:rPr>
              <a:t>Tranio</a:t>
            </a:r>
            <a:r>
              <a:rPr lang="en-GB" sz="2000" dirty="0" smtClean="0">
                <a:solidFill>
                  <a:schemeClr val="tx1"/>
                </a:solidFill>
                <a:latin typeface="Century Schoolbook" panose="02040604050505020304" pitchFamily="18" charset="0"/>
              </a:rPr>
              <a:t> wondered? Was anything more beautiful?</a:t>
            </a:r>
          </a:p>
        </p:txBody>
      </p:sp>
      <p:sp>
        <p:nvSpPr>
          <p:cNvPr id="7" name="Rectangle 6"/>
          <p:cNvSpPr/>
          <p:nvPr/>
        </p:nvSpPr>
        <p:spPr>
          <a:xfrm>
            <a:off x="7644825" y="1113468"/>
            <a:ext cx="3852154" cy="5338299"/>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chemeClr val="tx1"/>
                </a:solidFill>
              </a:rPr>
              <a:t>The introduction should tell us </a:t>
            </a:r>
            <a:r>
              <a:rPr lang="en-GB" dirty="0" smtClean="0">
                <a:solidFill>
                  <a:srgbClr val="00B0F0"/>
                </a:solidFill>
              </a:rPr>
              <a:t>where</a:t>
            </a:r>
            <a:r>
              <a:rPr lang="en-GB" dirty="0" smtClean="0">
                <a:solidFill>
                  <a:schemeClr val="tx1"/>
                </a:solidFill>
              </a:rPr>
              <a:t> the story is set, </a:t>
            </a:r>
            <a:r>
              <a:rPr lang="en-GB" dirty="0" smtClean="0">
                <a:solidFill>
                  <a:schemeClr val="accent2"/>
                </a:solidFill>
              </a:rPr>
              <a:t>who</a:t>
            </a:r>
            <a:r>
              <a:rPr lang="en-GB" dirty="0" smtClean="0">
                <a:solidFill>
                  <a:schemeClr val="tx1"/>
                </a:solidFill>
              </a:rPr>
              <a:t> the main character is and </a:t>
            </a:r>
            <a:r>
              <a:rPr lang="en-GB" dirty="0" smtClean="0">
                <a:solidFill>
                  <a:srgbClr val="FFFF00"/>
                </a:solidFill>
              </a:rPr>
              <a:t>what they are doing</a:t>
            </a:r>
            <a:r>
              <a:rPr lang="en-GB" dirty="0" smtClean="0">
                <a:solidFill>
                  <a:schemeClr val="tx1"/>
                </a:solidFill>
              </a:rPr>
              <a:t>. It should be interesting, using </a:t>
            </a:r>
            <a:r>
              <a:rPr lang="en-GB" dirty="0" smtClean="0">
                <a:solidFill>
                  <a:srgbClr val="7030A0"/>
                </a:solidFill>
              </a:rPr>
              <a:t>descriptive</a:t>
            </a:r>
            <a:r>
              <a:rPr lang="en-GB" dirty="0" smtClean="0">
                <a:solidFill>
                  <a:schemeClr val="tx1"/>
                </a:solidFill>
              </a:rPr>
              <a:t> language to make the reader want to read on! Can you highlight the adjectives in the introduction?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308" y="3217327"/>
            <a:ext cx="1092177" cy="5139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308" y="3804394"/>
            <a:ext cx="2038452" cy="183925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855" y="5724524"/>
            <a:ext cx="2438638" cy="614900"/>
          </a:xfrm>
          <a:prstGeom prst="rect">
            <a:avLst/>
          </a:prstGeom>
        </p:spPr>
      </p:pic>
      <p:sp>
        <p:nvSpPr>
          <p:cNvPr id="10" name="Rectangle 9"/>
          <p:cNvSpPr/>
          <p:nvPr/>
        </p:nvSpPr>
        <p:spPr>
          <a:xfrm>
            <a:off x="208133" y="5525311"/>
            <a:ext cx="6868220" cy="928488"/>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Task</a:t>
            </a:r>
            <a:r>
              <a:rPr lang="en-GB" sz="2000" dirty="0" smtClean="0">
                <a:solidFill>
                  <a:schemeClr val="tx1"/>
                </a:solidFill>
              </a:rPr>
              <a:t>: using your knowledge of description from last week, can you </a:t>
            </a:r>
            <a:r>
              <a:rPr lang="en-GB" sz="2000" u="sng" dirty="0" smtClean="0">
                <a:solidFill>
                  <a:schemeClr val="tx1"/>
                </a:solidFill>
              </a:rPr>
              <a:t>underline</a:t>
            </a:r>
            <a:r>
              <a:rPr lang="en-GB" sz="2000" dirty="0" smtClean="0">
                <a:solidFill>
                  <a:schemeClr val="tx1"/>
                </a:solidFill>
              </a:rPr>
              <a:t> the adjectives in the introduction above?</a:t>
            </a:r>
          </a:p>
        </p:txBody>
      </p:sp>
    </p:spTree>
    <p:extLst>
      <p:ext uri="{BB962C8B-B14F-4D97-AF65-F5344CB8AC3E}">
        <p14:creationId xmlns:p14="http://schemas.microsoft.com/office/powerpoint/2010/main" val="291390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07092" y="100340"/>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78859" y="207975"/>
            <a:ext cx="11634281" cy="1700514"/>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smtClean="0">
                <a:solidFill>
                  <a:schemeClr val="tx1"/>
                </a:solidFill>
              </a:rPr>
              <a:t>Choose:</a:t>
            </a:r>
            <a:r>
              <a:rPr lang="en-GB" sz="2800" dirty="0" smtClean="0">
                <a:solidFill>
                  <a:schemeClr val="tx1"/>
                </a:solidFill>
              </a:rPr>
              <a:t> Let’s get your historical narrative started! </a:t>
            </a:r>
          </a:p>
          <a:p>
            <a:pPr algn="ctr"/>
            <a:endParaRPr lang="en-GB" sz="28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126" y="1052698"/>
            <a:ext cx="752381" cy="7619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244" y="1047434"/>
            <a:ext cx="752381" cy="7619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6955" y="1018862"/>
            <a:ext cx="1285714" cy="819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603" y="3048119"/>
            <a:ext cx="2085714" cy="752381"/>
          </a:xfrm>
          <a:prstGeom prst="rect">
            <a:avLst/>
          </a:prstGeom>
        </p:spPr>
      </p:pic>
      <p:sp>
        <p:nvSpPr>
          <p:cNvPr id="9" name="Rectangle 8"/>
          <p:cNvSpPr/>
          <p:nvPr/>
        </p:nvSpPr>
        <p:spPr>
          <a:xfrm>
            <a:off x="1457138" y="3239642"/>
            <a:ext cx="386644" cy="369332"/>
          </a:xfrm>
          <a:prstGeom prst="rect">
            <a:avLst/>
          </a:prstGeom>
        </p:spPr>
        <p:txBody>
          <a:bodyPr wrap="none">
            <a:spAutoFit/>
          </a:bodyPr>
          <a:lstStyle/>
          <a:p>
            <a:r>
              <a:rPr lang="en-GB" dirty="0" smtClean="0"/>
              <a:t>or</a:t>
            </a:r>
            <a:endParaRPr lang="en-GB"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603" y="5514519"/>
            <a:ext cx="1971429" cy="80952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7594" y="5514519"/>
            <a:ext cx="1971429" cy="809524"/>
          </a:xfrm>
          <a:prstGeom prst="rect">
            <a:avLst/>
          </a:prstGeom>
        </p:spPr>
      </p:pic>
      <p:sp>
        <p:nvSpPr>
          <p:cNvPr id="13" name="Rectangle 12"/>
          <p:cNvSpPr/>
          <p:nvPr/>
        </p:nvSpPr>
        <p:spPr>
          <a:xfrm>
            <a:off x="2799991" y="5734615"/>
            <a:ext cx="386644" cy="369332"/>
          </a:xfrm>
          <a:prstGeom prst="rect">
            <a:avLst/>
          </a:prstGeom>
        </p:spPr>
        <p:txBody>
          <a:bodyPr wrap="none">
            <a:spAutoFit/>
          </a:bodyPr>
          <a:lstStyle/>
          <a:p>
            <a:r>
              <a:rPr lang="en-GB" dirty="0" smtClean="0"/>
              <a:t>or</a:t>
            </a:r>
            <a:endParaRPr lang="en-GB" dirty="0"/>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603" y="4310579"/>
            <a:ext cx="1485714" cy="761905"/>
          </a:xfrm>
          <a:prstGeom prst="rect">
            <a:avLst/>
          </a:prstGeom>
        </p:spPr>
      </p:pic>
      <p:sp>
        <p:nvSpPr>
          <p:cNvPr id="16" name="Rectangle 15"/>
          <p:cNvSpPr/>
          <p:nvPr/>
        </p:nvSpPr>
        <p:spPr>
          <a:xfrm>
            <a:off x="2342382" y="4506864"/>
            <a:ext cx="386644" cy="369332"/>
          </a:xfrm>
          <a:prstGeom prst="rect">
            <a:avLst/>
          </a:prstGeom>
        </p:spPr>
        <p:txBody>
          <a:bodyPr wrap="none">
            <a:spAutoFit/>
          </a:bodyPr>
          <a:lstStyle/>
          <a:p>
            <a:r>
              <a:rPr lang="en-GB" dirty="0" smtClean="0"/>
              <a:t>or</a:t>
            </a:r>
            <a:endParaRPr lang="en-GB" dirty="0"/>
          </a:p>
        </p:txBody>
      </p:sp>
      <p:sp>
        <p:nvSpPr>
          <p:cNvPr id="18" name="Rectangle 17"/>
          <p:cNvSpPr/>
          <p:nvPr/>
        </p:nvSpPr>
        <p:spPr>
          <a:xfrm>
            <a:off x="7586016" y="3303367"/>
            <a:ext cx="4327124" cy="2014424"/>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I have given you 2 options to choose from. If you prefer, you can think of your own character / setting.</a:t>
            </a:r>
            <a:endParaRPr lang="en-GB" sz="2800" dirty="0">
              <a:solidFill>
                <a:schemeClr val="tx1"/>
              </a:solidFill>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3313" y="4310579"/>
            <a:ext cx="2057143" cy="761905"/>
          </a:xfrm>
          <a:prstGeom prst="rect">
            <a:avLst/>
          </a:prstGeom>
        </p:spPr>
      </p:pic>
    </p:spTree>
    <p:extLst>
      <p:ext uri="{BB962C8B-B14F-4D97-AF65-F5344CB8AC3E}">
        <p14:creationId xmlns:p14="http://schemas.microsoft.com/office/powerpoint/2010/main" val="2146407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07092" y="5170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5016489" y="232957"/>
            <a:ext cx="6885462" cy="1421955"/>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Drag and drop the cards on to the line to complete the  </a:t>
            </a:r>
            <a:r>
              <a:rPr lang="en-GB" sz="2800" dirty="0">
                <a:solidFill>
                  <a:schemeClr val="tx1"/>
                </a:solidFill>
              </a:rPr>
              <a:t>sentence. </a:t>
            </a:r>
            <a:r>
              <a:rPr lang="en-GB" sz="2800" dirty="0" smtClean="0">
                <a:solidFill>
                  <a:schemeClr val="tx1"/>
                </a:solidFill>
              </a:rPr>
              <a:t>This </a:t>
            </a:r>
            <a:r>
              <a:rPr lang="en-GB" sz="2800" dirty="0">
                <a:solidFill>
                  <a:schemeClr val="tx1"/>
                </a:solidFill>
              </a:rPr>
              <a:t>will be the introduction to your historical narrative. </a:t>
            </a:r>
          </a:p>
        </p:txBody>
      </p:sp>
      <p:sp>
        <p:nvSpPr>
          <p:cNvPr id="6" name="Rectangle 5"/>
          <p:cNvSpPr/>
          <p:nvPr/>
        </p:nvSpPr>
        <p:spPr>
          <a:xfrm>
            <a:off x="290049" y="230188"/>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Your turn…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67" y="2742727"/>
            <a:ext cx="1361905" cy="75238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9596" y="2791654"/>
            <a:ext cx="1333333" cy="7523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554" y="2887330"/>
            <a:ext cx="1971429" cy="80952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954" y="3967982"/>
            <a:ext cx="1971429" cy="80952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049" y="3723264"/>
            <a:ext cx="2057143" cy="76190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2679" y="3964811"/>
            <a:ext cx="2123810" cy="895238"/>
          </a:xfrm>
          <a:prstGeom prst="rect">
            <a:avLst/>
          </a:prstGeom>
        </p:spPr>
      </p:pic>
      <p:cxnSp>
        <p:nvCxnSpPr>
          <p:cNvPr id="20" name="Straight Connector 19"/>
          <p:cNvCxnSpPr/>
          <p:nvPr/>
        </p:nvCxnSpPr>
        <p:spPr>
          <a:xfrm>
            <a:off x="572439" y="2479585"/>
            <a:ext cx="9675252" cy="19456"/>
          </a:xfrm>
          <a:prstGeom prst="line">
            <a:avLst/>
          </a:prstGeom>
          <a:ln w="57150"/>
        </p:spPr>
        <p:style>
          <a:lnRef idx="1">
            <a:schemeClr val="dk1"/>
          </a:lnRef>
          <a:fillRef idx="0">
            <a:schemeClr val="dk1"/>
          </a:fillRef>
          <a:effectRef idx="0">
            <a:schemeClr val="dk1"/>
          </a:effectRef>
          <a:fontRef idx="minor">
            <a:schemeClr val="tx1"/>
          </a:fontRef>
        </p:style>
      </p:cxnSp>
      <p:sp>
        <p:nvSpPr>
          <p:cNvPr id="21" name="Rectangle 20"/>
          <p:cNvSpPr/>
          <p:nvPr/>
        </p:nvSpPr>
        <p:spPr>
          <a:xfrm>
            <a:off x="326681" y="5397383"/>
            <a:ext cx="11575270" cy="505167"/>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smtClean="0">
                <a:solidFill>
                  <a:schemeClr val="tx1"/>
                </a:solidFill>
              </a:rPr>
              <a:t>Write your sentence out underneath – don’t forget to use the correct punctuation!</a:t>
            </a:r>
            <a:endParaRPr lang="en-GB" sz="2400" dirty="0">
              <a:solidFill>
                <a:schemeClr val="tx1"/>
              </a:solidFill>
            </a:endParaRPr>
          </a:p>
        </p:txBody>
      </p:sp>
      <p:pic>
        <p:nvPicPr>
          <p:cNvPr id="22" name="Picture 21"/>
          <p:cNvPicPr>
            <a:picLocks noChangeAspect="1"/>
          </p:cNvPicPr>
          <p:nvPr/>
        </p:nvPicPr>
        <p:blipFill>
          <a:blip r:embed="rId8"/>
          <a:stretch>
            <a:fillRect/>
          </a:stretch>
        </p:blipFill>
        <p:spPr>
          <a:xfrm>
            <a:off x="10098381" y="5972316"/>
            <a:ext cx="630026" cy="481435"/>
          </a:xfrm>
          <a:prstGeom prst="rect">
            <a:avLst/>
          </a:prstGeom>
        </p:spPr>
      </p:pic>
      <p:pic>
        <p:nvPicPr>
          <p:cNvPr id="23" name="Picture 22"/>
          <p:cNvPicPr>
            <a:picLocks noChangeAspect="1"/>
          </p:cNvPicPr>
          <p:nvPr/>
        </p:nvPicPr>
        <p:blipFill>
          <a:blip r:embed="rId9"/>
          <a:stretch>
            <a:fillRect/>
          </a:stretch>
        </p:blipFill>
        <p:spPr>
          <a:xfrm>
            <a:off x="11349167" y="5980842"/>
            <a:ext cx="630026" cy="481435"/>
          </a:xfrm>
          <a:prstGeom prst="rect">
            <a:avLst/>
          </a:prstGeom>
        </p:spPr>
      </p:pic>
      <p:pic>
        <p:nvPicPr>
          <p:cNvPr id="24" name="Picture 23"/>
          <p:cNvPicPr>
            <a:picLocks noChangeAspect="1"/>
          </p:cNvPicPr>
          <p:nvPr/>
        </p:nvPicPr>
        <p:blipFill>
          <a:blip r:embed="rId10"/>
          <a:stretch>
            <a:fillRect/>
          </a:stretch>
        </p:blipFill>
        <p:spPr>
          <a:xfrm>
            <a:off x="10723774" y="5976579"/>
            <a:ext cx="630026" cy="481435"/>
          </a:xfrm>
          <a:prstGeom prst="rect">
            <a:avLst/>
          </a:prstGeom>
        </p:spPr>
      </p:pic>
      <p:cxnSp>
        <p:nvCxnSpPr>
          <p:cNvPr id="25" name="Straight Connector 24"/>
          <p:cNvCxnSpPr/>
          <p:nvPr/>
        </p:nvCxnSpPr>
        <p:spPr>
          <a:xfrm>
            <a:off x="326681" y="6455219"/>
            <a:ext cx="9675252" cy="19456"/>
          </a:xfrm>
          <a:prstGeom prst="line">
            <a:avLst/>
          </a:prstGeom>
          <a:ln w="57150"/>
        </p:spPr>
        <p:style>
          <a:lnRef idx="1">
            <a:schemeClr val="dk1"/>
          </a:lnRef>
          <a:fillRef idx="0">
            <a:schemeClr val="dk1"/>
          </a:fillRef>
          <a:effectRef idx="0">
            <a:schemeClr val="dk1"/>
          </a:effectRef>
          <a:fontRef idx="minor">
            <a:schemeClr val="tx1"/>
          </a:fontRef>
        </p:style>
      </p:cxnSp>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7691" y="3904688"/>
            <a:ext cx="590476" cy="580952"/>
          </a:xfrm>
          <a:prstGeom prst="rect">
            <a:avLst/>
          </a:prstGeom>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1412" y="1738694"/>
            <a:ext cx="3390476" cy="619048"/>
          </a:xfrm>
          <a:prstGeom prst="rect">
            <a:avLst/>
          </a:prstGeom>
        </p:spPr>
      </p:pic>
    </p:spTree>
    <p:extLst>
      <p:ext uri="{BB962C8B-B14F-4D97-AF65-F5344CB8AC3E}">
        <p14:creationId xmlns:p14="http://schemas.microsoft.com/office/powerpoint/2010/main" val="2018907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07092" y="51705"/>
            <a:ext cx="11977816" cy="6647935"/>
          </a:xfrm>
          <a:prstGeom prst="rect">
            <a:avLst/>
          </a:prstGeom>
          <a:solidFill>
            <a:srgbClr val="CC99FF"/>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3244334" y="195039"/>
            <a:ext cx="8657617" cy="107670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Now that you have built a sentence, can you add some adjectives  to </a:t>
            </a:r>
            <a:r>
              <a:rPr lang="en-GB" sz="2800" i="1" dirty="0" smtClean="0">
                <a:solidFill>
                  <a:schemeClr val="tx1"/>
                </a:solidFill>
              </a:rPr>
              <a:t>describe</a:t>
            </a:r>
            <a:r>
              <a:rPr lang="en-GB" sz="2800" dirty="0" smtClean="0">
                <a:solidFill>
                  <a:schemeClr val="tx1"/>
                </a:solidFill>
              </a:rPr>
              <a:t> the setting?</a:t>
            </a:r>
            <a:endParaRPr lang="en-GB" sz="2800" dirty="0">
              <a:solidFill>
                <a:schemeClr val="tx1"/>
              </a:solidFill>
            </a:endParaRPr>
          </a:p>
        </p:txBody>
      </p:sp>
      <p:sp>
        <p:nvSpPr>
          <p:cNvPr id="6" name="Rectangle 5"/>
          <p:cNvSpPr/>
          <p:nvPr/>
        </p:nvSpPr>
        <p:spPr>
          <a:xfrm>
            <a:off x="290049" y="230188"/>
            <a:ext cx="2190506" cy="594186"/>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Your turn…</a:t>
            </a:r>
          </a:p>
        </p:txBody>
      </p:sp>
      <p:sp>
        <p:nvSpPr>
          <p:cNvPr id="21" name="Rectangle 20"/>
          <p:cNvSpPr/>
          <p:nvPr/>
        </p:nvSpPr>
        <p:spPr>
          <a:xfrm>
            <a:off x="326681" y="3620300"/>
            <a:ext cx="9838723" cy="1076703"/>
          </a:xfrm>
          <a:prstGeom prst="rect">
            <a:avLst/>
          </a:prstGeom>
          <a:solidFill>
            <a:schemeClr val="bg1"/>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smtClean="0">
                <a:solidFill>
                  <a:schemeClr val="tx1"/>
                </a:solidFill>
              </a:rPr>
              <a:t>Write your sentence out again underneath, but this time include your adjectives – don’t forget to use the correct punctuation!</a:t>
            </a:r>
            <a:endParaRPr lang="en-GB" sz="2800" dirty="0">
              <a:solidFill>
                <a:schemeClr val="tx1"/>
              </a:solidFill>
            </a:endParaRPr>
          </a:p>
        </p:txBody>
      </p:sp>
      <p:pic>
        <p:nvPicPr>
          <p:cNvPr id="22" name="Picture 21"/>
          <p:cNvPicPr>
            <a:picLocks noChangeAspect="1"/>
          </p:cNvPicPr>
          <p:nvPr/>
        </p:nvPicPr>
        <p:blipFill>
          <a:blip r:embed="rId2"/>
          <a:stretch>
            <a:fillRect/>
          </a:stretch>
        </p:blipFill>
        <p:spPr>
          <a:xfrm>
            <a:off x="10384993" y="3744973"/>
            <a:ext cx="630026" cy="481435"/>
          </a:xfrm>
          <a:prstGeom prst="rect">
            <a:avLst/>
          </a:prstGeom>
        </p:spPr>
      </p:pic>
      <p:pic>
        <p:nvPicPr>
          <p:cNvPr id="23" name="Picture 22"/>
          <p:cNvPicPr>
            <a:picLocks noChangeAspect="1"/>
          </p:cNvPicPr>
          <p:nvPr/>
        </p:nvPicPr>
        <p:blipFill>
          <a:blip r:embed="rId3"/>
          <a:stretch>
            <a:fillRect/>
          </a:stretch>
        </p:blipFill>
        <p:spPr>
          <a:xfrm>
            <a:off x="10723774" y="4215568"/>
            <a:ext cx="630026" cy="481435"/>
          </a:xfrm>
          <a:prstGeom prst="rect">
            <a:avLst/>
          </a:prstGeom>
        </p:spPr>
      </p:pic>
      <p:pic>
        <p:nvPicPr>
          <p:cNvPr id="24" name="Picture 23"/>
          <p:cNvPicPr>
            <a:picLocks noChangeAspect="1"/>
          </p:cNvPicPr>
          <p:nvPr/>
        </p:nvPicPr>
        <p:blipFill>
          <a:blip r:embed="rId4"/>
          <a:stretch>
            <a:fillRect/>
          </a:stretch>
        </p:blipFill>
        <p:spPr>
          <a:xfrm>
            <a:off x="11015019" y="3744973"/>
            <a:ext cx="630026" cy="481435"/>
          </a:xfrm>
          <a:prstGeom prst="rect">
            <a:avLst/>
          </a:prstGeom>
        </p:spPr>
      </p:pic>
      <p:cxnSp>
        <p:nvCxnSpPr>
          <p:cNvPr id="25" name="Straight Connector 24"/>
          <p:cNvCxnSpPr/>
          <p:nvPr/>
        </p:nvCxnSpPr>
        <p:spPr>
          <a:xfrm>
            <a:off x="490152" y="5669137"/>
            <a:ext cx="9675252" cy="19456"/>
          </a:xfrm>
          <a:prstGeom prst="line">
            <a:avLst/>
          </a:prstGeom>
          <a:ln w="5715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4320" y="1799729"/>
            <a:ext cx="1542857" cy="80952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278" y="2142124"/>
            <a:ext cx="1542857" cy="80952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9362" y="2197004"/>
            <a:ext cx="1542857" cy="80952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1713" y="1718861"/>
            <a:ext cx="1542857" cy="809524"/>
          </a:xfrm>
          <a:prstGeom prst="rect">
            <a:avLst/>
          </a:prstGeom>
        </p:spPr>
      </p:pic>
    </p:spTree>
    <p:extLst>
      <p:ext uri="{BB962C8B-B14F-4D97-AF65-F5344CB8AC3E}">
        <p14:creationId xmlns:p14="http://schemas.microsoft.com/office/powerpoint/2010/main" val="1752984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1612</Words>
  <Application>Microsoft Office PowerPoint</Application>
  <PresentationFormat>Widescreen</PresentationFormat>
  <Paragraphs>197</Paragraphs>
  <Slides>32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CCW Cursive Writing 4</vt:lpstr>
      <vt:lpstr>Century Schoolbook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M.Bonas [ Wheatley Hill Community Primary School ]</dc:creator>
  <cp:lastModifiedBy>Mollie Bonas</cp:lastModifiedBy>
  <cp:revision>128</cp:revision>
  <cp:lastPrinted>2021-01-16T16:16:34Z</cp:lastPrinted>
  <dcterms:created xsi:type="dcterms:W3CDTF">2021-01-08T12:59:24Z</dcterms:created>
  <dcterms:modified xsi:type="dcterms:W3CDTF">2021-01-28T11:17:41Z</dcterms:modified>
</cp:coreProperties>
</file>