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9" r:id="rId3"/>
    <p:sldId id="371" r:id="rId4"/>
    <p:sldId id="372" r:id="rId5"/>
    <p:sldId id="373" r:id="rId6"/>
    <p:sldId id="272" r:id="rId7"/>
    <p:sldId id="374" r:id="rId8"/>
    <p:sldId id="376" r:id="rId9"/>
    <p:sldId id="377" r:id="rId10"/>
    <p:sldId id="375" r:id="rId11"/>
    <p:sldId id="378" r:id="rId12"/>
    <p:sldId id="286" r:id="rId13"/>
    <p:sldId id="379" r:id="rId14"/>
    <p:sldId id="380" r:id="rId15"/>
    <p:sldId id="381" r:id="rId16"/>
    <p:sldId id="382" r:id="rId17"/>
    <p:sldId id="383" r:id="rId18"/>
    <p:sldId id="300" r:id="rId19"/>
    <p:sldId id="385" r:id="rId20"/>
    <p:sldId id="384" r:id="rId21"/>
    <p:sldId id="386" r:id="rId22"/>
    <p:sldId id="387" r:id="rId23"/>
    <p:sldId id="317" r:id="rId24"/>
    <p:sldId id="388" r:id="rId25"/>
    <p:sldId id="390" r:id="rId26"/>
    <p:sldId id="389" r:id="rId27"/>
    <p:sldId id="391" r:id="rId28"/>
    <p:sldId id="39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1132"/>
    <a:srgbClr val="F561D9"/>
    <a:srgbClr val="18F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 snapToGrid="0">
      <p:cViewPr varScale="1">
        <p:scale>
          <a:sx n="42" d="100"/>
          <a:sy n="42" d="100"/>
        </p:scale>
        <p:origin x="66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C52D0-A8FC-4AAB-99B8-1BD306977744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84AC1-A8F1-412B-99E9-2C63C2CE6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69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FFAC-FA1B-4575-B68C-169B9350FC24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155A-126B-4B7B-B38F-EE46D6592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93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FFAC-FA1B-4575-B68C-169B9350FC24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155A-126B-4B7B-B38F-EE46D6592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68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FFAC-FA1B-4575-B68C-169B9350FC24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155A-126B-4B7B-B38F-EE46D6592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13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FFAC-FA1B-4575-B68C-169B9350FC24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155A-126B-4B7B-B38F-EE46D6592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99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FFAC-FA1B-4575-B68C-169B9350FC24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155A-126B-4B7B-B38F-EE46D6592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01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FFAC-FA1B-4575-B68C-169B9350FC24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155A-126B-4B7B-B38F-EE46D6592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04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FFAC-FA1B-4575-B68C-169B9350FC24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155A-126B-4B7B-B38F-EE46D6592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50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FFAC-FA1B-4575-B68C-169B9350FC24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155A-126B-4B7B-B38F-EE46D6592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33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FFAC-FA1B-4575-B68C-169B9350FC24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155A-126B-4B7B-B38F-EE46D6592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85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FFAC-FA1B-4575-B68C-169B9350FC24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155A-126B-4B7B-B38F-EE46D6592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71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FFAC-FA1B-4575-B68C-169B9350FC24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155A-126B-4B7B-B38F-EE46D6592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02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9FFAC-FA1B-4575-B68C-169B9350FC24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5155A-126B-4B7B-B38F-EE46D6592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4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7.png"/><Relationship Id="rId7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1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1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5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13" y="154849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/>
              <a:t>1.03.21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be able to double amounts of objects up to 10.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879" y="154849"/>
            <a:ext cx="1131570" cy="11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77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2E898D-593F-4B39-8BEA-9F06ED984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749" y="173241"/>
            <a:ext cx="7445965" cy="979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6486A6-A7F2-4804-8521-B5C7BE92C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74" y="187611"/>
            <a:ext cx="1299108" cy="9646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11CA86-C864-4427-A2C1-72157631E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480" y="2259676"/>
            <a:ext cx="3301953" cy="34047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E0A8EA-5B02-4958-AA86-A370D99F0B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023" y="2427852"/>
            <a:ext cx="3301953" cy="32642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CF1EA0-2AF7-4FA0-B6FC-840C431EAB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6569" y="2259676"/>
            <a:ext cx="3301951" cy="343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01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2E898D-593F-4B39-8BEA-9F06ED984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749" y="173241"/>
            <a:ext cx="7445965" cy="979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6486A6-A7F2-4804-8521-B5C7BE92C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74" y="187611"/>
            <a:ext cx="1299108" cy="9646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283910-4FD5-4CEB-93CB-02C747017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" y="2542359"/>
            <a:ext cx="3378044" cy="33006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F5165A-0CB0-414C-8091-FC52E60A3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1032" y="2307269"/>
            <a:ext cx="3378044" cy="35357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C73291-B932-403B-AB6A-240B374D05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9076" y="2177940"/>
            <a:ext cx="3378044" cy="368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71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/>
              <a:t>3.03.21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61401" y="3137553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be able to double number shapes.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879" y="154849"/>
            <a:ext cx="1131570" cy="11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50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298C75-963B-4D05-93E5-291FC687A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451" y="12072"/>
            <a:ext cx="1318460" cy="97905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0C51DA-0422-451B-8003-97E79434B175}"/>
              </a:ext>
            </a:extLst>
          </p:cNvPr>
          <p:cNvSpPr/>
          <p:nvPr/>
        </p:nvSpPr>
        <p:spPr>
          <a:xfrm>
            <a:off x="3083506" y="136881"/>
            <a:ext cx="6024988" cy="8542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Doubling is when you take a number or number of objects and add it to itself, or, multiply it by 2.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EDA0BC-4B44-488B-89AE-D04427181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024" y="5447342"/>
            <a:ext cx="583525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sz="6600" dirty="0"/>
              <a:t>Double 2 is 4.  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C4830B6-4D95-41A0-8E93-2DE6EA1C2F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38" y="1725613"/>
            <a:ext cx="6758067" cy="340677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C9897EC-E2D8-4971-AAE2-141602565A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25" y="2711894"/>
            <a:ext cx="1977977" cy="9922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2F4B6A7-DD9B-4E9E-9DF5-3BE196263E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012" y="3704169"/>
            <a:ext cx="972636" cy="97425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6517436-2B94-4DD0-ACEB-C0DEDC58FC9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780" y="2361716"/>
            <a:ext cx="972637" cy="97425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B1B606E-A7A6-4CDD-9662-B67E243F423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325" y="2222113"/>
            <a:ext cx="972636" cy="1460570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A5A019B-FE47-4D87-849C-8C0E56FB4097}"/>
              </a:ext>
            </a:extLst>
          </p:cNvPr>
          <p:cNvCxnSpPr/>
          <p:nvPr/>
        </p:nvCxnSpPr>
        <p:spPr>
          <a:xfrm>
            <a:off x="3083506" y="2040568"/>
            <a:ext cx="0" cy="2590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id="{88BFBA3A-E537-4D5D-8615-811AF1FD1C3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1821" y="1964108"/>
            <a:ext cx="2494969" cy="4161438"/>
          </a:xfrm>
          <a:prstGeom prst="rect">
            <a:avLst/>
          </a:prstGeom>
        </p:spPr>
      </p:pic>
      <p:sp>
        <p:nvSpPr>
          <p:cNvPr id="63" name="Speech Bubble: Rectangle with Corners Rounded 62">
            <a:extLst>
              <a:ext uri="{FF2B5EF4-FFF2-40B4-BE49-F238E27FC236}">
                <a16:creationId xmlns:a16="http://schemas.microsoft.com/office/drawing/2014/main" id="{EF238D82-6294-4D4E-A2F5-A87CB8DF2A3F}"/>
              </a:ext>
            </a:extLst>
          </p:cNvPr>
          <p:cNvSpPr/>
          <p:nvPr/>
        </p:nvSpPr>
        <p:spPr>
          <a:xfrm>
            <a:off x="8075460" y="2076680"/>
            <a:ext cx="1711359" cy="1033263"/>
          </a:xfrm>
          <a:prstGeom prst="wedgeRoundRectCallout">
            <a:avLst>
              <a:gd name="adj1" fmla="val 33550"/>
              <a:gd name="adj2" fmla="val 6055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  <a:latin typeface="Twinkl" pitchFamily="50" charset="0"/>
              </a:rPr>
              <a:t>What is double 2?</a:t>
            </a:r>
            <a:r>
              <a:rPr lang="en-GB" dirty="0">
                <a:latin typeface="Twinkl" pitchFamily="50" charset="0"/>
              </a:rPr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40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63" grpId="0" animBg="1"/>
      <p:bldP spid="6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298C75-963B-4D05-93E5-291FC687A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451" y="12072"/>
            <a:ext cx="1318460" cy="97905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0C51DA-0422-451B-8003-97E79434B175}"/>
              </a:ext>
            </a:extLst>
          </p:cNvPr>
          <p:cNvSpPr/>
          <p:nvPr/>
        </p:nvSpPr>
        <p:spPr>
          <a:xfrm>
            <a:off x="3083506" y="136881"/>
            <a:ext cx="6024988" cy="8542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Doubling is when you take a number or number of objects and add it to itself, or, multiply it by 2.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EDA0BC-4B44-488B-89AE-D04427181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024" y="5447342"/>
            <a:ext cx="583525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sz="6600" dirty="0"/>
              <a:t>Double 3 is 6.  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C4830B6-4D95-41A0-8E93-2DE6EA1C2F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38" y="1725613"/>
            <a:ext cx="6758067" cy="3406774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A5A019B-FE47-4D87-849C-8C0E56FB4097}"/>
              </a:ext>
            </a:extLst>
          </p:cNvPr>
          <p:cNvCxnSpPr/>
          <p:nvPr/>
        </p:nvCxnSpPr>
        <p:spPr>
          <a:xfrm>
            <a:off x="3083506" y="2040568"/>
            <a:ext cx="0" cy="2590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id="{88BFBA3A-E537-4D5D-8615-811AF1FD1C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1821" y="1964108"/>
            <a:ext cx="2494969" cy="41614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2D230A-1428-475B-B324-C74BF98E63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152" y="2232196"/>
            <a:ext cx="952923" cy="4780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BD6F56-59FA-4C7F-B121-F12E91F527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03" y="2293694"/>
            <a:ext cx="1988099" cy="1991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CDB649-C617-4572-A598-55C982A1CBC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8316" y="3310842"/>
            <a:ext cx="972637" cy="9742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02CB3D-3FF1-4E16-8D71-D06F9E764E3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915" y="3288001"/>
            <a:ext cx="972635" cy="1460568"/>
          </a:xfrm>
          <a:prstGeom prst="rect">
            <a:avLst/>
          </a:prstGeom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7DB7CD26-03D7-4C1B-94E1-D1945414E05A}"/>
              </a:ext>
            </a:extLst>
          </p:cNvPr>
          <p:cNvSpPr/>
          <p:nvPr/>
        </p:nvSpPr>
        <p:spPr>
          <a:xfrm>
            <a:off x="8130214" y="2040568"/>
            <a:ext cx="1711359" cy="1033263"/>
          </a:xfrm>
          <a:prstGeom prst="wedgeRoundRectCallout">
            <a:avLst>
              <a:gd name="adj1" fmla="val 33550"/>
              <a:gd name="adj2" fmla="val 6055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  <a:latin typeface="Twinkl" pitchFamily="50" charset="0"/>
              </a:rPr>
              <a:t>What is double 3?</a:t>
            </a:r>
            <a:r>
              <a:rPr lang="en-GB" dirty="0">
                <a:latin typeface="Twinkl" pitchFamily="50" charset="0"/>
              </a:rPr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94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1" grpId="0" animBg="1"/>
      <p:bldP spid="2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298C75-963B-4D05-93E5-291FC687A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451" y="12072"/>
            <a:ext cx="1318460" cy="97905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0C51DA-0422-451B-8003-97E79434B175}"/>
              </a:ext>
            </a:extLst>
          </p:cNvPr>
          <p:cNvSpPr/>
          <p:nvPr/>
        </p:nvSpPr>
        <p:spPr>
          <a:xfrm>
            <a:off x="3083506" y="136881"/>
            <a:ext cx="6024988" cy="8542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Doubling is when you take a number or number of objects and add it to itself, or, multiply it by 2.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EDA0BC-4B44-488B-89AE-D04427181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703" y="5447342"/>
            <a:ext cx="630653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sz="6600" dirty="0"/>
              <a:t>Double 5 is 10.  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C4830B6-4D95-41A0-8E93-2DE6EA1C2F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38" y="1725613"/>
            <a:ext cx="6758067" cy="3406774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A5A019B-FE47-4D87-849C-8C0E56FB4097}"/>
              </a:ext>
            </a:extLst>
          </p:cNvPr>
          <p:cNvCxnSpPr/>
          <p:nvPr/>
        </p:nvCxnSpPr>
        <p:spPr>
          <a:xfrm>
            <a:off x="3083506" y="2040568"/>
            <a:ext cx="0" cy="2590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id="{88BFBA3A-E537-4D5D-8615-811AF1FD1C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1821" y="1964108"/>
            <a:ext cx="2494969" cy="41614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FBD2AF-1F55-4013-AB0E-906345CA76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1157" y="3335968"/>
            <a:ext cx="758843" cy="7601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3D5F04-BCA5-4E65-9DAA-8380EED3F3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591" y="1922815"/>
            <a:ext cx="1791232" cy="26898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350786-4644-4BCF-86AE-569220B980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726" y="2782909"/>
            <a:ext cx="757872" cy="18946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8846F9-2BDA-41D8-9FC2-EFC100DF000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062" y="2213877"/>
            <a:ext cx="757871" cy="1138065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FB582360-64B6-47C4-9083-0DB6B92E6901}"/>
              </a:ext>
            </a:extLst>
          </p:cNvPr>
          <p:cNvSpPr/>
          <p:nvPr/>
        </p:nvSpPr>
        <p:spPr>
          <a:xfrm>
            <a:off x="8252814" y="2040568"/>
            <a:ext cx="1711359" cy="1033263"/>
          </a:xfrm>
          <a:prstGeom prst="wedgeRoundRectCallout">
            <a:avLst>
              <a:gd name="adj1" fmla="val 33550"/>
              <a:gd name="adj2" fmla="val 6055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  <a:latin typeface="Twinkl" pitchFamily="50" charset="0"/>
              </a:rPr>
              <a:t>What is double 5?</a:t>
            </a:r>
            <a:r>
              <a:rPr lang="en-GB" dirty="0">
                <a:latin typeface="Twinkl" pitchFamily="50" charset="0"/>
              </a:rPr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130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2" grpId="0" animBg="1"/>
      <p:bldP spid="2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6486A6-A7F2-4804-8521-B5C7BE92C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74" y="187611"/>
            <a:ext cx="1299108" cy="9646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8125FC-C599-40B7-A6ED-247051C22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952" y="167545"/>
            <a:ext cx="7038095" cy="10761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771DAB-9B51-4931-A065-0072AEC9C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49" y="3149821"/>
            <a:ext cx="2995870" cy="9526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F03A35F-A884-4E1B-8064-94C7386F8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49" y="4411190"/>
            <a:ext cx="3438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sz="2400" dirty="0"/>
              <a:t>Double 3 is ________.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AEC5C1-91DC-41B1-ADAD-5BD017650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343" y="3149821"/>
            <a:ext cx="2943311" cy="104461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8C3105C-944D-42F5-8FFE-7E6E6BF86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17" y="4411191"/>
            <a:ext cx="3438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sz="2400" dirty="0"/>
              <a:t>Double 8 is ________.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FDA57B-430F-4FF9-AA8A-C98696BE4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2378" y="3233176"/>
            <a:ext cx="2945850" cy="87790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449901A-A4E0-44AA-8ED2-BE626E88F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5922" y="4411189"/>
            <a:ext cx="3438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sz="2400" dirty="0"/>
              <a:t>Double 5 is ________.  </a:t>
            </a:r>
          </a:p>
        </p:txBody>
      </p:sp>
    </p:spTree>
    <p:extLst>
      <p:ext uri="{BB962C8B-B14F-4D97-AF65-F5344CB8AC3E}">
        <p14:creationId xmlns:p14="http://schemas.microsoft.com/office/powerpoint/2010/main" val="386386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6486A6-A7F2-4804-8521-B5C7BE92C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74" y="187611"/>
            <a:ext cx="1299108" cy="9646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8125FC-C599-40B7-A6ED-247051C22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952" y="167545"/>
            <a:ext cx="7038095" cy="10761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F03A35F-A884-4E1B-8064-94C7386F8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49" y="4411190"/>
            <a:ext cx="36102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sz="2400" dirty="0"/>
              <a:t>Double 10 is ________.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C3105C-944D-42F5-8FFE-7E6E6BF86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17" y="4411191"/>
            <a:ext cx="3438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sz="2400" dirty="0"/>
              <a:t>Double 6 is ________.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49901A-A4E0-44AA-8ED2-BE626E88F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5922" y="4411189"/>
            <a:ext cx="3438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sz="2400" dirty="0"/>
              <a:t>Double 7 is ________.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ABA49C-139C-4A74-BC07-503FE1A65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49" y="2908474"/>
            <a:ext cx="3149221" cy="1279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EE5024-1CB2-4855-B50F-DDDC882F7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6617" y="3088795"/>
            <a:ext cx="2994616" cy="10761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2A70DD-470E-48E7-88E6-466FDC7B37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4219" y="3088795"/>
            <a:ext cx="3373862" cy="12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9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4.03.21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be able to double a number.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879" y="154849"/>
            <a:ext cx="1131570" cy="11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75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F03A35F-A884-4E1B-8064-94C7386F8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689" y="5691350"/>
            <a:ext cx="2238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sz="2400" dirty="0"/>
              <a:t>Double 1 is </a:t>
            </a:r>
            <a:r>
              <a:rPr lang="en-GB" altLang="en-US" sz="2400" u="sng" dirty="0"/>
              <a:t>2</a:t>
            </a:r>
            <a:r>
              <a:rPr lang="en-GB" altLang="en-US" sz="2400" dirty="0"/>
              <a:t>.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49901A-A4E0-44AA-8ED2-BE626E88F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4008" y="5691349"/>
            <a:ext cx="2409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sz="2400" dirty="0"/>
              <a:t>Double 5 is </a:t>
            </a:r>
            <a:r>
              <a:rPr lang="en-GB" altLang="en-US" sz="2400" u="sng" dirty="0"/>
              <a:t>10</a:t>
            </a:r>
            <a:r>
              <a:rPr lang="en-GB" altLang="en-US" sz="2400" dirty="0"/>
              <a:t>.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9A53F3-B1C2-4617-8D43-7724E827F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09" y="166890"/>
            <a:ext cx="7038095" cy="10761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C62BA5-63EC-4278-B576-CC5546B86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540" y="0"/>
            <a:ext cx="1318460" cy="97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023EC2-EE96-40E3-8F28-DE836CC5B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21" y="4117635"/>
            <a:ext cx="3729127" cy="9115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5A9EC0-2908-4434-BDD7-0954853AFE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4413" y="4182872"/>
            <a:ext cx="3729127" cy="8463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9364397-24E8-42A4-9CB9-01AFD58DA40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4504" y="3024874"/>
            <a:ext cx="660400" cy="99169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4EA0868-1F72-40D3-9A7F-42510D0D86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518869" y="2213629"/>
            <a:ext cx="660400" cy="99169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E76585C-4C88-4A11-A0D6-40176377DF5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3207" y="3024874"/>
            <a:ext cx="660400" cy="99169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607D602-B8C0-4158-B0CA-B0DF05C59D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689" y="3085577"/>
            <a:ext cx="660400" cy="73981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D8E327B-14FE-4A8D-880F-B79BC129BB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1333" y="3237977"/>
            <a:ext cx="660400" cy="73981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15DD878-DCF5-498D-B51D-E5BCEA3800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7074" y="3237977"/>
            <a:ext cx="660400" cy="7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6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451" y="12072"/>
            <a:ext cx="1318460" cy="97905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79C72F1-1987-4A96-9A7A-BBB7E18D230B}"/>
              </a:ext>
            </a:extLst>
          </p:cNvPr>
          <p:cNvSpPr/>
          <p:nvPr/>
        </p:nvSpPr>
        <p:spPr>
          <a:xfrm>
            <a:off x="3621932" y="231924"/>
            <a:ext cx="6024988" cy="8542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Doubling is when you take a number or number of objects and add it to itself, or, multiply it by 2.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581CEA-0F23-4FEA-B43A-65845FBEA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14" y="203500"/>
            <a:ext cx="2494346" cy="1328350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ECEE079C-B315-42DF-A6D9-20F2A53F9A15}"/>
              </a:ext>
            </a:extLst>
          </p:cNvPr>
          <p:cNvSpPr/>
          <p:nvPr/>
        </p:nvSpPr>
        <p:spPr>
          <a:xfrm>
            <a:off x="7866975" y="3250990"/>
            <a:ext cx="1711359" cy="1033263"/>
          </a:xfrm>
          <a:prstGeom prst="wedgeRoundRectCallout">
            <a:avLst>
              <a:gd name="adj1" fmla="val 33550"/>
              <a:gd name="adj2" fmla="val 6055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ln w="19050">
                  <a:noFill/>
                </a:ln>
                <a:solidFill>
                  <a:sysClr val="windowText" lastClr="000000"/>
                </a:solidFill>
                <a:latin typeface="Twinkl" pitchFamily="50" charset="0"/>
              </a:rPr>
              <a:t>6</a:t>
            </a:r>
            <a:endParaRPr lang="en-GB" sz="6000" b="1" dirty="0">
              <a:ln w="19050">
                <a:noFill/>
              </a:ln>
              <a:solidFill>
                <a:sysClr val="windowText" lastClr="000000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FA159E2-3D5C-469F-8801-23BEA2F5AA71}"/>
              </a:ext>
            </a:extLst>
          </p:cNvPr>
          <p:cNvSpPr txBox="1">
            <a:spLocks/>
          </p:cNvSpPr>
          <p:nvPr/>
        </p:nvSpPr>
        <p:spPr>
          <a:xfrm>
            <a:off x="2951778" y="1590409"/>
            <a:ext cx="6957359" cy="32447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b="0" dirty="0">
                <a:solidFill>
                  <a:srgbClr val="000000"/>
                </a:solidFill>
                <a:latin typeface="Twinkl" pitchFamily="50" charset="0"/>
              </a:rPr>
              <a:t>Help to double the number of shapes on the butterfly’s wings.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CE11C5A-E07B-47E6-9646-26BA031F66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955" y="3011454"/>
            <a:ext cx="4650278" cy="2965745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3F19D925-181D-438B-A5C9-4408C53C72DD}"/>
              </a:ext>
            </a:extLst>
          </p:cNvPr>
          <p:cNvSpPr/>
          <p:nvPr/>
        </p:nvSpPr>
        <p:spPr>
          <a:xfrm>
            <a:off x="3702633" y="4720481"/>
            <a:ext cx="660400" cy="660400"/>
          </a:xfrm>
          <a:prstGeom prst="ellipse">
            <a:avLst/>
          </a:prstGeom>
          <a:solidFill>
            <a:srgbClr val="3F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BB1918A-163B-41B8-9BE3-B7F69E9539A5}"/>
              </a:ext>
            </a:extLst>
          </p:cNvPr>
          <p:cNvSpPr/>
          <p:nvPr/>
        </p:nvSpPr>
        <p:spPr>
          <a:xfrm>
            <a:off x="2964881" y="3547740"/>
            <a:ext cx="660400" cy="660400"/>
          </a:xfrm>
          <a:prstGeom prst="ellipse">
            <a:avLst/>
          </a:prstGeom>
          <a:solidFill>
            <a:srgbClr val="3F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816702A-A063-4611-B229-BC64EAEC5632}"/>
              </a:ext>
            </a:extLst>
          </p:cNvPr>
          <p:cNvSpPr/>
          <p:nvPr/>
        </p:nvSpPr>
        <p:spPr>
          <a:xfrm>
            <a:off x="3869518" y="3793963"/>
            <a:ext cx="660400" cy="660400"/>
          </a:xfrm>
          <a:prstGeom prst="ellipse">
            <a:avLst/>
          </a:prstGeom>
          <a:solidFill>
            <a:srgbClr val="3F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Question 1">
            <a:extLst>
              <a:ext uri="{FF2B5EF4-FFF2-40B4-BE49-F238E27FC236}">
                <a16:creationId xmlns:a16="http://schemas.microsoft.com/office/drawing/2014/main" id="{3E59EB39-0726-4EB4-BA63-36108162EA7D}"/>
              </a:ext>
            </a:extLst>
          </p:cNvPr>
          <p:cNvSpPr/>
          <p:nvPr/>
        </p:nvSpPr>
        <p:spPr>
          <a:xfrm>
            <a:off x="10237306" y="3069828"/>
            <a:ext cx="1841195" cy="1003636"/>
          </a:xfrm>
          <a:prstGeom prst="roundRect">
            <a:avLst>
              <a:gd name="adj" fmla="val 13323"/>
            </a:avLst>
          </a:prstGeom>
          <a:solidFill>
            <a:srgbClr val="FAB0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000000"/>
              </a:buClr>
              <a:buSzPts val="1200"/>
            </a:pPr>
            <a:r>
              <a:rPr lang="en-GB" sz="1400" dirty="0">
                <a:latin typeface="Twinkl" pitchFamily="50" charset="0"/>
              </a:rPr>
              <a:t>How many shapes do we need to add to the other wing?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1515514-FC8E-495F-9D65-613C5014EE41}"/>
              </a:ext>
            </a:extLst>
          </p:cNvPr>
          <p:cNvGrpSpPr/>
          <p:nvPr/>
        </p:nvGrpSpPr>
        <p:grpSpPr>
          <a:xfrm>
            <a:off x="9371446" y="4060790"/>
            <a:ext cx="2251235" cy="2330387"/>
            <a:chOff x="6556125" y="3829463"/>
            <a:chExt cx="2251235" cy="2330387"/>
          </a:xfrm>
        </p:grpSpPr>
        <p:pic>
          <p:nvPicPr>
            <p:cNvPr id="34" name="caterpillar butt">
              <a:extLst>
                <a:ext uri="{FF2B5EF4-FFF2-40B4-BE49-F238E27FC236}">
                  <a16:creationId xmlns:a16="http://schemas.microsoft.com/office/drawing/2014/main" id="{B0B7F2AD-0571-44E9-B8B2-7BFB40C3F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0494" y="5331895"/>
              <a:ext cx="996866" cy="827955"/>
            </a:xfrm>
            <a:prstGeom prst="rect">
              <a:avLst/>
            </a:prstGeom>
          </p:spPr>
        </p:pic>
        <p:pic>
          <p:nvPicPr>
            <p:cNvPr id="35" name="caterpillar abs">
              <a:extLst>
                <a:ext uri="{FF2B5EF4-FFF2-40B4-BE49-F238E27FC236}">
                  <a16:creationId xmlns:a16="http://schemas.microsoft.com/office/drawing/2014/main" id="{10836FCE-D670-4393-9822-0FB42743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183203">
              <a:off x="7342548" y="4914192"/>
              <a:ext cx="754559" cy="887339"/>
            </a:xfrm>
            <a:prstGeom prst="rect">
              <a:avLst/>
            </a:prstGeom>
          </p:spPr>
        </p:pic>
        <p:pic>
          <p:nvPicPr>
            <p:cNvPr id="36" name="caterpillar head">
              <a:extLst>
                <a:ext uri="{FF2B5EF4-FFF2-40B4-BE49-F238E27FC236}">
                  <a16:creationId xmlns:a16="http://schemas.microsoft.com/office/drawing/2014/main" id="{9643A2D9-E616-49C0-809B-1F3DFA934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37828">
              <a:off x="6556125" y="3829463"/>
              <a:ext cx="1364655" cy="1306895"/>
            </a:xfrm>
            <a:prstGeom prst="rect">
              <a:avLst/>
            </a:prstGeom>
          </p:spPr>
        </p:pic>
      </p:grpSp>
      <p:sp>
        <p:nvSpPr>
          <p:cNvPr id="37" name="Arrow: Right 28">
            <a:extLst>
              <a:ext uri="{FF2B5EF4-FFF2-40B4-BE49-F238E27FC236}">
                <a16:creationId xmlns:a16="http://schemas.microsoft.com/office/drawing/2014/main" id="{C20DEBEE-4EFC-4FC2-87D1-CC90E50F805A}"/>
              </a:ext>
            </a:extLst>
          </p:cNvPr>
          <p:cNvSpPr/>
          <p:nvPr/>
        </p:nvSpPr>
        <p:spPr>
          <a:xfrm flipH="1">
            <a:off x="2368416" y="380486"/>
            <a:ext cx="299165" cy="170695"/>
          </a:xfrm>
          <a:prstGeom prst="rightArrow">
            <a:avLst>
              <a:gd name="adj1" fmla="val 47210"/>
              <a:gd name="adj2" fmla="val 555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32E93F50-50DA-4113-B017-8AC80295E21C}"/>
              </a:ext>
            </a:extLst>
          </p:cNvPr>
          <p:cNvSpPr/>
          <p:nvPr/>
        </p:nvSpPr>
        <p:spPr>
          <a:xfrm>
            <a:off x="7886205" y="3250990"/>
            <a:ext cx="1711359" cy="1033263"/>
          </a:xfrm>
          <a:prstGeom prst="wedgeRoundRectCallout">
            <a:avLst>
              <a:gd name="adj1" fmla="val 33550"/>
              <a:gd name="adj2" fmla="val 6055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  <a:latin typeface="Twinkl" pitchFamily="50" charset="0"/>
              </a:rPr>
              <a:t>What is double 3?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2FE5F113-0E00-439E-AF9F-F1290EB72D0D}"/>
              </a:ext>
            </a:extLst>
          </p:cNvPr>
          <p:cNvSpPr txBox="1">
            <a:spLocks/>
          </p:cNvSpPr>
          <p:nvPr/>
        </p:nvSpPr>
        <p:spPr>
          <a:xfrm>
            <a:off x="1720428" y="6247189"/>
            <a:ext cx="6324872" cy="32447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000000"/>
                </a:solidFill>
                <a:latin typeface="Twinkl" pitchFamily="50" charset="0"/>
              </a:rPr>
              <a:t>Double 3 is </a:t>
            </a:r>
            <a:r>
              <a:rPr lang="en-GB" sz="3200" b="0" u="sng" dirty="0">
                <a:solidFill>
                  <a:srgbClr val="000000"/>
                </a:solidFill>
                <a:latin typeface="Twinkl" pitchFamily="50" charset="0"/>
              </a:rPr>
              <a:t>6.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49EA6B3-8E2E-41B2-B294-6C180E2C9EC8}"/>
              </a:ext>
            </a:extLst>
          </p:cNvPr>
          <p:cNvSpPr/>
          <p:nvPr/>
        </p:nvSpPr>
        <p:spPr>
          <a:xfrm>
            <a:off x="5479694" y="4835029"/>
            <a:ext cx="647700" cy="660400"/>
          </a:xfrm>
          <a:prstGeom prst="ellipse">
            <a:avLst/>
          </a:prstGeom>
          <a:solidFill>
            <a:srgbClr val="3F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D6A9E98-7EF5-490B-A232-574E8680E5D6}"/>
              </a:ext>
            </a:extLst>
          </p:cNvPr>
          <p:cNvSpPr/>
          <p:nvPr/>
        </p:nvSpPr>
        <p:spPr>
          <a:xfrm>
            <a:off x="5194809" y="3877815"/>
            <a:ext cx="647700" cy="660400"/>
          </a:xfrm>
          <a:prstGeom prst="ellipse">
            <a:avLst/>
          </a:prstGeom>
          <a:solidFill>
            <a:srgbClr val="3F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853905C-5761-4BC8-A562-61194F0EAC4A}"/>
              </a:ext>
            </a:extLst>
          </p:cNvPr>
          <p:cNvSpPr/>
          <p:nvPr/>
        </p:nvSpPr>
        <p:spPr>
          <a:xfrm>
            <a:off x="6234656" y="3618133"/>
            <a:ext cx="647700" cy="660400"/>
          </a:xfrm>
          <a:prstGeom prst="ellipse">
            <a:avLst/>
          </a:prstGeom>
          <a:solidFill>
            <a:srgbClr val="3F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08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C -3.88889E-6 0.13982 0.04462 0.25324 0.09914 0.25324 C 0.16337 0.25324 0.18664 0.12685 0.19636 0.05046 L 0.20643 -0.05069 C 0.2165 -0.12708 0.24115 -0.25278 0.31372 -0.25278 C 0.36025 -0.25278 0.41302 -0.13981 0.41302 -1.48148E-6 C 0.41302 0.13982 0.36025 0.25324 0.31372 0.25324 C 0.24115 0.25324 0.2165 0.12685 0.20643 0.05046 L 0.19636 -0.05069 C 0.18664 -0.12708 0.16337 -0.25278 0.09914 -0.25278 C 0.04462 -0.25278 -3.88889E-6 -0.13981 -3.88889E-6 -1.48148E-6 Z " pathEditMode="relative" rAng="0" ptsTypes="AAAAAAAAAAA">
                                      <p:cBhvr>
                                        <p:cTn id="22" dur="1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4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00"/>
                            </p:stCondLst>
                            <p:childTnLst>
                              <p:par>
                                <p:cTn id="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00"/>
                            </p:stCondLst>
                            <p:childTnLst>
                              <p:par>
                                <p:cTn id="2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00"/>
                            </p:stCondLst>
                            <p:childTnLst>
                              <p:par>
                                <p:cTn id="3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7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700"/>
                            </p:stCondLst>
                            <p:childTnLst>
                              <p:par>
                                <p:cTn id="5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7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200"/>
                            </p:stCondLst>
                            <p:childTnLst>
                              <p:par>
                                <p:cTn id="6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200"/>
                            </p:stCondLst>
                            <p:childTnLst>
                              <p:par>
                                <p:cTn id="6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200"/>
                            </p:stCondLst>
                            <p:childTnLst>
                              <p:par>
                                <p:cTn id="7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24" grpId="0"/>
      <p:bldP spid="26" grpId="0" animBg="1"/>
      <p:bldP spid="27" grpId="0" animBg="1"/>
      <p:bldP spid="28" grpId="0" animBg="1"/>
      <p:bldP spid="32" grpId="0" animBg="1"/>
      <p:bldP spid="47" grpId="0" animBg="1"/>
      <p:bldP spid="47" grpId="1" animBg="1"/>
      <p:bldP spid="48" grpId="0"/>
      <p:bldP spid="50" grpId="0" animBg="1"/>
      <p:bldP spid="51" grpId="0" animBg="1"/>
      <p:bldP spid="5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F03A35F-A884-4E1B-8064-94C7386F8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043" y="4405637"/>
            <a:ext cx="3267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sz="2400" dirty="0"/>
              <a:t>Double 2 is </a:t>
            </a:r>
            <a:r>
              <a:rPr lang="en-GB" altLang="en-US" sz="2400" u="sng" dirty="0"/>
              <a:t>_______</a:t>
            </a:r>
            <a:r>
              <a:rPr lang="en-GB" altLang="en-US" sz="2400" dirty="0"/>
              <a:t>.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9A53F3-B1C2-4617-8D43-7724E827F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77" y="159892"/>
            <a:ext cx="7038095" cy="107619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420F419-9EE2-43BA-8121-DBA576C63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618" y="166891"/>
            <a:ext cx="3233576" cy="107619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133742E-AAB7-4017-B31E-0CF346D2D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638" y="3429000"/>
            <a:ext cx="2779646" cy="71535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4917F2F-6DE4-49A9-96CD-027634533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915" y="3328990"/>
            <a:ext cx="2670417" cy="678202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41BDDB13-D7FA-4F9A-9E7B-AE43A76CE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502" y="4453825"/>
            <a:ext cx="3267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sz="2400" dirty="0"/>
              <a:t>Double 6 is </a:t>
            </a:r>
            <a:r>
              <a:rPr lang="en-GB" altLang="en-US" sz="2400" u="sng" dirty="0"/>
              <a:t>_______</a:t>
            </a:r>
            <a:r>
              <a:rPr lang="en-GB" altLang="en-US" sz="2400" dirty="0"/>
              <a:t>.  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8E6F96BC-3240-4011-9D1A-6796153FC9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9961" y="3331589"/>
            <a:ext cx="2872606" cy="712752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71E32206-582B-40ED-B9DF-5ABAE4E99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4613" y="4486574"/>
            <a:ext cx="3267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sz="2400" dirty="0"/>
              <a:t>Double 9 is </a:t>
            </a:r>
            <a:r>
              <a:rPr lang="en-GB" altLang="en-US" sz="2400" u="sng" dirty="0"/>
              <a:t>_______</a:t>
            </a:r>
            <a:r>
              <a:rPr lang="en-GB" altLang="en-US" sz="2400" dirty="0"/>
              <a:t>.  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C3276657-2274-48CD-B1FA-680E3B69CD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74" y="187611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3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6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F03A35F-A884-4E1B-8064-94C7386F8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043" y="4405637"/>
            <a:ext cx="3267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sz="2400" dirty="0"/>
              <a:t>Double 3 is </a:t>
            </a:r>
            <a:r>
              <a:rPr lang="en-GB" altLang="en-US" sz="2400" u="sng" dirty="0"/>
              <a:t>_______</a:t>
            </a:r>
            <a:r>
              <a:rPr lang="en-GB" altLang="en-US" sz="2400" dirty="0"/>
              <a:t>.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9A53F3-B1C2-4617-8D43-7724E827F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77" y="159892"/>
            <a:ext cx="7038095" cy="107619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420F419-9EE2-43BA-8121-DBA576C63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618" y="166891"/>
            <a:ext cx="3233576" cy="107619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41BDDB13-D7FA-4F9A-9E7B-AE43A76CE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502" y="4453825"/>
            <a:ext cx="3267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sz="2400" dirty="0"/>
              <a:t>Double 8 is </a:t>
            </a:r>
            <a:r>
              <a:rPr lang="en-GB" altLang="en-US" sz="2400" u="sng" dirty="0"/>
              <a:t>_______</a:t>
            </a:r>
            <a:r>
              <a:rPr lang="en-GB" altLang="en-US" sz="2400" dirty="0"/>
              <a:t>. 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1E32206-582B-40ED-B9DF-5ABAE4E99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4613" y="4486574"/>
            <a:ext cx="3267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sz="2400" dirty="0"/>
              <a:t>Double 4 is </a:t>
            </a:r>
            <a:r>
              <a:rPr lang="en-GB" altLang="en-US" sz="2400" u="sng" dirty="0"/>
              <a:t>_______</a:t>
            </a:r>
            <a:r>
              <a:rPr lang="en-GB" altLang="en-US" sz="2400" dirty="0"/>
              <a:t>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BB83BF-90B3-494D-A315-369E615BB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179" y="3166982"/>
            <a:ext cx="3120045" cy="7515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D288AE-265C-4317-832C-786CE7039F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278" y="3053228"/>
            <a:ext cx="2829340" cy="7515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E82843-2B0C-4F1B-8C22-7B4C61E596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691" y="3053227"/>
            <a:ext cx="3807434" cy="9790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88CBAA-658A-4C48-B0C2-C2754D8E05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74" y="187611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1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6" grpId="0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9FE8E6-38F3-480D-93EA-A462AE10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84" y="833075"/>
            <a:ext cx="7754432" cy="5191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E00D4A-8B47-4D07-BD7F-331B2C0D1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116" y="2069490"/>
            <a:ext cx="3762900" cy="41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71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823" y="6014171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24.02.21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double objects in practical everyday situations.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879" y="154849"/>
            <a:ext cx="1131570" cy="11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34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22E60CB5-BB22-42CC-90E2-9D4BD8C2F3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533" y="2796954"/>
            <a:ext cx="4022089" cy="2941233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388F37B5-80C6-4AB7-8EE9-6A0EA209F22F}"/>
              </a:ext>
            </a:extLst>
          </p:cNvPr>
          <p:cNvSpPr txBox="1">
            <a:spLocks/>
          </p:cNvSpPr>
          <p:nvPr/>
        </p:nvSpPr>
        <p:spPr>
          <a:xfrm>
            <a:off x="126518" y="456980"/>
            <a:ext cx="7702152" cy="580247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lvl="0" algn="ctr"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en-GB" sz="2400" b="0" dirty="0">
                <a:latin typeface="Twinkl" pitchFamily="50" charset="0"/>
              </a:rPr>
              <a:t>I have put some toppings on my pancake. Can you </a:t>
            </a:r>
            <a:r>
              <a:rPr lang="en-GB" sz="2400" dirty="0">
                <a:latin typeface="Twinkl" pitchFamily="50" charset="0"/>
              </a:rPr>
              <a:t>double</a:t>
            </a:r>
            <a:r>
              <a:rPr lang="en-GB" sz="2400" b="0" dirty="0">
                <a:latin typeface="Twinkl" pitchFamily="50" charset="0"/>
              </a:rPr>
              <a:t> the number of toppings? </a:t>
            </a:r>
            <a:r>
              <a:rPr lang="en-GB" sz="2400" b="0" u="sng" dirty="0">
                <a:latin typeface="Twinkl" pitchFamily="50" charset="0"/>
              </a:rPr>
              <a:t>Click the toppings to move them on to the pancake. 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275BE8BB-D94B-4F77-B61F-128BD448FC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102" y="2766144"/>
            <a:ext cx="3690284" cy="236570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AE199F04-4EF8-4935-8BA5-6560E0C596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2906" b="23763"/>
          <a:stretch/>
        </p:blipFill>
        <p:spPr>
          <a:xfrm>
            <a:off x="8878961" y="2105882"/>
            <a:ext cx="1579467" cy="4752118"/>
          </a:xfrm>
          <a:prstGeom prst="rect">
            <a:avLst/>
          </a:prstGeom>
        </p:spPr>
      </p:pic>
      <p:sp>
        <p:nvSpPr>
          <p:cNvPr id="65" name="Question 1">
            <a:extLst>
              <a:ext uri="{FF2B5EF4-FFF2-40B4-BE49-F238E27FC236}">
                <a16:creationId xmlns:a16="http://schemas.microsoft.com/office/drawing/2014/main" id="{054E521E-073D-4365-8288-7AC5BCD956D1}"/>
              </a:ext>
            </a:extLst>
          </p:cNvPr>
          <p:cNvSpPr/>
          <p:nvPr/>
        </p:nvSpPr>
        <p:spPr>
          <a:xfrm>
            <a:off x="6796384" y="2732473"/>
            <a:ext cx="2183882" cy="360750"/>
          </a:xfrm>
          <a:prstGeom prst="roundRect">
            <a:avLst>
              <a:gd name="adj" fmla="val 13323"/>
            </a:avLst>
          </a:prstGeom>
          <a:solidFill>
            <a:srgbClr val="E24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GB" dirty="0"/>
              <a:t>add strawberries</a:t>
            </a:r>
          </a:p>
        </p:txBody>
      </p:sp>
      <p:sp>
        <p:nvSpPr>
          <p:cNvPr id="66" name="Question 1">
            <a:extLst>
              <a:ext uri="{FF2B5EF4-FFF2-40B4-BE49-F238E27FC236}">
                <a16:creationId xmlns:a16="http://schemas.microsoft.com/office/drawing/2014/main" id="{6E1F2EC7-48B9-4A19-A34E-D2C9BE3F832B}"/>
              </a:ext>
            </a:extLst>
          </p:cNvPr>
          <p:cNvSpPr/>
          <p:nvPr/>
        </p:nvSpPr>
        <p:spPr>
          <a:xfrm>
            <a:off x="6159074" y="4327647"/>
            <a:ext cx="1799057" cy="360750"/>
          </a:xfrm>
          <a:prstGeom prst="roundRect">
            <a:avLst>
              <a:gd name="adj" fmla="val 13323"/>
            </a:avLst>
          </a:prstGeom>
          <a:solidFill>
            <a:srgbClr val="F17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/>
              <a:t>add ice cream</a:t>
            </a:r>
          </a:p>
        </p:txBody>
      </p:sp>
      <p:pic>
        <p:nvPicPr>
          <p:cNvPr id="67" name="icecream2">
            <a:extLst>
              <a:ext uri="{FF2B5EF4-FFF2-40B4-BE49-F238E27FC236}">
                <a16:creationId xmlns:a16="http://schemas.microsoft.com/office/drawing/2014/main" id="{5621F1FA-D878-44AD-B945-2340DDB3B0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363" y="3424763"/>
            <a:ext cx="962614" cy="944523"/>
          </a:xfrm>
          <a:prstGeom prst="rect">
            <a:avLst/>
          </a:prstGeom>
        </p:spPr>
      </p:pic>
      <p:pic>
        <p:nvPicPr>
          <p:cNvPr id="68" name="icecream1">
            <a:extLst>
              <a:ext uri="{FF2B5EF4-FFF2-40B4-BE49-F238E27FC236}">
                <a16:creationId xmlns:a16="http://schemas.microsoft.com/office/drawing/2014/main" id="{2E3CCD83-FE8B-4F2E-80B7-ACBB892A92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6007" y="3412880"/>
            <a:ext cx="962614" cy="944523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24078C3B-490D-41E8-AE07-0AF1D19D7D1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00789">
            <a:off x="6125904" y="2646380"/>
            <a:ext cx="512778" cy="61999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996061F6-11CC-47C3-B7B8-BB50750DDE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9798">
            <a:off x="6114169" y="2613725"/>
            <a:ext cx="512778" cy="61999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00353CC-3EC0-4F73-94FE-33191AE7534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17116">
            <a:off x="6191636" y="2668075"/>
            <a:ext cx="512778" cy="61999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4FB1AFD-855D-44DB-ABBB-D6AE94FB16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41697">
            <a:off x="6179276" y="2729701"/>
            <a:ext cx="512778" cy="619993"/>
          </a:xfrm>
          <a:prstGeom prst="rect">
            <a:avLst/>
          </a:prstGeom>
        </p:spPr>
      </p:pic>
      <p:sp>
        <p:nvSpPr>
          <p:cNvPr id="73" name="Question 1">
            <a:extLst>
              <a:ext uri="{FF2B5EF4-FFF2-40B4-BE49-F238E27FC236}">
                <a16:creationId xmlns:a16="http://schemas.microsoft.com/office/drawing/2014/main" id="{11C30897-5973-41AA-9D44-F8BA6EABA216}"/>
              </a:ext>
            </a:extLst>
          </p:cNvPr>
          <p:cNvSpPr/>
          <p:nvPr/>
        </p:nvSpPr>
        <p:spPr>
          <a:xfrm>
            <a:off x="1963061" y="5527122"/>
            <a:ext cx="2659131" cy="360750"/>
          </a:xfrm>
          <a:prstGeom prst="roundRect">
            <a:avLst>
              <a:gd name="adj" fmla="val 13323"/>
            </a:avLst>
          </a:prstGeom>
          <a:solidFill>
            <a:srgbClr val="E24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GB" dirty="0"/>
              <a:t>double 5 is 10</a:t>
            </a:r>
          </a:p>
        </p:txBody>
      </p:sp>
      <p:sp>
        <p:nvSpPr>
          <p:cNvPr id="74" name="Question 1">
            <a:extLst>
              <a:ext uri="{FF2B5EF4-FFF2-40B4-BE49-F238E27FC236}">
                <a16:creationId xmlns:a16="http://schemas.microsoft.com/office/drawing/2014/main" id="{776606A3-09BD-46E3-A5CC-2F1A91CE24F5}"/>
              </a:ext>
            </a:extLst>
          </p:cNvPr>
          <p:cNvSpPr/>
          <p:nvPr/>
        </p:nvSpPr>
        <p:spPr>
          <a:xfrm>
            <a:off x="1963062" y="5538611"/>
            <a:ext cx="3912063" cy="360750"/>
          </a:xfrm>
          <a:prstGeom prst="roundRect">
            <a:avLst>
              <a:gd name="adj" fmla="val 13323"/>
            </a:avLst>
          </a:prstGeom>
          <a:solidFill>
            <a:srgbClr val="E24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GB" dirty="0"/>
              <a:t>Click the fork to check your answer. 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1CEB10B6-00CF-4C19-ADF3-2FBFEEDAA4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232" y="2835098"/>
            <a:ext cx="512778" cy="61999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678150C0-21A4-48F9-93F7-9CFFB88465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00789">
            <a:off x="6244481" y="2558114"/>
            <a:ext cx="512778" cy="619993"/>
          </a:xfrm>
          <a:prstGeom prst="rect">
            <a:avLst/>
          </a:prstGeom>
        </p:spPr>
      </p:pic>
      <p:pic>
        <p:nvPicPr>
          <p:cNvPr id="77" name="strawb bowl">
            <a:extLst>
              <a:ext uri="{FF2B5EF4-FFF2-40B4-BE49-F238E27FC236}">
                <a16:creationId xmlns:a16="http://schemas.microsoft.com/office/drawing/2014/main" id="{D87F7A0D-511B-4F04-94C1-F6172ABE3FA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173" y="2284890"/>
            <a:ext cx="1424097" cy="1204941"/>
          </a:xfrm>
          <a:prstGeom prst="rect">
            <a:avLst/>
          </a:prstGeom>
        </p:spPr>
      </p:pic>
      <p:pic>
        <p:nvPicPr>
          <p:cNvPr id="78" name="icecream4">
            <a:extLst>
              <a:ext uri="{FF2B5EF4-FFF2-40B4-BE49-F238E27FC236}">
                <a16:creationId xmlns:a16="http://schemas.microsoft.com/office/drawing/2014/main" id="{429397F3-4F9C-450A-A76E-0F75284AFA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3369" y="3442664"/>
            <a:ext cx="962614" cy="944523"/>
          </a:xfrm>
          <a:prstGeom prst="rect">
            <a:avLst/>
          </a:prstGeom>
        </p:spPr>
      </p:pic>
      <p:pic>
        <p:nvPicPr>
          <p:cNvPr id="79" name="icecream3">
            <a:extLst>
              <a:ext uri="{FF2B5EF4-FFF2-40B4-BE49-F238E27FC236}">
                <a16:creationId xmlns:a16="http://schemas.microsoft.com/office/drawing/2014/main" id="{09F3853B-E902-4807-9352-2889E734098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363" y="3430780"/>
            <a:ext cx="962614" cy="9445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24032DBA-A229-409A-8104-98C4FE2DD14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288" y="3319824"/>
            <a:ext cx="1799057" cy="1392341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CDD1FAE-80FE-4776-BBE5-4663CD206D6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64195">
            <a:off x="1267555" y="4272055"/>
            <a:ext cx="2158193" cy="1770984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17188F26-498C-47E2-8C9F-E7260CCF6E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2" y="58172"/>
            <a:ext cx="1318460" cy="9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2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093 C -0.0319 -0.07569 -0.04284 -0.09375 -0.0987 -0.14074 C -0.16302 -0.1618 -0.18659 -0.16689 -0.24023 -0.16435 C -0.29323 -0.1618 -0.31979 -0.15138 -0.37786 -0.10856 C -0.39753 -0.08287 -0.43685 -0.03194 -0.44635 0.07616 " pathEditMode="relative" rAng="21000000" ptsTypes="AAAAA">
                                      <p:cBhvr>
                                        <p:cTn id="1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64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023 C -0.02148 -0.1095 -0.07148 -0.13056 -0.12474 -0.14954 C -0.17656 -0.1544 -0.18346 -0.17107 -0.24336 -0.15741 C -0.28541 -0.14769 -0.30573 -0.15186 -0.38086 -0.09098 C -0.43906 -0.04514 -0.48724 0.128 -0.42422 0.21226 " pathEditMode="relative" rAng="21000000" ptsTypes="AAAAA">
                                      <p:cBhvr>
                                        <p:cTn id="2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98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-0.00156 -0.08149 -0.02317 -0.09908 -0.05533 -0.11135 C -0.11119 -0.11343 -0.13072 -0.11042 -0.16106 -0.09769 C -0.19114 -0.08426 -0.2125 -0.06551 -0.23697 -0.03218 C -0.26145 0.00162 -0.28216 0.03402 -0.30859 0.10578 C -0.31835 0.15138 -0.33138 0.17708 -0.31523 0.27569 " pathEditMode="relative" rAng="21000000" ptsTypes="AAAAAA">
                                      <p:cBhvr>
                                        <p:cTn id="2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00024 C 0.00208 -0.07338 -0.00938 -0.12385 -0.05925 -0.17894 C -0.10261 -0.2338 -0.12344 -0.25649 -0.17357 -0.27223 C -0.22396 -0.2882 -0.29571 -0.2919 -0.36042 -0.27338 C -0.41459 -0.25764 -0.4974 -0.18588 -0.4918 -0.11551 " pathEditMode="relative" rAng="21000000" ptsTypes="AAAAA">
                                      <p:cBhvr>
                                        <p:cTn id="3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83" y="-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4.81481E-6 C -0.00807 -0.09075 -0.01927 -0.10764 -0.04726 -0.14723 C -0.07539 -0.18704 -0.1181 -0.22825 -0.16862 -0.23774 C -0.21953 -0.24676 -0.27122 -0.29422 -0.35091 -0.20325 C -0.37161 -0.16806 -0.38125 -0.16042 -0.37474 -0.12663 " pathEditMode="relative" rAng="21000000" ptsTypes="AAAAA">
                                      <p:cBhvr>
                                        <p:cTn id="4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93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"/>
                            </p:stCondLst>
                            <p:childTnLst>
                              <p:par>
                                <p:cTn id="7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0.0007 C -0.00065 -0.09398 -0.04857 -0.15486 -0.0974 -0.19375 C -0.14688 -0.2331 -0.23959 -0.24421 -0.29714 -0.23426 C -0.35469 -0.2243 -0.37461 -0.21643 -0.4418 -0.13449 C -0.45482 -0.11157 -0.4737 -0.08426 -0.48373 -0.00463 " pathEditMode="relative" rAng="21000000" ptsTypes="AAAAA">
                                      <p:cBhvr>
                                        <p:cTn id="7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83" y="-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00"/>
                            </p:stCondLst>
                            <p:childTnLst>
                              <p:par>
                                <p:cTn id="7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093 C -0.0099 -0.08773 -0.04128 -0.08912 -0.08438 -0.11018 C -0.12708 -0.13148 -0.2 -0.13287 -0.25794 -0.12615 C -0.31068 -0.11944 -0.33477 -0.1199 -0.37995 -0.06643 C -0.40143 -0.02546 -0.39922 -0.01134 -0.39258 0.05695 " pathEditMode="relative" rAng="21000000" ptsTypes="AAAAA">
                                      <p:cBhvr>
                                        <p:cTn id="7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200"/>
                            </p:stCondLst>
                            <p:childTnLst>
                              <p:par>
                                <p:cTn id="8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700"/>
                            </p:stCondLst>
                            <p:childTnLst>
                              <p:par>
                                <p:cTn id="8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"/>
                            </p:stCondLst>
                            <p:childTnLst>
                              <p:par>
                                <p:cTn id="9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23 C -0.00443 -0.08079 -0.00899 -0.08727 -0.04193 -0.11782 C -0.10651 -0.13495 -0.11862 -0.11968 -0.1487 -0.10139 C -0.17865 -0.08287 -0.20339 -0.04352 -0.22175 -0.00671 C -0.23998 0.03032 -0.2444 0.05509 -0.25873 0.15764 C -0.25599 0.20972 -0.24831 0.25625 -0.21315 0.2993 " pathEditMode="relative" rAng="21000000" ptsTypes="AAAAAA">
                                      <p:cBhvr>
                                        <p:cTn id="9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4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1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00"/>
                            </p:stCondLst>
                            <p:childTnLst>
                              <p:par>
                                <p:cTn id="10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7 C 0.00859 -0.04931 -0.00899 -0.18195 -0.12735 -0.14653 C -0.17657 -0.10625 -0.1767 -0.09584 -0.1931 -0.04537 C -0.21016 0.00532 -0.20326 0.07083 -0.20313 0.08889 C -0.18269 0.16828 -0.18894 0.17199 -0.13503 0.21203 " pathEditMode="relative" rAng="21000000" ptsTypes="AAAAA">
                                      <p:cBhvr>
                                        <p:cTn id="10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91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2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300"/>
                            </p:stCondLst>
                            <p:childTnLst>
                              <p:par>
                                <p:cTn id="11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4 0.00023 C 0.02213 -0.06597 -0.00391 -0.08125 -0.0362 -0.10695 C -0.06224 -0.1169 -0.07005 -0.11505 -0.10729 -0.10509 C -0.12813 -0.09236 -0.13255 -0.09746 -0.16003 -0.03403 C -0.17735 0.04815 -0.16146 0.04398 -0.14141 0.09259 " pathEditMode="relative" rAng="21000000" ptsTypes="AAAAA">
                                      <p:cBhvr>
                                        <p:cTn id="11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3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8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61" grpId="0"/>
      <p:bldP spid="65" grpId="0" animBg="1"/>
      <p:bldP spid="66" grpId="0" animBg="1"/>
      <p:bldP spid="73" grpId="0" animBg="1"/>
      <p:bldP spid="74" grpId="0" animBg="1"/>
      <p:bldP spid="7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2920750-63DE-41CA-A0C9-6863E5E63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875" y="2599256"/>
            <a:ext cx="3498121" cy="35300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08F559-0046-4D82-8BAB-23D319507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58" y="179672"/>
            <a:ext cx="5914642" cy="24435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4C8A98-C41A-4E48-8032-2D73D2BF0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872" y="58172"/>
            <a:ext cx="1645610" cy="12219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5EBEA3-18F9-4A49-954E-C745A1932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128" y="6166431"/>
            <a:ext cx="2409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sz="2400" dirty="0"/>
              <a:t>Double 7 is</a:t>
            </a:r>
            <a:r>
              <a:rPr lang="en-GB" altLang="en-US" sz="2400" u="sng" dirty="0"/>
              <a:t> 14</a:t>
            </a:r>
            <a:r>
              <a:rPr lang="en-GB" altLang="en-US" sz="2400" dirty="0"/>
              <a:t>.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622B04-62E9-4159-98F9-2E3223C1A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514" y="2629812"/>
            <a:ext cx="3498121" cy="353001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FF56E85-EC26-4518-97E2-EB44954A63EB}"/>
              </a:ext>
            </a:extLst>
          </p:cNvPr>
          <p:cNvCxnSpPr/>
          <p:nvPr/>
        </p:nvCxnSpPr>
        <p:spPr>
          <a:xfrm>
            <a:off x="5634990" y="4394821"/>
            <a:ext cx="922020" cy="0"/>
          </a:xfrm>
          <a:prstGeom prst="straightConnector1">
            <a:avLst/>
          </a:prstGeom>
          <a:ln w="76200">
            <a:solidFill>
              <a:srgbClr val="C211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2D9A9CF-73C2-456C-9FE8-D77133131B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7498" y="4902583"/>
            <a:ext cx="657317" cy="6477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121116-A5A9-42FF-9A4B-28704A108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6220" y="4464705"/>
            <a:ext cx="657317" cy="6477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7404B9-6CF3-49D1-9E80-E168B242E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0181" y="2800136"/>
            <a:ext cx="657317" cy="6477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D1340EA-6CE8-487E-8D60-7AC0077F34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0615" y="3578752"/>
            <a:ext cx="657317" cy="6477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CE8786-2DAF-4BEF-9D40-B14029947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1719" y="3930898"/>
            <a:ext cx="657317" cy="6477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96BFD1-8DBD-4883-AD3A-5DD3CCFA5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2762" y="4837514"/>
            <a:ext cx="657317" cy="6477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9CAD440-E863-4AB4-852D-F0F62B328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9357" y="3462051"/>
            <a:ext cx="657317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5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5EBEA3-18F9-4A49-954E-C745A1932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2937" y="1280160"/>
            <a:ext cx="3267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sz="2400" dirty="0"/>
              <a:t>Double 3 is </a:t>
            </a:r>
            <a:r>
              <a:rPr lang="en-GB" altLang="en-US" sz="2400" u="sng" dirty="0"/>
              <a:t>_______</a:t>
            </a:r>
            <a:r>
              <a:rPr lang="en-GB" altLang="en-US" sz="2400" dirty="0"/>
              <a:t>.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5850F0-9ABB-42FC-B610-E7D64BA20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151" y="414404"/>
            <a:ext cx="1962424" cy="1952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105FC1-352C-4987-BE35-44611893A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28" y="2594527"/>
            <a:ext cx="1962424" cy="195289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EA70162-1390-40E0-8D8D-542AFCB69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2074" y="3429000"/>
            <a:ext cx="3267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sz="2400" dirty="0"/>
              <a:t>Double 6 is </a:t>
            </a:r>
            <a:r>
              <a:rPr lang="en-GB" altLang="en-US" sz="2400" u="sng" dirty="0"/>
              <a:t>_______</a:t>
            </a:r>
            <a:r>
              <a:rPr lang="en-GB" altLang="en-US" sz="2400" dirty="0"/>
              <a:t>. 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9AC02B-8922-40E4-9CA1-37B3EEC65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363" y="4628175"/>
            <a:ext cx="1962424" cy="195289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497FBD8-A480-4727-9A3B-9EC64838E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4154" y="5681450"/>
            <a:ext cx="3267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sz="2400" dirty="0"/>
              <a:t>Double 4 is </a:t>
            </a:r>
            <a:r>
              <a:rPr lang="en-GB" altLang="en-US" sz="2400" u="sng" dirty="0"/>
              <a:t>_______</a:t>
            </a:r>
            <a:r>
              <a:rPr lang="en-GB" altLang="en-US" sz="2400" dirty="0"/>
              <a:t>.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723F9EF-69F9-48E5-93F3-FD0C303CF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74" y="187611"/>
            <a:ext cx="1299108" cy="9646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75E4D1A-50DA-4906-8775-38C10016C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901" y="818495"/>
            <a:ext cx="605462" cy="4616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C2B5104-4BE3-4559-B377-1869020F2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632" y="1684251"/>
            <a:ext cx="605462" cy="4616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952BF56-1F82-4852-8E11-575401017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865" y="1084664"/>
            <a:ext cx="605462" cy="46166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47B5888-DF0F-4F39-ABEE-7719A975B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38" y="2830175"/>
            <a:ext cx="605462" cy="46166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5F86418-BD1B-4FDD-9B82-C558E227F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936" y="3306009"/>
            <a:ext cx="605462" cy="4616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662AFC3-8D80-45C2-AD5B-48C7111A8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540" y="2844344"/>
            <a:ext cx="605462" cy="46166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ACBB59D-F79E-42C7-9450-62B7431AA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365807"/>
            <a:ext cx="605462" cy="46166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BBE38C8-D6B9-444D-8899-8F413F042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34" y="3734870"/>
            <a:ext cx="605462" cy="4616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8F25640-A83F-482B-B530-C8900BFB4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543" y="3972603"/>
            <a:ext cx="605462" cy="46166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91B6BCB-9854-44C6-AB5C-0AF9091F3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9254" y="4791987"/>
            <a:ext cx="605462" cy="46166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468424E-14E0-41FD-AAE6-B8616BD54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973" y="4967295"/>
            <a:ext cx="605462" cy="46166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06D9BAB-FC88-4BCC-A142-DAE579560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716" y="5768080"/>
            <a:ext cx="605462" cy="4616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BD72317-73C8-4FDA-AB91-395AD8078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885" y="5710852"/>
            <a:ext cx="605462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5EBEA3-18F9-4A49-954E-C745A1932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2937" y="1280160"/>
            <a:ext cx="3267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sz="2400" dirty="0"/>
              <a:t>Double 7 is </a:t>
            </a:r>
            <a:r>
              <a:rPr lang="en-GB" altLang="en-US" sz="2400" u="sng" dirty="0"/>
              <a:t>_______</a:t>
            </a:r>
            <a:r>
              <a:rPr lang="en-GB" altLang="en-US" sz="2400" dirty="0"/>
              <a:t>.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5850F0-9ABB-42FC-B610-E7D64BA20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151" y="414404"/>
            <a:ext cx="1962424" cy="1952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105FC1-352C-4987-BE35-44611893A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28" y="2594527"/>
            <a:ext cx="1962424" cy="195289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EA70162-1390-40E0-8D8D-542AFCB69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2074" y="3429000"/>
            <a:ext cx="3267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sz="2400" dirty="0"/>
              <a:t>Double 8 is </a:t>
            </a:r>
            <a:r>
              <a:rPr lang="en-GB" altLang="en-US" sz="2400" u="sng" dirty="0"/>
              <a:t>_______</a:t>
            </a:r>
            <a:r>
              <a:rPr lang="en-GB" altLang="en-US" sz="2400" dirty="0"/>
              <a:t>. 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9AC02B-8922-40E4-9CA1-37B3EEC65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363" y="4628175"/>
            <a:ext cx="1962424" cy="195289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497FBD8-A480-4727-9A3B-9EC64838E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4154" y="5681450"/>
            <a:ext cx="3267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sz="2400" dirty="0"/>
              <a:t>Double 2 is </a:t>
            </a:r>
            <a:r>
              <a:rPr lang="en-GB" altLang="en-US" sz="2400" u="sng" dirty="0"/>
              <a:t>_______</a:t>
            </a:r>
            <a:r>
              <a:rPr lang="en-GB" altLang="en-US" sz="2400" dirty="0"/>
              <a:t>.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51E016-9FAD-4EA1-BEC6-CDBBA5AF4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74" y="187611"/>
            <a:ext cx="1299108" cy="9646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9DD43B-28C7-458D-82A0-8FB597434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475" y="4929364"/>
            <a:ext cx="605462" cy="4616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53D0E9-3F8C-4B0E-B13D-2809BB12C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351" y="1238527"/>
            <a:ext cx="605462" cy="4616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BEE015-6F42-48AB-A397-FE594835D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122" y="1390853"/>
            <a:ext cx="605462" cy="4616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054658-9044-44F4-A1B8-5C8833A00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853" y="651017"/>
            <a:ext cx="605462" cy="4616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646EFF8-AA57-4E1F-AF02-A42A2F5ED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692217"/>
            <a:ext cx="605462" cy="4616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F1FC601-2190-4920-90B4-EA8382FF2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595" y="2594527"/>
            <a:ext cx="605462" cy="4616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735300D-F9F1-423C-80B3-62B006F50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47" y="2929235"/>
            <a:ext cx="605462" cy="46166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CE1C871-648A-4172-9363-B3663FF7E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469" y="3263943"/>
            <a:ext cx="605462" cy="46166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EA17D0C-6A65-4956-8504-0071E4FDB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057" y="2823126"/>
            <a:ext cx="605462" cy="4616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36E7A10-6DE0-493E-9224-82076D95C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430" y="3439424"/>
            <a:ext cx="605462" cy="46166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6896C5D-3F7E-4077-A390-B532DA065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540" y="3975056"/>
            <a:ext cx="605462" cy="46166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824F2AD-4129-4AD1-9503-4D3F28ECA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07" y="3439424"/>
            <a:ext cx="605462" cy="4616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CB70C6E-F6D4-4CE3-ADAE-4B56E5FFB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288" y="3975057"/>
            <a:ext cx="605462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8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DC7DFB-9127-4EF8-AEA3-7BD47C903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66" y="438736"/>
            <a:ext cx="3715268" cy="5249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AD3800-AEDD-49F3-A04A-713B7F76A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052" y="438736"/>
            <a:ext cx="3696216" cy="52490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5F7E6C-0574-4983-844B-11B31FD2C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586" y="3063240"/>
            <a:ext cx="3610479" cy="26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40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780357A-CF21-4BFC-B641-2ADC0062F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451" y="12072"/>
            <a:ext cx="1318460" cy="9790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5F24D27-48BB-4C51-9DCF-68F728EDE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14" y="203500"/>
            <a:ext cx="2494346" cy="132835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8CAEBC1-0B9A-4898-9A70-CAA4B4CE03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430" y="3032111"/>
            <a:ext cx="3200766" cy="2965745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4DCAF4BE-CDD4-49A1-B718-28EE70CB87CC}"/>
              </a:ext>
            </a:extLst>
          </p:cNvPr>
          <p:cNvSpPr/>
          <p:nvPr/>
        </p:nvSpPr>
        <p:spPr>
          <a:xfrm>
            <a:off x="4446910" y="4278791"/>
            <a:ext cx="357916" cy="357916"/>
          </a:xfrm>
          <a:prstGeom prst="ellipse">
            <a:avLst/>
          </a:prstGeom>
          <a:solidFill>
            <a:srgbClr val="EC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6DBB984-8EB8-4AB0-851F-00DB50575FB9}"/>
              </a:ext>
            </a:extLst>
          </p:cNvPr>
          <p:cNvSpPr/>
          <p:nvPr/>
        </p:nvSpPr>
        <p:spPr>
          <a:xfrm>
            <a:off x="3659597" y="3261994"/>
            <a:ext cx="357916" cy="357916"/>
          </a:xfrm>
          <a:prstGeom prst="ellipse">
            <a:avLst/>
          </a:prstGeom>
          <a:solidFill>
            <a:srgbClr val="EC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1E26844-D67A-4F89-9477-926361EE8A8F}"/>
              </a:ext>
            </a:extLst>
          </p:cNvPr>
          <p:cNvSpPr/>
          <p:nvPr/>
        </p:nvSpPr>
        <p:spPr>
          <a:xfrm>
            <a:off x="3898911" y="3856937"/>
            <a:ext cx="357916" cy="357916"/>
          </a:xfrm>
          <a:prstGeom prst="ellipse">
            <a:avLst/>
          </a:prstGeom>
          <a:solidFill>
            <a:srgbClr val="EC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64E9B8-095E-4618-9E41-C41FC2A6EBCB}"/>
              </a:ext>
            </a:extLst>
          </p:cNvPr>
          <p:cNvSpPr/>
          <p:nvPr/>
        </p:nvSpPr>
        <p:spPr>
          <a:xfrm>
            <a:off x="5591017" y="4278791"/>
            <a:ext cx="357916" cy="357916"/>
          </a:xfrm>
          <a:prstGeom prst="ellipse">
            <a:avLst/>
          </a:prstGeom>
          <a:solidFill>
            <a:srgbClr val="EC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C4E6320-E962-4805-AB2B-3D2CDAD38A89}"/>
              </a:ext>
            </a:extLst>
          </p:cNvPr>
          <p:cNvSpPr/>
          <p:nvPr/>
        </p:nvSpPr>
        <p:spPr>
          <a:xfrm>
            <a:off x="6374308" y="3260226"/>
            <a:ext cx="357916" cy="357916"/>
          </a:xfrm>
          <a:prstGeom prst="ellipse">
            <a:avLst/>
          </a:prstGeom>
          <a:solidFill>
            <a:srgbClr val="EC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C24C98C-EFE3-4544-A74F-093F4C4D5765}"/>
              </a:ext>
            </a:extLst>
          </p:cNvPr>
          <p:cNvSpPr/>
          <p:nvPr/>
        </p:nvSpPr>
        <p:spPr>
          <a:xfrm>
            <a:off x="6125896" y="3856937"/>
            <a:ext cx="357916" cy="357916"/>
          </a:xfrm>
          <a:prstGeom prst="ellipse">
            <a:avLst/>
          </a:prstGeom>
          <a:solidFill>
            <a:srgbClr val="EC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18A05C8-AF08-441F-9038-BA833A108C4A}"/>
              </a:ext>
            </a:extLst>
          </p:cNvPr>
          <p:cNvSpPr/>
          <p:nvPr/>
        </p:nvSpPr>
        <p:spPr>
          <a:xfrm>
            <a:off x="4430735" y="5114691"/>
            <a:ext cx="357916" cy="357916"/>
          </a:xfrm>
          <a:prstGeom prst="ellipse">
            <a:avLst/>
          </a:prstGeom>
          <a:solidFill>
            <a:srgbClr val="EC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B72758B-DC27-4221-8606-AEAA04C31D59}"/>
              </a:ext>
            </a:extLst>
          </p:cNvPr>
          <p:cNvSpPr/>
          <p:nvPr/>
        </p:nvSpPr>
        <p:spPr>
          <a:xfrm>
            <a:off x="5641961" y="5114691"/>
            <a:ext cx="357916" cy="357916"/>
          </a:xfrm>
          <a:prstGeom prst="ellipse">
            <a:avLst/>
          </a:prstGeom>
          <a:solidFill>
            <a:srgbClr val="EC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4A73685-061B-4319-B936-CD99AE3C6BB4}"/>
              </a:ext>
            </a:extLst>
          </p:cNvPr>
          <p:cNvSpPr/>
          <p:nvPr/>
        </p:nvSpPr>
        <p:spPr>
          <a:xfrm>
            <a:off x="4253256" y="3602488"/>
            <a:ext cx="357916" cy="357916"/>
          </a:xfrm>
          <a:prstGeom prst="ellipse">
            <a:avLst/>
          </a:prstGeom>
          <a:solidFill>
            <a:srgbClr val="EC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E143F3C-709A-44BF-99B4-8E2837823F61}"/>
              </a:ext>
            </a:extLst>
          </p:cNvPr>
          <p:cNvSpPr/>
          <p:nvPr/>
        </p:nvSpPr>
        <p:spPr>
          <a:xfrm>
            <a:off x="5771551" y="3604735"/>
            <a:ext cx="357916" cy="357916"/>
          </a:xfrm>
          <a:prstGeom prst="ellipse">
            <a:avLst/>
          </a:prstGeom>
          <a:solidFill>
            <a:srgbClr val="EC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B96A89B-34C3-4242-9B1C-0B96C0DB0429}"/>
              </a:ext>
            </a:extLst>
          </p:cNvPr>
          <p:cNvGrpSpPr/>
          <p:nvPr/>
        </p:nvGrpSpPr>
        <p:grpSpPr>
          <a:xfrm>
            <a:off x="8710562" y="3867271"/>
            <a:ext cx="2251235" cy="2330387"/>
            <a:chOff x="6556125" y="3829463"/>
            <a:chExt cx="2251235" cy="2330387"/>
          </a:xfrm>
        </p:grpSpPr>
        <p:pic>
          <p:nvPicPr>
            <p:cNvPr id="56" name="caterpillar butt">
              <a:extLst>
                <a:ext uri="{FF2B5EF4-FFF2-40B4-BE49-F238E27FC236}">
                  <a16:creationId xmlns:a16="http://schemas.microsoft.com/office/drawing/2014/main" id="{1A6C01FF-9321-427B-8A22-23402138E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0494" y="5331895"/>
              <a:ext cx="996866" cy="827955"/>
            </a:xfrm>
            <a:prstGeom prst="rect">
              <a:avLst/>
            </a:prstGeom>
          </p:spPr>
        </p:pic>
        <p:pic>
          <p:nvPicPr>
            <p:cNvPr id="57" name="caterpillar abs">
              <a:extLst>
                <a:ext uri="{FF2B5EF4-FFF2-40B4-BE49-F238E27FC236}">
                  <a16:creationId xmlns:a16="http://schemas.microsoft.com/office/drawing/2014/main" id="{05BAC5BB-91F6-43A9-B6EB-50CA80669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183203">
              <a:off x="7342548" y="4914192"/>
              <a:ext cx="754559" cy="887339"/>
            </a:xfrm>
            <a:prstGeom prst="rect">
              <a:avLst/>
            </a:prstGeom>
          </p:spPr>
        </p:pic>
        <p:pic>
          <p:nvPicPr>
            <p:cNvPr id="58" name="caterpillar head">
              <a:extLst>
                <a:ext uri="{FF2B5EF4-FFF2-40B4-BE49-F238E27FC236}">
                  <a16:creationId xmlns:a16="http://schemas.microsoft.com/office/drawing/2014/main" id="{A228683C-39D9-49AB-9EA4-181B83F2F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37828">
              <a:off x="6556125" y="3829463"/>
              <a:ext cx="1364655" cy="1306895"/>
            </a:xfrm>
            <a:prstGeom prst="rect">
              <a:avLst/>
            </a:prstGeom>
          </p:spPr>
        </p:pic>
      </p:grpSp>
      <p:sp>
        <p:nvSpPr>
          <p:cNvPr id="59" name="Title 1">
            <a:extLst>
              <a:ext uri="{FF2B5EF4-FFF2-40B4-BE49-F238E27FC236}">
                <a16:creationId xmlns:a16="http://schemas.microsoft.com/office/drawing/2014/main" id="{3BD73E4E-CA0D-4FE8-87CE-57A352438564}"/>
              </a:ext>
            </a:extLst>
          </p:cNvPr>
          <p:cNvSpPr txBox="1">
            <a:spLocks/>
          </p:cNvSpPr>
          <p:nvPr/>
        </p:nvSpPr>
        <p:spPr>
          <a:xfrm>
            <a:off x="3176931" y="356348"/>
            <a:ext cx="6957359" cy="32447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b="0" dirty="0">
                <a:solidFill>
                  <a:srgbClr val="000000"/>
                </a:solidFill>
                <a:latin typeface="Twinkl" pitchFamily="50" charset="0"/>
              </a:rPr>
              <a:t>Help to double the number of shapes on the butterfly’s wings.</a:t>
            </a:r>
          </a:p>
        </p:txBody>
      </p:sp>
      <p:sp>
        <p:nvSpPr>
          <p:cNvPr id="76" name="Speech Bubble: Rectangle with Corners Rounded 75">
            <a:extLst>
              <a:ext uri="{FF2B5EF4-FFF2-40B4-BE49-F238E27FC236}">
                <a16:creationId xmlns:a16="http://schemas.microsoft.com/office/drawing/2014/main" id="{93907D3B-925C-4630-A86A-7C5F1496B0EC}"/>
              </a:ext>
            </a:extLst>
          </p:cNvPr>
          <p:cNvSpPr/>
          <p:nvPr/>
        </p:nvSpPr>
        <p:spPr>
          <a:xfrm>
            <a:off x="7331395" y="2204930"/>
            <a:ext cx="1711359" cy="1033263"/>
          </a:xfrm>
          <a:prstGeom prst="wedgeRoundRectCallout">
            <a:avLst>
              <a:gd name="adj1" fmla="val 33550"/>
              <a:gd name="adj2" fmla="val 6055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ln w="19050">
                  <a:noFill/>
                </a:ln>
                <a:solidFill>
                  <a:sysClr val="windowText" lastClr="000000"/>
                </a:solidFill>
                <a:latin typeface="Twinkl" pitchFamily="50" charset="0"/>
              </a:rPr>
              <a:t>10</a:t>
            </a:r>
            <a:endParaRPr lang="en-GB" sz="6000" b="1" dirty="0">
              <a:ln w="19050">
                <a:noFill/>
              </a:ln>
              <a:solidFill>
                <a:sysClr val="windowText" lastClr="000000"/>
              </a:solidFill>
            </a:endParaRPr>
          </a:p>
        </p:txBody>
      </p:sp>
      <p:sp>
        <p:nvSpPr>
          <p:cNvPr id="77" name="Speech Bubble: Rectangle with Corners Rounded 76">
            <a:extLst>
              <a:ext uri="{FF2B5EF4-FFF2-40B4-BE49-F238E27FC236}">
                <a16:creationId xmlns:a16="http://schemas.microsoft.com/office/drawing/2014/main" id="{C7D8A2EA-A7D8-487F-A6F0-AEC17E3AF0FE}"/>
              </a:ext>
            </a:extLst>
          </p:cNvPr>
          <p:cNvSpPr/>
          <p:nvPr/>
        </p:nvSpPr>
        <p:spPr>
          <a:xfrm>
            <a:off x="7331395" y="2204930"/>
            <a:ext cx="1711359" cy="1033263"/>
          </a:xfrm>
          <a:prstGeom prst="wedgeRoundRectCallout">
            <a:avLst>
              <a:gd name="adj1" fmla="val 33550"/>
              <a:gd name="adj2" fmla="val 6055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  <a:latin typeface="Twinkl" pitchFamily="50" charset="0"/>
              </a:rPr>
              <a:t>What is double 5?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78" name="Title 1">
            <a:extLst>
              <a:ext uri="{FF2B5EF4-FFF2-40B4-BE49-F238E27FC236}">
                <a16:creationId xmlns:a16="http://schemas.microsoft.com/office/drawing/2014/main" id="{E51DD416-8C95-4BD9-8601-E042262530F4}"/>
              </a:ext>
            </a:extLst>
          </p:cNvPr>
          <p:cNvSpPr txBox="1">
            <a:spLocks/>
          </p:cNvSpPr>
          <p:nvPr/>
        </p:nvSpPr>
        <p:spPr>
          <a:xfrm>
            <a:off x="2034377" y="6339417"/>
            <a:ext cx="6324872" cy="32447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000000"/>
                </a:solidFill>
                <a:latin typeface="Twinkl" pitchFamily="50" charset="0"/>
              </a:rPr>
              <a:t>Double 5 is </a:t>
            </a:r>
            <a:r>
              <a:rPr lang="en-GB" sz="3200" b="0" u="sng" dirty="0">
                <a:solidFill>
                  <a:srgbClr val="000000"/>
                </a:solidFill>
                <a:latin typeface="Twinkl" pitchFamily="50" charset="0"/>
              </a:rPr>
              <a:t>10.</a:t>
            </a:r>
          </a:p>
        </p:txBody>
      </p:sp>
    </p:spTree>
    <p:extLst>
      <p:ext uri="{BB962C8B-B14F-4D97-AF65-F5344CB8AC3E}">
        <p14:creationId xmlns:p14="http://schemas.microsoft.com/office/powerpoint/2010/main" val="382963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C -1.875E-6 0.13982 0.04466 0.25324 0.09909 0.25324 C 0.16341 0.25324 0.18659 0.12686 0.19636 0.05047 L 0.20638 -0.05069 C 0.21654 -0.12708 0.24115 -0.25277 0.31367 -0.25277 C 0.36029 -0.25277 0.41302 -0.13981 0.41302 -3.33333E-6 C 0.41302 0.13982 0.36029 0.25324 0.31367 0.25324 C 0.24115 0.25324 0.21654 0.12686 0.20638 0.05047 L 0.19636 -0.05069 C 0.18659 -0.12708 0.16341 -0.25277 0.09909 -0.25277 C 0.04466 -0.25277 -1.875E-6 -0.13981 -1.875E-6 -3.33333E-6 Z " pathEditMode="relative" rAng="0" ptsTypes="AAAAAAAAAAA">
                                      <p:cBhvr>
                                        <p:cTn id="14" dur="1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5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00"/>
                            </p:stCondLst>
                            <p:childTnLst>
                              <p:par>
                                <p:cTn id="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00"/>
                            </p:stCondLst>
                            <p:childTnLst>
                              <p:par>
                                <p:cTn id="2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00"/>
                            </p:stCondLst>
                            <p:childTnLst>
                              <p:par>
                                <p:cTn id="3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9" grpId="0" animBg="1"/>
      <p:bldP spid="53" grpId="0" animBg="1"/>
      <p:bldP spid="76" grpId="0" animBg="1"/>
      <p:bldP spid="77" grpId="0" animBg="1"/>
      <p:bldP spid="77" grpId="1" animBg="1"/>
      <p:bldP spid="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434825-B442-4923-89F6-857892B1C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74" y="187611"/>
            <a:ext cx="1299108" cy="9646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0A1B61-A9AE-42D8-AE16-74B9EC84F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508" y="187611"/>
            <a:ext cx="8257143" cy="1085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48BED9-7F5B-42AF-88ED-F5575049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210" y="2457433"/>
            <a:ext cx="3677475" cy="29910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D95016-77F9-479C-8918-18D75BA91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451" y="2423143"/>
            <a:ext cx="3699097" cy="30595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1A53F2-99A2-46DD-A872-6CDC2BC5D1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2314" y="2423143"/>
            <a:ext cx="3699097" cy="323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45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434825-B442-4923-89F6-857892B1C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74" y="187611"/>
            <a:ext cx="1299108" cy="9646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0A1B61-A9AE-42D8-AE16-74B9EC84F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508" y="187611"/>
            <a:ext cx="8257143" cy="1085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CA16BE-BB9C-476C-9BF9-38054B3AB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508" y="2477290"/>
            <a:ext cx="3647632" cy="30776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2CDB66-A3CD-486C-BC1D-5477E7C35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6365" y="2477290"/>
            <a:ext cx="4055203" cy="333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48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/>
              <a:t>2.03.21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be able to double amounts of objects up to 20.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879" y="154849"/>
            <a:ext cx="1131570" cy="11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22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298C75-963B-4D05-93E5-291FC687A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451" y="12072"/>
            <a:ext cx="1318460" cy="97905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0C51DA-0422-451B-8003-97E79434B175}"/>
              </a:ext>
            </a:extLst>
          </p:cNvPr>
          <p:cNvSpPr/>
          <p:nvPr/>
        </p:nvSpPr>
        <p:spPr>
          <a:xfrm>
            <a:off x="3083506" y="136881"/>
            <a:ext cx="6024988" cy="8542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Doubling is when you take a number or number of objects and add it to itself, or, multiply it by 2.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EDA0BC-4B44-488B-89AE-D04427181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601" y="5382497"/>
            <a:ext cx="630653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sz="6600" dirty="0"/>
              <a:t>Double 5 is 10.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E69656-9DE4-4A1C-A701-480693BFD7C1}"/>
              </a:ext>
            </a:extLst>
          </p:cNvPr>
          <p:cNvGrpSpPr>
            <a:grpSpLocks/>
          </p:cNvGrpSpPr>
          <p:nvPr/>
        </p:nvGrpSpPr>
        <p:grpSpPr bwMode="auto">
          <a:xfrm>
            <a:off x="4139406" y="980281"/>
            <a:ext cx="3913188" cy="4897437"/>
            <a:chOff x="2606473" y="337751"/>
            <a:chExt cx="3913178" cy="4897394"/>
          </a:xfrm>
        </p:grpSpPr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498842A3-7DF0-4888-B344-FBE1060AF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473" y="337751"/>
              <a:ext cx="3913178" cy="4897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72DD6C4-6F1D-4F0E-8093-22E5082C22A8}"/>
                </a:ext>
              </a:extLst>
            </p:cNvPr>
            <p:cNvSpPr/>
            <p:nvPr/>
          </p:nvSpPr>
          <p:spPr>
            <a:xfrm>
              <a:off x="3566909" y="2547532"/>
              <a:ext cx="311149" cy="311147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16E233E-D66F-4B52-9BDF-2692536C9291}"/>
                </a:ext>
              </a:extLst>
            </p:cNvPr>
            <p:cNvSpPr/>
            <p:nvPr/>
          </p:nvSpPr>
          <p:spPr>
            <a:xfrm>
              <a:off x="3566909" y="3074577"/>
              <a:ext cx="311149" cy="312734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B6B2A08-10B0-4EBC-8B5B-DFB81D28125D}"/>
                </a:ext>
              </a:extLst>
            </p:cNvPr>
            <p:cNvSpPr/>
            <p:nvPr/>
          </p:nvSpPr>
          <p:spPr>
            <a:xfrm>
              <a:off x="4008232" y="2547532"/>
              <a:ext cx="311149" cy="311147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D0305CE-4D6B-4498-B533-8C4A4B07519D}"/>
                </a:ext>
              </a:extLst>
            </p:cNvPr>
            <p:cNvSpPr/>
            <p:nvPr/>
          </p:nvSpPr>
          <p:spPr>
            <a:xfrm>
              <a:off x="4008232" y="3074577"/>
              <a:ext cx="311149" cy="312734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44662DA-2CDD-4B10-A85C-86DF98C5338E}"/>
                </a:ext>
              </a:extLst>
            </p:cNvPr>
            <p:cNvSpPr/>
            <p:nvPr/>
          </p:nvSpPr>
          <p:spPr>
            <a:xfrm>
              <a:off x="4741656" y="2571343"/>
              <a:ext cx="311149" cy="311147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37DE85F-91F2-4719-B7A6-507F6FE1A9DE}"/>
                </a:ext>
              </a:extLst>
            </p:cNvPr>
            <p:cNvSpPr/>
            <p:nvPr/>
          </p:nvSpPr>
          <p:spPr>
            <a:xfrm>
              <a:off x="4741656" y="3074577"/>
              <a:ext cx="311149" cy="312734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240753F-2345-4617-ABFD-8F33E97CEFC9}"/>
                </a:ext>
              </a:extLst>
            </p:cNvPr>
            <p:cNvSpPr/>
            <p:nvPr/>
          </p:nvSpPr>
          <p:spPr>
            <a:xfrm>
              <a:off x="5181391" y="2571343"/>
              <a:ext cx="311149" cy="311147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D9EF589-D489-4FDD-8242-9B0A1ADC8812}"/>
                </a:ext>
              </a:extLst>
            </p:cNvPr>
            <p:cNvSpPr/>
            <p:nvPr/>
          </p:nvSpPr>
          <p:spPr>
            <a:xfrm>
              <a:off x="5181391" y="3098389"/>
              <a:ext cx="311149" cy="312735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F689253-E386-4B8C-A604-1F38AD4A3E4F}"/>
                </a:ext>
              </a:extLst>
            </p:cNvPr>
            <p:cNvSpPr/>
            <p:nvPr/>
          </p:nvSpPr>
          <p:spPr>
            <a:xfrm>
              <a:off x="4008232" y="3579398"/>
              <a:ext cx="311149" cy="311147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59576AE-36D1-4D80-BB0F-4A9DC4608F00}"/>
                </a:ext>
              </a:extLst>
            </p:cNvPr>
            <p:cNvSpPr/>
            <p:nvPr/>
          </p:nvSpPr>
          <p:spPr>
            <a:xfrm>
              <a:off x="4741656" y="3579398"/>
              <a:ext cx="311149" cy="311147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EC8108EB-1DE5-445E-9F97-03112AAA4487}"/>
              </a:ext>
            </a:extLst>
          </p:cNvPr>
          <p:cNvSpPr/>
          <p:nvPr/>
        </p:nvSpPr>
        <p:spPr>
          <a:xfrm>
            <a:off x="6096001" y="3008243"/>
            <a:ext cx="1099930" cy="1761479"/>
          </a:xfrm>
          <a:prstGeom prst="ellipse">
            <a:avLst/>
          </a:prstGeom>
          <a:solidFill>
            <a:srgbClr val="C21132"/>
          </a:solidFill>
          <a:ln>
            <a:solidFill>
              <a:srgbClr val="C21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49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49203A2-BD27-4169-8994-6BA10E393F10}"/>
              </a:ext>
            </a:extLst>
          </p:cNvPr>
          <p:cNvGrpSpPr>
            <a:grpSpLocks/>
          </p:cNvGrpSpPr>
          <p:nvPr/>
        </p:nvGrpSpPr>
        <p:grpSpPr bwMode="auto">
          <a:xfrm>
            <a:off x="4139406" y="980281"/>
            <a:ext cx="3913188" cy="4897437"/>
            <a:chOff x="2606473" y="337751"/>
            <a:chExt cx="3913178" cy="4897394"/>
          </a:xfrm>
        </p:grpSpPr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6522506F-FC25-45A8-82EB-3A7CDDF5F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473" y="337751"/>
              <a:ext cx="3913178" cy="4897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932C08D-B6BE-43CC-ACCF-5A47A53A053F}"/>
                </a:ext>
              </a:extLst>
            </p:cNvPr>
            <p:cNvSpPr/>
            <p:nvPr/>
          </p:nvSpPr>
          <p:spPr>
            <a:xfrm>
              <a:off x="3566909" y="2547532"/>
              <a:ext cx="311149" cy="311147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E5D8F73-B309-465A-B518-A6239AA30395}"/>
                </a:ext>
              </a:extLst>
            </p:cNvPr>
            <p:cNvSpPr/>
            <p:nvPr/>
          </p:nvSpPr>
          <p:spPr>
            <a:xfrm>
              <a:off x="3566909" y="3074577"/>
              <a:ext cx="311149" cy="312734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635B7E0-D448-4C90-8808-A4405FCDEF58}"/>
                </a:ext>
              </a:extLst>
            </p:cNvPr>
            <p:cNvSpPr/>
            <p:nvPr/>
          </p:nvSpPr>
          <p:spPr>
            <a:xfrm>
              <a:off x="4008232" y="2547532"/>
              <a:ext cx="311149" cy="311147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73D694F-308F-4C03-A208-5F4D6B353825}"/>
                </a:ext>
              </a:extLst>
            </p:cNvPr>
            <p:cNvSpPr/>
            <p:nvPr/>
          </p:nvSpPr>
          <p:spPr>
            <a:xfrm>
              <a:off x="4008232" y="3074577"/>
              <a:ext cx="311149" cy="312734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84F4592-73D3-4ED7-8620-4E50E51553B7}"/>
                </a:ext>
              </a:extLst>
            </p:cNvPr>
            <p:cNvSpPr/>
            <p:nvPr/>
          </p:nvSpPr>
          <p:spPr>
            <a:xfrm>
              <a:off x="4741656" y="2571343"/>
              <a:ext cx="311149" cy="311147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03E7617-8BC4-4514-B636-BF539C827A29}"/>
                </a:ext>
              </a:extLst>
            </p:cNvPr>
            <p:cNvSpPr/>
            <p:nvPr/>
          </p:nvSpPr>
          <p:spPr>
            <a:xfrm>
              <a:off x="4741656" y="3074577"/>
              <a:ext cx="311149" cy="312734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89843EE-4F5C-4A4D-822B-DB473BF94852}"/>
                </a:ext>
              </a:extLst>
            </p:cNvPr>
            <p:cNvSpPr/>
            <p:nvPr/>
          </p:nvSpPr>
          <p:spPr>
            <a:xfrm>
              <a:off x="5181391" y="2571343"/>
              <a:ext cx="311149" cy="311147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4F5846D-12DA-407A-A4AD-7B798D77013F}"/>
                </a:ext>
              </a:extLst>
            </p:cNvPr>
            <p:cNvSpPr/>
            <p:nvPr/>
          </p:nvSpPr>
          <p:spPr>
            <a:xfrm>
              <a:off x="5181391" y="3098389"/>
              <a:ext cx="311149" cy="312735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248ECB4-7715-4904-A661-212725ECAAE3}"/>
                </a:ext>
              </a:extLst>
            </p:cNvPr>
            <p:cNvSpPr/>
            <p:nvPr/>
          </p:nvSpPr>
          <p:spPr>
            <a:xfrm>
              <a:off x="4008232" y="3579398"/>
              <a:ext cx="311149" cy="311147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82974E5-5CED-4F49-92C6-0794FA125D5F}"/>
                </a:ext>
              </a:extLst>
            </p:cNvPr>
            <p:cNvSpPr/>
            <p:nvPr/>
          </p:nvSpPr>
          <p:spPr>
            <a:xfrm>
              <a:off x="4741656" y="3579398"/>
              <a:ext cx="311149" cy="311147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2519C68-F9A8-4138-9EA2-B59078935CB6}"/>
                </a:ext>
              </a:extLst>
            </p:cNvPr>
            <p:cNvSpPr/>
            <p:nvPr/>
          </p:nvSpPr>
          <p:spPr>
            <a:xfrm>
              <a:off x="5181391" y="3579398"/>
              <a:ext cx="311149" cy="311147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BB1B91A-69AB-4021-BEBE-01970A0C862E}"/>
                </a:ext>
              </a:extLst>
            </p:cNvPr>
            <p:cNvSpPr/>
            <p:nvPr/>
          </p:nvSpPr>
          <p:spPr>
            <a:xfrm>
              <a:off x="3566909" y="3579398"/>
              <a:ext cx="311149" cy="311147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9298C75-963B-4D05-93E5-291FC687A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451" y="12072"/>
            <a:ext cx="1318460" cy="97905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0C51DA-0422-451B-8003-97E79434B175}"/>
              </a:ext>
            </a:extLst>
          </p:cNvPr>
          <p:cNvSpPr/>
          <p:nvPr/>
        </p:nvSpPr>
        <p:spPr>
          <a:xfrm>
            <a:off x="3083506" y="136881"/>
            <a:ext cx="6024988" cy="8542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Doubling is when you take a number or number of objects and add it to itself, or, multiply it by 2.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EDA0BC-4B44-488B-89AE-D04427181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601" y="5382497"/>
            <a:ext cx="630653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sz="6600" dirty="0"/>
              <a:t>Double 6 is 12. 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C8108EB-1DE5-445E-9F97-03112AAA4487}"/>
              </a:ext>
            </a:extLst>
          </p:cNvPr>
          <p:cNvSpPr/>
          <p:nvPr/>
        </p:nvSpPr>
        <p:spPr>
          <a:xfrm>
            <a:off x="6096001" y="3008243"/>
            <a:ext cx="1099930" cy="1761479"/>
          </a:xfrm>
          <a:prstGeom prst="ellipse">
            <a:avLst/>
          </a:prstGeom>
          <a:solidFill>
            <a:srgbClr val="C21132"/>
          </a:solidFill>
          <a:ln>
            <a:solidFill>
              <a:srgbClr val="C21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93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7421D07A-85AE-4220-9A60-DA1B79F7BE8A}"/>
              </a:ext>
            </a:extLst>
          </p:cNvPr>
          <p:cNvGrpSpPr>
            <a:grpSpLocks/>
          </p:cNvGrpSpPr>
          <p:nvPr/>
        </p:nvGrpSpPr>
        <p:grpSpPr bwMode="auto">
          <a:xfrm>
            <a:off x="4314833" y="740876"/>
            <a:ext cx="3913188" cy="4897437"/>
            <a:chOff x="2606473" y="337751"/>
            <a:chExt cx="3913178" cy="4897394"/>
          </a:xfrm>
        </p:grpSpPr>
        <p:pic>
          <p:nvPicPr>
            <p:cNvPr id="52" name="Picture 3">
              <a:extLst>
                <a:ext uri="{FF2B5EF4-FFF2-40B4-BE49-F238E27FC236}">
                  <a16:creationId xmlns:a16="http://schemas.microsoft.com/office/drawing/2014/main" id="{6F83883D-0E64-4A57-AA13-848EF22A7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473" y="337751"/>
              <a:ext cx="3913178" cy="4897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EDC70C9-B5BF-444C-AFD2-D696742CC6C0}"/>
                </a:ext>
              </a:extLst>
            </p:cNvPr>
            <p:cNvSpPr/>
            <p:nvPr/>
          </p:nvSpPr>
          <p:spPr>
            <a:xfrm>
              <a:off x="3566909" y="2276071"/>
              <a:ext cx="311149" cy="311147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7C1EB6A-1D5C-41F8-A61B-6CCE9D1A77CE}"/>
                </a:ext>
              </a:extLst>
            </p:cNvPr>
            <p:cNvSpPr/>
            <p:nvPr/>
          </p:nvSpPr>
          <p:spPr>
            <a:xfrm>
              <a:off x="3566909" y="2803116"/>
              <a:ext cx="311149" cy="311147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C23FDDA-F082-4114-9EB6-683169A7AF86}"/>
                </a:ext>
              </a:extLst>
            </p:cNvPr>
            <p:cNvSpPr/>
            <p:nvPr/>
          </p:nvSpPr>
          <p:spPr>
            <a:xfrm>
              <a:off x="4008232" y="2276071"/>
              <a:ext cx="311149" cy="311147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706B6DD-70AB-40F3-BD2D-68820A2028B9}"/>
                </a:ext>
              </a:extLst>
            </p:cNvPr>
            <p:cNvSpPr/>
            <p:nvPr/>
          </p:nvSpPr>
          <p:spPr>
            <a:xfrm>
              <a:off x="4008232" y="2803116"/>
              <a:ext cx="311149" cy="311147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0A9D85-A8CC-4001-81A1-C5EEA9D9E48F}"/>
                </a:ext>
              </a:extLst>
            </p:cNvPr>
            <p:cNvSpPr/>
            <p:nvPr/>
          </p:nvSpPr>
          <p:spPr>
            <a:xfrm>
              <a:off x="4741656" y="2299884"/>
              <a:ext cx="311149" cy="311147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BB34780-A2E9-46B5-BA22-A6A5126703A7}"/>
                </a:ext>
              </a:extLst>
            </p:cNvPr>
            <p:cNvSpPr/>
            <p:nvPr/>
          </p:nvSpPr>
          <p:spPr>
            <a:xfrm>
              <a:off x="4741656" y="2803116"/>
              <a:ext cx="311149" cy="311147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97A0CD5-4712-483B-BD12-48F3AE363275}"/>
                </a:ext>
              </a:extLst>
            </p:cNvPr>
            <p:cNvSpPr/>
            <p:nvPr/>
          </p:nvSpPr>
          <p:spPr>
            <a:xfrm>
              <a:off x="5181391" y="2299884"/>
              <a:ext cx="311149" cy="311147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B37D257-A24E-46A0-989C-18597180241E}"/>
                </a:ext>
              </a:extLst>
            </p:cNvPr>
            <p:cNvSpPr/>
            <p:nvPr/>
          </p:nvSpPr>
          <p:spPr>
            <a:xfrm>
              <a:off x="5181391" y="2826929"/>
              <a:ext cx="311149" cy="311147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070F76F-F3ED-4AF9-A0CE-4BBEF3CC8849}"/>
                </a:ext>
              </a:extLst>
            </p:cNvPr>
            <p:cNvSpPr/>
            <p:nvPr/>
          </p:nvSpPr>
          <p:spPr>
            <a:xfrm>
              <a:off x="4008232" y="3307937"/>
              <a:ext cx="311149" cy="311147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71EAE74-E0EB-4514-840E-0E76AE3EA79A}"/>
                </a:ext>
              </a:extLst>
            </p:cNvPr>
            <p:cNvSpPr/>
            <p:nvPr/>
          </p:nvSpPr>
          <p:spPr>
            <a:xfrm>
              <a:off x="4741656" y="3307937"/>
              <a:ext cx="311149" cy="311147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0B118D3-1530-4E7B-B141-543B926F88EF}"/>
                </a:ext>
              </a:extLst>
            </p:cNvPr>
            <p:cNvSpPr/>
            <p:nvPr/>
          </p:nvSpPr>
          <p:spPr>
            <a:xfrm>
              <a:off x="5181391" y="3307937"/>
              <a:ext cx="311149" cy="311147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0574281-21FC-4E2B-8504-5555B6DC9C35}"/>
                </a:ext>
              </a:extLst>
            </p:cNvPr>
            <p:cNvSpPr/>
            <p:nvPr/>
          </p:nvSpPr>
          <p:spPr>
            <a:xfrm>
              <a:off x="3566909" y="3307937"/>
              <a:ext cx="311149" cy="311147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8A72C8F-E9F4-43B6-AD98-0CEE2010BBB3}"/>
                </a:ext>
              </a:extLst>
            </p:cNvPr>
            <p:cNvSpPr/>
            <p:nvPr/>
          </p:nvSpPr>
          <p:spPr>
            <a:xfrm>
              <a:off x="4008232" y="3814345"/>
              <a:ext cx="311149" cy="311147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CA2122F-ACB3-4F3B-B684-FAD30BD85C4F}"/>
                </a:ext>
              </a:extLst>
            </p:cNvPr>
            <p:cNvSpPr/>
            <p:nvPr/>
          </p:nvSpPr>
          <p:spPr>
            <a:xfrm>
              <a:off x="4741656" y="3811171"/>
              <a:ext cx="311149" cy="311147"/>
            </a:xfrm>
            <a:prstGeom prst="ellipse">
              <a:avLst/>
            </a:prstGeom>
            <a:solidFill>
              <a:srgbClr val="1C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9298C75-963B-4D05-93E5-291FC687A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451" y="12072"/>
            <a:ext cx="1318460" cy="97905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0C51DA-0422-451B-8003-97E79434B175}"/>
              </a:ext>
            </a:extLst>
          </p:cNvPr>
          <p:cNvSpPr/>
          <p:nvPr/>
        </p:nvSpPr>
        <p:spPr>
          <a:xfrm>
            <a:off x="3083506" y="136881"/>
            <a:ext cx="6024988" cy="8542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Doubling is when you take a number or number of objects and add it to itself, or, multiply it by 2.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EDA0BC-4B44-488B-89AE-D04427181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601" y="5382497"/>
            <a:ext cx="630653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sz="6600" dirty="0"/>
              <a:t>Double 7 is 14. 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C8108EB-1DE5-445E-9F97-03112AAA4487}"/>
              </a:ext>
            </a:extLst>
          </p:cNvPr>
          <p:cNvSpPr/>
          <p:nvPr/>
        </p:nvSpPr>
        <p:spPr>
          <a:xfrm>
            <a:off x="6271427" y="2436857"/>
            <a:ext cx="1099930" cy="2249443"/>
          </a:xfrm>
          <a:prstGeom prst="ellipse">
            <a:avLst/>
          </a:prstGeom>
          <a:solidFill>
            <a:srgbClr val="C21132"/>
          </a:solidFill>
          <a:ln>
            <a:solidFill>
              <a:srgbClr val="C21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3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2778</TotalTime>
  <Words>502</Words>
  <Application>Microsoft Office PowerPoint</Application>
  <PresentationFormat>Widescreen</PresentationFormat>
  <Paragraphs>66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S.Mounsey [ Wheatley Hill Community Primary School ]</cp:lastModifiedBy>
  <cp:revision>160</cp:revision>
  <dcterms:created xsi:type="dcterms:W3CDTF">2021-02-01T11:03:31Z</dcterms:created>
  <dcterms:modified xsi:type="dcterms:W3CDTF">2021-02-28T21:55:24Z</dcterms:modified>
</cp:coreProperties>
</file>