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8" r:id="rId11"/>
    <p:sldId id="257" r:id="rId1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2ADD-4831-4EC9-A91C-2589D4A18044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D0B8-F9D7-48F8-BC59-FF67BB191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Monday 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</a:t>
            </a:r>
            <a:r>
              <a:rPr lang="en-GB" sz="3200" dirty="0"/>
              <a:t>– Friday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March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</a:t>
            </a:r>
            <a:r>
              <a:rPr lang="en-GB" sz="4000" dirty="0" smtClean="0"/>
              <a:t>to recognise sounds.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67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 Sound 1  - “</a:t>
            </a:r>
            <a:r>
              <a:rPr lang="en-GB" sz="3200" b="1" dirty="0" err="1" smtClean="0"/>
              <a:t>ir</a:t>
            </a:r>
            <a:r>
              <a:rPr lang="en-GB" sz="3200" b="1" dirty="0" smtClean="0"/>
              <a:t>”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57" y="1240970"/>
            <a:ext cx="8806543" cy="4649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“</a:t>
            </a:r>
            <a:r>
              <a:rPr lang="en-GB" sz="2000" dirty="0" err="1" smtClean="0"/>
              <a:t>ir</a:t>
            </a:r>
            <a:r>
              <a:rPr lang="en-GB" sz="2000" dirty="0" smtClean="0"/>
              <a:t>” &gt; “</a:t>
            </a:r>
            <a:r>
              <a:rPr lang="en-GB" sz="2000" dirty="0" err="1" smtClean="0"/>
              <a:t>ir</a:t>
            </a:r>
            <a:r>
              <a:rPr lang="en-GB" sz="2000" dirty="0" smtClean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7257" y="2244200"/>
            <a:ext cx="1843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ir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 “whirl and twirl”</a:t>
            </a: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33755" l="72785" r="96835"/>
                    </a14:imgEffect>
                  </a14:imgLayer>
                </a14:imgProps>
              </a:ext>
            </a:extLst>
          </a:blip>
          <a:srcRect l="69771" b="65479"/>
          <a:stretch/>
        </p:blipFill>
        <p:spPr>
          <a:xfrm flipH="1">
            <a:off x="7200935" y="3653365"/>
            <a:ext cx="919614" cy="11874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554" y="4185795"/>
            <a:ext cx="6499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 use your index finger and try forming the sound out in the air. </a:t>
            </a:r>
          </a:p>
          <a:p>
            <a:endParaRPr lang="en-GB" dirty="0"/>
          </a:p>
          <a:p>
            <a:r>
              <a:rPr lang="en-GB" dirty="0" smtClean="0"/>
              <a:t>Once having practiced see if you can form todays sound on paper.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2640873" y="5360695"/>
            <a:ext cx="2571208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5523414" y="5360694"/>
            <a:ext cx="2597136" cy="963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8499571" y="5360693"/>
            <a:ext cx="2597136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395" y="6114047"/>
            <a:ext cx="902286" cy="65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7645" t="40441" r="42954" b="42704"/>
          <a:stretch/>
        </p:blipFill>
        <p:spPr>
          <a:xfrm>
            <a:off x="990191" y="1645859"/>
            <a:ext cx="1414364" cy="1426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2231" y="5641555"/>
            <a:ext cx="69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XCCW Joined 4a" panose="03050602040000000000" pitchFamily="66" charset="0"/>
              </a:rPr>
              <a:t>ir</a:t>
            </a:r>
            <a:endParaRPr lang="en-GB" sz="28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8475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wh</a:t>
            </a:r>
            <a:r>
              <a:rPr lang="en-GB" sz="3600" u="sng" dirty="0" smtClean="0">
                <a:solidFill>
                  <a:schemeClr val="tx1"/>
                </a:solidFill>
              </a:rPr>
              <a:t>ir</a:t>
            </a:r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</a:t>
            </a:r>
            <a:r>
              <a:rPr lang="en-GB" sz="1600" dirty="0" smtClean="0">
                <a:solidFill>
                  <a:schemeClr val="bg1"/>
                </a:solidFill>
              </a:rPr>
              <a:t>Fred Talk -  Fred Frog can only say words in sounds but not the entire word all at once for example “g-</a:t>
            </a:r>
            <a:r>
              <a:rPr lang="en-GB" sz="1600" dirty="0" err="1" smtClean="0">
                <a:solidFill>
                  <a:schemeClr val="bg1"/>
                </a:solidFill>
              </a:rPr>
              <a:t>ir</a:t>
            </a:r>
            <a:r>
              <a:rPr lang="en-GB" sz="1600" dirty="0" smtClean="0">
                <a:solidFill>
                  <a:schemeClr val="bg1"/>
                </a:solidFill>
              </a:rPr>
              <a:t>-l”.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Phonics green word car-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t</a:t>
            </a:r>
            <a:r>
              <a:rPr lang="en-GB" sz="3600" u="sng" dirty="0" err="1" smtClean="0">
                <a:solidFill>
                  <a:schemeClr val="tx1"/>
                </a:solidFill>
              </a:rPr>
              <a:t>ir</a:t>
            </a:r>
            <a:r>
              <a:rPr lang="en-GB" sz="3600" dirty="0" err="1" smtClean="0">
                <a:solidFill>
                  <a:schemeClr val="tx1"/>
                </a:solidFill>
              </a:rPr>
              <a:t>l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520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tw</a:t>
            </a:r>
            <a:r>
              <a:rPr lang="en-GB" sz="3600" u="sng" dirty="0" smtClean="0">
                <a:solidFill>
                  <a:schemeClr val="tx1"/>
                </a:solidFill>
              </a:rPr>
              <a:t>ir</a:t>
            </a:r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d</a:t>
            </a:r>
            <a:r>
              <a:rPr lang="en-GB" sz="3600" u="sng" dirty="0" err="1" smtClean="0">
                <a:solidFill>
                  <a:schemeClr val="tx1"/>
                </a:solidFill>
              </a:rPr>
              <a:t>ir</a:t>
            </a:r>
            <a:r>
              <a:rPr lang="en-GB" sz="3600" dirty="0" err="1" smtClean="0">
                <a:solidFill>
                  <a:schemeClr val="tx1"/>
                </a:solidFill>
              </a:rPr>
              <a:t>l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separate the real words from the alien words?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2805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4539" y="6113390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sound?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‘</a:t>
            </a:r>
            <a:r>
              <a:rPr lang="en-GB" dirty="0" err="1" smtClean="0"/>
              <a:t>ir</a:t>
            </a:r>
            <a:r>
              <a:rPr lang="en-GB" dirty="0" smtClean="0"/>
              <a:t>’.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Examples -  birthday, girl, skirt, shirt, bird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Example-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On my b</a:t>
            </a:r>
            <a:r>
              <a:rPr lang="en-GB" u="sng" dirty="0" smtClean="0">
                <a:solidFill>
                  <a:schemeClr val="bg1"/>
                </a:solidFill>
              </a:rPr>
              <a:t>ir</a:t>
            </a:r>
            <a:r>
              <a:rPr lang="en-GB" dirty="0" smtClean="0">
                <a:solidFill>
                  <a:schemeClr val="bg1"/>
                </a:solidFill>
              </a:rPr>
              <a:t>thday I plan on wearing my new sk</a:t>
            </a:r>
            <a:r>
              <a:rPr lang="en-GB" u="sng" dirty="0" smtClean="0">
                <a:solidFill>
                  <a:schemeClr val="bg1"/>
                </a:solidFill>
              </a:rPr>
              <a:t>ir</a:t>
            </a:r>
            <a:r>
              <a:rPr lang="en-GB" dirty="0" smtClean="0">
                <a:solidFill>
                  <a:schemeClr val="bg1"/>
                </a:solidFill>
              </a:rPr>
              <a:t>t.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8785" b="35247"/>
          <a:stretch/>
        </p:blipFill>
        <p:spPr>
          <a:xfrm>
            <a:off x="4610304" y="1198722"/>
            <a:ext cx="2971392" cy="1387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068" y="6149532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Sound 2 – “air”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046"/>
            <a:ext cx="10515600" cy="4630917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                              Try </a:t>
            </a:r>
            <a:r>
              <a:rPr lang="en-GB" sz="2000" dirty="0"/>
              <a:t>my turn, your turn with a partner </a:t>
            </a:r>
            <a:r>
              <a:rPr lang="en-GB" sz="2000" dirty="0" smtClean="0"/>
              <a:t>“air” </a:t>
            </a:r>
            <a:r>
              <a:rPr lang="en-GB" sz="2000" dirty="0"/>
              <a:t>&gt; </a:t>
            </a:r>
            <a:r>
              <a:rPr lang="en-GB" sz="2000" dirty="0" smtClean="0"/>
              <a:t>“air”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01835" y="2373065"/>
            <a:ext cx="1648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“air”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“that’s not fair”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092" y="4193093"/>
            <a:ext cx="6499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 use your index finger and try forming the sound out in the air. </a:t>
            </a:r>
          </a:p>
          <a:p>
            <a:endParaRPr lang="en-GB" dirty="0"/>
          </a:p>
          <a:p>
            <a:r>
              <a:rPr lang="en-GB" dirty="0" smtClean="0"/>
              <a:t>Once having practiced see if you can form todays sound on paper.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33755" l="72785" r="96835"/>
                    </a14:imgEffect>
                  </a14:imgLayer>
                </a14:imgProps>
              </a:ext>
            </a:extLst>
          </a:blip>
          <a:srcRect l="69771" b="65479"/>
          <a:stretch/>
        </p:blipFill>
        <p:spPr>
          <a:xfrm flipH="1">
            <a:off x="7318033" y="3573394"/>
            <a:ext cx="919614" cy="1187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2640873" y="5360695"/>
            <a:ext cx="2571208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8088089" y="5360694"/>
            <a:ext cx="2571208" cy="963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67532"/>
          <a:stretch/>
        </p:blipFill>
        <p:spPr>
          <a:xfrm>
            <a:off x="5364481" y="5360695"/>
            <a:ext cx="2571208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659" y="6098584"/>
            <a:ext cx="902286" cy="652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1262313"/>
            <a:ext cx="561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you will learn another way we create an “air” sound.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8151" t="40940" r="52447" b="42760"/>
          <a:stretch/>
        </p:blipFill>
        <p:spPr>
          <a:xfrm>
            <a:off x="727166" y="2014928"/>
            <a:ext cx="1635833" cy="1595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2592" y="5579590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XCCW Joined 4a" panose="03050602040000000000" pitchFamily="66" charset="0"/>
              </a:rPr>
              <a:t>air</a:t>
            </a:r>
            <a:endParaRPr lang="en-GB" sz="32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Blending Independently – Sound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</a:t>
            </a:r>
            <a:r>
              <a:rPr lang="en-GB" dirty="0" smtClean="0">
                <a:solidFill>
                  <a:schemeClr val="bg1"/>
                </a:solidFill>
              </a:rPr>
              <a:t>example 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</a:t>
            </a:r>
            <a:r>
              <a:rPr lang="en-GB" dirty="0" smtClean="0">
                <a:solidFill>
                  <a:schemeClr val="bg1"/>
                </a:solidFill>
              </a:rPr>
              <a:t>card- Fred </a:t>
            </a:r>
            <a:r>
              <a:rPr lang="en-GB" dirty="0">
                <a:solidFill>
                  <a:schemeClr val="bg1"/>
                </a:solidFill>
              </a:rPr>
              <a:t>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</a:t>
            </a:r>
            <a:r>
              <a:rPr lang="en-GB" sz="3600" u="sng" dirty="0" smtClean="0">
                <a:solidFill>
                  <a:schemeClr val="tx1"/>
                </a:solidFill>
              </a:rPr>
              <a:t>air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ch</a:t>
            </a:r>
            <a:r>
              <a:rPr lang="en-GB" sz="3600" u="sng" dirty="0" smtClean="0">
                <a:solidFill>
                  <a:schemeClr val="tx1"/>
                </a:solidFill>
              </a:rPr>
              <a:t>air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s</a:t>
            </a:r>
            <a:r>
              <a:rPr lang="en-GB" sz="3600" u="sng" dirty="0" err="1" smtClean="0">
                <a:solidFill>
                  <a:schemeClr val="tx1"/>
                </a:solidFill>
              </a:rPr>
              <a:t>air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z</a:t>
            </a:r>
            <a:r>
              <a:rPr lang="en-GB" sz="3600" u="sng" dirty="0" err="1" smtClean="0">
                <a:solidFill>
                  <a:schemeClr val="tx1"/>
                </a:solidFill>
              </a:rPr>
              <a:t>air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54028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" y="4423729"/>
            <a:ext cx="2805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Fred Talk, read the word</a:t>
            </a:r>
          </a:p>
          <a:p>
            <a:pPr marL="342900" indent="-342900">
              <a:buAutoNum type="arabicPeriod"/>
            </a:pPr>
            <a:r>
              <a:rPr lang="en-GB" dirty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/>
              <a:t>Speedy reading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194" y="6178055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Try and think of other words that have the sound ‘air’.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Examples –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fairground, airport, hair, stairs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 –   There are lots of st</a:t>
            </a:r>
            <a:r>
              <a:rPr lang="en-GB" u="sng" dirty="0" smtClean="0">
                <a:solidFill>
                  <a:schemeClr val="bg1"/>
                </a:solidFill>
              </a:rPr>
              <a:t>air</a:t>
            </a:r>
            <a:r>
              <a:rPr lang="en-GB" dirty="0" smtClean="0">
                <a:solidFill>
                  <a:schemeClr val="bg1"/>
                </a:solidFill>
              </a:rPr>
              <a:t>s in the </a:t>
            </a:r>
            <a:r>
              <a:rPr lang="en-GB" u="sng" dirty="0" smtClean="0">
                <a:solidFill>
                  <a:schemeClr val="bg1"/>
                </a:solidFill>
              </a:rPr>
              <a:t>air</a:t>
            </a:r>
            <a:r>
              <a:rPr lang="en-GB" dirty="0" smtClean="0">
                <a:solidFill>
                  <a:schemeClr val="bg1"/>
                </a:solidFill>
              </a:rPr>
              <a:t>port.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96" y="1027906"/>
            <a:ext cx="2975106" cy="138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194" y="6095972"/>
            <a:ext cx="8474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Can separate the ‘air’ and ‘</a:t>
            </a:r>
            <a:r>
              <a:rPr lang="en-GB" sz="2800" dirty="0" err="1" smtClean="0"/>
              <a:t>ir</a:t>
            </a:r>
            <a:r>
              <a:rPr lang="en-GB" sz="2800" dirty="0" smtClean="0"/>
              <a:t>’ words?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923108" y="1856151"/>
            <a:ext cx="511629" cy="5312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06779" y="2552837"/>
            <a:ext cx="511629" cy="5312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3108" y="1227909"/>
            <a:ext cx="559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 can colour the key to help categorise the two sounds!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08759" y="1998360"/>
            <a:ext cx="764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air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485" y="6144615"/>
            <a:ext cx="847417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0608" y="2121762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hair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3179" y="3021894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air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62006" y="2087570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stairs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68622" y="3021894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stir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71307" y="2121762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whirl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54065" y="3021894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twirl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5887" y="3021894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girl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94201" y="3852358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7559" y="3852358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repair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0917" y="3852358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thirsty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4275" y="3826251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shirt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2418" y="4662254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dirty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46074" y="4630608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thirty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383" y="4653565"/>
            <a:ext cx="1497875" cy="61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pair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5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502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XCCW Joined 4a</vt:lpstr>
      <vt:lpstr>Office Theme</vt:lpstr>
      <vt:lpstr>PowerPoint Presentation</vt:lpstr>
      <vt:lpstr>PowerPoint Presentation</vt:lpstr>
      <vt:lpstr> Sound 1  - “ir”</vt:lpstr>
      <vt:lpstr>Blending Independently  </vt:lpstr>
      <vt:lpstr>Review and Write</vt:lpstr>
      <vt:lpstr>Sound 2 – “air” </vt:lpstr>
      <vt:lpstr>Blending Independently – Sound 2 </vt:lpstr>
      <vt:lpstr>Review and Write 2</vt:lpstr>
      <vt:lpstr>Can separate the ‘air’ and ‘ir’ words?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student</cp:lastModifiedBy>
  <cp:revision>57</cp:revision>
  <cp:lastPrinted>2021-01-05T13:14:29Z</cp:lastPrinted>
  <dcterms:created xsi:type="dcterms:W3CDTF">2020-11-14T12:23:39Z</dcterms:created>
  <dcterms:modified xsi:type="dcterms:W3CDTF">2021-02-24T15:57:24Z</dcterms:modified>
</cp:coreProperties>
</file>