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57" r:id="rId4"/>
  </p:sldIdLst>
  <p:sldSz cx="12801600" cy="9601200" type="A3"/>
  <p:notesSz cx="6797675" cy="9926638"/>
  <p:defaultTextStyle>
    <a:defPPr>
      <a:defRPr lang="en-US"/>
    </a:defPPr>
    <a:lvl1pPr marL="0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2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87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22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21" autoAdjust="0"/>
    <p:restoredTop sz="94660"/>
  </p:normalViewPr>
  <p:slideViewPr>
    <p:cSldViewPr snapToGrid="0">
      <p:cViewPr varScale="1">
        <p:scale>
          <a:sx n="63" d="100"/>
          <a:sy n="63" d="100"/>
        </p:scale>
        <p:origin x="17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486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488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8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3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827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627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4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4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46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1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1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853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2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2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48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37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83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9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8" y="1382399"/>
            <a:ext cx="6480811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9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74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9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8" y="1382399"/>
            <a:ext cx="6480811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9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51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1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1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1" y="8898894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3A539-2724-410B-835E-2965EF8C08DE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1" y="8898894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1" y="8898894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337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3580" y="591242"/>
            <a:ext cx="4847609" cy="3111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22" u="sng" dirty="0"/>
              <a:t>Wheatley Hill Primary School – Long Term Overview – Year 1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217574"/>
              </p:ext>
            </p:extLst>
          </p:nvPr>
        </p:nvGraphicFramePr>
        <p:xfrm>
          <a:off x="443580" y="1284712"/>
          <a:ext cx="12007815" cy="68168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8800">
                  <a:extLst>
                    <a:ext uri="{9D8B030D-6E8A-4147-A177-3AD203B41FA5}">
                      <a16:colId xmlns:a16="http://schemas.microsoft.com/office/drawing/2014/main" val="1515145842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2801019361"/>
                    </a:ext>
                  </a:extLst>
                </a:gridCol>
                <a:gridCol w="181818">
                  <a:extLst>
                    <a:ext uri="{9D8B030D-6E8A-4147-A177-3AD203B41FA5}">
                      <a16:colId xmlns:a16="http://schemas.microsoft.com/office/drawing/2014/main" val="3886250757"/>
                    </a:ext>
                  </a:extLst>
                </a:gridCol>
                <a:gridCol w="566982">
                  <a:extLst>
                    <a:ext uri="{9D8B030D-6E8A-4147-A177-3AD203B41FA5}">
                      <a16:colId xmlns:a16="http://schemas.microsoft.com/office/drawing/2014/main" val="1192902612"/>
                    </a:ext>
                  </a:extLst>
                </a:gridCol>
                <a:gridCol w="403077">
                  <a:extLst>
                    <a:ext uri="{9D8B030D-6E8A-4147-A177-3AD203B41FA5}">
                      <a16:colId xmlns:a16="http://schemas.microsoft.com/office/drawing/2014/main" val="564546485"/>
                    </a:ext>
                  </a:extLst>
                </a:gridCol>
                <a:gridCol w="345723">
                  <a:extLst>
                    <a:ext uri="{9D8B030D-6E8A-4147-A177-3AD203B41FA5}">
                      <a16:colId xmlns:a16="http://schemas.microsoft.com/office/drawing/2014/main" val="3116527854"/>
                    </a:ext>
                  </a:extLst>
                </a:gridCol>
                <a:gridCol w="261738">
                  <a:extLst>
                    <a:ext uri="{9D8B030D-6E8A-4147-A177-3AD203B41FA5}">
                      <a16:colId xmlns:a16="http://schemas.microsoft.com/office/drawing/2014/main" val="3318043987"/>
                    </a:ext>
                  </a:extLst>
                </a:gridCol>
                <a:gridCol w="514077">
                  <a:extLst>
                    <a:ext uri="{9D8B030D-6E8A-4147-A177-3AD203B41FA5}">
                      <a16:colId xmlns:a16="http://schemas.microsoft.com/office/drawing/2014/main" val="384905964"/>
                    </a:ext>
                  </a:extLst>
                </a:gridCol>
                <a:gridCol w="161783">
                  <a:extLst>
                    <a:ext uri="{9D8B030D-6E8A-4147-A177-3AD203B41FA5}">
                      <a16:colId xmlns:a16="http://schemas.microsoft.com/office/drawing/2014/main" val="31436958"/>
                    </a:ext>
                  </a:extLst>
                </a:gridCol>
                <a:gridCol w="587017">
                  <a:extLst>
                    <a:ext uri="{9D8B030D-6E8A-4147-A177-3AD203B41FA5}">
                      <a16:colId xmlns:a16="http://schemas.microsoft.com/office/drawing/2014/main" val="3093718421"/>
                    </a:ext>
                  </a:extLst>
                </a:gridCol>
                <a:gridCol w="184260">
                  <a:extLst>
                    <a:ext uri="{9D8B030D-6E8A-4147-A177-3AD203B41FA5}">
                      <a16:colId xmlns:a16="http://schemas.microsoft.com/office/drawing/2014/main" val="2396593462"/>
                    </a:ext>
                  </a:extLst>
                </a:gridCol>
                <a:gridCol w="739471">
                  <a:extLst>
                    <a:ext uri="{9D8B030D-6E8A-4147-A177-3AD203B41FA5}">
                      <a16:colId xmlns:a16="http://schemas.microsoft.com/office/drawing/2014/main" val="2197420358"/>
                    </a:ext>
                  </a:extLst>
                </a:gridCol>
                <a:gridCol w="573869">
                  <a:extLst>
                    <a:ext uri="{9D8B030D-6E8A-4147-A177-3AD203B41FA5}">
                      <a16:colId xmlns:a16="http://schemas.microsoft.com/office/drawing/2014/main" val="1445112367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1133684306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2280477883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3146685755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969576128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65668484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1672269246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1845190943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3231118915"/>
                    </a:ext>
                  </a:extLst>
                </a:gridCol>
              </a:tblGrid>
              <a:tr h="313928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0"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Autumn Term 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738436"/>
                  </a:ext>
                </a:extLst>
              </a:tr>
              <a:tr h="472845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Week 2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3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4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5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6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/>
                        <a:t>Week 6</a:t>
                      </a:r>
                      <a:endParaRPr lang="en-GB" sz="11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7</a:t>
                      </a:r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</a:t>
                      </a:r>
                      <a:r>
                        <a:rPr lang="en-GB" sz="1100" b="1" baseline="0" dirty="0"/>
                        <a:t> 8</a:t>
                      </a:r>
                      <a:endParaRPr lang="en-GB" sz="11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9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10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11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12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13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14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/>
                        <a:t>Week 15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307935"/>
                  </a:ext>
                </a:extLst>
              </a:tr>
              <a:tr h="441062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Maths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Place Value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Addition 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000" b="0"/>
                        <a:t>Addition </a:t>
                      </a:r>
                      <a:endParaRPr lang="en-GB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Subtraction 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Money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Multiplication 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Length &amp; Height </a:t>
                      </a:r>
                    </a:p>
                  </a:txBody>
                  <a:tcPr marL="118169" marR="118169" marT="59086" marB="590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Half term after week 7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845847"/>
                  </a:ext>
                </a:extLst>
              </a:tr>
              <a:tr h="917816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Class Text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0" dirty="0"/>
                        <a:t>Katie Morag in London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0" dirty="0"/>
                        <a:t>Katie Morag in London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0" dirty="0"/>
                        <a:t>Lost &amp; Found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800" b="0" dirty="0" err="1"/>
                        <a:t>Handa’s</a:t>
                      </a:r>
                      <a:r>
                        <a:rPr lang="en-GB" sz="800" b="0" dirty="0"/>
                        <a:t> Surprise </a:t>
                      </a:r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/>
                        <a:t>The rainforest grew all around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/>
                        <a:t>Under the sea 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800" b="0" dirty="0"/>
                        <a:t>Polonius the pit pony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/>
                        <a:t>Stand alone instructions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/>
                        <a:t>Stand alone non-chronological report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/>
                        <a:t>Stand alone Christmas elf letter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/>
                        <a:t>Stand alone Christmas Poem</a:t>
                      </a:r>
                    </a:p>
                  </a:txBody>
                  <a:tcPr marL="118169" marR="118169" marT="59086" marB="590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1465779"/>
                  </a:ext>
                </a:extLst>
              </a:tr>
              <a:tr h="758898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English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800" b="0" dirty="0"/>
                        <a:t>Narrative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indent="-228600" algn="ctr">
                        <a:buAutoNum type="arabicPeriod"/>
                      </a:pPr>
                      <a:r>
                        <a:rPr lang="en-GB" sz="800" b="0" dirty="0"/>
                        <a:t>Setting description.</a:t>
                      </a:r>
                    </a:p>
                    <a:p>
                      <a:pPr marL="228600" indent="-228600" algn="ctr">
                        <a:buAutoNum type="arabicPeriod"/>
                      </a:pPr>
                      <a:r>
                        <a:rPr lang="en-GB" sz="800" b="0" dirty="0"/>
                        <a:t>Ending of story.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0" dirty="0"/>
                        <a:t>Wanted poster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0" dirty="0"/>
                        <a:t>Post card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0" dirty="0"/>
                        <a:t>Instructions 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20" b="0" dirty="0"/>
                        <a:t>Non chronological report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/>
                        <a:t>Free verse simple list poem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0" dirty="0"/>
                        <a:t>Narrative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/>
                        <a:t>Wanted poster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/>
                        <a:t>Instructions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/>
                        <a:t>Non chronological report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/>
                        <a:t>Post card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/>
                        <a:t>Free verse simple list poem</a:t>
                      </a:r>
                    </a:p>
                  </a:txBody>
                  <a:tcPr marL="118169" marR="118169" marT="59086" marB="590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140578"/>
                  </a:ext>
                </a:extLst>
              </a:tr>
              <a:tr h="328596">
                <a:tc>
                  <a:txBody>
                    <a:bodyPr/>
                    <a:lstStyle/>
                    <a:p>
                      <a:pPr algn="ctr"/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Theme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around the World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algn="ctr"/>
                      <a:endParaRPr lang="en-GB" sz="13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vl="0" algn="ctr"/>
                      <a:endParaRPr lang="en-GB" sz="13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baseline="0" dirty="0"/>
                        <a:t>Wheatley Hill: Our growing village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246048"/>
                  </a:ext>
                </a:extLst>
              </a:tr>
              <a:tr h="2340130">
                <a:tc>
                  <a:txBody>
                    <a:bodyPr/>
                    <a:lstStyle/>
                    <a:p>
                      <a:pPr algn="ctr"/>
                      <a:r>
                        <a:rPr lang="en-GB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Foundation Subjects</a:t>
                      </a:r>
                    </a:p>
                  </a:txBody>
                  <a:tcPr marL="118169" marR="118169" marT="59086" marB="5908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Science:</a:t>
                      </a:r>
                    </a:p>
                    <a:p>
                      <a:pPr algn="ctr"/>
                      <a:r>
                        <a:rPr lang="en-GB" sz="1000" b="0" dirty="0"/>
                        <a:t>Animals Including Humans</a:t>
                      </a:r>
                      <a:r>
                        <a:rPr lang="en-GB" sz="1000" b="0" baseline="0" dirty="0"/>
                        <a:t> – invertebrates, vertebrates, farm animals, wild animals, pets, 5 human senses, label main features</a:t>
                      </a:r>
                      <a:endParaRPr lang="en-GB" sz="1000" dirty="0"/>
                    </a:p>
                    <a:p>
                      <a:pPr algn="ctr"/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Geography:</a:t>
                      </a:r>
                    </a:p>
                    <a:p>
                      <a:pPr algn="ctr"/>
                      <a:r>
                        <a:rPr lang="en-GB" sz="1000" b="0" baseline="0" dirty="0"/>
                        <a:t>Locational and Place Knowledge – Continents</a:t>
                      </a:r>
                    </a:p>
                    <a:p>
                      <a:pPr algn="ctr"/>
                      <a:endParaRPr lang="en-GB" sz="1000" b="1" baseline="0" dirty="0"/>
                    </a:p>
                    <a:p>
                      <a:pPr algn="ctr"/>
                      <a:r>
                        <a:rPr lang="en-GB" sz="1000" b="1" baseline="0" dirty="0"/>
                        <a:t>DT:</a:t>
                      </a:r>
                    </a:p>
                    <a:p>
                      <a:pPr algn="ctr"/>
                      <a:r>
                        <a:rPr lang="en-GB" sz="1000" b="0" baseline="0" dirty="0"/>
                        <a:t>Food – To make a fruit kebab</a:t>
                      </a:r>
                      <a:endParaRPr lang="en-GB" sz="1000" b="0" dirty="0"/>
                    </a:p>
                    <a:p>
                      <a:pPr lvl="0" algn="ctr"/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algn="ctr"/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endParaRPr lang="en-GB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History: </a:t>
                      </a:r>
                    </a:p>
                    <a:p>
                      <a:pPr algn="ctr"/>
                      <a:r>
                        <a:rPr lang="en-GB" sz="1000" b="0" dirty="0"/>
                        <a:t>A Significant</a:t>
                      </a:r>
                      <a:r>
                        <a:rPr lang="en-GB" sz="1000" b="0" baseline="0" dirty="0"/>
                        <a:t> Event – The Long Way Around – Christopher Columbus</a:t>
                      </a:r>
                      <a:endParaRPr lang="en-GB" sz="1000" b="0" dirty="0"/>
                    </a:p>
                    <a:p>
                      <a:pPr algn="ctr"/>
                      <a:endParaRPr lang="en-GB" sz="1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  <a:p>
                      <a:pPr algn="ctr"/>
                      <a:r>
                        <a:rPr lang="en-GB" sz="1000" b="1" dirty="0"/>
                        <a:t>Geography:</a:t>
                      </a:r>
                    </a:p>
                    <a:p>
                      <a:pPr algn="ctr"/>
                      <a:r>
                        <a:rPr lang="en-GB" sz="1000" b="0" dirty="0"/>
                        <a:t>Fieldwork:</a:t>
                      </a:r>
                      <a:r>
                        <a:rPr lang="en-GB" sz="1000" b="0" baseline="0" dirty="0"/>
                        <a:t> Our Local Area – observe and record info of local area, visit key places, study map</a:t>
                      </a:r>
                      <a:endParaRPr lang="en-GB" sz="1050" b="0" dirty="0"/>
                    </a:p>
                    <a:p>
                      <a:pPr algn="ctr"/>
                      <a:endParaRPr lang="en-GB" sz="1050" b="0" dirty="0"/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  <a:p>
                      <a:endParaRPr lang="en-GB" sz="105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History:</a:t>
                      </a:r>
                    </a:p>
                    <a:p>
                      <a:pPr algn="ctr"/>
                      <a:r>
                        <a:rPr lang="en-GB" sz="1000" b="0" dirty="0"/>
                        <a:t>Local</a:t>
                      </a:r>
                      <a:r>
                        <a:rPr lang="en-GB" sz="1000" b="0" baseline="0" dirty="0"/>
                        <a:t> History Study – Wheatley Hill – Our Growing Village</a:t>
                      </a:r>
                      <a:endParaRPr lang="en-GB" sz="1000" b="0" dirty="0"/>
                    </a:p>
                    <a:p>
                      <a:pPr algn="ctr"/>
                      <a:endParaRPr lang="en-GB" sz="1000" b="1" dirty="0"/>
                    </a:p>
                    <a:p>
                      <a:pPr algn="ctr"/>
                      <a:r>
                        <a:rPr lang="en-GB" sz="1000" b="1" dirty="0"/>
                        <a:t>DT:</a:t>
                      </a:r>
                    </a:p>
                    <a:p>
                      <a:pPr algn="ctr"/>
                      <a:r>
                        <a:rPr lang="en-GB" sz="1000" b="0" dirty="0"/>
                        <a:t>Structures &amp; Stability: Design &amp; make playground equipment from reclaimed materials </a:t>
                      </a:r>
                    </a:p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Art:</a:t>
                      </a:r>
                    </a:p>
                    <a:p>
                      <a:pPr algn="ctr"/>
                      <a:r>
                        <a:rPr lang="en-GB" sz="1000" b="0" dirty="0"/>
                        <a:t>Drawing</a:t>
                      </a:r>
                      <a:r>
                        <a:rPr lang="en-GB" sz="1000" b="0" baseline="0" dirty="0"/>
                        <a:t> – landscapes – landscape of Wheatley  Hill</a:t>
                      </a:r>
                      <a:endParaRPr lang="en-GB" sz="1000" b="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pPr algn="ctr"/>
                      <a:endParaRPr lang="en-GB" sz="1000" b="1" dirty="0"/>
                    </a:p>
                    <a:p>
                      <a:pPr algn="ctr"/>
                      <a:r>
                        <a:rPr lang="en-GB" sz="1000" b="1" dirty="0"/>
                        <a:t>RE: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00" b="0" dirty="0"/>
                        <a:t>Christianity and the church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00" b="0" dirty="0"/>
                        <a:t>Why are gifts given at Christmas? </a:t>
                      </a:r>
                    </a:p>
                    <a:p>
                      <a:pPr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366456"/>
                  </a:ext>
                </a:extLst>
              </a:tr>
              <a:tr h="1243597">
                <a:tc>
                  <a:txBody>
                    <a:bodyPr/>
                    <a:lstStyle/>
                    <a:p>
                      <a:pPr lvl="0" algn="ctr"/>
                      <a:r>
                        <a:rPr lang="en-GB" sz="900" b="1" dirty="0">
                          <a:solidFill>
                            <a:schemeClr val="tx1"/>
                          </a:solidFill>
                        </a:rPr>
                        <a:t>Challenge</a:t>
                      </a:r>
                    </a:p>
                    <a:p>
                      <a:pPr lvl="0" algn="ctr"/>
                      <a:r>
                        <a:rPr lang="en-GB" sz="900" b="1" dirty="0">
                          <a:solidFill>
                            <a:schemeClr val="tx1"/>
                          </a:solidFill>
                        </a:rPr>
                        <a:t>Day</a:t>
                      </a:r>
                    </a:p>
                    <a:p>
                      <a:pPr algn="ctr"/>
                      <a:r>
                        <a:rPr lang="en-GB" sz="900" b="1" dirty="0"/>
                        <a:t>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l"/>
                      <a:r>
                        <a:rPr lang="en-GB" sz="1000" b="1" dirty="0"/>
                        <a:t>Outdoor ed: </a:t>
                      </a:r>
                      <a:r>
                        <a:rPr lang="en-GB" sz="1000" b="1" dirty="0" smtClean="0"/>
                        <a:t>                         Music </a:t>
                      </a:r>
                      <a:r>
                        <a:rPr lang="en-GB" sz="1000" b="1" dirty="0"/>
                        <a:t>with Jamie:                         PSHE:</a:t>
                      </a:r>
                    </a:p>
                    <a:p>
                      <a:pPr algn="l"/>
                      <a:r>
                        <a:rPr lang="en-GB" sz="1000" b="1" dirty="0" smtClean="0"/>
                        <a:t>(Awaiting</a:t>
                      </a:r>
                      <a:r>
                        <a:rPr lang="en-GB" sz="1000" b="1" baseline="0" dirty="0" smtClean="0"/>
                        <a:t> planning)</a:t>
                      </a:r>
                      <a:r>
                        <a:rPr lang="en-GB" sz="1000" b="1" dirty="0" smtClean="0"/>
                        <a:t>            (Awaiting planning)        </a:t>
                      </a:r>
                      <a:endParaRPr lang="en-GB" sz="1000" b="1" dirty="0"/>
                    </a:p>
                    <a:p>
                      <a:pPr algn="ctr"/>
                      <a:endParaRPr lang="en-GB" sz="1000" b="0" dirty="0"/>
                    </a:p>
                    <a:p>
                      <a:pPr algn="ctr"/>
                      <a:endParaRPr lang="en-GB" sz="1000" b="0" dirty="0"/>
                    </a:p>
                    <a:p>
                      <a:pPr algn="l"/>
                      <a:endParaRPr lang="en-GB" sz="1000" b="0" dirty="0"/>
                    </a:p>
                    <a:p>
                      <a:endParaRPr lang="en-GB" sz="105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/>
                      <a:r>
                        <a:rPr lang="en-GB" sz="1000" b="1" dirty="0"/>
                        <a:t>Outdoor Ed:                              Music with Jamie:                              PSHE: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/>
                        <a:t>(Awaiting</a:t>
                      </a:r>
                      <a:r>
                        <a:rPr lang="en-GB" sz="1000" b="1" baseline="0" dirty="0" smtClean="0"/>
                        <a:t> planning)</a:t>
                      </a:r>
                      <a:r>
                        <a:rPr lang="en-GB" sz="1000" b="1" dirty="0" smtClean="0"/>
                        <a:t>            (Awaiting planning)        </a:t>
                      </a:r>
                    </a:p>
                    <a:p>
                      <a:pPr algn="l"/>
                      <a:endParaRPr lang="en-GB" sz="1000" b="1" dirty="0"/>
                    </a:p>
                    <a:p>
                      <a:pPr algn="l"/>
                      <a:endParaRPr lang="en-GB" sz="1000" b="1" dirty="0"/>
                    </a:p>
                    <a:p>
                      <a:pPr algn="l"/>
                      <a:endParaRPr lang="en-GB" sz="1000" b="1" dirty="0"/>
                    </a:p>
                    <a:p>
                      <a:pPr algn="l"/>
                      <a:endParaRPr lang="en-GB" sz="1000" b="1" dirty="0"/>
                    </a:p>
                    <a:p>
                      <a:pPr algn="l"/>
                      <a:r>
                        <a:rPr lang="en-GB" sz="1000" b="1" dirty="0"/>
                        <a:t> </a:t>
                      </a:r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248950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7571" y="296221"/>
            <a:ext cx="919576" cy="91957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00025" y="227306"/>
            <a:ext cx="12401550" cy="9146588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86DBF6-C696-4B77-AAA0-A2A2712CC658}"/>
              </a:ext>
            </a:extLst>
          </p:cNvPr>
          <p:cNvSpPr txBox="1"/>
          <p:nvPr/>
        </p:nvSpPr>
        <p:spPr>
          <a:xfrm>
            <a:off x="4828998" y="7093281"/>
            <a:ext cx="179125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Families &amp; friendships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Safe relationships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Respecting ourselves and others </a:t>
            </a:r>
          </a:p>
          <a:p>
            <a:r>
              <a:rPr lang="en-GB" sz="1000" b="1" baseline="0" dirty="0"/>
              <a:t>DT:</a:t>
            </a:r>
          </a:p>
          <a:p>
            <a:r>
              <a:rPr lang="en-GB" sz="800" dirty="0"/>
              <a:t>Woodwork skills: using a hammer, hand drill, Japanese saw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574098-0686-4478-9D0D-E70A7DE0D17E}"/>
              </a:ext>
            </a:extLst>
          </p:cNvPr>
          <p:cNvSpPr txBox="1"/>
          <p:nvPr/>
        </p:nvSpPr>
        <p:spPr>
          <a:xfrm>
            <a:off x="9315654" y="7166658"/>
            <a:ext cx="179125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Families &amp; friendships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Safe relationships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Respecting ourselves and others </a:t>
            </a:r>
          </a:p>
          <a:p>
            <a:r>
              <a:rPr lang="en-GB" sz="1000" b="1" baseline="0" dirty="0"/>
              <a:t>DT:</a:t>
            </a:r>
          </a:p>
          <a:p>
            <a:r>
              <a:rPr lang="en-GB" sz="800" dirty="0"/>
              <a:t>Woodwork skills: using a hammer, hand drill, Japanese saw</a:t>
            </a:r>
          </a:p>
        </p:txBody>
      </p:sp>
    </p:spTree>
    <p:extLst>
      <p:ext uri="{BB962C8B-B14F-4D97-AF65-F5344CB8AC3E}">
        <p14:creationId xmlns:p14="http://schemas.microsoft.com/office/powerpoint/2010/main" val="3338335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607787"/>
              </p:ext>
            </p:extLst>
          </p:nvPr>
        </p:nvGraphicFramePr>
        <p:xfrm>
          <a:off x="443580" y="1317001"/>
          <a:ext cx="11976990" cy="82295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0363">
                  <a:extLst>
                    <a:ext uri="{9D8B030D-6E8A-4147-A177-3AD203B41FA5}">
                      <a16:colId xmlns:a16="http://schemas.microsoft.com/office/drawing/2014/main" val="1515145842"/>
                    </a:ext>
                  </a:extLst>
                </a:gridCol>
                <a:gridCol w="621209">
                  <a:extLst>
                    <a:ext uri="{9D8B030D-6E8A-4147-A177-3AD203B41FA5}">
                      <a16:colId xmlns:a16="http://schemas.microsoft.com/office/drawing/2014/main" val="2801019361"/>
                    </a:ext>
                  </a:extLst>
                </a:gridCol>
                <a:gridCol w="876391">
                  <a:extLst>
                    <a:ext uri="{9D8B030D-6E8A-4147-A177-3AD203B41FA5}">
                      <a16:colId xmlns:a16="http://schemas.microsoft.com/office/drawing/2014/main" val="3886250757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564546485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3318043987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31436958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2396593462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2260121395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1133684306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2280477883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3146685755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969576128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65668484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1672269246"/>
                    </a:ext>
                  </a:extLst>
                </a:gridCol>
                <a:gridCol w="750364">
                  <a:extLst>
                    <a:ext uri="{9D8B030D-6E8A-4147-A177-3AD203B41FA5}">
                      <a16:colId xmlns:a16="http://schemas.microsoft.com/office/drawing/2014/main" val="1845190943"/>
                    </a:ext>
                  </a:extLst>
                </a:gridCol>
                <a:gridCol w="741863">
                  <a:extLst>
                    <a:ext uri="{9D8B030D-6E8A-4147-A177-3AD203B41FA5}">
                      <a16:colId xmlns:a16="http://schemas.microsoft.com/office/drawing/2014/main" val="3231118915"/>
                    </a:ext>
                  </a:extLst>
                </a:gridCol>
              </a:tblGrid>
              <a:tr h="302400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l"/>
                      <a:r>
                        <a:rPr lang="en-GB" sz="1100" b="1" dirty="0"/>
                        <a:t>Spring Term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80996"/>
                  </a:ext>
                </a:extLst>
              </a:tr>
              <a:tr h="302400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Week 2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3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4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5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6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7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</a:t>
                      </a:r>
                      <a:r>
                        <a:rPr lang="en-GB" sz="1100" b="1" baseline="0" dirty="0"/>
                        <a:t> 8</a:t>
                      </a:r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9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10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11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12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13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14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/>
                        <a:t>Week 15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695999"/>
                  </a:ext>
                </a:extLst>
              </a:tr>
              <a:tr h="388992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Maths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Length &amp; Height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Statistics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Addition and subtraction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Division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Fractions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Time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Properties of shape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Half term after week 7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pPr algn="ctr"/>
                      <a:endParaRPr lang="en-GB" sz="4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657963"/>
                  </a:ext>
                </a:extLst>
              </a:tr>
              <a:tr h="275729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Class Task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The Magic Paintbrush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Lost &amp; found Adelle and Simon in China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Chopsticks </a:t>
                      </a:r>
                    </a:p>
                    <a:p>
                      <a:endParaRPr lang="en-GB" sz="8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Panda’s Playtime</a:t>
                      </a:r>
                    </a:p>
                    <a:p>
                      <a:endParaRPr lang="en-GB" sz="8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Stand alone comparisons links to geography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Samson’s Titanic journey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National geographic Titanic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Sailor bear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My best friend on the Titanic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Standalone Easter Poem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597217"/>
                  </a:ext>
                </a:extLst>
              </a:tr>
              <a:tr h="275729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English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Narrative from a different culture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Post card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Free Verse Poem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Instructions</a:t>
                      </a:r>
                    </a:p>
                    <a:p>
                      <a:pPr algn="ctr"/>
                      <a:endParaRPr lang="en-GB" sz="8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Non chronological report</a:t>
                      </a:r>
                    </a:p>
                    <a:p>
                      <a:endParaRPr lang="en-GB" sz="8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Comparison schools &amp; urban and rural China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Narrative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Non chronological report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Wanted poster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Post card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Free verse poem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GB" sz="4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GB" sz="4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188085"/>
                  </a:ext>
                </a:extLst>
              </a:tr>
              <a:tr h="315119">
                <a:tc>
                  <a:txBody>
                    <a:bodyPr/>
                    <a:lstStyle/>
                    <a:p>
                      <a:pPr algn="ctr"/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Theme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China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Coal, Water &amp; Ice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90499"/>
                  </a:ext>
                </a:extLst>
              </a:tr>
              <a:tr h="1395693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Foundation Subjects</a:t>
                      </a:r>
                    </a:p>
                  </a:txBody>
                  <a:tcPr marL="118169" marR="118169" marT="59086" marB="5908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Geography:</a:t>
                      </a:r>
                    </a:p>
                    <a:p>
                      <a:pPr algn="ctr"/>
                      <a:r>
                        <a:rPr lang="en-GB" sz="1000" b="0" dirty="0"/>
                        <a:t>Locational</a:t>
                      </a:r>
                      <a:r>
                        <a:rPr lang="en-GB" sz="1000" b="0" baseline="0" dirty="0"/>
                        <a:t> and Place Knowledge – China study (rural &amp; urban) – locate on map, in depth study of China, compare rural &amp; urban, label</a:t>
                      </a:r>
                    </a:p>
                    <a:p>
                      <a:pPr algn="ctr"/>
                      <a:endParaRPr lang="en-GB" sz="1000" b="0" baseline="0" dirty="0"/>
                    </a:p>
                    <a:p>
                      <a:pPr algn="ctr"/>
                      <a:r>
                        <a:rPr lang="en-GB" sz="1000" b="1" baseline="0" dirty="0"/>
                        <a:t>DT:</a:t>
                      </a:r>
                    </a:p>
                    <a:p>
                      <a:pPr algn="ctr"/>
                      <a:r>
                        <a:rPr lang="en-GB" sz="1000" b="0" baseline="0" dirty="0"/>
                        <a:t>Mechanisms – To create a moving picture with sliders and leavers. </a:t>
                      </a:r>
                    </a:p>
                    <a:p>
                      <a:pPr algn="ctr"/>
                      <a:endParaRPr lang="en-GB" sz="1000" b="1" dirty="0"/>
                    </a:p>
                    <a:p>
                      <a:pPr algn="ctr"/>
                      <a:r>
                        <a:rPr lang="en-GB" sz="1000" b="1" dirty="0"/>
                        <a:t>PSHE: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00" b="0" dirty="0"/>
                        <a:t>Belonging to a community </a:t>
                      </a:r>
                    </a:p>
                    <a:p>
                      <a:pPr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Art:</a:t>
                      </a:r>
                    </a:p>
                    <a:p>
                      <a:pPr algn="ctr"/>
                      <a:r>
                        <a:rPr lang="en-GB" sz="1000" b="0" dirty="0"/>
                        <a:t>Drawing</a:t>
                      </a:r>
                      <a:r>
                        <a:rPr lang="en-GB" sz="1000" b="0" baseline="0" dirty="0"/>
                        <a:t> on textiles/fabrics – Chinese fabrics</a:t>
                      </a:r>
                      <a:endParaRPr lang="en-GB" sz="1000" b="0" dirty="0"/>
                    </a:p>
                    <a:p>
                      <a:pPr algn="ctr"/>
                      <a:endParaRPr lang="en-GB" sz="1000" b="1" dirty="0"/>
                    </a:p>
                    <a:p>
                      <a:pPr algn="ctr"/>
                      <a:r>
                        <a:rPr lang="en-GB" sz="1000" b="1" dirty="0"/>
                        <a:t>Science:</a:t>
                      </a:r>
                    </a:p>
                    <a:p>
                      <a:pPr algn="ctr"/>
                      <a:r>
                        <a:rPr lang="en-GB" sz="1000" b="0" dirty="0"/>
                        <a:t>Light – looking at sources of light, shadows &amp; reflections, Working scientifically to record observation and data.</a:t>
                      </a:r>
                    </a:p>
                    <a:p>
                      <a:pPr algn="ctr"/>
                      <a:endParaRPr lang="en-GB" sz="1000" b="0" dirty="0"/>
                    </a:p>
                    <a:p>
                      <a:pPr algn="ctr"/>
                      <a:r>
                        <a:rPr lang="en-GB" sz="1000" b="1" dirty="0"/>
                        <a:t>PSHE: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00" b="0" dirty="0"/>
                        <a:t>Money &amp; work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History: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/>
                        <a:t>A Significant</a:t>
                      </a:r>
                      <a:r>
                        <a:rPr lang="en-GB" sz="1000" b="0" baseline="0" dirty="0"/>
                        <a:t> Event: The Titanic – Coal, Water &amp; Ice</a:t>
                      </a:r>
                      <a:endParaRPr lang="en-GB" sz="1000" b="0" dirty="0"/>
                    </a:p>
                    <a:p>
                      <a:pPr algn="ctr"/>
                      <a:endParaRPr lang="en-GB" sz="1000" dirty="0"/>
                    </a:p>
                    <a:p>
                      <a:pPr algn="ctr"/>
                      <a:r>
                        <a:rPr lang="en-GB" sz="1000" b="1" dirty="0"/>
                        <a:t> </a:t>
                      </a:r>
                    </a:p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Science </a:t>
                      </a:r>
                    </a:p>
                    <a:p>
                      <a:pPr algn="ctr"/>
                      <a:r>
                        <a:rPr lang="en-GB" sz="1000" b="1" dirty="0"/>
                        <a:t>-</a:t>
                      </a:r>
                      <a:r>
                        <a:rPr lang="en-GB" sz="1000" b="0" dirty="0"/>
                        <a:t>Everyday materials &amp; uses – classify, describe &amp; record different materials.</a:t>
                      </a:r>
                    </a:p>
                    <a:p>
                      <a:pPr algn="ctr"/>
                      <a:r>
                        <a:rPr lang="en-GB" sz="1000" b="0" baseline="0" dirty="0"/>
                        <a:t>scientific investigation – which materials work best to make a variety of objects. </a:t>
                      </a:r>
                    </a:p>
                    <a:p>
                      <a:pPr algn="ctr"/>
                      <a:endParaRPr lang="en-GB" sz="1000" b="0" dirty="0"/>
                    </a:p>
                    <a:p>
                      <a:pPr algn="ctr"/>
                      <a:r>
                        <a:rPr lang="en-GB" sz="1000" b="1" dirty="0"/>
                        <a:t>-</a:t>
                      </a:r>
                      <a:r>
                        <a:rPr lang="en-GB" sz="1000" b="0" dirty="0"/>
                        <a:t>Properties and changes of state – heating &amp; cooling. </a:t>
                      </a:r>
                    </a:p>
                    <a:p>
                      <a:pPr algn="ctr"/>
                      <a:r>
                        <a:rPr lang="en-GB" sz="1000" b="0" dirty="0"/>
                        <a:t>Scientific investigations</a:t>
                      </a:r>
                    </a:p>
                    <a:p>
                      <a:pPr algn="ctr"/>
                      <a:endParaRPr lang="en-GB" sz="1000" b="1" dirty="0"/>
                    </a:p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  <a:p>
                      <a:pPr algn="ctr"/>
                      <a:endParaRPr lang="en-GB" sz="1000" b="1" dirty="0"/>
                    </a:p>
                    <a:p>
                      <a:pPr algn="ctr"/>
                      <a:r>
                        <a:rPr lang="en-GB" sz="1000" b="1" dirty="0"/>
                        <a:t>Art:</a:t>
                      </a:r>
                    </a:p>
                    <a:p>
                      <a:pPr algn="ctr"/>
                      <a:r>
                        <a:rPr lang="en-GB" sz="1000" b="0" dirty="0"/>
                        <a:t>Sculpture</a:t>
                      </a:r>
                      <a:r>
                        <a:rPr lang="en-GB" sz="1000" b="0" baseline="0" dirty="0"/>
                        <a:t> 3D - Clay</a:t>
                      </a:r>
                      <a:endParaRPr lang="en-GB" sz="1000" dirty="0"/>
                    </a:p>
                    <a:p>
                      <a:endParaRPr lang="en-GB" sz="1100" dirty="0"/>
                    </a:p>
                    <a:p>
                      <a:pPr algn="ctr"/>
                      <a:r>
                        <a:rPr lang="en-GB" sz="1100" b="1" dirty="0"/>
                        <a:t>RE: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100" dirty="0"/>
                        <a:t>What is the Easter story?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100" dirty="0"/>
                        <a:t>Why is Jesus special to Christians?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07008"/>
                  </a:ext>
                </a:extLst>
              </a:tr>
              <a:tr h="583103">
                <a:tc>
                  <a:txBody>
                    <a:bodyPr/>
                    <a:lstStyle/>
                    <a:p>
                      <a:pPr lvl="0" algn="ctr"/>
                      <a:r>
                        <a:rPr lang="en-GB" sz="900" b="1" dirty="0">
                          <a:solidFill>
                            <a:schemeClr val="tx1"/>
                          </a:solidFill>
                        </a:rPr>
                        <a:t>Challenge</a:t>
                      </a:r>
                    </a:p>
                    <a:p>
                      <a:pPr lvl="0" algn="ctr"/>
                      <a:r>
                        <a:rPr lang="en-GB" sz="900" b="1" dirty="0">
                          <a:solidFill>
                            <a:schemeClr val="tx1"/>
                          </a:solidFill>
                        </a:rPr>
                        <a:t>Day</a:t>
                      </a:r>
                    </a:p>
                    <a:p>
                      <a:pPr algn="ctr"/>
                      <a:r>
                        <a:rPr lang="en-GB" sz="900" b="1" dirty="0"/>
                        <a:t>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GB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marT="42204" marB="422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000" b="1" dirty="0">
                          <a:latin typeface="+mn-lt"/>
                        </a:rPr>
                        <a:t>Science </a:t>
                      </a:r>
                      <a:endParaRPr lang="en-US" sz="1000" dirty="0">
                        <a:latin typeface="+mn-lt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000" b="1" dirty="0">
                          <a:latin typeface="+mn-lt"/>
                        </a:rPr>
                        <a:t>Animals Including Humans</a:t>
                      </a:r>
                      <a:endParaRPr lang="en-GB" sz="1000" dirty="0">
                        <a:latin typeface="+mn-lt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000" dirty="0">
                          <a:latin typeface="+mn-lt"/>
                        </a:rPr>
                        <a:t>Human differences and senses</a:t>
                      </a:r>
                    </a:p>
                    <a:p>
                      <a:pPr lvl="0" algn="ctr">
                        <a:buNone/>
                      </a:pPr>
                      <a:endParaRPr lang="en-GB" sz="1000" dirty="0">
                        <a:latin typeface="+mn-lt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000" b="1" dirty="0">
                          <a:latin typeface="+mn-lt"/>
                        </a:rPr>
                        <a:t>PE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000" dirty="0">
                          <a:latin typeface="+mn-lt"/>
                        </a:rPr>
                        <a:t>Making shapes (core task)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000" dirty="0">
                          <a:latin typeface="+mn-lt"/>
                        </a:rPr>
                        <a:t>Using different gymnastics shapes</a:t>
                      </a:r>
                    </a:p>
                  </a:txBody>
                  <a:tcPr marL="84406" marR="84406" marT="42204" marB="422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000" b="1" i="0" u="none" strike="noStrike" noProof="0" dirty="0">
                          <a:latin typeface="+mn-lt"/>
                        </a:rPr>
                        <a:t>Science </a:t>
                      </a:r>
                      <a:endParaRPr lang="en-US" sz="1000" b="0" i="0" u="none" strike="noStrike" noProof="0" dirty="0">
                        <a:latin typeface="+mn-lt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000" b="1" i="0" u="none" strike="noStrike" noProof="0" dirty="0">
                          <a:latin typeface="+mn-lt"/>
                        </a:rPr>
                        <a:t>Animals Including Humans</a:t>
                      </a:r>
                      <a:endParaRPr lang="en-US" sz="1000" b="0" i="0" u="none" strike="noStrike" noProof="0" dirty="0">
                        <a:latin typeface="+mn-lt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000" b="0" i="0" u="none" strike="noStrike" noProof="0" dirty="0">
                          <a:latin typeface="+mn-lt"/>
                        </a:rPr>
                        <a:t>Human body parts (bones)</a:t>
                      </a:r>
                    </a:p>
                    <a:p>
                      <a:pPr lvl="0" algn="ctr">
                        <a:buNone/>
                      </a:pPr>
                      <a:endParaRPr lang="en-GB" sz="1000" b="0" i="0" u="none" strike="noStrike" noProof="0" dirty="0">
                        <a:latin typeface="+mn-lt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000" b="1" i="0" u="none" strike="noStrike" noProof="0" dirty="0">
                          <a:latin typeface="+mn-lt"/>
                        </a:rPr>
                        <a:t>PE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000" b="0" i="0" u="none" strike="noStrike" noProof="0" dirty="0">
                          <a:latin typeface="+mn-lt"/>
                        </a:rPr>
                        <a:t>Gymnastics movements (jumps)</a:t>
                      </a:r>
                    </a:p>
                  </a:txBody>
                  <a:tcPr marL="84406" marR="84406" marT="42204" marB="422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000" b="1" i="0" u="none" strike="noStrike" noProof="0" dirty="0">
                          <a:latin typeface="+mn-lt"/>
                        </a:rPr>
                        <a:t>Science </a:t>
                      </a:r>
                      <a:endParaRPr lang="en-US" sz="1000" b="0" i="0" u="none" strike="noStrike" noProof="0" dirty="0">
                        <a:latin typeface="+mn-lt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000" b="1" i="0" u="none" strike="noStrike" noProof="0" dirty="0">
                          <a:latin typeface="+mn-lt"/>
                        </a:rPr>
                        <a:t>Animals Including Humans</a:t>
                      </a:r>
                      <a:endParaRPr lang="en-US" sz="1000" b="0" i="0" u="none" strike="noStrike" noProof="0" dirty="0">
                        <a:latin typeface="+mn-lt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000" dirty="0">
                          <a:latin typeface="+mn-lt"/>
                        </a:rPr>
                        <a:t>WOW moment on human senses</a:t>
                      </a:r>
                    </a:p>
                    <a:p>
                      <a:pPr lvl="0" algn="ctr">
                        <a:buNone/>
                      </a:pPr>
                      <a:endParaRPr lang="en-GB" sz="1000" dirty="0">
                        <a:latin typeface="+mn-lt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000" b="1" dirty="0">
                          <a:latin typeface="+mn-lt"/>
                        </a:rPr>
                        <a:t>PE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noProof="0" dirty="0">
                          <a:latin typeface="+mn-lt"/>
                        </a:rPr>
                        <a:t>Gymnastics movements (rolls)</a:t>
                      </a:r>
                    </a:p>
                  </a:txBody>
                  <a:tcPr marL="84406" marR="84406" marT="42204" marB="422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000" b="1" dirty="0">
                          <a:latin typeface="+mn-lt"/>
                        </a:rPr>
                        <a:t>Science</a:t>
                      </a:r>
                      <a:endParaRPr lang="en-US" sz="1000" dirty="0">
                        <a:latin typeface="+mn-lt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000" b="1" dirty="0">
                          <a:latin typeface="+mn-lt"/>
                        </a:rPr>
                        <a:t>Light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000" b="0" dirty="0">
                          <a:latin typeface="+mn-lt"/>
                        </a:rPr>
                        <a:t>Sun is a light source</a:t>
                      </a:r>
                    </a:p>
                    <a:p>
                      <a:pPr lvl="0" algn="ctr">
                        <a:buNone/>
                      </a:pPr>
                      <a:endParaRPr lang="en-GB" sz="1000" b="0" dirty="0">
                        <a:latin typeface="+mn-lt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000" b="1" dirty="0">
                          <a:latin typeface="+mn-lt"/>
                        </a:rPr>
                        <a:t>PE</a:t>
                      </a:r>
                      <a:r>
                        <a:rPr lang="en-GB" sz="1000" b="0" dirty="0">
                          <a:latin typeface="+mn-lt"/>
                        </a:rPr>
                        <a:t> 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000" b="0" dirty="0">
                          <a:latin typeface="+mn-lt"/>
                        </a:rPr>
                        <a:t>Performing on different levels (high and low)</a:t>
                      </a:r>
                      <a:endParaRPr lang="en-GB" sz="1000" b="1" dirty="0">
                        <a:latin typeface="+mn-lt"/>
                      </a:endParaRPr>
                    </a:p>
                  </a:txBody>
                  <a:tcPr marL="84406" marR="84406" marT="42204" marB="422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+mn-lt"/>
                        </a:rPr>
                        <a:t>Science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000" b="1" dirty="0">
                          <a:latin typeface="+mn-lt"/>
                        </a:rPr>
                        <a:t>Light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000" b="1" dirty="0">
                          <a:latin typeface="+mn-lt"/>
                        </a:rPr>
                        <a:t>Week 6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000" b="0" dirty="0">
                          <a:latin typeface="+mn-lt"/>
                        </a:rPr>
                        <a:t>Sorting light source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000" b="1" dirty="0">
                          <a:latin typeface="+mn-lt"/>
                        </a:rPr>
                        <a:t>Week 7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000" b="0" dirty="0">
                          <a:latin typeface="+mn-lt"/>
                        </a:rPr>
                        <a:t>Shadows</a:t>
                      </a:r>
                    </a:p>
                    <a:p>
                      <a:pPr lvl="0" algn="ctr">
                        <a:buNone/>
                      </a:pPr>
                      <a:endParaRPr lang="en-GB" sz="1000" b="0" dirty="0">
                        <a:latin typeface="+mn-lt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000" b="1" dirty="0">
                          <a:latin typeface="+mn-lt"/>
                        </a:rPr>
                        <a:t>PE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000" b="1" dirty="0">
                          <a:latin typeface="+mn-lt"/>
                        </a:rPr>
                        <a:t>Week 6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000" b="0" dirty="0">
                          <a:latin typeface="+mn-lt"/>
                        </a:rPr>
                        <a:t>Managing space safely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000" b="1" dirty="0">
                          <a:latin typeface="+mn-lt"/>
                        </a:rPr>
                        <a:t>Week 7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000" b="0" dirty="0">
                          <a:latin typeface="+mn-lt"/>
                        </a:rPr>
                        <a:t>Making shapes (core task)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000" b="0" dirty="0">
                          <a:latin typeface="+mn-lt"/>
                        </a:rPr>
                        <a:t>Performing a sequence</a:t>
                      </a:r>
                    </a:p>
                  </a:txBody>
                  <a:tcPr marL="84406" marR="84406" marT="42204" marB="422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000" b="1" i="0" u="none" strike="noStrike" noProof="0" dirty="0">
                          <a:latin typeface="+mn-lt"/>
                        </a:rPr>
                        <a:t>Science</a:t>
                      </a:r>
                      <a:endParaRPr lang="en-US" sz="1000" b="0" i="0" u="none" strike="noStrike" noProof="0" dirty="0">
                        <a:latin typeface="+mn-lt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000" b="1" i="0" u="none" strike="noStrike" noProof="0" dirty="0">
                          <a:latin typeface="+mn-lt"/>
                        </a:rPr>
                        <a:t>Light</a:t>
                      </a:r>
                      <a:endParaRPr lang="en-GB" sz="1000" dirty="0">
                        <a:latin typeface="+mn-lt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000" dirty="0">
                          <a:latin typeface="+mn-lt"/>
                        </a:rPr>
                        <a:t>Light reflection</a:t>
                      </a:r>
                    </a:p>
                    <a:p>
                      <a:pPr lvl="0" algn="ctr">
                        <a:buNone/>
                      </a:pPr>
                      <a:endParaRPr lang="en-GB" sz="1000" dirty="0">
                        <a:latin typeface="+mn-lt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000" b="1" dirty="0">
                          <a:latin typeface="+mn-lt"/>
                        </a:rPr>
                        <a:t>PE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000" b="0" dirty="0">
                          <a:latin typeface="+mn-lt"/>
                        </a:rPr>
                        <a:t>Themes and Dreams (core task)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000" b="0" dirty="0">
                          <a:latin typeface="+mn-lt"/>
                        </a:rPr>
                        <a:t>Ways of travelling including jumping and turning</a:t>
                      </a:r>
                    </a:p>
                  </a:txBody>
                  <a:tcPr marL="84406" marR="84406" marT="42204" marB="422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000" b="1" i="0" u="none" strike="noStrike" noProof="0" dirty="0">
                          <a:latin typeface="+mn-lt"/>
                        </a:rPr>
                        <a:t>Science</a:t>
                      </a:r>
                      <a:endParaRPr lang="en-US" sz="1000" b="0" i="0" u="none" strike="noStrike" noProof="0" dirty="0">
                        <a:latin typeface="+mn-lt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000" b="1" i="0" u="none" strike="noStrike" noProof="0" dirty="0">
                          <a:latin typeface="+mn-lt"/>
                        </a:rPr>
                        <a:t>Light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000" b="0" i="0" u="none" strike="noStrike" noProof="0" dirty="0">
                          <a:latin typeface="+mn-lt"/>
                        </a:rPr>
                        <a:t>Celebrations</a:t>
                      </a:r>
                      <a:endParaRPr lang="en-GB" sz="1000" b="0" dirty="0">
                        <a:latin typeface="+mn-lt"/>
                      </a:endParaRPr>
                    </a:p>
                    <a:p>
                      <a:pPr lvl="0" algn="ctr">
                        <a:buNone/>
                      </a:pPr>
                      <a:endParaRPr lang="en-GB" sz="1000" dirty="0">
                        <a:latin typeface="+mn-lt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000" b="1" dirty="0">
                          <a:latin typeface="+mn-lt"/>
                        </a:rPr>
                        <a:t>PE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000" b="0" dirty="0">
                          <a:latin typeface="+mn-lt"/>
                        </a:rPr>
                        <a:t>Travelling and use of space</a:t>
                      </a:r>
                    </a:p>
                  </a:txBody>
                  <a:tcPr marL="84406" marR="84406" marT="42204" marB="422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000" b="1" i="0" u="none" strike="noStrike" noProof="0" dirty="0">
                          <a:latin typeface="+mn-lt"/>
                        </a:rPr>
                        <a:t>Science</a:t>
                      </a:r>
                      <a:endParaRPr lang="en-US" sz="1000" b="0" i="0" u="none" strike="noStrike" noProof="0" dirty="0">
                        <a:latin typeface="+mn-lt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000" b="1" i="0" u="none" strike="noStrike" noProof="0" dirty="0">
                          <a:latin typeface="+mn-lt"/>
                        </a:rPr>
                        <a:t>Forces &amp; Magnets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000" b="1" i="0" u="none" strike="noStrike" noProof="0" dirty="0">
                          <a:latin typeface="+mn-lt"/>
                        </a:rPr>
                        <a:t>Week 10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000" b="0" i="0" u="none" strike="noStrike" noProof="0" dirty="0">
                          <a:latin typeface="+mn-lt"/>
                        </a:rPr>
                        <a:t>Classifying material that are magnetic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000" b="1" i="0" u="none" strike="noStrike" noProof="0" dirty="0">
                          <a:latin typeface="+mn-lt"/>
                        </a:rPr>
                        <a:t>Week 11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000" b="0" i="0" u="none" strike="noStrike" noProof="0" dirty="0">
                          <a:latin typeface="+mn-lt"/>
                        </a:rPr>
                        <a:t>Testing a variety of magnets (attract and repel)</a:t>
                      </a:r>
                    </a:p>
                    <a:p>
                      <a:pPr lvl="0" algn="ctr">
                        <a:buNone/>
                      </a:pPr>
                      <a:endParaRPr lang="en-GB" sz="1000" b="0" i="0" u="none" strike="noStrike" noProof="0" dirty="0">
                        <a:latin typeface="+mn-lt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000" b="1" i="0" u="none" strike="noStrike" noProof="0" dirty="0">
                          <a:latin typeface="+mn-lt"/>
                        </a:rPr>
                        <a:t>PE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000" b="0" i="0" u="none" strike="noStrike" noProof="0" dirty="0">
                          <a:latin typeface="+mn-lt"/>
                        </a:rPr>
                        <a:t>Mirroring movements and use of various levels</a:t>
                      </a:r>
                    </a:p>
                  </a:txBody>
                  <a:tcPr marL="84406" marR="84406" marT="42204" marB="422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000" b="1" i="0" u="none" strike="noStrike" noProof="0" dirty="0">
                          <a:latin typeface="+mn-lt"/>
                        </a:rPr>
                        <a:t>Science</a:t>
                      </a:r>
                      <a:endParaRPr lang="en-US" sz="1000" b="0" i="0" u="none" strike="noStrike" noProof="0" dirty="0">
                        <a:latin typeface="+mn-lt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000" b="1" i="0" u="none" strike="noStrike" noProof="0" dirty="0">
                          <a:latin typeface="+mn-lt"/>
                        </a:rPr>
                        <a:t>Forces &amp; Magnets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000" b="0" i="0" u="none" strike="noStrike" noProof="0" dirty="0">
                          <a:latin typeface="+mn-lt"/>
                        </a:rPr>
                        <a:t>Forces on various materials</a:t>
                      </a:r>
                    </a:p>
                    <a:p>
                      <a:pPr lvl="0" algn="ctr">
                        <a:buNone/>
                      </a:pPr>
                      <a:endParaRPr lang="en-GB" sz="1000" b="0" i="0" u="none" strike="noStrike" noProof="0" dirty="0">
                        <a:latin typeface="+mn-lt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000" b="1" dirty="0">
                          <a:latin typeface="+mn-lt"/>
                        </a:rPr>
                        <a:t>PE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000" b="0" dirty="0">
                          <a:latin typeface="+mn-lt"/>
                        </a:rPr>
                        <a:t>Themes and Dreams (core task)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000" b="0" dirty="0">
                          <a:latin typeface="+mn-lt"/>
                        </a:rPr>
                        <a:t>Creating a simple sequence</a:t>
                      </a:r>
                    </a:p>
                  </a:txBody>
                  <a:tcPr marL="84406" marR="84406" marT="42204" marB="422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84406" marR="84406" marT="42204" marB="422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132099"/>
                  </a:ext>
                </a:extLst>
              </a:tr>
              <a:tr h="275729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62539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43580" y="591242"/>
            <a:ext cx="4847609" cy="3111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22" u="sng" dirty="0"/>
              <a:t>Wheatley Hill Primary School – Long Term Overview – Year 1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7571" y="296221"/>
            <a:ext cx="919576" cy="9195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00025" y="227306"/>
            <a:ext cx="12401550" cy="9146588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983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3580" y="591242"/>
            <a:ext cx="4847609" cy="3111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22" u="sng" dirty="0"/>
              <a:t>Wheatley Hill Primary School – Long Term Overview – Year 1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7571" y="296221"/>
            <a:ext cx="919576" cy="9195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00025" y="227306"/>
            <a:ext cx="12401550" cy="9146588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512994"/>
              </p:ext>
            </p:extLst>
          </p:nvPr>
        </p:nvGraphicFramePr>
        <p:xfrm>
          <a:off x="443580" y="1284712"/>
          <a:ext cx="11973490" cy="64991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1490">
                  <a:extLst>
                    <a:ext uri="{9D8B030D-6E8A-4147-A177-3AD203B41FA5}">
                      <a16:colId xmlns:a16="http://schemas.microsoft.com/office/drawing/2014/main" val="1515145842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2801019361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3886250757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564546485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3318043987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31436958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2396593462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2260121395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1133684306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2280477883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3146685755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969576128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65668484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1672269246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1845190943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3231118915"/>
                    </a:ext>
                  </a:extLst>
                </a:gridCol>
              </a:tblGrid>
              <a:tr h="275729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r>
                        <a:rPr lang="en-GB" sz="1100" b="1" dirty="0"/>
                        <a:t>Summer Term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0625399"/>
                  </a:ext>
                </a:extLst>
              </a:tr>
              <a:tr h="275729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Week 2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3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4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5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6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7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</a:t>
                      </a:r>
                      <a:r>
                        <a:rPr lang="en-GB" sz="1100" b="1" baseline="0" dirty="0"/>
                        <a:t> 8</a:t>
                      </a:r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9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10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11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12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13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14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/>
                        <a:t>Week 15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143350"/>
                  </a:ext>
                </a:extLst>
              </a:tr>
              <a:tr h="275729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Maths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Properties</a:t>
                      </a:r>
                      <a:r>
                        <a:rPr lang="en-GB" sz="1050" dirty="0"/>
                        <a:t> of shape </a:t>
                      </a:r>
                    </a:p>
                    <a:p>
                      <a:endParaRPr lang="en-GB" sz="1050" dirty="0"/>
                    </a:p>
                    <a:p>
                      <a:endParaRPr lang="en-GB" sz="105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Mass, capacity and temperature </a:t>
                      </a:r>
                    </a:p>
                    <a:p>
                      <a:pPr algn="ctr"/>
                      <a:endParaRPr lang="en-GB" sz="1050" dirty="0"/>
                    </a:p>
                    <a:p>
                      <a:endParaRPr lang="en-GB" sz="105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Position and direction 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Place value within 50</a:t>
                      </a:r>
                    </a:p>
                    <a:p>
                      <a:pPr algn="ctr"/>
                      <a:endParaRPr lang="en-GB" sz="1000" dirty="0"/>
                    </a:p>
                    <a:p>
                      <a:pPr algn="ctr"/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Addition and subtraction</a:t>
                      </a:r>
                    </a:p>
                    <a:p>
                      <a:pPr algn="ctr"/>
                      <a:endParaRPr lang="en-GB" sz="1000" dirty="0"/>
                    </a:p>
                    <a:p>
                      <a:pPr algn="ctr"/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Place value within 100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Counting in 2s, 5s and 10s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Time </a:t>
                      </a:r>
                    </a:p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Consolidation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Half term after week 5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457934"/>
                  </a:ext>
                </a:extLst>
              </a:tr>
              <a:tr h="275729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Class Text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The enormous turnip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Jasper’s beanstalk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Jack and the beanstalk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A stroll through the seasons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The tiny seed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Winnie the Witch: at the seaside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The lighthouse keepers lunch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Seaside holidays then and now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At the beach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798862"/>
                  </a:ext>
                </a:extLst>
              </a:tr>
              <a:tr h="275729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English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Narrative - traditional tale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Instructions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Wanted poster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Non chronological report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Free verse poem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Narrative with a repetitive pattern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Post card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Non chronological report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History comparison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Advert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438187"/>
                  </a:ext>
                </a:extLst>
              </a:tr>
              <a:tr h="315119">
                <a:tc>
                  <a:txBody>
                    <a:bodyPr/>
                    <a:lstStyle/>
                    <a:p>
                      <a:pPr algn="ctr"/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Theme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Our Natural World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The Seaside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870"/>
                  </a:ext>
                </a:extLst>
              </a:tr>
              <a:tr h="1395693">
                <a:tc>
                  <a:txBody>
                    <a:bodyPr/>
                    <a:lstStyle/>
                    <a:p>
                      <a:pPr algn="ctr"/>
                      <a:r>
                        <a:rPr lang="en-GB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Foundation Subjects</a:t>
                      </a:r>
                    </a:p>
                  </a:txBody>
                  <a:tcPr marL="118169" marR="118169" marT="59086" marB="5908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00" b="1" baseline="0" dirty="0"/>
                        <a:t>Science: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GB" sz="1000" dirty="0"/>
                        <a:t>Seasonal</a:t>
                      </a:r>
                      <a:r>
                        <a:rPr lang="en-GB" sz="1000" baseline="0" dirty="0"/>
                        <a:t> Changes –seasons, characteristics, extreme weather, hibernation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en-GB" sz="1000" baseline="0" dirty="0"/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GB" sz="1000" b="1" baseline="0" dirty="0"/>
                        <a:t>Geography: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GB" sz="1000" b="0" baseline="0" dirty="0"/>
                        <a:t>Physical Geography – weather and seasons</a:t>
                      </a:r>
                      <a:endParaRPr lang="en-GB" sz="1000" b="0" dirty="0"/>
                    </a:p>
                    <a:p>
                      <a:pPr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Science:</a:t>
                      </a:r>
                    </a:p>
                    <a:p>
                      <a:pPr algn="ctr"/>
                      <a:r>
                        <a:rPr lang="en-GB" sz="1000" baseline="0" dirty="0"/>
                        <a:t>Plants – introduce that plants are living things, compare, classify, label main features</a:t>
                      </a:r>
                    </a:p>
                    <a:p>
                      <a:pPr algn="ctr"/>
                      <a:endParaRPr lang="en-GB" sz="1000" baseline="0" dirty="0"/>
                    </a:p>
                    <a:p>
                      <a:pPr algn="ctr"/>
                      <a:r>
                        <a:rPr lang="en-GB" sz="1000" b="1" dirty="0"/>
                        <a:t>Art:</a:t>
                      </a:r>
                    </a:p>
                    <a:p>
                      <a:pPr algn="ctr"/>
                      <a:r>
                        <a:rPr lang="en-GB" sz="1000" b="0" dirty="0"/>
                        <a:t>Printing – printing</a:t>
                      </a:r>
                      <a:r>
                        <a:rPr lang="en-GB" sz="1000" b="0" baseline="0" dirty="0"/>
                        <a:t> natural and man-made objects, making rubbings of natural and man-made objects</a:t>
                      </a:r>
                      <a:endParaRPr lang="en-GB" sz="1000" b="0" dirty="0"/>
                    </a:p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Science:</a:t>
                      </a:r>
                    </a:p>
                    <a:p>
                      <a:pPr algn="ctr"/>
                      <a:r>
                        <a:rPr lang="en-GB" sz="1000" baseline="0" dirty="0"/>
                        <a:t>Plants – introduce that plants are living things, compare, classify, label main features</a:t>
                      </a:r>
                    </a:p>
                    <a:p>
                      <a:pPr algn="ctr"/>
                      <a:endParaRPr lang="en-GB" sz="1000" baseline="0" dirty="0"/>
                    </a:p>
                    <a:p>
                      <a:pPr algn="ctr"/>
                      <a:r>
                        <a:rPr lang="en-GB" sz="1000" b="1" dirty="0"/>
                        <a:t>Art:</a:t>
                      </a:r>
                    </a:p>
                    <a:p>
                      <a:pPr algn="ctr"/>
                      <a:r>
                        <a:rPr lang="en-GB" sz="1000" b="0" dirty="0"/>
                        <a:t>Printing – printing</a:t>
                      </a:r>
                      <a:r>
                        <a:rPr lang="en-GB" sz="1000" b="0" baseline="0" dirty="0"/>
                        <a:t> natural and man-made objects, making rubbings of natural and man-made objects</a:t>
                      </a:r>
                      <a:endParaRPr lang="en-GB" sz="10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baseline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History:</a:t>
                      </a:r>
                    </a:p>
                    <a:p>
                      <a:pPr algn="ctr"/>
                      <a:r>
                        <a:rPr lang="en-GB" sz="1000" b="0" baseline="0" dirty="0"/>
                        <a:t>Changes within Living Memory – Beaches (then &amp; now)</a:t>
                      </a:r>
                      <a:r>
                        <a:rPr lang="en-GB" sz="1000" baseline="0" dirty="0"/>
                        <a:t> </a:t>
                      </a:r>
                    </a:p>
                    <a:p>
                      <a:pPr algn="ctr"/>
                      <a:endParaRPr lang="en-GB" sz="1000" dirty="0"/>
                    </a:p>
                    <a:p>
                      <a:pPr algn="ctr"/>
                      <a:r>
                        <a:rPr lang="en-GB" sz="1000" b="1" dirty="0"/>
                        <a:t>PSHE: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Keeping safe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Science:</a:t>
                      </a:r>
                    </a:p>
                    <a:p>
                      <a:pPr algn="ctr"/>
                      <a:r>
                        <a:rPr lang="en-GB" sz="1000" b="0" dirty="0"/>
                        <a:t>Rocks –</a:t>
                      </a:r>
                      <a:r>
                        <a:rPr lang="en-GB" sz="1000" b="0" baseline="0" dirty="0"/>
                        <a:t>erosion, fossils, mountains, volcanoes</a:t>
                      </a:r>
                      <a:endParaRPr lang="en-GB" sz="1000" b="0" dirty="0"/>
                    </a:p>
                    <a:p>
                      <a:pPr lvl="0" algn="ctr"/>
                      <a:endParaRPr lang="en-GB" sz="1000" b="1" dirty="0"/>
                    </a:p>
                    <a:p>
                      <a:pPr lvl="0" algn="ctr"/>
                      <a:r>
                        <a:rPr lang="en-GB" sz="1000" b="1" dirty="0"/>
                        <a:t>DT:</a:t>
                      </a:r>
                    </a:p>
                    <a:p>
                      <a:pPr lvl="0" algn="ctr"/>
                      <a:r>
                        <a:rPr lang="en-GB" sz="1000" b="0" dirty="0"/>
                        <a:t>Textiles – sewing a beach hut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Art:</a:t>
                      </a:r>
                    </a:p>
                    <a:p>
                      <a:pPr algn="ctr"/>
                      <a:r>
                        <a:rPr lang="en-GB" sz="1000" b="0" dirty="0"/>
                        <a:t>Painting</a:t>
                      </a:r>
                      <a:r>
                        <a:rPr lang="en-GB" sz="1000" b="0" baseline="0" dirty="0"/>
                        <a:t> – mixing paint/ paint of different surfaces – paint on stones/rocks from the beach</a:t>
                      </a:r>
                      <a:endParaRPr lang="en-GB" sz="1000" dirty="0"/>
                    </a:p>
                    <a:p>
                      <a:pPr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394758"/>
                  </a:ext>
                </a:extLst>
              </a:tr>
              <a:tr h="590846">
                <a:tc>
                  <a:txBody>
                    <a:bodyPr/>
                    <a:lstStyle/>
                    <a:p>
                      <a:pPr lvl="0" algn="ctr"/>
                      <a:r>
                        <a:rPr lang="en-GB" sz="900" b="1" dirty="0">
                          <a:solidFill>
                            <a:schemeClr val="tx1"/>
                          </a:solidFill>
                        </a:rPr>
                        <a:t>Challenge</a:t>
                      </a:r>
                    </a:p>
                    <a:p>
                      <a:pPr lvl="0" algn="ctr"/>
                      <a:r>
                        <a:rPr lang="en-GB" sz="900" b="1" dirty="0">
                          <a:solidFill>
                            <a:schemeClr val="tx1"/>
                          </a:solidFill>
                        </a:rPr>
                        <a:t>Day</a:t>
                      </a:r>
                    </a:p>
                    <a:p>
                      <a:pPr algn="ctr"/>
                      <a:r>
                        <a:rPr lang="en-GB" sz="900" b="1" dirty="0"/>
                        <a:t>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0" fontAlgn="base"/>
                      <a:r>
                        <a:rPr lang="en-GB" sz="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Online </a:t>
                      </a:r>
                      <a:r>
                        <a:rPr lang="en-GB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Safety: 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Online bullying class charter   </a:t>
                      </a:r>
                      <a:r>
                        <a:rPr lang="en-GB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GB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Computer Science: 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Preteach</a:t>
                      </a:r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 understanding </a:t>
                      </a:r>
                    </a:p>
                    <a:p>
                      <a:pPr marL="0" indent="0" rtl="0" fontAlgn="base">
                        <a:buFont typeface="Arial" panose="020B0604020202020204" pitchFamily="34" charset="0"/>
                        <a:buNone/>
                      </a:pPr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code and algorithms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Unplugged coding 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programmable toy (Bee-Bot)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 for an intended outcome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Begin to debug 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GB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Beyond the Curriculum: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Green screen  &amp; creating a video (Weather Geography?)</a:t>
                      </a:r>
                      <a:endParaRPr lang="en-GB" sz="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fontAlgn="base"/>
                      <a:r>
                        <a:rPr lang="en-GB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Online Safety: 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171450" indent="-1714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Understanding strangers </a:t>
                      </a:r>
                    </a:p>
                    <a:p>
                      <a:pPr marL="171450" indent="-1714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Revisit online bullying (actions can hurt people) </a:t>
                      </a:r>
                      <a:r>
                        <a:rPr lang="en-GB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algn="l" rtl="0" fontAlgn="base"/>
                      <a:r>
                        <a:rPr lang="en-GB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Technology: 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171450" indent="-1714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and explain technology </a:t>
                      </a:r>
                    </a:p>
                    <a:p>
                      <a:pPr marL="171450" indent="-1714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Select and use appropriate apps </a:t>
                      </a:r>
                    </a:p>
                    <a:p>
                      <a:pPr marL="171450" indent="-1714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Using a computer (turn on/off, open document, save, locate, mouse, keyboard) 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algn="l" rtl="0" fontAlgn="base"/>
                      <a:r>
                        <a:rPr lang="en-GB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Beyond the Curriculum: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171450" indent="-1714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Green screen  &amp; creating a video (Weather Geography?)</a:t>
                      </a:r>
                      <a:r>
                        <a:rPr lang="en-GB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lvl="0" algn="l"/>
                      <a:endParaRPr lang="en-GB" sz="105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PE </a:t>
                      </a:r>
                    </a:p>
                    <a:p>
                      <a:pPr algn="ctr"/>
                      <a:endParaRPr lang="en-GB" sz="1050" b="1" dirty="0" smtClean="0"/>
                    </a:p>
                    <a:p>
                      <a:pPr algn="ctr"/>
                      <a:endParaRPr lang="en-GB" sz="1050" b="1" smtClean="0"/>
                    </a:p>
                    <a:p>
                      <a:pPr algn="ctr"/>
                      <a:endParaRPr lang="en-GB" sz="1050" b="1" dirty="0" smtClean="0"/>
                    </a:p>
                    <a:p>
                      <a:pPr algn="ctr"/>
                      <a:r>
                        <a:rPr lang="en-GB" sz="1050" dirty="0" smtClean="0"/>
                        <a:t>Invasion games</a:t>
                      </a:r>
                    </a:p>
                    <a:p>
                      <a:pPr algn="ctr"/>
                      <a:endParaRPr lang="en-GB" sz="1050" dirty="0" smtClean="0"/>
                    </a:p>
                    <a:p>
                      <a:pPr algn="ctr"/>
                      <a:r>
                        <a:rPr lang="en-GB" sz="1050" dirty="0" smtClean="0"/>
                        <a:t>Athletics</a:t>
                      </a:r>
                      <a:endParaRPr lang="en-GB" sz="105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  <a:p>
                      <a:pPr algn="ctr"/>
                      <a:endParaRPr lang="en-GB" sz="1000" b="0" dirty="0"/>
                    </a:p>
                    <a:p>
                      <a:pPr algn="ctr"/>
                      <a:endParaRPr lang="en-GB" sz="1000" b="0" dirty="0"/>
                    </a:p>
                    <a:p>
                      <a:pPr algn="ctr"/>
                      <a:r>
                        <a:rPr lang="en-GB" sz="1000" b="1" dirty="0"/>
                        <a:t>RE: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/>
                        <a:t>What can we find out about Buddha?</a:t>
                      </a:r>
                    </a:p>
                    <a:p>
                      <a:pPr algn="ctr"/>
                      <a:endParaRPr lang="en-GB" sz="1000" b="1" dirty="0"/>
                    </a:p>
                    <a:p>
                      <a:pPr algn="ctr"/>
                      <a:r>
                        <a:rPr lang="en-GB" sz="1000" b="1" dirty="0"/>
                        <a:t>PSHE: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Growing &amp; changing 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Physical health &amp; mental wellbeing </a:t>
                      </a:r>
                    </a:p>
                    <a:p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760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561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2411</TotalTime>
  <Words>1290</Words>
  <Application>Microsoft Office PowerPoint</Application>
  <PresentationFormat>A3 Paper (297x420 mm)</PresentationFormat>
  <Paragraphs>379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kdobson</dc:creator>
  <cp:lastModifiedBy>Rachel McCartney</cp:lastModifiedBy>
  <cp:revision>55</cp:revision>
  <cp:lastPrinted>2020-06-30T14:03:36Z</cp:lastPrinted>
  <dcterms:created xsi:type="dcterms:W3CDTF">2020-06-30T14:01:22Z</dcterms:created>
  <dcterms:modified xsi:type="dcterms:W3CDTF">2021-09-06T07:33:21Z</dcterms:modified>
</cp:coreProperties>
</file>