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409" r:id="rId3"/>
    <p:sldId id="395" r:id="rId4"/>
    <p:sldId id="396" r:id="rId5"/>
    <p:sldId id="259" r:id="rId6"/>
    <p:sldId id="260" r:id="rId7"/>
    <p:sldId id="261" r:id="rId8"/>
    <p:sldId id="263" r:id="rId9"/>
    <p:sldId id="262" r:id="rId10"/>
    <p:sldId id="264" r:id="rId11"/>
    <p:sldId id="397" r:id="rId12"/>
    <p:sldId id="398" r:id="rId13"/>
    <p:sldId id="399" r:id="rId14"/>
    <p:sldId id="400" r:id="rId15"/>
    <p:sldId id="401" r:id="rId16"/>
    <p:sldId id="402" r:id="rId17"/>
    <p:sldId id="403" r:id="rId18"/>
    <p:sldId id="404" r:id="rId19"/>
    <p:sldId id="405" r:id="rId20"/>
    <p:sldId id="406" r:id="rId21"/>
    <p:sldId id="407" r:id="rId22"/>
    <p:sldId id="408" r:id="rId23"/>
    <p:sldId id="257" r:id="rId24"/>
    <p:sldId id="258" r:id="rId25"/>
    <p:sldId id="279" r:id="rId26"/>
    <p:sldId id="265" r:id="rId27"/>
    <p:sldId id="280" r:id="rId28"/>
    <p:sldId id="281" r:id="rId29"/>
    <p:sldId id="282" r:id="rId30"/>
    <p:sldId id="283" r:id="rId31"/>
    <p:sldId id="284" r:id="rId32"/>
    <p:sldId id="285" r:id="rId33"/>
    <p:sldId id="268" r:id="rId34"/>
    <p:sldId id="286" r:id="rId35"/>
    <p:sldId id="387" r:id="rId36"/>
    <p:sldId id="376" r:id="rId37"/>
    <p:sldId id="377" r:id="rId38"/>
    <p:sldId id="379" r:id="rId39"/>
    <p:sldId id="380" r:id="rId40"/>
    <p:sldId id="381" r:id="rId41"/>
    <p:sldId id="382" r:id="rId42"/>
    <p:sldId id="383" r:id="rId43"/>
    <p:sldId id="384" r:id="rId44"/>
    <p:sldId id="385" r:id="rId45"/>
    <p:sldId id="386" r:id="rId46"/>
    <p:sldId id="388" r:id="rId47"/>
    <p:sldId id="389" r:id="rId48"/>
    <p:sldId id="390" r:id="rId49"/>
    <p:sldId id="391" r:id="rId50"/>
    <p:sldId id="392" r:id="rId51"/>
    <p:sldId id="393" r:id="rId52"/>
    <p:sldId id="39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C28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0C171F-AE6A-B3EA-8486-B29AC5543621}" v="20" dt="2021-02-21T19:07:59.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73" d="100"/>
          <a:sy n="73" d="100"/>
        </p:scale>
        <p:origin x="6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McCartney [ Wheatley Hill Community Primary School ]" userId="S::r.mccartney134@whprimary.com::8370e262-f51d-4192-81e2-00bb8d05bf7e" providerId="AD" clId="Web-{EA0C171F-AE6A-B3EA-8486-B29AC5543621}"/>
    <pc:docChg chg="modSld">
      <pc:chgData name="R.McCartney [ Wheatley Hill Community Primary School ]" userId="S::r.mccartney134@whprimary.com::8370e262-f51d-4192-81e2-00bb8d05bf7e" providerId="AD" clId="Web-{EA0C171F-AE6A-B3EA-8486-B29AC5543621}" dt="2021-02-21T19:07:59.282" v="19" actId="1076"/>
      <pc:docMkLst>
        <pc:docMk/>
      </pc:docMkLst>
      <pc:sldChg chg="addSp modSp">
        <pc:chgData name="R.McCartney [ Wheatley Hill Community Primary School ]" userId="S::r.mccartney134@whprimary.com::8370e262-f51d-4192-81e2-00bb8d05bf7e" providerId="AD" clId="Web-{EA0C171F-AE6A-B3EA-8486-B29AC5543621}" dt="2021-02-21T19:07:59.282" v="19" actId="1076"/>
        <pc:sldMkLst>
          <pc:docMk/>
          <pc:sldMk cId="4044555885" sldId="264"/>
        </pc:sldMkLst>
        <pc:spChg chg="mod">
          <ac:chgData name="R.McCartney [ Wheatley Hill Community Primary School ]" userId="S::r.mccartney134@whprimary.com::8370e262-f51d-4192-81e2-00bb8d05bf7e" providerId="AD" clId="Web-{EA0C171F-AE6A-B3EA-8486-B29AC5543621}" dt="2021-02-21T19:05:53.328" v="5" actId="1076"/>
          <ac:spMkLst>
            <pc:docMk/>
            <pc:sldMk cId="4044555885" sldId="264"/>
            <ac:spMk id="18" creationId="{D2D25897-93C3-42E2-92A3-692B9497A5D8}"/>
          </ac:spMkLst>
        </pc:spChg>
        <pc:spChg chg="mod">
          <ac:chgData name="R.McCartney [ Wheatley Hill Community Primary School ]" userId="S::r.mccartney134@whprimary.com::8370e262-f51d-4192-81e2-00bb8d05bf7e" providerId="AD" clId="Web-{EA0C171F-AE6A-B3EA-8486-B29AC5543621}" dt="2021-02-21T19:06:51.047" v="11" actId="1076"/>
          <ac:spMkLst>
            <pc:docMk/>
            <pc:sldMk cId="4044555885" sldId="264"/>
            <ac:spMk id="22" creationId="{70990B77-90EE-43E9-8ADA-8B9D11B62C2A}"/>
          </ac:spMkLst>
        </pc:spChg>
        <pc:spChg chg="mod">
          <ac:chgData name="R.McCartney [ Wheatley Hill Community Primary School ]" userId="S::r.mccartney134@whprimary.com::8370e262-f51d-4192-81e2-00bb8d05bf7e" providerId="AD" clId="Web-{EA0C171F-AE6A-B3EA-8486-B29AC5543621}" dt="2021-02-21T19:03:46.906" v="1" actId="1076"/>
          <ac:spMkLst>
            <pc:docMk/>
            <pc:sldMk cId="4044555885" sldId="264"/>
            <ac:spMk id="23" creationId="{77830C1E-B7C3-4868-AF2E-09AC109C4581}"/>
          </ac:spMkLst>
        </pc:spChg>
        <pc:cxnChg chg="add mod">
          <ac:chgData name="R.McCartney [ Wheatley Hill Community Primary School ]" userId="S::r.mccartney134@whprimary.com::8370e262-f51d-4192-81e2-00bb8d05bf7e" providerId="AD" clId="Web-{EA0C171F-AE6A-B3EA-8486-B29AC5543621}" dt="2021-02-21T19:07:38.407" v="18" actId="14100"/>
          <ac:cxnSpMkLst>
            <pc:docMk/>
            <pc:sldMk cId="4044555885" sldId="264"/>
            <ac:cxnSpMk id="2" creationId="{DF2EA051-6BB1-480E-86EA-770484CCB38F}"/>
          </ac:cxnSpMkLst>
        </pc:cxnChg>
        <pc:cxnChg chg="mod">
          <ac:chgData name="R.McCartney [ Wheatley Hill Community Primary School ]" userId="S::r.mccartney134@whprimary.com::8370e262-f51d-4192-81e2-00bb8d05bf7e" providerId="AD" clId="Web-{EA0C171F-AE6A-B3EA-8486-B29AC5543621}" dt="2021-02-21T19:07:59.282" v="19" actId="1076"/>
          <ac:cxnSpMkLst>
            <pc:docMk/>
            <pc:sldMk cId="4044555885" sldId="264"/>
            <ac:cxnSpMk id="7" creationId="{6FC54655-0ED1-4777-83DE-DC43A38CEF2F}"/>
          </ac:cxnSpMkLst>
        </pc:cxnChg>
        <pc:cxnChg chg="mod">
          <ac:chgData name="R.McCartney [ Wheatley Hill Community Primary School ]" userId="S::r.mccartney134@whprimary.com::8370e262-f51d-4192-81e2-00bb8d05bf7e" providerId="AD" clId="Web-{EA0C171F-AE6A-B3EA-8486-B29AC5543621}" dt="2021-02-21T19:04:08.562" v="3" actId="14100"/>
          <ac:cxnSpMkLst>
            <pc:docMk/>
            <pc:sldMk cId="4044555885" sldId="264"/>
            <ac:cxnSpMk id="14" creationId="{87B5689E-263F-4664-A189-69777245C74E}"/>
          </ac:cxnSpMkLst>
        </pc:cxnChg>
        <pc:cxnChg chg="mod">
          <ac:chgData name="R.McCartney [ Wheatley Hill Community Primary School ]" userId="S::r.mccartney134@whprimary.com::8370e262-f51d-4192-81e2-00bb8d05bf7e" providerId="AD" clId="Web-{EA0C171F-AE6A-B3EA-8486-B29AC5543621}" dt="2021-02-21T19:06:21.922" v="6" actId="1076"/>
          <ac:cxnSpMkLst>
            <pc:docMk/>
            <pc:sldMk cId="4044555885" sldId="264"/>
            <ac:cxnSpMk id="16" creationId="{FF32E1D8-90B2-4CFD-919D-CD8D4C5AF8AC}"/>
          </ac:cxnSpMkLst>
        </pc:cxnChg>
        <pc:cxnChg chg="mod">
          <ac:chgData name="R.McCartney [ Wheatley Hill Community Primary School ]" userId="S::r.mccartney134@whprimary.com::8370e262-f51d-4192-81e2-00bb8d05bf7e" providerId="AD" clId="Web-{EA0C171F-AE6A-B3EA-8486-B29AC5543621}" dt="2021-02-21T19:06:40.579" v="9" actId="1076"/>
          <ac:cxnSpMkLst>
            <pc:docMk/>
            <pc:sldMk cId="4044555885" sldId="264"/>
            <ac:cxnSpMk id="19" creationId="{AE0EA103-29A2-4418-B495-A3ED2F5D3569}"/>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B259EB-92D1-4BE0-8149-8E4DD9358A00}" type="datetimeFigureOut">
              <a:rPr lang="en-GB" smtClean="0"/>
              <a:t>21/02/2021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61B27-B98E-44D7-8E51-4E26CC9C96C8}" type="slidenum">
              <a:rPr lang="en-GB" smtClean="0"/>
              <a:t>‹#›</a:t>
            </a:fld>
            <a:endParaRPr lang="en-GB"/>
          </a:p>
        </p:txBody>
      </p:sp>
    </p:spTree>
    <p:extLst>
      <p:ext uri="{BB962C8B-B14F-4D97-AF65-F5344CB8AC3E}">
        <p14:creationId xmlns:p14="http://schemas.microsoft.com/office/powerpoint/2010/main" val="649447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0B703-2153-4AB4-96AB-3E5FC52709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3E26D7-6162-4AFC-9634-CFBAFC9D71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E6FB65D-6B00-4071-A4E7-45D92F02295E}"/>
              </a:ext>
            </a:extLst>
          </p:cNvPr>
          <p:cNvSpPr>
            <a:spLocks noGrp="1"/>
          </p:cNvSpPr>
          <p:nvPr>
            <p:ph type="dt" sz="half" idx="10"/>
          </p:nvPr>
        </p:nvSpPr>
        <p:spPr/>
        <p:txBody>
          <a:bodyPr/>
          <a:lstStyle/>
          <a:p>
            <a:fld id="{F3CF4254-7E4D-4061-8288-5646F64734C0}" type="datetimeFigureOut">
              <a:rPr lang="en-GB" smtClean="0"/>
              <a:t>21/02/2021</a:t>
            </a:fld>
            <a:endParaRPr lang="en-GB"/>
          </a:p>
        </p:txBody>
      </p:sp>
      <p:sp>
        <p:nvSpPr>
          <p:cNvPr id="5" name="Footer Placeholder 4">
            <a:extLst>
              <a:ext uri="{FF2B5EF4-FFF2-40B4-BE49-F238E27FC236}">
                <a16:creationId xmlns:a16="http://schemas.microsoft.com/office/drawing/2014/main" id="{4B45C3E5-B115-4C9A-97B6-910D52072E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1BD363-5686-49E2-BE09-67ED3785B322}"/>
              </a:ext>
            </a:extLst>
          </p:cNvPr>
          <p:cNvSpPr>
            <a:spLocks noGrp="1"/>
          </p:cNvSpPr>
          <p:nvPr>
            <p:ph type="sldNum" sz="quarter" idx="12"/>
          </p:nvPr>
        </p:nvSpPr>
        <p:spPr/>
        <p:txBody>
          <a:bodyPr/>
          <a:lstStyle/>
          <a:p>
            <a:fld id="{2525EFCC-2A54-46C2-8EDB-2116333EB1BD}" type="slidenum">
              <a:rPr lang="en-GB" smtClean="0"/>
              <a:t>‹#›</a:t>
            </a:fld>
            <a:endParaRPr lang="en-GB"/>
          </a:p>
        </p:txBody>
      </p:sp>
    </p:spTree>
    <p:extLst>
      <p:ext uri="{BB962C8B-B14F-4D97-AF65-F5344CB8AC3E}">
        <p14:creationId xmlns:p14="http://schemas.microsoft.com/office/powerpoint/2010/main" val="35774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59E73-C020-4B7E-AF9B-515F9B1FA4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E3D64B-54E3-4C69-8B2D-B724FFA106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C84EDC-1812-4CDD-82D7-B917073A5E3E}"/>
              </a:ext>
            </a:extLst>
          </p:cNvPr>
          <p:cNvSpPr>
            <a:spLocks noGrp="1"/>
          </p:cNvSpPr>
          <p:nvPr>
            <p:ph type="dt" sz="half" idx="10"/>
          </p:nvPr>
        </p:nvSpPr>
        <p:spPr/>
        <p:txBody>
          <a:bodyPr/>
          <a:lstStyle/>
          <a:p>
            <a:fld id="{F3CF4254-7E4D-4061-8288-5646F64734C0}" type="datetimeFigureOut">
              <a:rPr lang="en-GB" smtClean="0"/>
              <a:t>21/02/2021</a:t>
            </a:fld>
            <a:endParaRPr lang="en-GB"/>
          </a:p>
        </p:txBody>
      </p:sp>
      <p:sp>
        <p:nvSpPr>
          <p:cNvPr id="5" name="Footer Placeholder 4">
            <a:extLst>
              <a:ext uri="{FF2B5EF4-FFF2-40B4-BE49-F238E27FC236}">
                <a16:creationId xmlns:a16="http://schemas.microsoft.com/office/drawing/2014/main" id="{FEAD0CEF-C8D6-49D4-B819-7ACE2FDB3F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AE3414-A4C9-4BE8-AAC3-CDCF688B4505}"/>
              </a:ext>
            </a:extLst>
          </p:cNvPr>
          <p:cNvSpPr>
            <a:spLocks noGrp="1"/>
          </p:cNvSpPr>
          <p:nvPr>
            <p:ph type="sldNum" sz="quarter" idx="12"/>
          </p:nvPr>
        </p:nvSpPr>
        <p:spPr/>
        <p:txBody>
          <a:bodyPr/>
          <a:lstStyle/>
          <a:p>
            <a:fld id="{2525EFCC-2A54-46C2-8EDB-2116333EB1BD}" type="slidenum">
              <a:rPr lang="en-GB" smtClean="0"/>
              <a:t>‹#›</a:t>
            </a:fld>
            <a:endParaRPr lang="en-GB"/>
          </a:p>
        </p:txBody>
      </p:sp>
    </p:spTree>
    <p:extLst>
      <p:ext uri="{BB962C8B-B14F-4D97-AF65-F5344CB8AC3E}">
        <p14:creationId xmlns:p14="http://schemas.microsoft.com/office/powerpoint/2010/main" val="155609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55C986-2901-4D85-83D9-E7A6A7B587D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4DEA04-3B32-477C-AE26-5B232370BB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D74B0F-6479-494A-8E1C-3605A54897D2}"/>
              </a:ext>
            </a:extLst>
          </p:cNvPr>
          <p:cNvSpPr>
            <a:spLocks noGrp="1"/>
          </p:cNvSpPr>
          <p:nvPr>
            <p:ph type="dt" sz="half" idx="10"/>
          </p:nvPr>
        </p:nvSpPr>
        <p:spPr/>
        <p:txBody>
          <a:bodyPr/>
          <a:lstStyle/>
          <a:p>
            <a:fld id="{F3CF4254-7E4D-4061-8288-5646F64734C0}" type="datetimeFigureOut">
              <a:rPr lang="en-GB" smtClean="0"/>
              <a:t>21/02/2021</a:t>
            </a:fld>
            <a:endParaRPr lang="en-GB"/>
          </a:p>
        </p:txBody>
      </p:sp>
      <p:sp>
        <p:nvSpPr>
          <p:cNvPr id="5" name="Footer Placeholder 4">
            <a:extLst>
              <a:ext uri="{FF2B5EF4-FFF2-40B4-BE49-F238E27FC236}">
                <a16:creationId xmlns:a16="http://schemas.microsoft.com/office/drawing/2014/main" id="{3AABD533-CB07-4A12-A883-593BF187B3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82935F-16AE-4AE6-98C4-3413436F8913}"/>
              </a:ext>
            </a:extLst>
          </p:cNvPr>
          <p:cNvSpPr>
            <a:spLocks noGrp="1"/>
          </p:cNvSpPr>
          <p:nvPr>
            <p:ph type="sldNum" sz="quarter" idx="12"/>
          </p:nvPr>
        </p:nvSpPr>
        <p:spPr/>
        <p:txBody>
          <a:bodyPr/>
          <a:lstStyle/>
          <a:p>
            <a:fld id="{2525EFCC-2A54-46C2-8EDB-2116333EB1BD}" type="slidenum">
              <a:rPr lang="en-GB" smtClean="0"/>
              <a:t>‹#›</a:t>
            </a:fld>
            <a:endParaRPr lang="en-GB"/>
          </a:p>
        </p:txBody>
      </p:sp>
    </p:spTree>
    <p:extLst>
      <p:ext uri="{BB962C8B-B14F-4D97-AF65-F5344CB8AC3E}">
        <p14:creationId xmlns:p14="http://schemas.microsoft.com/office/powerpoint/2010/main" val="2485380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A0317-657C-41EF-921F-ADE0F02CEF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E6BFE4-BAE6-464B-9C42-ADAF880439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2589D2-4572-447A-99D0-276E643ACDB2}"/>
              </a:ext>
            </a:extLst>
          </p:cNvPr>
          <p:cNvSpPr>
            <a:spLocks noGrp="1"/>
          </p:cNvSpPr>
          <p:nvPr>
            <p:ph type="dt" sz="half" idx="10"/>
          </p:nvPr>
        </p:nvSpPr>
        <p:spPr/>
        <p:txBody>
          <a:bodyPr/>
          <a:lstStyle/>
          <a:p>
            <a:fld id="{F3CF4254-7E4D-4061-8288-5646F64734C0}" type="datetimeFigureOut">
              <a:rPr lang="en-GB" smtClean="0"/>
              <a:t>21/02/2021</a:t>
            </a:fld>
            <a:endParaRPr lang="en-GB"/>
          </a:p>
        </p:txBody>
      </p:sp>
      <p:sp>
        <p:nvSpPr>
          <p:cNvPr id="5" name="Footer Placeholder 4">
            <a:extLst>
              <a:ext uri="{FF2B5EF4-FFF2-40B4-BE49-F238E27FC236}">
                <a16:creationId xmlns:a16="http://schemas.microsoft.com/office/drawing/2014/main" id="{19C238D7-9D3E-4B8A-AA49-0C8AEC0A1A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872C8F-CE36-49E0-B6EB-6EFF4CB5DAD1}"/>
              </a:ext>
            </a:extLst>
          </p:cNvPr>
          <p:cNvSpPr>
            <a:spLocks noGrp="1"/>
          </p:cNvSpPr>
          <p:nvPr>
            <p:ph type="sldNum" sz="quarter" idx="12"/>
          </p:nvPr>
        </p:nvSpPr>
        <p:spPr/>
        <p:txBody>
          <a:bodyPr/>
          <a:lstStyle/>
          <a:p>
            <a:fld id="{2525EFCC-2A54-46C2-8EDB-2116333EB1BD}" type="slidenum">
              <a:rPr lang="en-GB" smtClean="0"/>
              <a:t>‹#›</a:t>
            </a:fld>
            <a:endParaRPr lang="en-GB"/>
          </a:p>
        </p:txBody>
      </p:sp>
    </p:spTree>
    <p:extLst>
      <p:ext uri="{BB962C8B-B14F-4D97-AF65-F5344CB8AC3E}">
        <p14:creationId xmlns:p14="http://schemas.microsoft.com/office/powerpoint/2010/main" val="2198196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5D49-1585-437B-88E6-C7B9847202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F931D3-A789-4B92-B451-EE85EC5B82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F58446-F27F-4CA9-9922-7B32D192DD7B}"/>
              </a:ext>
            </a:extLst>
          </p:cNvPr>
          <p:cNvSpPr>
            <a:spLocks noGrp="1"/>
          </p:cNvSpPr>
          <p:nvPr>
            <p:ph type="dt" sz="half" idx="10"/>
          </p:nvPr>
        </p:nvSpPr>
        <p:spPr/>
        <p:txBody>
          <a:bodyPr/>
          <a:lstStyle/>
          <a:p>
            <a:fld id="{F3CF4254-7E4D-4061-8288-5646F64734C0}" type="datetimeFigureOut">
              <a:rPr lang="en-GB" smtClean="0"/>
              <a:t>21/02/2021</a:t>
            </a:fld>
            <a:endParaRPr lang="en-GB"/>
          </a:p>
        </p:txBody>
      </p:sp>
      <p:sp>
        <p:nvSpPr>
          <p:cNvPr id="5" name="Footer Placeholder 4">
            <a:extLst>
              <a:ext uri="{FF2B5EF4-FFF2-40B4-BE49-F238E27FC236}">
                <a16:creationId xmlns:a16="http://schemas.microsoft.com/office/drawing/2014/main" id="{BE6BC1FB-D404-4442-88AE-4AE72F44D9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803B9B-C072-47E6-BB02-613D3F8601AB}"/>
              </a:ext>
            </a:extLst>
          </p:cNvPr>
          <p:cNvSpPr>
            <a:spLocks noGrp="1"/>
          </p:cNvSpPr>
          <p:nvPr>
            <p:ph type="sldNum" sz="quarter" idx="12"/>
          </p:nvPr>
        </p:nvSpPr>
        <p:spPr/>
        <p:txBody>
          <a:bodyPr/>
          <a:lstStyle/>
          <a:p>
            <a:fld id="{2525EFCC-2A54-46C2-8EDB-2116333EB1BD}" type="slidenum">
              <a:rPr lang="en-GB" smtClean="0"/>
              <a:t>‹#›</a:t>
            </a:fld>
            <a:endParaRPr lang="en-GB"/>
          </a:p>
        </p:txBody>
      </p:sp>
    </p:spTree>
    <p:extLst>
      <p:ext uri="{BB962C8B-B14F-4D97-AF65-F5344CB8AC3E}">
        <p14:creationId xmlns:p14="http://schemas.microsoft.com/office/powerpoint/2010/main" val="2146046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9FE0-642F-45DE-ABE0-B3D2AF2923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136166-9191-40A9-87B7-8EDB2C5D9A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19A885C-8C1D-4599-ABA5-7439E7AF0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DCFB71-0C44-4B04-AE30-E36E9DA94763}"/>
              </a:ext>
            </a:extLst>
          </p:cNvPr>
          <p:cNvSpPr>
            <a:spLocks noGrp="1"/>
          </p:cNvSpPr>
          <p:nvPr>
            <p:ph type="dt" sz="half" idx="10"/>
          </p:nvPr>
        </p:nvSpPr>
        <p:spPr/>
        <p:txBody>
          <a:bodyPr/>
          <a:lstStyle/>
          <a:p>
            <a:fld id="{F3CF4254-7E4D-4061-8288-5646F64734C0}" type="datetimeFigureOut">
              <a:rPr lang="en-GB" smtClean="0"/>
              <a:t>21/02/2021</a:t>
            </a:fld>
            <a:endParaRPr lang="en-GB"/>
          </a:p>
        </p:txBody>
      </p:sp>
      <p:sp>
        <p:nvSpPr>
          <p:cNvPr id="6" name="Footer Placeholder 5">
            <a:extLst>
              <a:ext uri="{FF2B5EF4-FFF2-40B4-BE49-F238E27FC236}">
                <a16:creationId xmlns:a16="http://schemas.microsoft.com/office/drawing/2014/main" id="{048E8446-418B-4B2F-BBE4-CFA973737D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C916F4-8B8E-43B4-9BBD-169216122B0C}"/>
              </a:ext>
            </a:extLst>
          </p:cNvPr>
          <p:cNvSpPr>
            <a:spLocks noGrp="1"/>
          </p:cNvSpPr>
          <p:nvPr>
            <p:ph type="sldNum" sz="quarter" idx="12"/>
          </p:nvPr>
        </p:nvSpPr>
        <p:spPr/>
        <p:txBody>
          <a:bodyPr/>
          <a:lstStyle/>
          <a:p>
            <a:fld id="{2525EFCC-2A54-46C2-8EDB-2116333EB1BD}" type="slidenum">
              <a:rPr lang="en-GB" smtClean="0"/>
              <a:t>‹#›</a:t>
            </a:fld>
            <a:endParaRPr lang="en-GB"/>
          </a:p>
        </p:txBody>
      </p:sp>
    </p:spTree>
    <p:extLst>
      <p:ext uri="{BB962C8B-B14F-4D97-AF65-F5344CB8AC3E}">
        <p14:creationId xmlns:p14="http://schemas.microsoft.com/office/powerpoint/2010/main" val="324875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2C9B-6C23-4143-A3F6-B8DC71FB417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70A1EC-64C1-45D8-8796-053A796048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1DAD3B-EF0C-4290-BC2D-2F45C29DEE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4255C2D-9BDD-4E3D-A604-11BD560A1A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256EF6-A4DF-4885-A411-951981F2C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2B01EF-5A7A-4CE3-9C09-4140467958FA}"/>
              </a:ext>
            </a:extLst>
          </p:cNvPr>
          <p:cNvSpPr>
            <a:spLocks noGrp="1"/>
          </p:cNvSpPr>
          <p:nvPr>
            <p:ph type="dt" sz="half" idx="10"/>
          </p:nvPr>
        </p:nvSpPr>
        <p:spPr/>
        <p:txBody>
          <a:bodyPr/>
          <a:lstStyle/>
          <a:p>
            <a:fld id="{F3CF4254-7E4D-4061-8288-5646F64734C0}" type="datetimeFigureOut">
              <a:rPr lang="en-GB" smtClean="0"/>
              <a:t>21/02/2021</a:t>
            </a:fld>
            <a:endParaRPr lang="en-GB"/>
          </a:p>
        </p:txBody>
      </p:sp>
      <p:sp>
        <p:nvSpPr>
          <p:cNvPr id="8" name="Footer Placeholder 7">
            <a:extLst>
              <a:ext uri="{FF2B5EF4-FFF2-40B4-BE49-F238E27FC236}">
                <a16:creationId xmlns:a16="http://schemas.microsoft.com/office/drawing/2014/main" id="{02CB14E8-FCFD-404D-84C0-06CEEDCAB84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47CA676-56C2-459F-A920-6B6B84B43709}"/>
              </a:ext>
            </a:extLst>
          </p:cNvPr>
          <p:cNvSpPr>
            <a:spLocks noGrp="1"/>
          </p:cNvSpPr>
          <p:nvPr>
            <p:ph type="sldNum" sz="quarter" idx="12"/>
          </p:nvPr>
        </p:nvSpPr>
        <p:spPr/>
        <p:txBody>
          <a:bodyPr/>
          <a:lstStyle/>
          <a:p>
            <a:fld id="{2525EFCC-2A54-46C2-8EDB-2116333EB1BD}" type="slidenum">
              <a:rPr lang="en-GB" smtClean="0"/>
              <a:t>‹#›</a:t>
            </a:fld>
            <a:endParaRPr lang="en-GB"/>
          </a:p>
        </p:txBody>
      </p:sp>
    </p:spTree>
    <p:extLst>
      <p:ext uri="{BB962C8B-B14F-4D97-AF65-F5344CB8AC3E}">
        <p14:creationId xmlns:p14="http://schemas.microsoft.com/office/powerpoint/2010/main" val="72548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3A00-86BF-4281-848F-694B6CE694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3A77366-AC39-4413-A0CB-2A21D27B98EE}"/>
              </a:ext>
            </a:extLst>
          </p:cNvPr>
          <p:cNvSpPr>
            <a:spLocks noGrp="1"/>
          </p:cNvSpPr>
          <p:nvPr>
            <p:ph type="dt" sz="half" idx="10"/>
          </p:nvPr>
        </p:nvSpPr>
        <p:spPr/>
        <p:txBody>
          <a:bodyPr/>
          <a:lstStyle/>
          <a:p>
            <a:fld id="{F3CF4254-7E4D-4061-8288-5646F64734C0}" type="datetimeFigureOut">
              <a:rPr lang="en-GB" smtClean="0"/>
              <a:t>21/02/2021</a:t>
            </a:fld>
            <a:endParaRPr lang="en-GB"/>
          </a:p>
        </p:txBody>
      </p:sp>
      <p:sp>
        <p:nvSpPr>
          <p:cNvPr id="4" name="Footer Placeholder 3">
            <a:extLst>
              <a:ext uri="{FF2B5EF4-FFF2-40B4-BE49-F238E27FC236}">
                <a16:creationId xmlns:a16="http://schemas.microsoft.com/office/drawing/2014/main" id="{4EAABBE1-AEFB-4935-95F9-D851BA06C5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CFC6CA-4AB6-47AC-9040-4A75383DA059}"/>
              </a:ext>
            </a:extLst>
          </p:cNvPr>
          <p:cNvSpPr>
            <a:spLocks noGrp="1"/>
          </p:cNvSpPr>
          <p:nvPr>
            <p:ph type="sldNum" sz="quarter" idx="12"/>
          </p:nvPr>
        </p:nvSpPr>
        <p:spPr/>
        <p:txBody>
          <a:bodyPr/>
          <a:lstStyle/>
          <a:p>
            <a:fld id="{2525EFCC-2A54-46C2-8EDB-2116333EB1BD}" type="slidenum">
              <a:rPr lang="en-GB" smtClean="0"/>
              <a:t>‹#›</a:t>
            </a:fld>
            <a:endParaRPr lang="en-GB"/>
          </a:p>
        </p:txBody>
      </p:sp>
    </p:spTree>
    <p:extLst>
      <p:ext uri="{BB962C8B-B14F-4D97-AF65-F5344CB8AC3E}">
        <p14:creationId xmlns:p14="http://schemas.microsoft.com/office/powerpoint/2010/main" val="347359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772E7B-7E9E-4857-B818-AA94426079C4}"/>
              </a:ext>
            </a:extLst>
          </p:cNvPr>
          <p:cNvSpPr>
            <a:spLocks noGrp="1"/>
          </p:cNvSpPr>
          <p:nvPr>
            <p:ph type="dt" sz="half" idx="10"/>
          </p:nvPr>
        </p:nvSpPr>
        <p:spPr/>
        <p:txBody>
          <a:bodyPr/>
          <a:lstStyle/>
          <a:p>
            <a:fld id="{F3CF4254-7E4D-4061-8288-5646F64734C0}" type="datetimeFigureOut">
              <a:rPr lang="en-GB" smtClean="0"/>
              <a:t>21/02/2021</a:t>
            </a:fld>
            <a:endParaRPr lang="en-GB"/>
          </a:p>
        </p:txBody>
      </p:sp>
      <p:sp>
        <p:nvSpPr>
          <p:cNvPr id="3" name="Footer Placeholder 2">
            <a:extLst>
              <a:ext uri="{FF2B5EF4-FFF2-40B4-BE49-F238E27FC236}">
                <a16:creationId xmlns:a16="http://schemas.microsoft.com/office/drawing/2014/main" id="{8C460099-F1A3-4508-9CF2-2A50F98D836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2308E9-C72B-417F-8529-C63FFB40BD62}"/>
              </a:ext>
            </a:extLst>
          </p:cNvPr>
          <p:cNvSpPr>
            <a:spLocks noGrp="1"/>
          </p:cNvSpPr>
          <p:nvPr>
            <p:ph type="sldNum" sz="quarter" idx="12"/>
          </p:nvPr>
        </p:nvSpPr>
        <p:spPr/>
        <p:txBody>
          <a:bodyPr/>
          <a:lstStyle/>
          <a:p>
            <a:fld id="{2525EFCC-2A54-46C2-8EDB-2116333EB1BD}" type="slidenum">
              <a:rPr lang="en-GB" smtClean="0"/>
              <a:t>‹#›</a:t>
            </a:fld>
            <a:endParaRPr lang="en-GB"/>
          </a:p>
        </p:txBody>
      </p:sp>
    </p:spTree>
    <p:extLst>
      <p:ext uri="{BB962C8B-B14F-4D97-AF65-F5344CB8AC3E}">
        <p14:creationId xmlns:p14="http://schemas.microsoft.com/office/powerpoint/2010/main" val="2271379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0178-8242-4B1B-A888-91B97079E9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F3A4A9A-F8CC-4A96-8108-4269EFBAA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A3492C-C2BF-40CD-9F4D-D111E53756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797C09-4944-487D-BCC8-489897A74D48}"/>
              </a:ext>
            </a:extLst>
          </p:cNvPr>
          <p:cNvSpPr>
            <a:spLocks noGrp="1"/>
          </p:cNvSpPr>
          <p:nvPr>
            <p:ph type="dt" sz="half" idx="10"/>
          </p:nvPr>
        </p:nvSpPr>
        <p:spPr/>
        <p:txBody>
          <a:bodyPr/>
          <a:lstStyle/>
          <a:p>
            <a:fld id="{F3CF4254-7E4D-4061-8288-5646F64734C0}" type="datetimeFigureOut">
              <a:rPr lang="en-GB" smtClean="0"/>
              <a:t>21/02/2021</a:t>
            </a:fld>
            <a:endParaRPr lang="en-GB"/>
          </a:p>
        </p:txBody>
      </p:sp>
      <p:sp>
        <p:nvSpPr>
          <p:cNvPr id="6" name="Footer Placeholder 5">
            <a:extLst>
              <a:ext uri="{FF2B5EF4-FFF2-40B4-BE49-F238E27FC236}">
                <a16:creationId xmlns:a16="http://schemas.microsoft.com/office/drawing/2014/main" id="{93F0A315-ED5D-4327-B6B4-FD3FED1981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A13672-BEE1-4BE5-8F9F-AB2BE452C73A}"/>
              </a:ext>
            </a:extLst>
          </p:cNvPr>
          <p:cNvSpPr>
            <a:spLocks noGrp="1"/>
          </p:cNvSpPr>
          <p:nvPr>
            <p:ph type="sldNum" sz="quarter" idx="12"/>
          </p:nvPr>
        </p:nvSpPr>
        <p:spPr/>
        <p:txBody>
          <a:bodyPr/>
          <a:lstStyle/>
          <a:p>
            <a:fld id="{2525EFCC-2A54-46C2-8EDB-2116333EB1BD}" type="slidenum">
              <a:rPr lang="en-GB" smtClean="0"/>
              <a:t>‹#›</a:t>
            </a:fld>
            <a:endParaRPr lang="en-GB"/>
          </a:p>
        </p:txBody>
      </p:sp>
    </p:spTree>
    <p:extLst>
      <p:ext uri="{BB962C8B-B14F-4D97-AF65-F5344CB8AC3E}">
        <p14:creationId xmlns:p14="http://schemas.microsoft.com/office/powerpoint/2010/main" val="1101842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26591-41BF-402B-85CC-3F0AE5A471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9E2B57-A801-4069-8C3C-1D44D1EE2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2A24F0-0444-418E-9E7F-826C4F1FB9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B433E6-E0D4-4DC8-AD26-C5453F1A786B}"/>
              </a:ext>
            </a:extLst>
          </p:cNvPr>
          <p:cNvSpPr>
            <a:spLocks noGrp="1"/>
          </p:cNvSpPr>
          <p:nvPr>
            <p:ph type="dt" sz="half" idx="10"/>
          </p:nvPr>
        </p:nvSpPr>
        <p:spPr/>
        <p:txBody>
          <a:bodyPr/>
          <a:lstStyle/>
          <a:p>
            <a:fld id="{F3CF4254-7E4D-4061-8288-5646F64734C0}" type="datetimeFigureOut">
              <a:rPr lang="en-GB" smtClean="0"/>
              <a:t>21/02/2021</a:t>
            </a:fld>
            <a:endParaRPr lang="en-GB"/>
          </a:p>
        </p:txBody>
      </p:sp>
      <p:sp>
        <p:nvSpPr>
          <p:cNvPr id="6" name="Footer Placeholder 5">
            <a:extLst>
              <a:ext uri="{FF2B5EF4-FFF2-40B4-BE49-F238E27FC236}">
                <a16:creationId xmlns:a16="http://schemas.microsoft.com/office/drawing/2014/main" id="{9C93D495-0212-49F1-BDC6-D34D10C462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AD28E1-03AF-4624-AC1D-06E12BDFF7B5}"/>
              </a:ext>
            </a:extLst>
          </p:cNvPr>
          <p:cNvSpPr>
            <a:spLocks noGrp="1"/>
          </p:cNvSpPr>
          <p:nvPr>
            <p:ph type="sldNum" sz="quarter" idx="12"/>
          </p:nvPr>
        </p:nvSpPr>
        <p:spPr/>
        <p:txBody>
          <a:bodyPr/>
          <a:lstStyle/>
          <a:p>
            <a:fld id="{2525EFCC-2A54-46C2-8EDB-2116333EB1BD}" type="slidenum">
              <a:rPr lang="en-GB" smtClean="0"/>
              <a:t>‹#›</a:t>
            </a:fld>
            <a:endParaRPr lang="en-GB"/>
          </a:p>
        </p:txBody>
      </p:sp>
    </p:spTree>
    <p:extLst>
      <p:ext uri="{BB962C8B-B14F-4D97-AF65-F5344CB8AC3E}">
        <p14:creationId xmlns:p14="http://schemas.microsoft.com/office/powerpoint/2010/main" val="306989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824098-87E5-46FF-ABB2-DB623ACB74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8A4799-62EC-48D6-830D-8B5DBAC31F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BA594D-3D8D-45EE-8016-A02E13E517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F4254-7E4D-4061-8288-5646F64734C0}" type="datetimeFigureOut">
              <a:rPr lang="en-GB" smtClean="0"/>
              <a:t>21/02/2021</a:t>
            </a:fld>
            <a:endParaRPr lang="en-GB"/>
          </a:p>
        </p:txBody>
      </p:sp>
      <p:sp>
        <p:nvSpPr>
          <p:cNvPr id="5" name="Footer Placeholder 4">
            <a:extLst>
              <a:ext uri="{FF2B5EF4-FFF2-40B4-BE49-F238E27FC236}">
                <a16:creationId xmlns:a16="http://schemas.microsoft.com/office/drawing/2014/main" id="{29DB6AE5-5184-4EB2-8E3D-39E89A81F7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095D8F4-75E5-43C7-8380-9BA56325AA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25EFCC-2A54-46C2-8EDB-2116333EB1BD}" type="slidenum">
              <a:rPr lang="en-GB" smtClean="0"/>
              <a:t>‹#›</a:t>
            </a:fld>
            <a:endParaRPr lang="en-GB"/>
          </a:p>
        </p:txBody>
      </p:sp>
    </p:spTree>
    <p:extLst>
      <p:ext uri="{BB962C8B-B14F-4D97-AF65-F5344CB8AC3E}">
        <p14:creationId xmlns:p14="http://schemas.microsoft.com/office/powerpoint/2010/main" val="1792960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7kC9UOrn7B4"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hyperlink" Target="https://www.e-education.psu.edu/egee102/node/1951"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classroom.thenational.academy/lessons/what-is-the-weather-like-in-brazil-6mr3gt?activity=video&amp;step=2&amp;view=1" TargetMode="External"/><Relationship Id="rId4" Type="http://schemas.openxmlformats.org/officeDocument/2006/relationships/hyperlink" Target="https://classroom.thenational.academy/lessons/what-is-a-living-thing-70t3ae?activity=video&amp;step=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hyperlink" Target="https://youtu.be/Nx6OR1wvGVQ" TargetMode="Externa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tmp"/><Relationship Id="rId1" Type="http://schemas.openxmlformats.org/officeDocument/2006/relationships/slideLayout" Target="../slideLayouts/slideLayout7.xml"/><Relationship Id="rId5" Type="http://schemas.openxmlformats.org/officeDocument/2006/relationships/image" Target="../media/image66.tmp"/><Relationship Id="rId4" Type="http://schemas.openxmlformats.org/officeDocument/2006/relationships/image" Target="../media/image62.tmp"/></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hyperlink" Target="https://youtu.be/tMYI1wT0mB8"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tmp"/><Relationship Id="rId7" Type="http://schemas.openxmlformats.org/officeDocument/2006/relationships/image" Target="../media/image75.tmp"/><Relationship Id="rId2" Type="http://schemas.openxmlformats.org/officeDocument/2006/relationships/image" Target="../media/image70.tmp"/><Relationship Id="rId1" Type="http://schemas.openxmlformats.org/officeDocument/2006/relationships/slideLayout" Target="../slideLayouts/slideLayout7.xml"/><Relationship Id="rId6" Type="http://schemas.openxmlformats.org/officeDocument/2006/relationships/image" Target="../media/image74.tmp"/><Relationship Id="rId5" Type="http://schemas.openxmlformats.org/officeDocument/2006/relationships/image" Target="../media/image73.tmp"/><Relationship Id="rId4" Type="http://schemas.openxmlformats.org/officeDocument/2006/relationships/image" Target="../media/image72.tmp"/></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18678CF2-97A4-6B49-9CEB-F2A7EB3AEC54}"/>
              </a:ext>
            </a:extLst>
          </p:cNvPr>
          <p:cNvSpPr/>
          <p:nvPr/>
        </p:nvSpPr>
        <p:spPr>
          <a:xfrm>
            <a:off x="189472" y="164756"/>
            <a:ext cx="7594110" cy="700220"/>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6" name="TextBox 11">
            <a:extLst>
              <a:ext uri="{FF2B5EF4-FFF2-40B4-BE49-F238E27FC236}">
                <a16:creationId xmlns:a16="http://schemas.microsoft.com/office/drawing/2014/main" id="{7E25325D-A118-7949-ADF4-BFAA23AC89BB}"/>
              </a:ext>
            </a:extLst>
          </p:cNvPr>
          <p:cNvSpPr txBox="1"/>
          <p:nvPr/>
        </p:nvSpPr>
        <p:spPr>
          <a:xfrm>
            <a:off x="273359" y="190359"/>
            <a:ext cx="742633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Date: Monday </a:t>
            </a:r>
            <a:r>
              <a:rPr lang="en-GB" sz="3200" dirty="0">
                <a:solidFill>
                  <a:srgbClr val="000000"/>
                </a:solidFill>
                <a:latin typeface="Calibri"/>
              </a:rPr>
              <a:t>22</a:t>
            </a:r>
            <a:r>
              <a:rPr lang="en-GB" sz="3200" baseline="30000" dirty="0">
                <a:solidFill>
                  <a:srgbClr val="000000"/>
                </a:solidFill>
                <a:latin typeface="Calibri"/>
              </a:rPr>
              <a:t>nd</a:t>
            </a:r>
            <a:r>
              <a:rPr lang="en-GB" sz="3200" b="0" i="0" u="none" strike="noStrike" kern="1200" cap="none" spc="0" baseline="0" dirty="0">
                <a:solidFill>
                  <a:srgbClr val="000000"/>
                </a:solidFill>
                <a:uFillTx/>
                <a:latin typeface="Calibri"/>
              </a:rPr>
              <a:t> February </a:t>
            </a:r>
          </a:p>
        </p:txBody>
      </p:sp>
      <p:pic>
        <p:nvPicPr>
          <p:cNvPr id="7" name="Picture 4">
            <a:extLst>
              <a:ext uri="{FF2B5EF4-FFF2-40B4-BE49-F238E27FC236}">
                <a16:creationId xmlns:a16="http://schemas.microsoft.com/office/drawing/2014/main" id="{4995761C-2C0C-244E-8B1D-8C6ADD5B84D4}"/>
              </a:ext>
            </a:extLst>
          </p:cNvPr>
          <p:cNvPicPr>
            <a:picLocks noChangeAspect="1"/>
          </p:cNvPicPr>
          <p:nvPr/>
        </p:nvPicPr>
        <p:blipFill>
          <a:blip r:embed="rId2"/>
          <a:stretch>
            <a:fillRect/>
          </a:stretch>
        </p:blipFill>
        <p:spPr>
          <a:xfrm>
            <a:off x="328507" y="1760146"/>
            <a:ext cx="2219321" cy="1104896"/>
          </a:xfrm>
          <a:prstGeom prst="rect">
            <a:avLst/>
          </a:prstGeom>
          <a:noFill/>
          <a:ln cap="flat">
            <a:noFill/>
          </a:ln>
        </p:spPr>
      </p:pic>
      <p:sp>
        <p:nvSpPr>
          <p:cNvPr id="8" name="Rectangle 5">
            <a:extLst>
              <a:ext uri="{FF2B5EF4-FFF2-40B4-BE49-F238E27FC236}">
                <a16:creationId xmlns:a16="http://schemas.microsoft.com/office/drawing/2014/main" id="{0C67E07F-4573-BF44-8914-BAD100867670}"/>
              </a:ext>
            </a:extLst>
          </p:cNvPr>
          <p:cNvSpPr/>
          <p:nvPr/>
        </p:nvSpPr>
        <p:spPr>
          <a:xfrm>
            <a:off x="328507" y="2865043"/>
            <a:ext cx="10612654" cy="1752795"/>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9" name="TextBox 10">
            <a:extLst>
              <a:ext uri="{FF2B5EF4-FFF2-40B4-BE49-F238E27FC236}">
                <a16:creationId xmlns:a16="http://schemas.microsoft.com/office/drawing/2014/main" id="{09F10F59-FD8F-684F-948A-56F2CF9140AD}"/>
              </a:ext>
            </a:extLst>
          </p:cNvPr>
          <p:cNvSpPr txBox="1"/>
          <p:nvPr/>
        </p:nvSpPr>
        <p:spPr>
          <a:xfrm>
            <a:off x="360291" y="2912482"/>
            <a:ext cx="10429591" cy="132343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alibri"/>
              </a:rPr>
              <a:t>LO: To be able to </a:t>
            </a:r>
            <a:r>
              <a:rPr lang="en-GB" sz="4000" b="0" i="0" u="none" strike="noStrike" kern="0" cap="none" spc="0" baseline="0" dirty="0">
                <a:solidFill>
                  <a:srgbClr val="000000"/>
                </a:solidFill>
                <a:uFillTx/>
                <a:latin typeface="Calibri"/>
              </a:rPr>
              <a:t>identify hot countries near the equator</a:t>
            </a:r>
            <a:r>
              <a:rPr lang="en-GB" sz="4000" b="0" i="0" u="none" strike="noStrike" kern="1200" cap="none" spc="0" baseline="0" dirty="0">
                <a:solidFill>
                  <a:srgbClr val="000000"/>
                </a:solidFill>
                <a:uFillTx/>
                <a:latin typeface="Calibri"/>
              </a:rPr>
              <a:t>. </a:t>
            </a:r>
          </a:p>
        </p:txBody>
      </p:sp>
      <p:sp>
        <p:nvSpPr>
          <p:cNvPr id="10" name="Rectangle 6">
            <a:extLst>
              <a:ext uri="{FF2B5EF4-FFF2-40B4-BE49-F238E27FC236}">
                <a16:creationId xmlns:a16="http://schemas.microsoft.com/office/drawing/2014/main" id="{3F8B4FA1-132D-1744-9A07-5BE0800B4549}"/>
              </a:ext>
            </a:extLst>
          </p:cNvPr>
          <p:cNvSpPr/>
          <p:nvPr/>
        </p:nvSpPr>
        <p:spPr>
          <a:xfrm>
            <a:off x="86566" y="5990389"/>
            <a:ext cx="5473095" cy="737299"/>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1" name="TextBox 9">
            <a:extLst>
              <a:ext uri="{FF2B5EF4-FFF2-40B4-BE49-F238E27FC236}">
                <a16:creationId xmlns:a16="http://schemas.microsoft.com/office/drawing/2014/main" id="{4589FD47-ED2B-0C44-8D69-30F6378F09BF}"/>
              </a:ext>
            </a:extLst>
          </p:cNvPr>
          <p:cNvSpPr txBox="1"/>
          <p:nvPr/>
        </p:nvSpPr>
        <p:spPr>
          <a:xfrm>
            <a:off x="864062" y="6033805"/>
            <a:ext cx="4028297"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Subject</a:t>
            </a:r>
            <a:r>
              <a:rPr lang="en-GB" sz="1800" b="0" i="0" u="none" strike="noStrike" kern="1200" cap="none" spc="0" baseline="0" dirty="0">
                <a:solidFill>
                  <a:srgbClr val="000000"/>
                </a:solidFill>
                <a:uFillTx/>
                <a:latin typeface="Calibri"/>
              </a:rPr>
              <a:t>: </a:t>
            </a:r>
            <a:r>
              <a:rPr lang="en-GB" sz="2400" b="0" i="0" u="none" strike="noStrike" kern="1200" cap="none" spc="0" baseline="0" dirty="0">
                <a:solidFill>
                  <a:srgbClr val="000000"/>
                </a:solidFill>
                <a:uFillTx/>
                <a:latin typeface="Calibri"/>
              </a:rPr>
              <a:t>Geography </a:t>
            </a:r>
            <a:endParaRPr lang="en-GB" sz="1800" b="0" i="0" u="none" strike="noStrike" kern="1200" cap="none" spc="0" baseline="0" dirty="0">
              <a:solidFill>
                <a:srgbClr val="000000"/>
              </a:solidFill>
              <a:uFillTx/>
              <a:latin typeface="Calibri"/>
            </a:endParaRPr>
          </a:p>
        </p:txBody>
      </p:sp>
      <p:pic>
        <p:nvPicPr>
          <p:cNvPr id="12" name="Picture 8">
            <a:extLst>
              <a:ext uri="{FF2B5EF4-FFF2-40B4-BE49-F238E27FC236}">
                <a16:creationId xmlns:a16="http://schemas.microsoft.com/office/drawing/2014/main" id="{11BB43C8-9791-3347-9D65-B73B114D6E72}"/>
              </a:ext>
            </a:extLst>
          </p:cNvPr>
          <p:cNvPicPr>
            <a:picLocks noChangeAspect="1"/>
          </p:cNvPicPr>
          <p:nvPr/>
        </p:nvPicPr>
        <p:blipFill>
          <a:blip r:embed="rId3"/>
          <a:stretch>
            <a:fillRect/>
          </a:stretch>
        </p:blipFill>
        <p:spPr>
          <a:xfrm>
            <a:off x="4892359" y="6079253"/>
            <a:ext cx="595310" cy="588388"/>
          </a:xfrm>
          <a:prstGeom prst="rect">
            <a:avLst/>
          </a:prstGeom>
          <a:noFill/>
          <a:ln cap="flat">
            <a:noFill/>
          </a:ln>
        </p:spPr>
      </p:pic>
      <p:pic>
        <p:nvPicPr>
          <p:cNvPr id="13" name="Picture 7">
            <a:extLst>
              <a:ext uri="{FF2B5EF4-FFF2-40B4-BE49-F238E27FC236}">
                <a16:creationId xmlns:a16="http://schemas.microsoft.com/office/drawing/2014/main" id="{D6363FB2-A35B-F840-BC3E-30A5A75B6E22}"/>
              </a:ext>
            </a:extLst>
          </p:cNvPr>
          <p:cNvPicPr>
            <a:picLocks noChangeAspect="1"/>
          </p:cNvPicPr>
          <p:nvPr/>
        </p:nvPicPr>
        <p:blipFill>
          <a:blip r:embed="rId4"/>
          <a:stretch>
            <a:fillRect/>
          </a:stretch>
        </p:blipFill>
        <p:spPr>
          <a:xfrm>
            <a:off x="189472" y="6067967"/>
            <a:ext cx="588388" cy="588388"/>
          </a:xfrm>
          <a:prstGeom prst="rect">
            <a:avLst/>
          </a:prstGeom>
          <a:noFill/>
          <a:ln cap="flat">
            <a:noFill/>
          </a:ln>
        </p:spPr>
      </p:pic>
    </p:spTree>
    <p:extLst>
      <p:ext uri="{BB962C8B-B14F-4D97-AF65-F5344CB8AC3E}">
        <p14:creationId xmlns:p14="http://schemas.microsoft.com/office/powerpoint/2010/main" val="2149087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BA3C6C0C-7FD3-442F-B3C1-96FF6C855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56" y="1125775"/>
            <a:ext cx="11931684" cy="55493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4F1288-388A-0245-94B7-838E741F7813}"/>
              </a:ext>
            </a:extLst>
          </p:cNvPr>
          <p:cNvSpPr txBox="1"/>
          <p:nvPr/>
        </p:nvSpPr>
        <p:spPr>
          <a:xfrm>
            <a:off x="148556" y="110112"/>
            <a:ext cx="11809764" cy="1015663"/>
          </a:xfrm>
          <a:prstGeom prst="rect">
            <a:avLst/>
          </a:prstGeom>
          <a:noFill/>
        </p:spPr>
        <p:txBody>
          <a:bodyPr wrap="square" rtlCol="0">
            <a:spAutoFit/>
          </a:bodyPr>
          <a:lstStyle/>
          <a:p>
            <a:r>
              <a:rPr lang="en-US" sz="2400" b="1" dirty="0"/>
              <a:t>Task: </a:t>
            </a:r>
            <a:r>
              <a:rPr lang="en-US" sz="2400" dirty="0"/>
              <a:t>Locate and label the 5 countries we have learnt about today on the map.</a:t>
            </a:r>
          </a:p>
          <a:p>
            <a:endParaRPr lang="en-US" sz="1000" dirty="0"/>
          </a:p>
          <a:p>
            <a:r>
              <a:rPr lang="en-US" sz="2400" dirty="0"/>
              <a:t>Indonesia, Brazil, Gabon, Ecuador and Columbia.   </a:t>
            </a:r>
          </a:p>
        </p:txBody>
      </p:sp>
      <p:cxnSp>
        <p:nvCxnSpPr>
          <p:cNvPr id="7" name="Straight Connector 6">
            <a:extLst>
              <a:ext uri="{FF2B5EF4-FFF2-40B4-BE49-F238E27FC236}">
                <a16:creationId xmlns:a16="http://schemas.microsoft.com/office/drawing/2014/main" id="{6FC54655-0ED1-4777-83DE-DC43A38CEF2F}"/>
              </a:ext>
            </a:extLst>
          </p:cNvPr>
          <p:cNvCxnSpPr>
            <a:cxnSpLocks/>
          </p:cNvCxnSpPr>
          <p:nvPr/>
        </p:nvCxnSpPr>
        <p:spPr>
          <a:xfrm>
            <a:off x="6052868" y="4044696"/>
            <a:ext cx="349300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7B5689E-263F-4664-A189-69777245C74E}"/>
              </a:ext>
            </a:extLst>
          </p:cNvPr>
          <p:cNvCxnSpPr>
            <a:cxnSpLocks/>
          </p:cNvCxnSpPr>
          <p:nvPr/>
        </p:nvCxnSpPr>
        <p:spPr>
          <a:xfrm flipV="1">
            <a:off x="3842033" y="4166789"/>
            <a:ext cx="2212734" cy="14377"/>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F32E1D8-90B2-4CFD-919D-CD8D4C5AF8AC}"/>
              </a:ext>
            </a:extLst>
          </p:cNvPr>
          <p:cNvCxnSpPr>
            <a:cxnSpLocks/>
          </p:cNvCxnSpPr>
          <p:nvPr/>
        </p:nvCxnSpPr>
        <p:spPr>
          <a:xfrm>
            <a:off x="349839" y="3692335"/>
            <a:ext cx="303965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E0EA103-29A2-4418-B495-A3ED2F5D3569}"/>
              </a:ext>
            </a:extLst>
          </p:cNvPr>
          <p:cNvCxnSpPr>
            <a:cxnSpLocks/>
          </p:cNvCxnSpPr>
          <p:nvPr/>
        </p:nvCxnSpPr>
        <p:spPr>
          <a:xfrm>
            <a:off x="112268" y="4294230"/>
            <a:ext cx="303965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11C9F0B-FEC1-4903-9738-DDBF2021FF56}"/>
              </a:ext>
            </a:extLst>
          </p:cNvPr>
          <p:cNvCxnSpPr>
            <a:cxnSpLocks/>
          </p:cNvCxnSpPr>
          <p:nvPr/>
        </p:nvCxnSpPr>
        <p:spPr>
          <a:xfrm>
            <a:off x="8465312" y="3816096"/>
            <a:ext cx="3493008" cy="0"/>
          </a:xfrm>
          <a:prstGeom prst="line">
            <a:avLst/>
          </a:prstGeom>
          <a:ln w="19050"/>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D2D25897-93C3-42E2-92A3-692B9497A5D8}"/>
              </a:ext>
            </a:extLst>
          </p:cNvPr>
          <p:cNvSpPr txBox="1"/>
          <p:nvPr/>
        </p:nvSpPr>
        <p:spPr>
          <a:xfrm>
            <a:off x="313043" y="3429204"/>
            <a:ext cx="410946" cy="400110"/>
          </a:xfrm>
          <a:prstGeom prst="rect">
            <a:avLst/>
          </a:prstGeom>
          <a:noFill/>
        </p:spPr>
        <p:txBody>
          <a:bodyPr wrap="none" rtlCol="0">
            <a:spAutoFit/>
          </a:bodyPr>
          <a:lstStyle/>
          <a:p>
            <a:r>
              <a:rPr lang="en-GB" sz="2000" b="1" dirty="0">
                <a:solidFill>
                  <a:srgbClr val="FF0000"/>
                </a:solidFill>
              </a:rPr>
              <a:t>A.</a:t>
            </a:r>
          </a:p>
        </p:txBody>
      </p:sp>
      <p:sp>
        <p:nvSpPr>
          <p:cNvPr id="22" name="TextBox 21">
            <a:extLst>
              <a:ext uri="{FF2B5EF4-FFF2-40B4-BE49-F238E27FC236}">
                <a16:creationId xmlns:a16="http://schemas.microsoft.com/office/drawing/2014/main" id="{70990B77-90EE-43E9-8ADA-8B9D11B62C2A}"/>
              </a:ext>
            </a:extLst>
          </p:cNvPr>
          <p:cNvSpPr txBox="1"/>
          <p:nvPr/>
        </p:nvSpPr>
        <p:spPr>
          <a:xfrm>
            <a:off x="57250" y="3999820"/>
            <a:ext cx="397866" cy="400110"/>
          </a:xfrm>
          <a:prstGeom prst="rect">
            <a:avLst/>
          </a:prstGeom>
          <a:noFill/>
        </p:spPr>
        <p:txBody>
          <a:bodyPr wrap="none" rtlCol="0">
            <a:spAutoFit/>
          </a:bodyPr>
          <a:lstStyle/>
          <a:p>
            <a:r>
              <a:rPr lang="en-GB" sz="2000" b="1" dirty="0">
                <a:solidFill>
                  <a:srgbClr val="FF0000"/>
                </a:solidFill>
              </a:rPr>
              <a:t>B.</a:t>
            </a:r>
          </a:p>
        </p:txBody>
      </p:sp>
      <p:sp>
        <p:nvSpPr>
          <p:cNvPr id="23" name="TextBox 22">
            <a:extLst>
              <a:ext uri="{FF2B5EF4-FFF2-40B4-BE49-F238E27FC236}">
                <a16:creationId xmlns:a16="http://schemas.microsoft.com/office/drawing/2014/main" id="{77830C1E-B7C3-4868-AF2E-09AC109C4581}"/>
              </a:ext>
            </a:extLst>
          </p:cNvPr>
          <p:cNvSpPr txBox="1"/>
          <p:nvPr/>
        </p:nvSpPr>
        <p:spPr>
          <a:xfrm>
            <a:off x="3780530" y="3894460"/>
            <a:ext cx="378630" cy="400110"/>
          </a:xfrm>
          <a:prstGeom prst="rect">
            <a:avLst/>
          </a:prstGeom>
          <a:noFill/>
        </p:spPr>
        <p:txBody>
          <a:bodyPr wrap="none" rtlCol="0">
            <a:spAutoFit/>
          </a:bodyPr>
          <a:lstStyle/>
          <a:p>
            <a:r>
              <a:rPr lang="en-GB" sz="2000" b="1" dirty="0">
                <a:solidFill>
                  <a:srgbClr val="FF0000"/>
                </a:solidFill>
              </a:rPr>
              <a:t>C</a:t>
            </a:r>
            <a:r>
              <a:rPr lang="en-GB" dirty="0"/>
              <a:t>.</a:t>
            </a:r>
          </a:p>
        </p:txBody>
      </p:sp>
      <p:sp>
        <p:nvSpPr>
          <p:cNvPr id="24" name="TextBox 23">
            <a:extLst>
              <a:ext uri="{FF2B5EF4-FFF2-40B4-BE49-F238E27FC236}">
                <a16:creationId xmlns:a16="http://schemas.microsoft.com/office/drawing/2014/main" id="{4F392902-8BFF-40D0-95D6-C6429F4C0248}"/>
              </a:ext>
            </a:extLst>
          </p:cNvPr>
          <p:cNvSpPr txBox="1"/>
          <p:nvPr/>
        </p:nvSpPr>
        <p:spPr>
          <a:xfrm>
            <a:off x="6096000" y="3749458"/>
            <a:ext cx="404278" cy="400110"/>
          </a:xfrm>
          <a:prstGeom prst="rect">
            <a:avLst/>
          </a:prstGeom>
          <a:noFill/>
        </p:spPr>
        <p:txBody>
          <a:bodyPr wrap="none" rtlCol="0">
            <a:spAutoFit/>
          </a:bodyPr>
          <a:lstStyle/>
          <a:p>
            <a:r>
              <a:rPr lang="en-GB" sz="2000" b="1" dirty="0">
                <a:solidFill>
                  <a:srgbClr val="FF0000"/>
                </a:solidFill>
              </a:rPr>
              <a:t>D</a:t>
            </a:r>
            <a:r>
              <a:rPr lang="en-GB" dirty="0"/>
              <a:t>.</a:t>
            </a:r>
          </a:p>
        </p:txBody>
      </p:sp>
      <p:sp>
        <p:nvSpPr>
          <p:cNvPr id="25" name="TextBox 24">
            <a:extLst>
              <a:ext uri="{FF2B5EF4-FFF2-40B4-BE49-F238E27FC236}">
                <a16:creationId xmlns:a16="http://schemas.microsoft.com/office/drawing/2014/main" id="{9B76F552-A18C-43B1-A5F9-D3F5BEACDBBF}"/>
              </a:ext>
            </a:extLst>
          </p:cNvPr>
          <p:cNvSpPr txBox="1"/>
          <p:nvPr/>
        </p:nvSpPr>
        <p:spPr>
          <a:xfrm>
            <a:off x="8421031" y="3496968"/>
            <a:ext cx="367408" cy="400110"/>
          </a:xfrm>
          <a:prstGeom prst="rect">
            <a:avLst/>
          </a:prstGeom>
          <a:noFill/>
        </p:spPr>
        <p:txBody>
          <a:bodyPr wrap="none" rtlCol="0">
            <a:spAutoFit/>
          </a:bodyPr>
          <a:lstStyle/>
          <a:p>
            <a:r>
              <a:rPr lang="en-GB" sz="2000" b="1" dirty="0">
                <a:solidFill>
                  <a:srgbClr val="FF0000"/>
                </a:solidFill>
              </a:rPr>
              <a:t>E</a:t>
            </a:r>
            <a:r>
              <a:rPr lang="en-GB" dirty="0"/>
              <a:t>.</a:t>
            </a:r>
          </a:p>
        </p:txBody>
      </p:sp>
      <p:sp>
        <p:nvSpPr>
          <p:cNvPr id="26" name="TextBox 6">
            <a:extLst>
              <a:ext uri="{FF2B5EF4-FFF2-40B4-BE49-F238E27FC236}">
                <a16:creationId xmlns:a16="http://schemas.microsoft.com/office/drawing/2014/main" id="{AE4DA11C-B52D-463C-8D32-F29C2D8A0DC9}"/>
              </a:ext>
            </a:extLst>
          </p:cNvPr>
          <p:cNvSpPr txBox="1"/>
          <p:nvPr/>
        </p:nvSpPr>
        <p:spPr>
          <a:xfrm>
            <a:off x="9838514" y="31738"/>
            <a:ext cx="2420965" cy="135421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Calibri"/>
              </a:rPr>
              <a:t>If you are unable to print the map to label it you can use the letters to create a key. For example A </a:t>
            </a:r>
            <a:r>
              <a:rPr lang="en-GB" sz="1800" b="1" i="0" u="none" strike="noStrike" kern="1200" cap="none" spc="0" baseline="0" dirty="0">
                <a:solidFill>
                  <a:srgbClr val="000000"/>
                </a:solidFill>
                <a:uFillTx/>
                <a:latin typeface="Calibri"/>
              </a:rPr>
              <a:t>– Columbia </a:t>
            </a:r>
          </a:p>
        </p:txBody>
      </p:sp>
      <p:sp>
        <p:nvSpPr>
          <p:cNvPr id="27" name="TextBox 30">
            <a:extLst>
              <a:ext uri="{FF2B5EF4-FFF2-40B4-BE49-F238E27FC236}">
                <a16:creationId xmlns:a16="http://schemas.microsoft.com/office/drawing/2014/main" id="{B549BE1C-6CB9-4FC9-BF30-45CAA628881C}"/>
              </a:ext>
            </a:extLst>
          </p:cNvPr>
          <p:cNvSpPr txBox="1"/>
          <p:nvPr/>
        </p:nvSpPr>
        <p:spPr>
          <a:xfrm>
            <a:off x="8510270" y="5973278"/>
            <a:ext cx="3500058" cy="70788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sng" strike="noStrike" kern="1200" cap="none" spc="0" baseline="0" dirty="0">
                <a:solidFill>
                  <a:srgbClr val="FF0000"/>
                </a:solidFill>
                <a:uFillTx/>
                <a:latin typeface="Calibri"/>
              </a:rPr>
              <a:t>Challenge: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dirty="0">
                <a:solidFill>
                  <a:srgbClr val="FF0000"/>
                </a:solidFill>
                <a:uFillTx/>
                <a:latin typeface="Calibri"/>
              </a:rPr>
              <a:t>Can you label the equator line?</a:t>
            </a:r>
          </a:p>
        </p:txBody>
      </p:sp>
      <p:cxnSp>
        <p:nvCxnSpPr>
          <p:cNvPr id="2" name="Straight Arrow Connector 1">
            <a:extLst>
              <a:ext uri="{FF2B5EF4-FFF2-40B4-BE49-F238E27FC236}">
                <a16:creationId xmlns:a16="http://schemas.microsoft.com/office/drawing/2014/main" id="{DF2EA051-6BB1-480E-86EA-770484CCB38F}"/>
              </a:ext>
            </a:extLst>
          </p:cNvPr>
          <p:cNvCxnSpPr/>
          <p:nvPr/>
        </p:nvCxnSpPr>
        <p:spPr>
          <a:xfrm flipV="1">
            <a:off x="2806461" y="3929333"/>
            <a:ext cx="339305" cy="3795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55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100000">
                                          <p:val>
                                            <p:strVal val="#ppt_x"/>
                                          </p:val>
                                        </p:tav>
                                      </p:tavLst>
                                    </p:anim>
                                    <p:anim calcmode="lin" valueType="num">
                                      <p:cBhvr>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F9990C6-23DA-AB4A-98A4-247B42211347}"/>
              </a:ext>
            </a:extLst>
          </p:cNvPr>
          <p:cNvPicPr>
            <a:picLocks noChangeAspect="1"/>
          </p:cNvPicPr>
          <p:nvPr/>
        </p:nvPicPr>
        <p:blipFill>
          <a:blip r:embed="rId2"/>
          <a:stretch>
            <a:fillRect/>
          </a:stretch>
        </p:blipFill>
        <p:spPr>
          <a:xfrm>
            <a:off x="3710763" y="1021924"/>
            <a:ext cx="4528108" cy="4548143"/>
          </a:xfrm>
          <a:prstGeom prst="rect">
            <a:avLst/>
          </a:prstGeom>
          <a:noFill/>
          <a:ln cap="flat">
            <a:noFill/>
          </a:ln>
        </p:spPr>
      </p:pic>
      <p:sp>
        <p:nvSpPr>
          <p:cNvPr id="7" name="Rectangle 4">
            <a:extLst>
              <a:ext uri="{FF2B5EF4-FFF2-40B4-BE49-F238E27FC236}">
                <a16:creationId xmlns:a16="http://schemas.microsoft.com/office/drawing/2014/main" id="{777FDA1A-328A-5240-8CC8-1D57094EB41C}"/>
              </a:ext>
            </a:extLst>
          </p:cNvPr>
          <p:cNvSpPr/>
          <p:nvPr/>
        </p:nvSpPr>
        <p:spPr>
          <a:xfrm>
            <a:off x="5974808" y="3244336"/>
            <a:ext cx="24237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Times New Roman" pitchFamily="18"/>
              </a:rPr>
              <a:t> </a:t>
            </a:r>
            <a:endParaRPr lang="en-GB" sz="1800" b="0" i="0" u="none" strike="noStrike" kern="1200" cap="none" spc="0" baseline="0">
              <a:solidFill>
                <a:srgbClr val="000000"/>
              </a:solidFill>
              <a:uFillTx/>
              <a:latin typeface="Calibri"/>
            </a:endParaRPr>
          </a:p>
        </p:txBody>
      </p:sp>
      <p:sp>
        <p:nvSpPr>
          <p:cNvPr id="8" name="TextBox 6">
            <a:extLst>
              <a:ext uri="{FF2B5EF4-FFF2-40B4-BE49-F238E27FC236}">
                <a16:creationId xmlns:a16="http://schemas.microsoft.com/office/drawing/2014/main" id="{D183B125-5981-5B41-8565-75869D4126E3}"/>
              </a:ext>
            </a:extLst>
          </p:cNvPr>
          <p:cNvSpPr txBox="1"/>
          <p:nvPr/>
        </p:nvSpPr>
        <p:spPr>
          <a:xfrm>
            <a:off x="1191335" y="5829263"/>
            <a:ext cx="9566964"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Please send a photograph of you and your completed </a:t>
            </a:r>
            <a:r>
              <a:rPr lang="en-GB" sz="1800" b="0" i="0" u="none" strike="noStrike" kern="0" cap="none" spc="0" baseline="0">
                <a:solidFill>
                  <a:srgbClr val="000000"/>
                </a:solidFill>
                <a:uFillTx/>
                <a:latin typeface="Calibri"/>
              </a:rPr>
              <a:t>map</a:t>
            </a:r>
            <a:r>
              <a:rPr lang="en-GB" sz="1800" b="0" i="0" u="none" strike="noStrike" kern="1200" cap="none" spc="0" baseline="0">
                <a:solidFill>
                  <a:srgbClr val="000000"/>
                </a:solidFill>
                <a:uFillTx/>
                <a:latin typeface="Calibri"/>
              </a:rPr>
              <a:t> to       </a:t>
            </a:r>
            <a:r>
              <a:rPr lang="en-GB" sz="1800" b="0" i="0" u="none" strike="noStrike" kern="1200" cap="none" spc="0" baseline="0">
                <a:solidFill>
                  <a:srgbClr val="000000"/>
                </a:solidFill>
                <a:uFillTx/>
                <a:latin typeface="Calibri"/>
                <a:hlinkClick r:id="rId3"/>
              </a:rPr>
              <a:t>pioneerspupils@gmail.com</a:t>
            </a:r>
            <a:r>
              <a:rPr lang="en-GB"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                             </a:t>
            </a:r>
            <a:r>
              <a:rPr lang="en-GB" sz="1800" b="0" i="0" u="none" strike="noStrike" kern="1200" cap="none" spc="0" baseline="0">
                <a:solidFill>
                  <a:srgbClr val="FFFFFF"/>
                </a:solidFill>
                <a:uFillTx/>
                <a:latin typeface="Calibri"/>
              </a:rPr>
              <a:t>or</a:t>
            </a:r>
            <a:r>
              <a:rPr lang="en-GB" sz="1800" b="0" i="0" u="none" strike="noStrike" kern="1200" cap="none" spc="0" baseline="0">
                <a:solidFill>
                  <a:srgbClr val="000000"/>
                </a:solidFill>
                <a:uFillTx/>
                <a:latin typeface="Calibri"/>
              </a:rPr>
              <a:t>                          deliver it to the drop box outside of school on a Friday.</a:t>
            </a:r>
          </a:p>
        </p:txBody>
      </p:sp>
      <p:sp>
        <p:nvSpPr>
          <p:cNvPr id="9" name="TextBox 5">
            <a:extLst>
              <a:ext uri="{FF2B5EF4-FFF2-40B4-BE49-F238E27FC236}">
                <a16:creationId xmlns:a16="http://schemas.microsoft.com/office/drawing/2014/main" id="{FE9B7B4B-E8AD-1346-B5D0-122854A85D52}"/>
              </a:ext>
            </a:extLst>
          </p:cNvPr>
          <p:cNvSpPr txBox="1"/>
          <p:nvPr/>
        </p:nvSpPr>
        <p:spPr>
          <a:xfrm>
            <a:off x="1034040" y="347755"/>
            <a:ext cx="10535917"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FFD966"/>
                </a:solidFill>
                <a:uFillTx/>
                <a:latin typeface="Calibri"/>
              </a:rPr>
              <a:t>Well done for all of your hard work this lesson!</a:t>
            </a:r>
          </a:p>
        </p:txBody>
      </p:sp>
    </p:spTree>
    <p:extLst>
      <p:ext uri="{BB962C8B-B14F-4D97-AF65-F5344CB8AC3E}">
        <p14:creationId xmlns:p14="http://schemas.microsoft.com/office/powerpoint/2010/main" val="509358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Rectangle 5"/>
          <p:cNvSpPr/>
          <p:nvPr/>
        </p:nvSpPr>
        <p:spPr>
          <a:xfrm>
            <a:off x="189472" y="164756"/>
            <a:ext cx="7594110" cy="700220"/>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3" name="Picture 6"/>
          <p:cNvPicPr>
            <a:picLocks noChangeAspect="1"/>
          </p:cNvPicPr>
          <p:nvPr/>
        </p:nvPicPr>
        <p:blipFill>
          <a:blip r:embed="rId2"/>
          <a:stretch>
            <a:fillRect/>
          </a:stretch>
        </p:blipFill>
        <p:spPr>
          <a:xfrm>
            <a:off x="275673" y="1729569"/>
            <a:ext cx="2219321" cy="1104896"/>
          </a:xfrm>
          <a:prstGeom prst="rect">
            <a:avLst/>
          </a:prstGeom>
          <a:noFill/>
          <a:ln cap="flat">
            <a:noFill/>
          </a:ln>
        </p:spPr>
      </p:pic>
      <p:sp>
        <p:nvSpPr>
          <p:cNvPr id="4" name="Rectangle 7"/>
          <p:cNvSpPr/>
          <p:nvPr/>
        </p:nvSpPr>
        <p:spPr>
          <a:xfrm>
            <a:off x="275673" y="2822670"/>
            <a:ext cx="10612654" cy="1752795"/>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extBox 8"/>
          <p:cNvSpPr txBox="1"/>
          <p:nvPr/>
        </p:nvSpPr>
        <p:spPr>
          <a:xfrm>
            <a:off x="275673" y="164756"/>
            <a:ext cx="742633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Date</a:t>
            </a:r>
            <a:r>
              <a:rPr lang="en-GB" sz="1800" b="0" i="0" u="none" strike="noStrike" kern="1200" cap="none" spc="0" baseline="0" dirty="0">
                <a:solidFill>
                  <a:srgbClr val="000000"/>
                </a:solidFill>
                <a:uFillTx/>
                <a:latin typeface="Calibri"/>
              </a:rPr>
              <a:t>:  </a:t>
            </a:r>
            <a:r>
              <a:rPr lang="en-GB" sz="3200" kern="0" dirty="0">
                <a:solidFill>
                  <a:srgbClr val="000000"/>
                </a:solidFill>
                <a:latin typeface="Calibri"/>
              </a:rPr>
              <a:t>Tuesday</a:t>
            </a:r>
            <a:r>
              <a:rPr lang="en-GB" sz="3200" b="0" i="0" u="none" strike="noStrike" kern="1200" cap="none" spc="0" baseline="0" dirty="0">
                <a:solidFill>
                  <a:srgbClr val="000000"/>
                </a:solidFill>
                <a:uFillTx/>
                <a:latin typeface="Calibri"/>
              </a:rPr>
              <a:t> </a:t>
            </a:r>
            <a:r>
              <a:rPr lang="en-GB" sz="3200" dirty="0">
                <a:solidFill>
                  <a:srgbClr val="000000"/>
                </a:solidFill>
                <a:latin typeface="Calibri"/>
              </a:rPr>
              <a:t>23rd</a:t>
            </a:r>
            <a:r>
              <a:rPr lang="en-GB" sz="3200" b="0" i="0" u="none" strike="noStrike" kern="1200" cap="none" spc="0" baseline="0" dirty="0">
                <a:solidFill>
                  <a:srgbClr val="000000"/>
                </a:solidFill>
                <a:uFillTx/>
                <a:latin typeface="Calibri"/>
              </a:rPr>
              <a:t> February</a:t>
            </a:r>
          </a:p>
        </p:txBody>
      </p:sp>
      <p:sp>
        <p:nvSpPr>
          <p:cNvPr id="6" name="TextBox 9"/>
          <p:cNvSpPr txBox="1"/>
          <p:nvPr/>
        </p:nvSpPr>
        <p:spPr>
          <a:xfrm>
            <a:off x="367204" y="2834475"/>
            <a:ext cx="10429591" cy="132343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alibri"/>
              </a:rPr>
              <a:t>LO: To be able to identify how mangrove trees are adapted to their habitat.</a:t>
            </a:r>
          </a:p>
        </p:txBody>
      </p:sp>
      <p:sp>
        <p:nvSpPr>
          <p:cNvPr id="7" name="Rectangle 10"/>
          <p:cNvSpPr/>
          <p:nvPr/>
        </p:nvSpPr>
        <p:spPr>
          <a:xfrm>
            <a:off x="189472" y="5905853"/>
            <a:ext cx="5473095" cy="737299"/>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8" name="Picture 11"/>
          <p:cNvPicPr>
            <a:picLocks noChangeAspect="1"/>
          </p:cNvPicPr>
          <p:nvPr/>
        </p:nvPicPr>
        <p:blipFill>
          <a:blip r:embed="rId3"/>
          <a:stretch>
            <a:fillRect/>
          </a:stretch>
        </p:blipFill>
        <p:spPr>
          <a:xfrm>
            <a:off x="258894" y="5980304"/>
            <a:ext cx="588388" cy="588388"/>
          </a:xfrm>
          <a:prstGeom prst="rect">
            <a:avLst/>
          </a:prstGeom>
          <a:noFill/>
          <a:ln cap="flat">
            <a:noFill/>
          </a:ln>
        </p:spPr>
      </p:pic>
      <p:pic>
        <p:nvPicPr>
          <p:cNvPr id="9" name="Picture 12"/>
          <p:cNvPicPr>
            <a:picLocks noChangeAspect="1"/>
          </p:cNvPicPr>
          <p:nvPr/>
        </p:nvPicPr>
        <p:blipFill>
          <a:blip r:embed="rId4"/>
          <a:stretch>
            <a:fillRect/>
          </a:stretch>
        </p:blipFill>
        <p:spPr>
          <a:xfrm>
            <a:off x="4828580" y="5980304"/>
            <a:ext cx="579190" cy="639705"/>
          </a:xfrm>
          <a:prstGeom prst="rect">
            <a:avLst/>
          </a:prstGeom>
          <a:noFill/>
          <a:ln cap="flat">
            <a:noFill/>
          </a:ln>
        </p:spPr>
      </p:pic>
      <p:sp>
        <p:nvSpPr>
          <p:cNvPr id="10" name="TextBox 13"/>
          <p:cNvSpPr txBox="1"/>
          <p:nvPr/>
        </p:nvSpPr>
        <p:spPr>
          <a:xfrm>
            <a:off x="864062" y="6033805"/>
            <a:ext cx="4028297"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Subject</a:t>
            </a:r>
            <a:r>
              <a:rPr lang="en-GB" sz="1800" b="0" i="0" u="none" strike="noStrike" kern="1200" cap="none" spc="0" baseline="0">
                <a:solidFill>
                  <a:srgbClr val="000000"/>
                </a:solidFill>
                <a:uFillTx/>
                <a:latin typeface="Calibri"/>
              </a:rPr>
              <a:t>: </a:t>
            </a:r>
            <a:r>
              <a:rPr lang="en-GB" sz="2400" b="0" i="0" u="none" strike="noStrike" kern="1200" cap="none" spc="0" baseline="0">
                <a:solidFill>
                  <a:srgbClr val="000000"/>
                </a:solidFill>
                <a:uFillTx/>
                <a:latin typeface="Calibri"/>
              </a:rPr>
              <a:t>Science </a:t>
            </a:r>
            <a:endParaRPr lang="en-GB"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749410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Rectangle 3"/>
          <p:cNvSpPr/>
          <p:nvPr/>
        </p:nvSpPr>
        <p:spPr>
          <a:xfrm>
            <a:off x="3845135" y="309195"/>
            <a:ext cx="4759637"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dirty="0">
                <a:solidFill>
                  <a:srgbClr val="000000"/>
                </a:solidFill>
                <a:effectLst>
                  <a:outerShdw dist="19048" dir="2700000">
                    <a:srgbClr val="000000"/>
                  </a:outerShdw>
                </a:effectLst>
                <a:latin typeface="Calibri"/>
              </a:rPr>
              <a:t>Mangrove Trees</a:t>
            </a:r>
            <a:endParaRPr lang="en-US" sz="5400" b="0" i="0" u="none" strike="noStrike" kern="1200" cap="none" spc="0" baseline="0" dirty="0">
              <a:solidFill>
                <a:srgbClr val="000000"/>
              </a:solidFill>
              <a:effectLst>
                <a:outerShdw dist="19048" dir="2700000">
                  <a:srgbClr val="000000"/>
                </a:outerShdw>
              </a:effectLst>
              <a:uFillTx/>
              <a:latin typeface="Calibri"/>
            </a:endParaRPr>
          </a:p>
        </p:txBody>
      </p:sp>
      <p:pic>
        <p:nvPicPr>
          <p:cNvPr id="1026" name="Picture 2" descr="Image result for mangrove trees">
            <a:extLst>
              <a:ext uri="{FF2B5EF4-FFF2-40B4-BE49-F238E27FC236}">
                <a16:creationId xmlns:a16="http://schemas.microsoft.com/office/drawing/2014/main" id="{06F28D89-6ED9-1347-8BE3-9BF57AF71F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0565" y="3429000"/>
            <a:ext cx="2992578" cy="22444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angrove trees">
            <a:extLst>
              <a:ext uri="{FF2B5EF4-FFF2-40B4-BE49-F238E27FC236}">
                <a16:creationId xmlns:a16="http://schemas.microsoft.com/office/drawing/2014/main" id="{CF83C8C9-3806-B944-8C71-E4096AFEC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1459" y="3429000"/>
            <a:ext cx="2992577" cy="22467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16DD374-AFAD-214D-B587-2BD6EAB01C33}"/>
              </a:ext>
            </a:extLst>
          </p:cNvPr>
          <p:cNvSpPr txBox="1"/>
          <p:nvPr/>
        </p:nvSpPr>
        <p:spPr>
          <a:xfrm>
            <a:off x="590842" y="1232525"/>
            <a:ext cx="11268222" cy="1754326"/>
          </a:xfrm>
          <a:prstGeom prst="rect">
            <a:avLst/>
          </a:prstGeom>
          <a:noFill/>
        </p:spPr>
        <p:txBody>
          <a:bodyPr wrap="square" rtlCol="0">
            <a:spAutoFit/>
          </a:bodyPr>
          <a:lstStyle/>
          <a:p>
            <a:pPr algn="ctr"/>
            <a:r>
              <a:rPr lang="en-US" dirty="0"/>
              <a:t>Mangroves are trees or bushes that grow in thick clusters along seashores and riverbanks. </a:t>
            </a:r>
            <a:r>
              <a:rPr lang="en-GB" dirty="0"/>
              <a:t>They have a thick tangle of roots that sticks up through the mud. These roots help to keep waves from washing away the dirt and sand of the coastline.</a:t>
            </a:r>
          </a:p>
          <a:p>
            <a:pPr algn="ctr"/>
            <a:endParaRPr lang="en-GB" dirty="0"/>
          </a:p>
          <a:p>
            <a:pPr algn="ctr"/>
            <a:r>
              <a:rPr lang="en-GB" dirty="0"/>
              <a:t>Mangroves are forests of salt-tolerant trees that grow in the shallow tidal waters of coastal areas amongst many places in the world. </a:t>
            </a:r>
            <a:endParaRPr lang="en-US" dirty="0"/>
          </a:p>
        </p:txBody>
      </p:sp>
      <p:pic>
        <p:nvPicPr>
          <p:cNvPr id="1032" name="Picture 8" descr="Image result for mangrove trees coastline">
            <a:extLst>
              <a:ext uri="{FF2B5EF4-FFF2-40B4-BE49-F238E27FC236}">
                <a16:creationId xmlns:a16="http://schemas.microsoft.com/office/drawing/2014/main" id="{8DEC9849-4845-644A-8706-B7D1A3FE927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612352" y="3429000"/>
            <a:ext cx="3369083" cy="224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922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F77FF5-2690-C14B-940C-33B16F713D96}"/>
              </a:ext>
            </a:extLst>
          </p:cNvPr>
          <p:cNvSpPr/>
          <p:nvPr/>
        </p:nvSpPr>
        <p:spPr>
          <a:xfrm>
            <a:off x="2802468" y="320346"/>
            <a:ext cx="6587061"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dirty="0">
                <a:solidFill>
                  <a:srgbClr val="000000"/>
                </a:solidFill>
                <a:effectLst>
                  <a:outerShdw dist="19048" dir="2700000">
                    <a:srgbClr val="000000"/>
                  </a:outerShdw>
                </a:effectLst>
                <a:latin typeface="Calibri"/>
              </a:rPr>
              <a:t>Mangrove – Coastlines</a:t>
            </a:r>
            <a:endParaRPr lang="en-US" sz="5400" b="0" i="0" u="none" strike="noStrike" kern="1200" cap="none" spc="0" baseline="0" dirty="0">
              <a:solidFill>
                <a:srgbClr val="000000"/>
              </a:solidFill>
              <a:effectLst>
                <a:outerShdw dist="19048" dir="2700000">
                  <a:srgbClr val="000000"/>
                </a:outerShdw>
              </a:effectLst>
              <a:uFillTx/>
              <a:latin typeface="Calibri"/>
            </a:endParaRPr>
          </a:p>
        </p:txBody>
      </p:sp>
      <p:sp>
        <p:nvSpPr>
          <p:cNvPr id="6" name="TextBox 5">
            <a:extLst>
              <a:ext uri="{FF2B5EF4-FFF2-40B4-BE49-F238E27FC236}">
                <a16:creationId xmlns:a16="http://schemas.microsoft.com/office/drawing/2014/main" id="{550E6846-7F6A-3D48-84F8-B56C5D0EA87A}"/>
              </a:ext>
            </a:extLst>
          </p:cNvPr>
          <p:cNvSpPr txBox="1"/>
          <p:nvPr/>
        </p:nvSpPr>
        <p:spPr>
          <a:xfrm>
            <a:off x="535259" y="1326995"/>
            <a:ext cx="11184673" cy="923330"/>
          </a:xfrm>
          <a:prstGeom prst="rect">
            <a:avLst/>
          </a:prstGeom>
          <a:noFill/>
        </p:spPr>
        <p:txBody>
          <a:bodyPr wrap="square" rtlCol="0">
            <a:spAutoFit/>
          </a:bodyPr>
          <a:lstStyle/>
          <a:p>
            <a:pPr algn="ctr"/>
            <a:r>
              <a:rPr lang="en-US" dirty="0"/>
              <a:t>Mangrove trees protect coastlines by absorbing the force of large waves and storm surges, which can cause coastal damage, property damage and loss of life. Recently, more efforts have been made to plant new forests and to preserve existing mangroves as a natural and strong protector of the coast!</a:t>
            </a:r>
          </a:p>
        </p:txBody>
      </p:sp>
      <p:pic>
        <p:nvPicPr>
          <p:cNvPr id="8" name="Picture 7">
            <a:extLst>
              <a:ext uri="{FF2B5EF4-FFF2-40B4-BE49-F238E27FC236}">
                <a16:creationId xmlns:a16="http://schemas.microsoft.com/office/drawing/2014/main" id="{5ABD927C-3C8A-FB49-9969-525C7FAA7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56" y="2728177"/>
            <a:ext cx="6059135" cy="2864160"/>
          </a:xfrm>
          <a:prstGeom prst="rect">
            <a:avLst/>
          </a:prstGeom>
        </p:spPr>
      </p:pic>
      <p:cxnSp>
        <p:nvCxnSpPr>
          <p:cNvPr id="10" name="Straight Arrow Connector 9">
            <a:extLst>
              <a:ext uri="{FF2B5EF4-FFF2-40B4-BE49-F238E27FC236}">
                <a16:creationId xmlns:a16="http://schemas.microsoft.com/office/drawing/2014/main" id="{7660DD39-AA90-B845-972B-BF4F4EF3C860}"/>
              </a:ext>
            </a:extLst>
          </p:cNvPr>
          <p:cNvCxnSpPr/>
          <p:nvPr/>
        </p:nvCxnSpPr>
        <p:spPr>
          <a:xfrm flipH="1">
            <a:off x="7170234" y="3624146"/>
            <a:ext cx="1293542" cy="0"/>
          </a:xfrm>
          <a:prstGeom prst="straightConnector1">
            <a:avLst/>
          </a:prstGeom>
          <a:ln w="476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A9999EF-D7B9-C54F-8ED3-44F2BACA7037}"/>
              </a:ext>
            </a:extLst>
          </p:cNvPr>
          <p:cNvSpPr txBox="1"/>
          <p:nvPr/>
        </p:nvSpPr>
        <p:spPr>
          <a:xfrm>
            <a:off x="8608741" y="3044284"/>
            <a:ext cx="3401122" cy="1754326"/>
          </a:xfrm>
          <a:prstGeom prst="rect">
            <a:avLst/>
          </a:prstGeom>
          <a:noFill/>
        </p:spPr>
        <p:txBody>
          <a:bodyPr wrap="square" rtlCol="0">
            <a:spAutoFit/>
          </a:bodyPr>
          <a:lstStyle/>
          <a:p>
            <a:r>
              <a:rPr lang="en-US" dirty="0"/>
              <a:t>Watch this short video and see how many new facts you can learn about Mangroves!</a:t>
            </a:r>
          </a:p>
          <a:p>
            <a:endParaRPr lang="en-US" dirty="0"/>
          </a:p>
          <a:p>
            <a:r>
              <a:rPr lang="en-US" dirty="0">
                <a:hlinkClick r:id="rId3"/>
              </a:rPr>
              <a:t>https://www.youtube.com/watch?v=7kC9UOrn7B4</a:t>
            </a:r>
            <a:r>
              <a:rPr lang="en-US" dirty="0"/>
              <a:t> </a:t>
            </a:r>
          </a:p>
        </p:txBody>
      </p:sp>
      <p:sp>
        <p:nvSpPr>
          <p:cNvPr id="7" name="Cloud 6">
            <a:extLst>
              <a:ext uri="{FF2B5EF4-FFF2-40B4-BE49-F238E27FC236}">
                <a16:creationId xmlns:a16="http://schemas.microsoft.com/office/drawing/2014/main" id="{D78E3AF2-D7FA-43BE-830A-EB6CF47ABE96}"/>
              </a:ext>
            </a:extLst>
          </p:cNvPr>
          <p:cNvSpPr/>
          <p:nvPr/>
        </p:nvSpPr>
        <p:spPr>
          <a:xfrm>
            <a:off x="6944940" y="4997968"/>
            <a:ext cx="4889177" cy="1810258"/>
          </a:xfrm>
          <a:prstGeom prst="cloud">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If you are unable to watch the video online you will find the facts from the video on the next two slides.</a:t>
            </a:r>
          </a:p>
        </p:txBody>
      </p:sp>
    </p:spTree>
    <p:extLst>
      <p:ext uri="{BB962C8B-B14F-4D97-AF65-F5344CB8AC3E}">
        <p14:creationId xmlns:p14="http://schemas.microsoft.com/office/powerpoint/2010/main" val="1927249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342" y="777242"/>
            <a:ext cx="3497171" cy="2522679"/>
          </a:xfrm>
          <a:prstGeom prst="rect">
            <a:avLst/>
          </a:prstGeom>
        </p:spPr>
      </p:pic>
      <p:pic>
        <p:nvPicPr>
          <p:cNvPr id="5" name="Picture 4"/>
          <p:cNvPicPr>
            <a:picLocks noChangeAspect="1"/>
          </p:cNvPicPr>
          <p:nvPr/>
        </p:nvPicPr>
        <p:blipFill>
          <a:blip r:embed="rId3"/>
          <a:stretch>
            <a:fillRect/>
          </a:stretch>
        </p:blipFill>
        <p:spPr>
          <a:xfrm>
            <a:off x="4295451" y="777241"/>
            <a:ext cx="3497171" cy="2522679"/>
          </a:xfrm>
          <a:prstGeom prst="rect">
            <a:avLst/>
          </a:prstGeom>
        </p:spPr>
      </p:pic>
      <p:pic>
        <p:nvPicPr>
          <p:cNvPr id="6" name="Picture 5"/>
          <p:cNvPicPr>
            <a:picLocks noChangeAspect="1"/>
          </p:cNvPicPr>
          <p:nvPr/>
        </p:nvPicPr>
        <p:blipFill>
          <a:blip r:embed="rId4"/>
          <a:stretch>
            <a:fillRect/>
          </a:stretch>
        </p:blipFill>
        <p:spPr>
          <a:xfrm>
            <a:off x="8411560" y="777240"/>
            <a:ext cx="3470161" cy="2522679"/>
          </a:xfrm>
          <a:prstGeom prst="rect">
            <a:avLst/>
          </a:prstGeom>
        </p:spPr>
      </p:pic>
      <p:pic>
        <p:nvPicPr>
          <p:cNvPr id="7" name="Picture 6"/>
          <p:cNvPicPr>
            <a:picLocks noChangeAspect="1"/>
          </p:cNvPicPr>
          <p:nvPr/>
        </p:nvPicPr>
        <p:blipFill>
          <a:blip r:embed="rId5"/>
          <a:stretch>
            <a:fillRect/>
          </a:stretch>
        </p:blipFill>
        <p:spPr>
          <a:xfrm>
            <a:off x="179342" y="3968472"/>
            <a:ext cx="3497170" cy="2522679"/>
          </a:xfrm>
          <a:prstGeom prst="rect">
            <a:avLst/>
          </a:prstGeom>
        </p:spPr>
      </p:pic>
      <p:pic>
        <p:nvPicPr>
          <p:cNvPr id="8" name="Picture 7"/>
          <p:cNvPicPr>
            <a:picLocks noChangeAspect="1"/>
          </p:cNvPicPr>
          <p:nvPr/>
        </p:nvPicPr>
        <p:blipFill>
          <a:blip r:embed="rId6"/>
          <a:stretch>
            <a:fillRect/>
          </a:stretch>
        </p:blipFill>
        <p:spPr>
          <a:xfrm>
            <a:off x="4295451" y="3968472"/>
            <a:ext cx="3448985" cy="2522679"/>
          </a:xfrm>
          <a:prstGeom prst="rect">
            <a:avLst/>
          </a:prstGeom>
        </p:spPr>
      </p:pic>
      <p:pic>
        <p:nvPicPr>
          <p:cNvPr id="9" name="Picture 8"/>
          <p:cNvPicPr>
            <a:picLocks noChangeAspect="1"/>
          </p:cNvPicPr>
          <p:nvPr/>
        </p:nvPicPr>
        <p:blipFill>
          <a:blip r:embed="rId7"/>
          <a:stretch>
            <a:fillRect/>
          </a:stretch>
        </p:blipFill>
        <p:spPr>
          <a:xfrm>
            <a:off x="8363375" y="3968471"/>
            <a:ext cx="3448985" cy="2522679"/>
          </a:xfrm>
          <a:prstGeom prst="rect">
            <a:avLst/>
          </a:prstGeom>
        </p:spPr>
      </p:pic>
      <p:sp>
        <p:nvSpPr>
          <p:cNvPr id="10" name="Rectangle 9">
            <a:extLst>
              <a:ext uri="{FF2B5EF4-FFF2-40B4-BE49-F238E27FC236}">
                <a16:creationId xmlns:a16="http://schemas.microsoft.com/office/drawing/2014/main" id="{33F77FF5-2690-C14B-940C-33B16F713D96}"/>
              </a:ext>
            </a:extLst>
          </p:cNvPr>
          <p:cNvSpPr/>
          <p:nvPr/>
        </p:nvSpPr>
        <p:spPr>
          <a:xfrm>
            <a:off x="2890534" y="-146090"/>
            <a:ext cx="6750567"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dirty="0">
                <a:solidFill>
                  <a:srgbClr val="000000"/>
                </a:solidFill>
                <a:effectLst>
                  <a:outerShdw dist="19048" dir="2700000">
                    <a:srgbClr val="000000"/>
                  </a:outerShdw>
                </a:effectLst>
                <a:latin typeface="Calibri"/>
              </a:rPr>
              <a:t>Facts about Mangroves</a:t>
            </a:r>
            <a:endParaRPr lang="en-US" sz="5400" b="0" i="0" u="none" strike="noStrike" kern="1200" cap="none" spc="0" baseline="0" dirty="0">
              <a:solidFill>
                <a:srgbClr val="000000"/>
              </a:solidFill>
              <a:effectLst>
                <a:outerShdw dist="19048" dir="2700000">
                  <a:srgbClr val="000000"/>
                </a:outerShdw>
              </a:effectLst>
              <a:uFillTx/>
              <a:latin typeface="Calibri"/>
            </a:endParaRPr>
          </a:p>
        </p:txBody>
      </p:sp>
    </p:spTree>
    <p:extLst>
      <p:ext uri="{BB962C8B-B14F-4D97-AF65-F5344CB8AC3E}">
        <p14:creationId xmlns:p14="http://schemas.microsoft.com/office/powerpoint/2010/main" val="1803936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7794" y="947057"/>
            <a:ext cx="3475655" cy="2522679"/>
          </a:xfrm>
          <a:prstGeom prst="rect">
            <a:avLst/>
          </a:prstGeom>
        </p:spPr>
      </p:pic>
      <p:pic>
        <p:nvPicPr>
          <p:cNvPr id="6" name="Picture 5"/>
          <p:cNvPicPr>
            <a:picLocks noChangeAspect="1"/>
          </p:cNvPicPr>
          <p:nvPr/>
        </p:nvPicPr>
        <p:blipFill>
          <a:blip r:embed="rId3"/>
          <a:stretch>
            <a:fillRect/>
          </a:stretch>
        </p:blipFill>
        <p:spPr>
          <a:xfrm>
            <a:off x="8395864" y="947055"/>
            <a:ext cx="3475655" cy="2522679"/>
          </a:xfrm>
          <a:prstGeom prst="rect">
            <a:avLst/>
          </a:prstGeom>
        </p:spPr>
      </p:pic>
      <p:pic>
        <p:nvPicPr>
          <p:cNvPr id="7" name="Picture 6"/>
          <p:cNvPicPr>
            <a:picLocks noChangeAspect="1"/>
          </p:cNvPicPr>
          <p:nvPr/>
        </p:nvPicPr>
        <p:blipFill>
          <a:blip r:embed="rId4"/>
          <a:stretch>
            <a:fillRect/>
          </a:stretch>
        </p:blipFill>
        <p:spPr>
          <a:xfrm>
            <a:off x="4291829" y="947056"/>
            <a:ext cx="3475655" cy="2522679"/>
          </a:xfrm>
          <a:prstGeom prst="rect">
            <a:avLst/>
          </a:prstGeom>
        </p:spPr>
      </p:pic>
      <p:sp>
        <p:nvSpPr>
          <p:cNvPr id="8" name="Rectangle 7">
            <a:extLst>
              <a:ext uri="{FF2B5EF4-FFF2-40B4-BE49-F238E27FC236}">
                <a16:creationId xmlns:a16="http://schemas.microsoft.com/office/drawing/2014/main" id="{33F77FF5-2690-C14B-940C-33B16F713D96}"/>
              </a:ext>
            </a:extLst>
          </p:cNvPr>
          <p:cNvSpPr/>
          <p:nvPr/>
        </p:nvSpPr>
        <p:spPr>
          <a:xfrm>
            <a:off x="2890534" y="-146090"/>
            <a:ext cx="6750567"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dirty="0">
                <a:solidFill>
                  <a:srgbClr val="000000"/>
                </a:solidFill>
                <a:effectLst>
                  <a:outerShdw dist="19048" dir="2700000">
                    <a:srgbClr val="000000"/>
                  </a:outerShdw>
                </a:effectLst>
                <a:latin typeface="Calibri"/>
              </a:rPr>
              <a:t>Facts about Mangroves</a:t>
            </a:r>
            <a:endParaRPr lang="en-US" sz="5400" b="0" i="0" u="none" strike="noStrike" kern="1200" cap="none" spc="0" baseline="0" dirty="0">
              <a:solidFill>
                <a:srgbClr val="000000"/>
              </a:solidFill>
              <a:effectLst>
                <a:outerShdw dist="19048" dir="2700000">
                  <a:srgbClr val="000000"/>
                </a:outerShdw>
              </a:effectLst>
              <a:uFillTx/>
              <a:latin typeface="Calibri"/>
            </a:endParaRPr>
          </a:p>
        </p:txBody>
      </p:sp>
    </p:spTree>
    <p:extLst>
      <p:ext uri="{BB962C8B-B14F-4D97-AF65-F5344CB8AC3E}">
        <p14:creationId xmlns:p14="http://schemas.microsoft.com/office/powerpoint/2010/main" val="4098863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72067B-45E8-764F-8DDB-ED96A62DC94D}"/>
              </a:ext>
            </a:extLst>
          </p:cNvPr>
          <p:cNvSpPr>
            <a:spLocks noGrp="1"/>
          </p:cNvSpPr>
          <p:nvPr>
            <p:ph type="title"/>
          </p:nvPr>
        </p:nvSpPr>
        <p:spPr>
          <a:xfrm>
            <a:off x="2749730" y="365125"/>
            <a:ext cx="6692538"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dirty="0">
                <a:solidFill>
                  <a:srgbClr val="000000"/>
                </a:solidFill>
                <a:effectLst>
                  <a:outerShdw dist="19048" dir="2700000">
                    <a:srgbClr val="000000"/>
                  </a:outerShdw>
                </a:effectLst>
                <a:uFillTx/>
                <a:latin typeface="Calibri"/>
              </a:rPr>
              <a:t>Where are they found?</a:t>
            </a:r>
          </a:p>
        </p:txBody>
      </p:sp>
      <p:sp>
        <p:nvSpPr>
          <p:cNvPr id="5" name="TextBox 4">
            <a:extLst>
              <a:ext uri="{FF2B5EF4-FFF2-40B4-BE49-F238E27FC236}">
                <a16:creationId xmlns:a16="http://schemas.microsoft.com/office/drawing/2014/main" id="{5BCE7D1C-3D2A-934B-9B04-D37C71227F1A}"/>
              </a:ext>
            </a:extLst>
          </p:cNvPr>
          <p:cNvSpPr txBox="1"/>
          <p:nvPr/>
        </p:nvSpPr>
        <p:spPr>
          <a:xfrm>
            <a:off x="559419" y="1405053"/>
            <a:ext cx="11073161" cy="369332"/>
          </a:xfrm>
          <a:prstGeom prst="rect">
            <a:avLst/>
          </a:prstGeom>
          <a:noFill/>
        </p:spPr>
        <p:txBody>
          <a:bodyPr wrap="square" rtlCol="0">
            <a:spAutoFit/>
          </a:bodyPr>
          <a:lstStyle/>
          <a:p>
            <a:pPr algn="ctr"/>
            <a:r>
              <a:rPr lang="en-US" dirty="0"/>
              <a:t>Mangrove forests can be found on the saltwater coasts of </a:t>
            </a:r>
            <a:r>
              <a:rPr lang="en-US" b="1" dirty="0"/>
              <a:t>118 </a:t>
            </a:r>
            <a:r>
              <a:rPr lang="en-US" dirty="0"/>
              <a:t>tropical and sub tropical countries.</a:t>
            </a:r>
          </a:p>
        </p:txBody>
      </p:sp>
      <p:sp>
        <p:nvSpPr>
          <p:cNvPr id="6" name="TextBox 5">
            <a:extLst>
              <a:ext uri="{FF2B5EF4-FFF2-40B4-BE49-F238E27FC236}">
                <a16:creationId xmlns:a16="http://schemas.microsoft.com/office/drawing/2014/main" id="{125D84B1-072E-A444-90E3-137716A2E9A7}"/>
              </a:ext>
            </a:extLst>
          </p:cNvPr>
          <p:cNvSpPr txBox="1"/>
          <p:nvPr/>
        </p:nvSpPr>
        <p:spPr>
          <a:xfrm>
            <a:off x="345688" y="2636791"/>
            <a:ext cx="8363414"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The amount of mangrove forests in the world totals to 137,000 square kilometers – roughly the size of Greece!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largest amount of mangrove coverage can be found in Indonesia, where mangrove trees cover 23,000 square kilometers – more than twice the size of Jamaica!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Indonesia, Brazil, Nigeria and Australia account for around 41% of all mangroves and 60% of the total mangrove area is found in just 10 countries!</a:t>
            </a:r>
          </a:p>
        </p:txBody>
      </p:sp>
      <p:pic>
        <p:nvPicPr>
          <p:cNvPr id="8" name="Picture 7" descr="A picture containing icon&#10;&#10;Description automatically generated">
            <a:extLst>
              <a:ext uri="{FF2B5EF4-FFF2-40B4-BE49-F238E27FC236}">
                <a16:creationId xmlns:a16="http://schemas.microsoft.com/office/drawing/2014/main" id="{FAD5B651-A80B-6343-8744-EE600E55AE4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692679" y="2846377"/>
            <a:ext cx="3153633" cy="2375737"/>
          </a:xfrm>
          <a:prstGeom prst="rect">
            <a:avLst/>
          </a:prstGeom>
        </p:spPr>
      </p:pic>
    </p:spTree>
    <p:extLst>
      <p:ext uri="{BB962C8B-B14F-4D97-AF65-F5344CB8AC3E}">
        <p14:creationId xmlns:p14="http://schemas.microsoft.com/office/powerpoint/2010/main" val="1023376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098" name="Picture 2" descr="Image result for mangroves around the world">
            <a:extLst>
              <a:ext uri="{FF2B5EF4-FFF2-40B4-BE49-F238E27FC236}">
                <a16:creationId xmlns:a16="http://schemas.microsoft.com/office/drawing/2014/main" id="{C5F0258C-A040-BE46-AD1C-3AF882227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731" y="336253"/>
            <a:ext cx="9194538" cy="46966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9FD702-57FD-5A4B-8820-F346B04FAFC8}"/>
              </a:ext>
            </a:extLst>
          </p:cNvPr>
          <p:cNvSpPr txBox="1"/>
          <p:nvPr/>
        </p:nvSpPr>
        <p:spPr>
          <a:xfrm>
            <a:off x="742671" y="5226662"/>
            <a:ext cx="10944665" cy="1477328"/>
          </a:xfrm>
          <a:prstGeom prst="rect">
            <a:avLst/>
          </a:prstGeom>
          <a:noFill/>
        </p:spPr>
        <p:txBody>
          <a:bodyPr wrap="square" rtlCol="0">
            <a:spAutoFit/>
          </a:bodyPr>
          <a:lstStyle/>
          <a:p>
            <a:pPr algn="ctr"/>
            <a:r>
              <a:rPr lang="en-US" dirty="0"/>
              <a:t>The areas lined in red on this map are where Mangroves can be found around the world. </a:t>
            </a:r>
          </a:p>
          <a:p>
            <a:pPr algn="ctr"/>
            <a:endParaRPr lang="en-US" dirty="0"/>
          </a:p>
          <a:p>
            <a:pPr algn="ctr"/>
            <a:r>
              <a:rPr lang="en-GB" dirty="0"/>
              <a:t>They occur worldwide in the tropics and subtropics, mainly between latitudes 25° North and 25° South. Mangroves are restricted mainly to the tropical areas as they cannot tolerate the extreme cold events typical of the temperate zone.</a:t>
            </a:r>
          </a:p>
        </p:txBody>
      </p:sp>
    </p:spTree>
    <p:extLst>
      <p:ext uri="{BB962C8B-B14F-4D97-AF65-F5344CB8AC3E}">
        <p14:creationId xmlns:p14="http://schemas.microsoft.com/office/powerpoint/2010/main" val="794513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BF8C7D-DBDE-ED4E-ABBF-22E0B147742F}"/>
              </a:ext>
            </a:extLst>
          </p:cNvPr>
          <p:cNvSpPr>
            <a:spLocks noGrp="1"/>
          </p:cNvSpPr>
          <p:nvPr>
            <p:ph type="title"/>
          </p:nvPr>
        </p:nvSpPr>
        <p:spPr>
          <a:xfrm>
            <a:off x="224782" y="532395"/>
            <a:ext cx="11742436" cy="830997"/>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dirty="0">
                <a:solidFill>
                  <a:srgbClr val="000000"/>
                </a:solidFill>
                <a:effectLst>
                  <a:outerShdw dist="19048" dir="2700000">
                    <a:srgbClr val="000000"/>
                  </a:outerShdw>
                </a:effectLst>
                <a:latin typeface="Calibri"/>
              </a:rPr>
              <a:t>How are mangroves adapted to their habitat?</a:t>
            </a:r>
            <a:endParaRPr lang="en-US" sz="4800" b="0" i="0" u="none" strike="noStrike" kern="1200" cap="none" spc="0" baseline="0" dirty="0">
              <a:solidFill>
                <a:srgbClr val="000000"/>
              </a:solidFill>
              <a:effectLst>
                <a:outerShdw dist="19048" dir="2700000">
                  <a:srgbClr val="000000"/>
                </a:outerShdw>
              </a:effectLst>
              <a:uFillTx/>
              <a:latin typeface="Calibri"/>
            </a:endParaRPr>
          </a:p>
        </p:txBody>
      </p:sp>
      <p:sp>
        <p:nvSpPr>
          <p:cNvPr id="5" name="TextBox 4">
            <a:extLst>
              <a:ext uri="{FF2B5EF4-FFF2-40B4-BE49-F238E27FC236}">
                <a16:creationId xmlns:a16="http://schemas.microsoft.com/office/drawing/2014/main" id="{BA6FB882-C4F7-9548-9A64-90FF9898F32E}"/>
              </a:ext>
            </a:extLst>
          </p:cNvPr>
          <p:cNvSpPr txBox="1"/>
          <p:nvPr/>
        </p:nvSpPr>
        <p:spPr>
          <a:xfrm>
            <a:off x="364273" y="1449659"/>
            <a:ext cx="5456663" cy="5078313"/>
          </a:xfrm>
          <a:prstGeom prst="rect">
            <a:avLst/>
          </a:prstGeom>
          <a:noFill/>
        </p:spPr>
        <p:txBody>
          <a:bodyPr wrap="square" rtlCol="0">
            <a:spAutoFit/>
          </a:bodyPr>
          <a:lstStyle/>
          <a:p>
            <a:pPr marL="285750" indent="-285750">
              <a:buFont typeface="Arial" panose="020B0604020202020204" pitchFamily="34" charset="0"/>
              <a:buChar char="•"/>
            </a:pPr>
            <a:r>
              <a:rPr lang="en-US" dirty="0"/>
              <a:t>Mangroves </a:t>
            </a:r>
            <a:r>
              <a:rPr lang="en-GB" dirty="0"/>
              <a:t>must take fresh water from the seawater that surrounds them. Many mangrove species survive by filtering out as much as 90 percent of the salt found in seawater as it enters their roots. Some species pass salt through glands in their leaves.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Mangroves store fresh water in thick succulent leaves. A waxy coating on the leaves of some mangrove species seals in water and minimises evaporation.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Some mangroves grow pencil-like roots that stick up out of the dense, wet ground like snorkels. These breathing tubes, called </a:t>
            </a:r>
            <a:r>
              <a:rPr lang="en-GB" dirty="0">
                <a:solidFill>
                  <a:srgbClr val="FF0000"/>
                </a:solidFill>
              </a:rPr>
              <a:t>pneumatophores</a:t>
            </a:r>
            <a:r>
              <a:rPr lang="en-GB" dirty="0"/>
              <a:t>, allow mangroves to cope with daily flooding by the tides.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Their unusual root systems give them support and stability in the loose soil.</a:t>
            </a:r>
          </a:p>
        </p:txBody>
      </p:sp>
      <p:pic>
        <p:nvPicPr>
          <p:cNvPr id="5124" name="Picture 4" descr="Image result for mangrove trees diagram">
            <a:extLst>
              <a:ext uri="{FF2B5EF4-FFF2-40B4-BE49-F238E27FC236}">
                <a16:creationId xmlns:a16="http://schemas.microsoft.com/office/drawing/2014/main" id="{70EEA015-33C9-1843-9E1F-D551D984C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218" y="1449659"/>
            <a:ext cx="4449027" cy="3340258"/>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a:extLst>
              <a:ext uri="{FF2B5EF4-FFF2-40B4-BE49-F238E27FC236}">
                <a16:creationId xmlns:a16="http://schemas.microsoft.com/office/drawing/2014/main" id="{BE32C526-F429-C24C-B599-695195D42117}"/>
              </a:ext>
            </a:extLst>
          </p:cNvPr>
          <p:cNvSpPr/>
          <p:nvPr/>
        </p:nvSpPr>
        <p:spPr>
          <a:xfrm>
            <a:off x="7142276" y="4876184"/>
            <a:ext cx="3322909" cy="1736489"/>
          </a:xfrm>
          <a:prstGeom prst="cloudCallout">
            <a:avLst>
              <a:gd name="adj1" fmla="val -81373"/>
              <a:gd name="adj2" fmla="val -1608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‘pneumatophores’ means an aerial root which is made for gas filled exchanges! </a:t>
            </a:r>
          </a:p>
        </p:txBody>
      </p:sp>
    </p:spTree>
    <p:extLst>
      <p:ext uri="{BB962C8B-B14F-4D97-AF65-F5344CB8AC3E}">
        <p14:creationId xmlns:p14="http://schemas.microsoft.com/office/powerpoint/2010/main" val="1116909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3"/>
          <p:cNvSpPr/>
          <p:nvPr/>
        </p:nvSpPr>
        <p:spPr>
          <a:xfrm>
            <a:off x="257175" y="180978"/>
            <a:ext cx="11696703" cy="6457949"/>
          </a:xfrm>
          <a:prstGeom prst="rect">
            <a:avLst/>
          </a:prstGeom>
          <a:solidFill>
            <a:srgbClr val="5B9BD5"/>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3" name="Picture 5"/>
          <p:cNvPicPr>
            <a:picLocks noChangeAspect="1"/>
          </p:cNvPicPr>
          <p:nvPr/>
        </p:nvPicPr>
        <p:blipFill>
          <a:blip r:embed="rId2"/>
          <a:stretch>
            <a:fillRect/>
          </a:stretch>
        </p:blipFill>
        <p:spPr>
          <a:xfrm>
            <a:off x="352428" y="271457"/>
            <a:ext cx="771525" cy="771525"/>
          </a:xfrm>
          <a:prstGeom prst="rect">
            <a:avLst/>
          </a:prstGeom>
          <a:noFill/>
          <a:ln cap="flat">
            <a:noFill/>
          </a:ln>
        </p:spPr>
      </p:pic>
      <p:sp>
        <p:nvSpPr>
          <p:cNvPr id="4" name="Rectangle 6"/>
          <p:cNvSpPr/>
          <p:nvPr/>
        </p:nvSpPr>
        <p:spPr>
          <a:xfrm>
            <a:off x="2864321" y="100309"/>
            <a:ext cx="6482419"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1F4E79"/>
                </a:solidFill>
                <a:effectLst>
                  <a:outerShdw dist="19048" dir="2700000">
                    <a:srgbClr val="000000"/>
                  </a:outerShdw>
                </a:effectLst>
                <a:uFillTx/>
                <a:latin typeface="Calibri"/>
              </a:rPr>
              <a:t>Pre-recorded Teaching</a:t>
            </a:r>
          </a:p>
        </p:txBody>
      </p:sp>
      <p:sp>
        <p:nvSpPr>
          <p:cNvPr id="5" name="TextBox 2"/>
          <p:cNvSpPr txBox="1"/>
          <p:nvPr/>
        </p:nvSpPr>
        <p:spPr>
          <a:xfrm>
            <a:off x="1123953" y="1201786"/>
            <a:ext cx="9953353" cy="193899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203864"/>
                </a:solidFill>
                <a:uFillTx/>
                <a:latin typeface="Calibri"/>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b="0" i="0" u="none" strike="noStrike" kern="1200" cap="none" spc="0" baseline="0">
              <a:solidFill>
                <a:srgbClr val="203864"/>
              </a:solidFill>
              <a:uFillTx/>
              <a:latin typeface="Calibri"/>
            </a:endParaRPr>
          </a:p>
        </p:txBody>
      </p:sp>
      <p:pic>
        <p:nvPicPr>
          <p:cNvPr id="6" name="Picture 1"/>
          <p:cNvPicPr>
            <a:picLocks noChangeAspect="1"/>
          </p:cNvPicPr>
          <p:nvPr/>
        </p:nvPicPr>
        <p:blipFill>
          <a:blip r:embed="rId3"/>
          <a:stretch>
            <a:fillRect/>
          </a:stretch>
        </p:blipFill>
        <p:spPr>
          <a:xfrm>
            <a:off x="814858" y="3318915"/>
            <a:ext cx="4098916" cy="2224735"/>
          </a:xfrm>
          <a:prstGeom prst="rect">
            <a:avLst/>
          </a:prstGeom>
          <a:noFill/>
          <a:ln cap="flat">
            <a:noFill/>
          </a:ln>
        </p:spPr>
      </p:pic>
      <p:sp>
        <p:nvSpPr>
          <p:cNvPr id="7" name="Rectangle 4">
            <a:hlinkClick r:id="rId4"/>
          </p:cNvPr>
          <p:cNvSpPr/>
          <p:nvPr/>
        </p:nvSpPr>
        <p:spPr>
          <a:xfrm>
            <a:off x="6217920" y="3779516"/>
            <a:ext cx="4415244" cy="1410791"/>
          </a:xfrm>
          <a:prstGeom prst="rect">
            <a:avLst/>
          </a:prstGeom>
          <a:solidFill>
            <a:srgbClr val="1F4E79"/>
          </a:solidFill>
          <a:ln w="9528" cap="flat">
            <a:solidFill>
              <a:srgbClr val="9DC3E6"/>
            </a:solidFill>
            <a:prstDash val="solid"/>
            <a:miter/>
          </a:ln>
          <a:effectLst>
            <a:outerShdw dist="19046" dir="5400000" algn="tl">
              <a:srgbClr val="000000">
                <a:alpha val="63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FFFFFF"/>
                </a:solidFill>
                <a:uFillTx/>
                <a:latin typeface="Calibri"/>
                <a:hlinkClick r:id="rId5"/>
              </a:rPr>
              <a:t>Play Video</a:t>
            </a:r>
            <a:endParaRPr lang="en-GB" sz="1800" b="0" i="0" u="none" strike="noStrike" kern="1200" cap="none" spc="0" baseline="0" dirty="0">
              <a:solidFill>
                <a:srgbClr val="FFFFFF"/>
              </a:solidFill>
              <a:uFillTx/>
              <a:latin typeface="Calibri"/>
            </a:endParaRPr>
          </a:p>
        </p:txBody>
      </p:sp>
      <p:sp>
        <p:nvSpPr>
          <p:cNvPr id="8" name="Rectangle 7"/>
          <p:cNvSpPr/>
          <p:nvPr/>
        </p:nvSpPr>
        <p:spPr>
          <a:xfrm>
            <a:off x="526866" y="5944794"/>
            <a:ext cx="11427012" cy="923330"/>
          </a:xfrm>
          <a:prstGeom prst="rect">
            <a:avLst/>
          </a:prstGeom>
        </p:spPr>
        <p:txBody>
          <a:bodyPr wrap="square">
            <a:spAutoFit/>
          </a:bodyPr>
          <a:lstStyle/>
          <a:p>
            <a:r>
              <a:rPr lang="en-GB" dirty="0">
                <a:hlinkClick r:id="rId5"/>
              </a:rPr>
              <a:t>https://classroom.thenational.academy/lessons/what-is-the-weather-like-in-brazil-6mr3gt?activity=video&amp;step=2&amp;view=1</a:t>
            </a:r>
            <a:endParaRPr lang="en-GB" dirty="0"/>
          </a:p>
          <a:p>
            <a:endParaRPr lang="en-GB" dirty="0"/>
          </a:p>
        </p:txBody>
      </p:sp>
    </p:spTree>
    <p:extLst>
      <p:ext uri="{BB962C8B-B14F-4D97-AF65-F5344CB8AC3E}">
        <p14:creationId xmlns:p14="http://schemas.microsoft.com/office/powerpoint/2010/main" val="2585669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Rectangle 6"/>
          <p:cNvSpPr/>
          <p:nvPr/>
        </p:nvSpPr>
        <p:spPr>
          <a:xfrm>
            <a:off x="1079504" y="309195"/>
            <a:ext cx="9956801" cy="923333"/>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5400" b="0" i="0" u="none" strike="noStrike" kern="1200" cap="none" spc="0" baseline="0">
              <a:solidFill>
                <a:srgbClr val="000000"/>
              </a:solidFill>
              <a:effectLst>
                <a:outerShdw dist="19048" dir="2700000">
                  <a:srgbClr val="000000"/>
                </a:outerShdw>
              </a:effectLst>
              <a:uFillTx/>
              <a:latin typeface="Calibri"/>
            </a:endParaRPr>
          </a:p>
        </p:txBody>
      </p:sp>
      <p:sp>
        <p:nvSpPr>
          <p:cNvPr id="3" name="Rectangle 9"/>
          <p:cNvSpPr/>
          <p:nvPr/>
        </p:nvSpPr>
        <p:spPr>
          <a:xfrm>
            <a:off x="743585" y="309195"/>
            <a:ext cx="10368911" cy="1200329"/>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0" i="0" u="none" strike="noStrike" kern="1200" cap="none" spc="0" baseline="0" dirty="0">
                <a:solidFill>
                  <a:srgbClr val="000000"/>
                </a:solidFill>
                <a:effectLst>
                  <a:outerShdw dist="19048" dir="2700000">
                    <a:srgbClr val="000000"/>
                  </a:outerShdw>
                </a:effectLst>
                <a:uFillTx/>
                <a:latin typeface="Calibri" pitchFamily="34"/>
                <a:ea typeface="Calibri" pitchFamily="34"/>
              </a:rPr>
              <a:t>Your task- Create an informative poster about Mangrove Trees.</a:t>
            </a:r>
            <a:endParaRPr lang="en-GB" sz="3600" b="0" i="0" u="none" strike="noStrike" kern="1200" cap="none" spc="0" baseline="0" dirty="0">
              <a:solidFill>
                <a:srgbClr val="000000"/>
              </a:solidFill>
              <a:effectLst>
                <a:outerShdw dist="19048" dir="2700000">
                  <a:srgbClr val="000000"/>
                </a:outerShdw>
              </a:effectLst>
              <a:uFillTx/>
              <a:latin typeface="Calibri"/>
            </a:endParaRPr>
          </a:p>
        </p:txBody>
      </p:sp>
      <p:sp>
        <p:nvSpPr>
          <p:cNvPr id="8" name="TextBox 7">
            <a:extLst>
              <a:ext uri="{FF2B5EF4-FFF2-40B4-BE49-F238E27FC236}">
                <a16:creationId xmlns:a16="http://schemas.microsoft.com/office/drawing/2014/main" id="{9C68187F-E9E9-2544-8EB0-5A7C18F78C4A}"/>
              </a:ext>
            </a:extLst>
          </p:cNvPr>
          <p:cNvSpPr txBox="1"/>
          <p:nvPr/>
        </p:nvSpPr>
        <p:spPr>
          <a:xfrm>
            <a:off x="317810" y="1611021"/>
            <a:ext cx="11556380" cy="646331"/>
          </a:xfrm>
          <a:prstGeom prst="rect">
            <a:avLst/>
          </a:prstGeom>
          <a:noFill/>
        </p:spPr>
        <p:txBody>
          <a:bodyPr wrap="square" rtlCol="0">
            <a:spAutoFit/>
          </a:bodyPr>
          <a:lstStyle/>
          <a:p>
            <a:pPr algn="ctr"/>
            <a:r>
              <a:rPr lang="en-US" dirty="0"/>
              <a:t>With all of the new information and fun facts you have just learned about Mangrove Trees, create an informative poster including pictures and facts! </a:t>
            </a:r>
          </a:p>
        </p:txBody>
      </p:sp>
      <p:pic>
        <p:nvPicPr>
          <p:cNvPr id="6146" name="Picture 2" descr="Image result for mangrove tree drawing">
            <a:extLst>
              <a:ext uri="{FF2B5EF4-FFF2-40B4-BE49-F238E27FC236}">
                <a16:creationId xmlns:a16="http://schemas.microsoft.com/office/drawing/2014/main" id="{BF81820B-4B79-4841-B117-EEF387920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956" y="2465115"/>
            <a:ext cx="6371544" cy="358399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A2D54ACE-83FD-8248-BB25-D04B43ED17E0}"/>
              </a:ext>
            </a:extLst>
          </p:cNvPr>
          <p:cNvCxnSpPr>
            <a:cxnSpLocks/>
          </p:cNvCxnSpPr>
          <p:nvPr/>
        </p:nvCxnSpPr>
        <p:spPr>
          <a:xfrm flipH="1">
            <a:off x="6611815" y="3305908"/>
            <a:ext cx="2039817" cy="507831"/>
          </a:xfrm>
          <a:prstGeom prst="straightConnector1">
            <a:avLst/>
          </a:prstGeom>
          <a:ln w="476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F320CE4-1057-554C-831F-4725607E6B15}"/>
              </a:ext>
            </a:extLst>
          </p:cNvPr>
          <p:cNvSpPr txBox="1"/>
          <p:nvPr/>
        </p:nvSpPr>
        <p:spPr>
          <a:xfrm>
            <a:off x="8738897" y="2798076"/>
            <a:ext cx="2940147" cy="1015663"/>
          </a:xfrm>
          <a:prstGeom prst="rect">
            <a:avLst/>
          </a:prstGeom>
          <a:noFill/>
        </p:spPr>
        <p:txBody>
          <a:bodyPr wrap="square" rtlCol="0">
            <a:spAutoFit/>
          </a:bodyPr>
          <a:lstStyle/>
          <a:p>
            <a:r>
              <a:rPr lang="en-US" sz="2000" dirty="0"/>
              <a:t>Use this step by step picture to help you draw your own Mangrove!</a:t>
            </a:r>
          </a:p>
        </p:txBody>
      </p:sp>
      <p:pic>
        <p:nvPicPr>
          <p:cNvPr id="6148" name="Picture 4" descr="Image result for mangrove tree drawing">
            <a:extLst>
              <a:ext uri="{FF2B5EF4-FFF2-40B4-BE49-F238E27FC236}">
                <a16:creationId xmlns:a16="http://schemas.microsoft.com/office/drawing/2014/main" id="{2E56E436-33CD-CF40-92E1-D8BA22C98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354" y="4615227"/>
            <a:ext cx="4822088" cy="22427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22F54D-EA6F-0441-8173-226EA8D9D817}"/>
              </a:ext>
            </a:extLst>
          </p:cNvPr>
          <p:cNvSpPr txBox="1"/>
          <p:nvPr/>
        </p:nvSpPr>
        <p:spPr>
          <a:xfrm>
            <a:off x="602051" y="6148695"/>
            <a:ext cx="5781822" cy="400110"/>
          </a:xfrm>
          <a:prstGeom prst="rect">
            <a:avLst/>
          </a:prstGeom>
          <a:noFill/>
        </p:spPr>
        <p:txBody>
          <a:bodyPr wrap="square" rtlCol="0">
            <a:spAutoFit/>
          </a:bodyPr>
          <a:lstStyle/>
          <a:p>
            <a:r>
              <a:rPr lang="en-US" sz="2000" dirty="0">
                <a:solidFill>
                  <a:srgbClr val="FF0000"/>
                </a:solidFill>
              </a:rPr>
              <a:t>Take a look at an example poster on the next slide!</a:t>
            </a:r>
          </a:p>
        </p:txBody>
      </p:sp>
    </p:spTree>
    <p:extLst>
      <p:ext uri="{BB962C8B-B14F-4D97-AF65-F5344CB8AC3E}">
        <p14:creationId xmlns:p14="http://schemas.microsoft.com/office/powerpoint/2010/main" val="561198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4ABD-352A-6A44-BC5E-9E47FFB998F2}"/>
              </a:ext>
            </a:extLst>
          </p:cNvPr>
          <p:cNvSpPr>
            <a:spLocks noGrp="1"/>
          </p:cNvSpPr>
          <p:nvPr>
            <p:ph type="title"/>
          </p:nvPr>
        </p:nvSpPr>
        <p:spPr/>
        <p:txBody>
          <a:bodyPr>
            <a:normAutofit/>
          </a:bodyPr>
          <a:lstStyle/>
          <a:p>
            <a:pPr algn="ctr"/>
            <a:r>
              <a:rPr lang="en-US" sz="5400" b="1" dirty="0"/>
              <a:t>Here is an example poster!</a:t>
            </a:r>
          </a:p>
        </p:txBody>
      </p:sp>
      <p:pic>
        <p:nvPicPr>
          <p:cNvPr id="5" name="Picture 4">
            <a:extLst>
              <a:ext uri="{FF2B5EF4-FFF2-40B4-BE49-F238E27FC236}">
                <a16:creationId xmlns:a16="http://schemas.microsoft.com/office/drawing/2014/main" id="{DB05FB26-3BFC-8249-BA44-F2B0615538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0800000">
            <a:off x="838200" y="1690688"/>
            <a:ext cx="5828371" cy="4371278"/>
          </a:xfrm>
          <a:prstGeom prst="rect">
            <a:avLst/>
          </a:prstGeom>
        </p:spPr>
      </p:pic>
      <p:cxnSp>
        <p:nvCxnSpPr>
          <p:cNvPr id="7" name="Straight Arrow Connector 6">
            <a:extLst>
              <a:ext uri="{FF2B5EF4-FFF2-40B4-BE49-F238E27FC236}">
                <a16:creationId xmlns:a16="http://schemas.microsoft.com/office/drawing/2014/main" id="{46AA6BFB-8D68-2C4A-878B-7505EB0080F4}"/>
              </a:ext>
            </a:extLst>
          </p:cNvPr>
          <p:cNvCxnSpPr>
            <a:cxnSpLocks/>
          </p:cNvCxnSpPr>
          <p:nvPr/>
        </p:nvCxnSpPr>
        <p:spPr>
          <a:xfrm flipH="1">
            <a:off x="5664820" y="2765502"/>
            <a:ext cx="2230243" cy="579864"/>
          </a:xfrm>
          <a:prstGeom prst="straightConnector1">
            <a:avLst/>
          </a:prstGeom>
          <a:ln w="476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C0A79D-25D8-7F49-9673-3BF45271FD95}"/>
              </a:ext>
            </a:extLst>
          </p:cNvPr>
          <p:cNvSpPr txBox="1"/>
          <p:nvPr/>
        </p:nvSpPr>
        <p:spPr>
          <a:xfrm>
            <a:off x="8102989" y="2356793"/>
            <a:ext cx="3699803" cy="1200329"/>
          </a:xfrm>
          <a:prstGeom prst="rect">
            <a:avLst/>
          </a:prstGeom>
          <a:noFill/>
        </p:spPr>
        <p:txBody>
          <a:bodyPr wrap="square" rtlCol="0">
            <a:spAutoFit/>
          </a:bodyPr>
          <a:lstStyle/>
          <a:p>
            <a:r>
              <a:rPr lang="en-US" sz="2400" dirty="0"/>
              <a:t>Many different facts and information about Mangrove Trees!</a:t>
            </a:r>
          </a:p>
        </p:txBody>
      </p:sp>
      <p:cxnSp>
        <p:nvCxnSpPr>
          <p:cNvPr id="10" name="Straight Arrow Connector 9">
            <a:extLst>
              <a:ext uri="{FF2B5EF4-FFF2-40B4-BE49-F238E27FC236}">
                <a16:creationId xmlns:a16="http://schemas.microsoft.com/office/drawing/2014/main" id="{7F1B39AC-566D-ED41-8BB6-29942E39FBC3}"/>
              </a:ext>
            </a:extLst>
          </p:cNvPr>
          <p:cNvCxnSpPr>
            <a:cxnSpLocks/>
          </p:cNvCxnSpPr>
          <p:nvPr/>
        </p:nvCxnSpPr>
        <p:spPr>
          <a:xfrm flipH="1" flipV="1">
            <a:off x="4691403" y="4312635"/>
            <a:ext cx="3203660" cy="358294"/>
          </a:xfrm>
          <a:prstGeom prst="straightConnector1">
            <a:avLst/>
          </a:prstGeom>
          <a:ln w="476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87DA601-8143-E44F-93FD-235672741F3F}"/>
              </a:ext>
            </a:extLst>
          </p:cNvPr>
          <p:cNvSpPr txBox="1"/>
          <p:nvPr/>
        </p:nvSpPr>
        <p:spPr>
          <a:xfrm>
            <a:off x="8102990" y="4312635"/>
            <a:ext cx="3699803" cy="1938992"/>
          </a:xfrm>
          <a:prstGeom prst="rect">
            <a:avLst/>
          </a:prstGeom>
          <a:noFill/>
        </p:spPr>
        <p:txBody>
          <a:bodyPr wrap="square" rtlCol="0">
            <a:spAutoFit/>
          </a:bodyPr>
          <a:lstStyle/>
          <a:p>
            <a:r>
              <a:rPr lang="en-US" sz="2400" dirty="0"/>
              <a:t>A picture of a Mangrove Tree. Use the step by step ‘how to draw a mangrove’ on the previous slide to help you!</a:t>
            </a:r>
          </a:p>
        </p:txBody>
      </p:sp>
    </p:spTree>
    <p:extLst>
      <p:ext uri="{BB962C8B-B14F-4D97-AF65-F5344CB8AC3E}">
        <p14:creationId xmlns:p14="http://schemas.microsoft.com/office/powerpoint/2010/main" val="4256606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710763" y="1021924"/>
            <a:ext cx="4528108" cy="4548143"/>
          </a:xfrm>
          <a:prstGeom prst="rect">
            <a:avLst/>
          </a:prstGeom>
          <a:noFill/>
          <a:ln cap="flat">
            <a:noFill/>
          </a:ln>
        </p:spPr>
      </p:pic>
      <p:sp>
        <p:nvSpPr>
          <p:cNvPr id="3" name="Rectangle 4"/>
          <p:cNvSpPr/>
          <p:nvPr/>
        </p:nvSpPr>
        <p:spPr>
          <a:xfrm>
            <a:off x="5974808" y="3244336"/>
            <a:ext cx="24237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Times New Roman" pitchFamily="18"/>
              </a:rPr>
              <a:t> </a:t>
            </a:r>
            <a:endParaRPr lang="en-GB" sz="1800" b="0" i="0" u="none" strike="noStrike" kern="1200" cap="none" spc="0" baseline="0">
              <a:solidFill>
                <a:srgbClr val="000000"/>
              </a:solidFill>
              <a:uFillTx/>
              <a:latin typeface="Calibri"/>
            </a:endParaRPr>
          </a:p>
        </p:txBody>
      </p:sp>
      <p:sp>
        <p:nvSpPr>
          <p:cNvPr id="4" name="Rectangle 7"/>
          <p:cNvSpPr/>
          <p:nvPr/>
        </p:nvSpPr>
        <p:spPr>
          <a:xfrm>
            <a:off x="0" y="5674391"/>
            <a:ext cx="12191996" cy="956078"/>
          </a:xfrm>
          <a:prstGeom prst="rect">
            <a:avLst/>
          </a:prstGeom>
          <a:solidFill>
            <a:srgbClr val="FFD966"/>
          </a:solidFill>
          <a:ln w="12701" cap="flat">
            <a:solidFill>
              <a:srgbClr val="FFD96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extBox 6"/>
          <p:cNvSpPr txBox="1"/>
          <p:nvPr/>
        </p:nvSpPr>
        <p:spPr>
          <a:xfrm>
            <a:off x="1191335" y="5829263"/>
            <a:ext cx="9566964"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Please send a photograph of you and your completed poster</a:t>
            </a:r>
            <a:r>
              <a:rPr lang="en-GB" sz="1800" b="0" i="0" u="none" strike="noStrike" kern="1200" cap="none" spc="0" dirty="0">
                <a:solidFill>
                  <a:srgbClr val="000000"/>
                </a:solidFill>
                <a:uFillTx/>
                <a:latin typeface="Calibri"/>
              </a:rPr>
              <a:t> </a:t>
            </a:r>
            <a:r>
              <a:rPr lang="en-GB" sz="1800" b="0" i="0" u="none" strike="noStrike" kern="1200" cap="none" spc="0" baseline="0" dirty="0">
                <a:solidFill>
                  <a:srgbClr val="000000"/>
                </a:solidFill>
                <a:uFillTx/>
                <a:latin typeface="Calibri"/>
              </a:rPr>
              <a:t>to       </a:t>
            </a:r>
            <a:r>
              <a:rPr lang="en-GB" sz="1800" b="0" i="0" u="none" strike="noStrike" kern="1200" cap="none" spc="0" baseline="0" dirty="0">
                <a:solidFill>
                  <a:srgbClr val="000000"/>
                </a:solidFill>
                <a:uFillTx/>
                <a:latin typeface="Calibri"/>
                <a:hlinkClick r:id="rId3"/>
              </a:rPr>
              <a:t>pioneerspupils@gmail.com</a:t>
            </a:r>
            <a:r>
              <a:rPr lang="en-GB" sz="1800" b="0" i="0" u="none" strike="noStrike" kern="1200" cap="none" spc="0" baseline="0" dirty="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                             </a:t>
            </a:r>
            <a:r>
              <a:rPr lang="en-GB" sz="1800" b="0" i="0" u="none" strike="noStrike" kern="1200" cap="none" spc="0" baseline="0" dirty="0">
                <a:solidFill>
                  <a:srgbClr val="FFFFFF"/>
                </a:solidFill>
                <a:uFillTx/>
                <a:latin typeface="Calibri"/>
              </a:rPr>
              <a:t>or</a:t>
            </a:r>
            <a:r>
              <a:rPr lang="en-GB" sz="1800" b="0" i="0" u="none" strike="noStrike" kern="1200" cap="none" spc="0" baseline="0" dirty="0">
                <a:solidFill>
                  <a:srgbClr val="000000"/>
                </a:solidFill>
                <a:uFillTx/>
                <a:latin typeface="Calibri"/>
              </a:rPr>
              <a:t>                          deliver it to the drop box outside of school on a Friday.</a:t>
            </a:r>
          </a:p>
        </p:txBody>
      </p:sp>
      <p:sp>
        <p:nvSpPr>
          <p:cNvPr id="6" name="Rectangle 12"/>
          <p:cNvSpPr/>
          <p:nvPr/>
        </p:nvSpPr>
        <p:spPr>
          <a:xfrm>
            <a:off x="0" y="468931"/>
            <a:ext cx="12191996" cy="55298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extBox 5"/>
          <p:cNvSpPr txBox="1"/>
          <p:nvPr/>
        </p:nvSpPr>
        <p:spPr>
          <a:xfrm>
            <a:off x="1034040" y="347755"/>
            <a:ext cx="10535917"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FFD966"/>
                </a:solidFill>
                <a:uFillTx/>
                <a:latin typeface="Calibri"/>
              </a:rPr>
              <a:t>Well done for all of your hard work this lesson!</a:t>
            </a:r>
          </a:p>
        </p:txBody>
      </p:sp>
    </p:spTree>
    <p:extLst>
      <p:ext uri="{BB962C8B-B14F-4D97-AF65-F5344CB8AC3E}">
        <p14:creationId xmlns:p14="http://schemas.microsoft.com/office/powerpoint/2010/main" val="1822199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A3C2CBD-9EA0-489F-849A-C685B8A5867E}"/>
              </a:ext>
            </a:extLst>
          </p:cNvPr>
          <p:cNvSpPr/>
          <p:nvPr/>
        </p:nvSpPr>
        <p:spPr>
          <a:xfrm>
            <a:off x="189472" y="164756"/>
            <a:ext cx="7594110" cy="700220"/>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3" name="Picture 5">
            <a:extLst>
              <a:ext uri="{FF2B5EF4-FFF2-40B4-BE49-F238E27FC236}">
                <a16:creationId xmlns:a16="http://schemas.microsoft.com/office/drawing/2014/main" id="{46A5BECC-5B6C-4F1A-B661-D60E6021EDA9}"/>
              </a:ext>
            </a:extLst>
          </p:cNvPr>
          <p:cNvPicPr>
            <a:picLocks noChangeAspect="1"/>
          </p:cNvPicPr>
          <p:nvPr/>
        </p:nvPicPr>
        <p:blipFill>
          <a:blip r:embed="rId2"/>
          <a:stretch>
            <a:fillRect/>
          </a:stretch>
        </p:blipFill>
        <p:spPr>
          <a:xfrm>
            <a:off x="275673" y="1728060"/>
            <a:ext cx="2219321" cy="1104896"/>
          </a:xfrm>
          <a:prstGeom prst="rect">
            <a:avLst/>
          </a:prstGeom>
          <a:noFill/>
          <a:ln cap="flat">
            <a:noFill/>
          </a:ln>
        </p:spPr>
      </p:pic>
      <p:sp>
        <p:nvSpPr>
          <p:cNvPr id="4" name="Rectangle 6">
            <a:extLst>
              <a:ext uri="{FF2B5EF4-FFF2-40B4-BE49-F238E27FC236}">
                <a16:creationId xmlns:a16="http://schemas.microsoft.com/office/drawing/2014/main" id="{FB52F608-401E-4ED8-8E45-D55E782AC2DA}"/>
              </a:ext>
            </a:extLst>
          </p:cNvPr>
          <p:cNvSpPr/>
          <p:nvPr/>
        </p:nvSpPr>
        <p:spPr>
          <a:xfrm>
            <a:off x="275673" y="2839980"/>
            <a:ext cx="10612654" cy="1752795"/>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Rectangle 7">
            <a:extLst>
              <a:ext uri="{FF2B5EF4-FFF2-40B4-BE49-F238E27FC236}">
                <a16:creationId xmlns:a16="http://schemas.microsoft.com/office/drawing/2014/main" id="{6E64B7CB-D49F-4B66-89D5-D0F27F24866A}"/>
              </a:ext>
            </a:extLst>
          </p:cNvPr>
          <p:cNvSpPr/>
          <p:nvPr/>
        </p:nvSpPr>
        <p:spPr>
          <a:xfrm>
            <a:off x="189472" y="5905853"/>
            <a:ext cx="5473095" cy="737299"/>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6" name="TextBox 8">
            <a:extLst>
              <a:ext uri="{FF2B5EF4-FFF2-40B4-BE49-F238E27FC236}">
                <a16:creationId xmlns:a16="http://schemas.microsoft.com/office/drawing/2014/main" id="{2F571295-51FB-4CE5-8124-5349FC72FDBF}"/>
              </a:ext>
            </a:extLst>
          </p:cNvPr>
          <p:cNvSpPr txBox="1"/>
          <p:nvPr/>
        </p:nvSpPr>
        <p:spPr>
          <a:xfrm>
            <a:off x="864062" y="6033805"/>
            <a:ext cx="4028297"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Subject</a:t>
            </a:r>
            <a:r>
              <a:rPr lang="en-GB" sz="1800" b="0" i="0" u="none" strike="noStrike" kern="1200" cap="none" spc="0" baseline="0">
                <a:solidFill>
                  <a:srgbClr val="000000"/>
                </a:solidFill>
                <a:uFillTx/>
                <a:latin typeface="Calibri"/>
              </a:rPr>
              <a:t>: </a:t>
            </a:r>
            <a:r>
              <a:rPr lang="en-GB" sz="2400" b="0" i="0" u="none" strike="noStrike" kern="1200" cap="none" spc="0" baseline="0">
                <a:solidFill>
                  <a:srgbClr val="000000"/>
                </a:solidFill>
                <a:uFillTx/>
                <a:latin typeface="Calibri"/>
              </a:rPr>
              <a:t>Art &amp; Design </a:t>
            </a:r>
            <a:endParaRPr lang="en-GB" sz="1800" b="0" i="0" u="none" strike="noStrike" kern="1200" cap="none" spc="0" baseline="0">
              <a:solidFill>
                <a:srgbClr val="000000"/>
              </a:solidFill>
              <a:uFillTx/>
              <a:latin typeface="Calibri"/>
            </a:endParaRPr>
          </a:p>
        </p:txBody>
      </p:sp>
      <p:pic>
        <p:nvPicPr>
          <p:cNvPr id="7" name="Picture 9">
            <a:extLst>
              <a:ext uri="{FF2B5EF4-FFF2-40B4-BE49-F238E27FC236}">
                <a16:creationId xmlns:a16="http://schemas.microsoft.com/office/drawing/2014/main" id="{DA35AF85-E1E0-4620-9711-D7F980AF932D}"/>
              </a:ext>
            </a:extLst>
          </p:cNvPr>
          <p:cNvPicPr>
            <a:picLocks noChangeAspect="1"/>
          </p:cNvPicPr>
          <p:nvPr/>
        </p:nvPicPr>
        <p:blipFill>
          <a:blip r:embed="rId3"/>
          <a:stretch>
            <a:fillRect/>
          </a:stretch>
        </p:blipFill>
        <p:spPr>
          <a:xfrm>
            <a:off x="275673" y="5987216"/>
            <a:ext cx="588388" cy="588388"/>
          </a:xfrm>
          <a:prstGeom prst="rect">
            <a:avLst/>
          </a:prstGeom>
          <a:noFill/>
          <a:ln cap="flat">
            <a:noFill/>
          </a:ln>
        </p:spPr>
      </p:pic>
      <p:pic>
        <p:nvPicPr>
          <p:cNvPr id="8" name="Picture 10">
            <a:extLst>
              <a:ext uri="{FF2B5EF4-FFF2-40B4-BE49-F238E27FC236}">
                <a16:creationId xmlns:a16="http://schemas.microsoft.com/office/drawing/2014/main" id="{BE5389F4-EBD0-4791-B2C6-D367B0BB58AF}"/>
              </a:ext>
            </a:extLst>
          </p:cNvPr>
          <p:cNvPicPr>
            <a:picLocks noChangeAspect="1"/>
          </p:cNvPicPr>
          <p:nvPr/>
        </p:nvPicPr>
        <p:blipFill>
          <a:blip r:embed="rId4"/>
          <a:stretch>
            <a:fillRect/>
          </a:stretch>
        </p:blipFill>
        <p:spPr>
          <a:xfrm>
            <a:off x="4730620" y="5956127"/>
            <a:ext cx="750137" cy="588818"/>
          </a:xfrm>
          <a:prstGeom prst="rect">
            <a:avLst/>
          </a:prstGeom>
          <a:noFill/>
          <a:ln cap="flat">
            <a:noFill/>
          </a:ln>
        </p:spPr>
      </p:pic>
      <p:sp>
        <p:nvSpPr>
          <p:cNvPr id="9" name="TextBox 11">
            <a:extLst>
              <a:ext uri="{FF2B5EF4-FFF2-40B4-BE49-F238E27FC236}">
                <a16:creationId xmlns:a16="http://schemas.microsoft.com/office/drawing/2014/main" id="{AA46E37F-54BC-42FB-9956-E50422089525}"/>
              </a:ext>
            </a:extLst>
          </p:cNvPr>
          <p:cNvSpPr txBox="1"/>
          <p:nvPr/>
        </p:nvSpPr>
        <p:spPr>
          <a:xfrm>
            <a:off x="273359" y="191585"/>
            <a:ext cx="742633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a:solidFill>
                  <a:srgbClr val="000000"/>
                </a:solidFill>
                <a:uFillTx/>
                <a:latin typeface="Calibri"/>
              </a:rPr>
              <a:t>Date: Wednesday 24</a:t>
            </a:r>
            <a:r>
              <a:rPr lang="en-GB" sz="3200" b="0" i="0" u="none" strike="noStrike" kern="1200" cap="none" spc="0" baseline="30000">
                <a:solidFill>
                  <a:srgbClr val="000000"/>
                </a:solidFill>
                <a:uFillTx/>
                <a:latin typeface="Calibri"/>
              </a:rPr>
              <a:t>th</a:t>
            </a:r>
            <a:r>
              <a:rPr lang="en-GB" sz="3200" b="0" i="0" u="none" strike="noStrike" kern="1200" cap="none" spc="0" baseline="0">
                <a:solidFill>
                  <a:srgbClr val="000000"/>
                </a:solidFill>
                <a:uFillTx/>
                <a:latin typeface="Calibri"/>
              </a:rPr>
              <a:t> February </a:t>
            </a:r>
          </a:p>
        </p:txBody>
      </p:sp>
      <p:sp>
        <p:nvSpPr>
          <p:cNvPr id="10" name="TextBox 12">
            <a:extLst>
              <a:ext uri="{FF2B5EF4-FFF2-40B4-BE49-F238E27FC236}">
                <a16:creationId xmlns:a16="http://schemas.microsoft.com/office/drawing/2014/main" id="{25C37063-FD7D-4307-AC25-40F19D048455}"/>
              </a:ext>
            </a:extLst>
          </p:cNvPr>
          <p:cNvSpPr txBox="1"/>
          <p:nvPr/>
        </p:nvSpPr>
        <p:spPr>
          <a:xfrm>
            <a:off x="447772" y="2879546"/>
            <a:ext cx="10429591"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000000"/>
                </a:solidFill>
                <a:uFillTx/>
                <a:latin typeface="Calibri"/>
              </a:rPr>
              <a:t>LO To be able to draw different types of lines.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8CA13F-FC68-4ED3-B2A4-1A759A0820BD}"/>
              </a:ext>
            </a:extLst>
          </p:cNvPr>
          <p:cNvSpPr/>
          <p:nvPr/>
        </p:nvSpPr>
        <p:spPr>
          <a:xfrm>
            <a:off x="2643868" y="0"/>
            <a:ext cx="6904259"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262626"/>
                </a:solidFill>
                <a:effectLst>
                  <a:outerShdw dist="38096" dir="2700000">
                    <a:srgbClr val="5B9BD5"/>
                  </a:outerShdw>
                </a:effectLst>
                <a:uFillTx/>
                <a:latin typeface="Calibri"/>
              </a:rPr>
              <a:t>Who is David Hockney?</a:t>
            </a:r>
          </a:p>
        </p:txBody>
      </p:sp>
      <p:sp>
        <p:nvSpPr>
          <p:cNvPr id="3" name="TextBox 5">
            <a:extLst>
              <a:ext uri="{FF2B5EF4-FFF2-40B4-BE49-F238E27FC236}">
                <a16:creationId xmlns:a16="http://schemas.microsoft.com/office/drawing/2014/main" id="{6C39411C-D8E3-4B33-ABE7-4947A4DC6AFB}"/>
              </a:ext>
            </a:extLst>
          </p:cNvPr>
          <p:cNvSpPr txBox="1"/>
          <p:nvPr/>
        </p:nvSpPr>
        <p:spPr>
          <a:xfrm>
            <a:off x="956425" y="893725"/>
            <a:ext cx="10279136" cy="1200332"/>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pitchFamily="34"/>
                <a:ea typeface="Times New Roman" pitchFamily="18"/>
                <a:cs typeface="Times New Roman" pitchFamily="18"/>
              </a:rPr>
              <a:t>David Hockney is an English artist, he was born in Bradford, England in 1937. He is one of the most important painters in the world. He has painted pictures of different landscapes around the world. He likes to make his paintings bright and colourful to attract people’s attention. David Hockney likes painting outside in all weathers.   </a:t>
            </a:r>
            <a:endParaRPr lang="en-GB" sz="1800" b="0" i="0" u="none" strike="noStrike" kern="1200" cap="none" spc="0" baseline="0" dirty="0">
              <a:solidFill>
                <a:srgbClr val="000000"/>
              </a:solidFill>
              <a:uFillTx/>
              <a:latin typeface="Times New Roman" pitchFamily="18"/>
              <a:ea typeface="Times New Roman" pitchFamily="18"/>
            </a:endParaRPr>
          </a:p>
        </p:txBody>
      </p:sp>
      <p:pic>
        <p:nvPicPr>
          <p:cNvPr id="4" name="Picture 2" descr="Image result for picture of david hockney">
            <a:extLst>
              <a:ext uri="{FF2B5EF4-FFF2-40B4-BE49-F238E27FC236}">
                <a16:creationId xmlns:a16="http://schemas.microsoft.com/office/drawing/2014/main" id="{C18469B7-23D6-40D1-ADFE-A56F216F65A6}"/>
              </a:ext>
            </a:extLst>
          </p:cNvPr>
          <p:cNvPicPr>
            <a:picLocks noChangeAspect="1"/>
          </p:cNvPicPr>
          <p:nvPr/>
        </p:nvPicPr>
        <p:blipFill>
          <a:blip r:embed="rId2"/>
          <a:srcRect/>
          <a:stretch>
            <a:fillRect/>
          </a:stretch>
        </p:blipFill>
        <p:spPr>
          <a:xfrm>
            <a:off x="2643868" y="2184602"/>
            <a:ext cx="6426979" cy="4276859"/>
          </a:xfrm>
          <a:prstGeom prst="rect">
            <a:avLst/>
          </a:prstGeom>
          <a:noFill/>
          <a:ln cap="flat">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ACF9728-02DD-4BCD-810F-C47C09E9BDFF}"/>
              </a:ext>
            </a:extLst>
          </p:cNvPr>
          <p:cNvSpPr/>
          <p:nvPr/>
        </p:nvSpPr>
        <p:spPr>
          <a:xfrm>
            <a:off x="1691985" y="0"/>
            <a:ext cx="7561302"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dirty="0">
                <a:solidFill>
                  <a:srgbClr val="262626"/>
                </a:solidFill>
                <a:effectLst>
                  <a:outerShdw dist="38096" dir="2700000">
                    <a:srgbClr val="5B9BD5"/>
                  </a:outerShdw>
                </a:effectLst>
                <a:uFillTx/>
                <a:latin typeface="Calibri"/>
              </a:rPr>
              <a:t>David Hockney’s artwork!</a:t>
            </a:r>
          </a:p>
        </p:txBody>
      </p:sp>
      <p:pic>
        <p:nvPicPr>
          <p:cNvPr id="6" name="Picture 2" descr="Image result for images of paint">
            <a:extLst>
              <a:ext uri="{FF2B5EF4-FFF2-40B4-BE49-F238E27FC236}">
                <a16:creationId xmlns:a16="http://schemas.microsoft.com/office/drawing/2014/main" id="{B001487C-BD38-400F-BB21-43749CF950D6}"/>
              </a:ext>
            </a:extLst>
          </p:cNvPr>
          <p:cNvPicPr>
            <a:picLocks noChangeAspect="1"/>
          </p:cNvPicPr>
          <p:nvPr/>
        </p:nvPicPr>
        <p:blipFill>
          <a:blip r:embed="rId2"/>
          <a:srcRect/>
          <a:stretch>
            <a:fillRect/>
          </a:stretch>
        </p:blipFill>
        <p:spPr>
          <a:xfrm>
            <a:off x="10151997" y="4367976"/>
            <a:ext cx="1914525" cy="2390771"/>
          </a:xfrm>
          <a:prstGeom prst="rect">
            <a:avLst/>
          </a:prstGeom>
          <a:noFill/>
          <a:ln cap="flat">
            <a:noFill/>
          </a:ln>
        </p:spPr>
      </p:pic>
      <p:pic>
        <p:nvPicPr>
          <p:cNvPr id="7" name="Picture 2" descr="Image result for images of paint">
            <a:extLst>
              <a:ext uri="{FF2B5EF4-FFF2-40B4-BE49-F238E27FC236}">
                <a16:creationId xmlns:a16="http://schemas.microsoft.com/office/drawing/2014/main" id="{196EBADD-7F4F-4FB5-A7C8-55F16A9643E0}"/>
              </a:ext>
            </a:extLst>
          </p:cNvPr>
          <p:cNvPicPr>
            <a:picLocks noChangeAspect="1"/>
          </p:cNvPicPr>
          <p:nvPr/>
        </p:nvPicPr>
        <p:blipFill>
          <a:blip r:embed="rId2"/>
          <a:srcRect/>
          <a:stretch>
            <a:fillRect/>
          </a:stretch>
        </p:blipFill>
        <p:spPr>
          <a:xfrm>
            <a:off x="0" y="1337967"/>
            <a:ext cx="1914525" cy="2390771"/>
          </a:xfrm>
          <a:prstGeom prst="rect">
            <a:avLst/>
          </a:prstGeom>
          <a:noFill/>
          <a:ln cap="flat">
            <a:noFill/>
          </a:ln>
        </p:spPr>
      </p:pic>
      <p:pic>
        <p:nvPicPr>
          <p:cNvPr id="1026" name="Picture 2" descr="See the source image">
            <a:extLst>
              <a:ext uri="{FF2B5EF4-FFF2-40B4-BE49-F238E27FC236}">
                <a16:creationId xmlns:a16="http://schemas.microsoft.com/office/drawing/2014/main" id="{A0791A80-DBD5-47F6-81E0-CE1A87E47CF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47850" y="906581"/>
            <a:ext cx="3624786" cy="30177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9DD9ADD6-2ED2-49A8-9F7D-EC5EAA2CD73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5478" y="4143375"/>
            <a:ext cx="3890962" cy="24946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E3FEE759-205B-469D-82C0-EFFFDE0DF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064" y="4307615"/>
            <a:ext cx="3183710" cy="21661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108186BD-764E-4CFD-BE98-3F863DC7EF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2720" y="3429000"/>
            <a:ext cx="2578560" cy="33601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F37A22B8-9DC2-49BF-A6CC-3125662D06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1582" y="1073181"/>
            <a:ext cx="2285226" cy="26226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828FA592-F77E-41B0-B419-E34105E737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5754" y="870339"/>
            <a:ext cx="3875430" cy="24088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david hockney landscapes art with lines">
            <a:extLst>
              <a:ext uri="{FF2B5EF4-FFF2-40B4-BE49-F238E27FC236}">
                <a16:creationId xmlns:a16="http://schemas.microsoft.com/office/drawing/2014/main" id="{91C57491-44EA-4543-9F69-2BB9DFD4CDC1}"/>
              </a:ext>
            </a:extLst>
          </p:cNvPr>
          <p:cNvPicPr>
            <a:picLocks noChangeAspect="1"/>
          </p:cNvPicPr>
          <p:nvPr/>
        </p:nvPicPr>
        <p:blipFill>
          <a:blip r:embed="rId2"/>
          <a:srcRect/>
          <a:stretch>
            <a:fillRect/>
          </a:stretch>
        </p:blipFill>
        <p:spPr>
          <a:xfrm>
            <a:off x="3314700" y="1220696"/>
            <a:ext cx="5362571" cy="5362571"/>
          </a:xfrm>
          <a:prstGeom prst="rect">
            <a:avLst/>
          </a:prstGeom>
          <a:noFill/>
          <a:ln cap="flat">
            <a:noFill/>
          </a:ln>
        </p:spPr>
      </p:pic>
      <p:sp>
        <p:nvSpPr>
          <p:cNvPr id="3" name="Rectangle 3">
            <a:extLst>
              <a:ext uri="{FF2B5EF4-FFF2-40B4-BE49-F238E27FC236}">
                <a16:creationId xmlns:a16="http://schemas.microsoft.com/office/drawing/2014/main" id="{8136AF26-0A71-49DE-8361-2AA52F8F2195}"/>
              </a:ext>
            </a:extLst>
          </p:cNvPr>
          <p:cNvSpPr/>
          <p:nvPr/>
        </p:nvSpPr>
        <p:spPr>
          <a:xfrm>
            <a:off x="2232480" y="119356"/>
            <a:ext cx="7346051"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dirty="0">
                <a:solidFill>
                  <a:srgbClr val="262626"/>
                </a:solidFill>
                <a:effectLst>
                  <a:outerShdw dist="38096" dir="2700000">
                    <a:srgbClr val="5B9BD5"/>
                  </a:outerShdw>
                </a:effectLst>
                <a:uFillTx/>
                <a:latin typeface="Calibri"/>
              </a:rPr>
              <a:t>Landscape art with lines!</a:t>
            </a:r>
          </a:p>
        </p:txBody>
      </p:sp>
      <p:sp>
        <p:nvSpPr>
          <p:cNvPr id="4" name="TextBox 5">
            <a:extLst>
              <a:ext uri="{FF2B5EF4-FFF2-40B4-BE49-F238E27FC236}">
                <a16:creationId xmlns:a16="http://schemas.microsoft.com/office/drawing/2014/main" id="{AB3494A9-076E-4934-B865-075E7D8690AD}"/>
              </a:ext>
            </a:extLst>
          </p:cNvPr>
          <p:cNvSpPr txBox="1"/>
          <p:nvPr/>
        </p:nvSpPr>
        <p:spPr>
          <a:xfrm>
            <a:off x="554803" y="3608560"/>
            <a:ext cx="2003459" cy="461662"/>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Straight lines</a:t>
            </a:r>
          </a:p>
        </p:txBody>
      </p:sp>
      <p:cxnSp>
        <p:nvCxnSpPr>
          <p:cNvPr id="5" name="Straight Arrow Connector 7">
            <a:extLst>
              <a:ext uri="{FF2B5EF4-FFF2-40B4-BE49-F238E27FC236}">
                <a16:creationId xmlns:a16="http://schemas.microsoft.com/office/drawing/2014/main" id="{AF91EF23-8E2E-4A18-818B-F27E87CBB49E}"/>
              </a:ext>
            </a:extLst>
          </p:cNvPr>
          <p:cNvCxnSpPr/>
          <p:nvPr/>
        </p:nvCxnSpPr>
        <p:spPr>
          <a:xfrm>
            <a:off x="2232480" y="3786566"/>
            <a:ext cx="2311685" cy="1315091"/>
          </a:xfrm>
          <a:prstGeom prst="straightConnector1">
            <a:avLst/>
          </a:prstGeom>
          <a:noFill/>
          <a:ln w="28575" cap="flat">
            <a:solidFill>
              <a:srgbClr val="000000"/>
            </a:solidFill>
            <a:prstDash val="solid"/>
            <a:miter/>
            <a:tailEnd type="arrow"/>
          </a:ln>
        </p:spPr>
      </p:cxnSp>
      <p:sp>
        <p:nvSpPr>
          <p:cNvPr id="6" name="TextBox 8">
            <a:extLst>
              <a:ext uri="{FF2B5EF4-FFF2-40B4-BE49-F238E27FC236}">
                <a16:creationId xmlns:a16="http://schemas.microsoft.com/office/drawing/2014/main" id="{4BA995A1-65FC-498B-9D0F-6B93B45144A9}"/>
              </a:ext>
            </a:extLst>
          </p:cNvPr>
          <p:cNvSpPr txBox="1"/>
          <p:nvPr/>
        </p:nvSpPr>
        <p:spPr>
          <a:xfrm>
            <a:off x="9217947" y="2527447"/>
            <a:ext cx="2003459" cy="461662"/>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Dotted lines</a:t>
            </a:r>
          </a:p>
        </p:txBody>
      </p:sp>
      <p:cxnSp>
        <p:nvCxnSpPr>
          <p:cNvPr id="7" name="Straight Arrow Connector 10">
            <a:extLst>
              <a:ext uri="{FF2B5EF4-FFF2-40B4-BE49-F238E27FC236}">
                <a16:creationId xmlns:a16="http://schemas.microsoft.com/office/drawing/2014/main" id="{62B36104-5B68-4B6F-ACE7-3C34B0B10537}"/>
              </a:ext>
            </a:extLst>
          </p:cNvPr>
          <p:cNvCxnSpPr>
            <a:stCxn id="6" idx="1"/>
          </p:cNvCxnSpPr>
          <p:nvPr/>
        </p:nvCxnSpPr>
        <p:spPr>
          <a:xfrm flipH="1">
            <a:off x="8322064" y="2758278"/>
            <a:ext cx="895883" cy="878775"/>
          </a:xfrm>
          <a:prstGeom prst="straightConnector1">
            <a:avLst/>
          </a:prstGeom>
          <a:noFill/>
          <a:ln w="28575" cap="flat">
            <a:solidFill>
              <a:srgbClr val="000000"/>
            </a:solidFill>
            <a:prstDash val="solid"/>
            <a:miter/>
            <a:tailEnd type="arrow"/>
          </a:ln>
        </p:spPr>
      </p:cxnSp>
      <p:sp>
        <p:nvSpPr>
          <p:cNvPr id="8" name="TextBox 11">
            <a:extLst>
              <a:ext uri="{FF2B5EF4-FFF2-40B4-BE49-F238E27FC236}">
                <a16:creationId xmlns:a16="http://schemas.microsoft.com/office/drawing/2014/main" id="{8E87DAA4-5592-491E-BADC-A6468FD3C59A}"/>
              </a:ext>
            </a:extLst>
          </p:cNvPr>
          <p:cNvSpPr txBox="1"/>
          <p:nvPr/>
        </p:nvSpPr>
        <p:spPr>
          <a:xfrm>
            <a:off x="850830" y="1692737"/>
            <a:ext cx="2003459" cy="461662"/>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Curved lines </a:t>
            </a:r>
          </a:p>
        </p:txBody>
      </p:sp>
      <p:cxnSp>
        <p:nvCxnSpPr>
          <p:cNvPr id="9" name="Straight Arrow Connector 13">
            <a:extLst>
              <a:ext uri="{FF2B5EF4-FFF2-40B4-BE49-F238E27FC236}">
                <a16:creationId xmlns:a16="http://schemas.microsoft.com/office/drawing/2014/main" id="{641DFF79-B7CC-414D-936A-374AFB27D788}"/>
              </a:ext>
            </a:extLst>
          </p:cNvPr>
          <p:cNvCxnSpPr/>
          <p:nvPr/>
        </p:nvCxnSpPr>
        <p:spPr>
          <a:xfrm flipV="1">
            <a:off x="2774024" y="1419907"/>
            <a:ext cx="1993182" cy="552728"/>
          </a:xfrm>
          <a:prstGeom prst="straightConnector1">
            <a:avLst/>
          </a:prstGeom>
          <a:noFill/>
          <a:ln w="28575" cap="flat">
            <a:solidFill>
              <a:srgbClr val="000000"/>
            </a:solidFill>
            <a:prstDash val="solid"/>
            <a:miter/>
            <a:tailEnd type="arrow"/>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BB45FD0-8791-4BD2-98E1-26179F38A844}"/>
              </a:ext>
            </a:extLst>
          </p:cNvPr>
          <p:cNvSpPr/>
          <p:nvPr/>
        </p:nvSpPr>
        <p:spPr>
          <a:xfrm>
            <a:off x="2312993" y="109837"/>
            <a:ext cx="7346051"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262626"/>
                </a:solidFill>
                <a:effectLst>
                  <a:outerShdw dist="38096" dir="2700000">
                    <a:srgbClr val="5B9BD5"/>
                  </a:outerShdw>
                </a:effectLst>
                <a:uFillTx/>
                <a:latin typeface="Calibri"/>
              </a:rPr>
              <a:t>Landscape art with lines!</a:t>
            </a:r>
          </a:p>
        </p:txBody>
      </p:sp>
      <p:pic>
        <p:nvPicPr>
          <p:cNvPr id="3" name="Picture 2" descr="Image result for david hockney landscapes art with lines">
            <a:extLst>
              <a:ext uri="{FF2B5EF4-FFF2-40B4-BE49-F238E27FC236}">
                <a16:creationId xmlns:a16="http://schemas.microsoft.com/office/drawing/2014/main" id="{6B0A067B-7BF9-44B3-80D7-0D33A85CA400}"/>
              </a:ext>
            </a:extLst>
          </p:cNvPr>
          <p:cNvPicPr>
            <a:picLocks noChangeAspect="1"/>
          </p:cNvPicPr>
          <p:nvPr/>
        </p:nvPicPr>
        <p:blipFill>
          <a:blip r:embed="rId2"/>
          <a:srcRect/>
          <a:stretch>
            <a:fillRect/>
          </a:stretch>
        </p:blipFill>
        <p:spPr>
          <a:xfrm>
            <a:off x="2036579" y="1401784"/>
            <a:ext cx="7926576" cy="4922818"/>
          </a:xfrm>
          <a:prstGeom prst="rect">
            <a:avLst/>
          </a:prstGeom>
          <a:noFill/>
          <a:ln cap="flat">
            <a:noFill/>
          </a:ln>
        </p:spPr>
      </p:pic>
      <p:sp>
        <p:nvSpPr>
          <p:cNvPr id="4" name="TextBox 3">
            <a:extLst>
              <a:ext uri="{FF2B5EF4-FFF2-40B4-BE49-F238E27FC236}">
                <a16:creationId xmlns:a16="http://schemas.microsoft.com/office/drawing/2014/main" id="{82A9ABFF-23F7-4A03-81A0-B97402ACA49D}"/>
              </a:ext>
            </a:extLst>
          </p:cNvPr>
          <p:cNvSpPr txBox="1"/>
          <p:nvPr/>
        </p:nvSpPr>
        <p:spPr>
          <a:xfrm>
            <a:off x="225381" y="2967337"/>
            <a:ext cx="2003459" cy="461662"/>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Straight lines</a:t>
            </a:r>
          </a:p>
        </p:txBody>
      </p:sp>
      <p:sp>
        <p:nvSpPr>
          <p:cNvPr id="5" name="TextBox 4">
            <a:extLst>
              <a:ext uri="{FF2B5EF4-FFF2-40B4-BE49-F238E27FC236}">
                <a16:creationId xmlns:a16="http://schemas.microsoft.com/office/drawing/2014/main" id="{C3BFF152-CA4D-4159-8789-C71AAC5A46A7}"/>
              </a:ext>
            </a:extLst>
          </p:cNvPr>
          <p:cNvSpPr txBox="1"/>
          <p:nvPr/>
        </p:nvSpPr>
        <p:spPr>
          <a:xfrm>
            <a:off x="9153692" y="5562734"/>
            <a:ext cx="2003459" cy="461662"/>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Curved lines</a:t>
            </a:r>
          </a:p>
        </p:txBody>
      </p:sp>
      <p:cxnSp>
        <p:nvCxnSpPr>
          <p:cNvPr id="6" name="Straight Arrow Connector 7">
            <a:extLst>
              <a:ext uri="{FF2B5EF4-FFF2-40B4-BE49-F238E27FC236}">
                <a16:creationId xmlns:a16="http://schemas.microsoft.com/office/drawing/2014/main" id="{1E7BC4F6-8DD9-4F7C-8A3A-7E4676461FF3}"/>
              </a:ext>
            </a:extLst>
          </p:cNvPr>
          <p:cNvCxnSpPr/>
          <p:nvPr/>
        </p:nvCxnSpPr>
        <p:spPr>
          <a:xfrm>
            <a:off x="1993190" y="3135678"/>
            <a:ext cx="1304813" cy="0"/>
          </a:xfrm>
          <a:prstGeom prst="straightConnector1">
            <a:avLst/>
          </a:prstGeom>
          <a:noFill/>
          <a:ln w="28575" cap="flat">
            <a:solidFill>
              <a:srgbClr val="000000"/>
            </a:solidFill>
            <a:prstDash val="solid"/>
            <a:miter/>
            <a:tailEnd type="arrow"/>
          </a:ln>
        </p:spPr>
      </p:cxnSp>
      <p:cxnSp>
        <p:nvCxnSpPr>
          <p:cNvPr id="7" name="Straight Arrow Connector 9">
            <a:extLst>
              <a:ext uri="{FF2B5EF4-FFF2-40B4-BE49-F238E27FC236}">
                <a16:creationId xmlns:a16="http://schemas.microsoft.com/office/drawing/2014/main" id="{5A6FBAF8-2565-41D1-8298-177E29DD4215}"/>
              </a:ext>
            </a:extLst>
          </p:cNvPr>
          <p:cNvCxnSpPr/>
          <p:nvPr/>
        </p:nvCxnSpPr>
        <p:spPr>
          <a:xfrm flipV="1">
            <a:off x="9205648" y="4551453"/>
            <a:ext cx="164382" cy="1089059"/>
          </a:xfrm>
          <a:prstGeom prst="straightConnector1">
            <a:avLst/>
          </a:prstGeom>
          <a:noFill/>
          <a:ln w="28575" cap="flat">
            <a:solidFill>
              <a:srgbClr val="000000"/>
            </a:solidFill>
            <a:prstDash val="solid"/>
            <a:miter/>
            <a:tailEnd type="arrow"/>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5BC2A79-A7FA-4AC4-8712-703407A350FA}"/>
              </a:ext>
            </a:extLst>
          </p:cNvPr>
          <p:cNvSpPr/>
          <p:nvPr/>
        </p:nvSpPr>
        <p:spPr>
          <a:xfrm>
            <a:off x="4843041" y="0"/>
            <a:ext cx="2353529"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dirty="0">
                <a:solidFill>
                  <a:srgbClr val="262626"/>
                </a:solidFill>
                <a:effectLst>
                  <a:outerShdw dist="38096" dir="2700000">
                    <a:srgbClr val="5B9BD5"/>
                  </a:outerShdw>
                </a:effectLst>
                <a:uFillTx/>
                <a:latin typeface="Calibri"/>
              </a:rPr>
              <a:t>Line art</a:t>
            </a:r>
          </a:p>
        </p:txBody>
      </p:sp>
      <p:sp>
        <p:nvSpPr>
          <p:cNvPr id="3" name="Cloud 2">
            <a:extLst>
              <a:ext uri="{FF2B5EF4-FFF2-40B4-BE49-F238E27FC236}">
                <a16:creationId xmlns:a16="http://schemas.microsoft.com/office/drawing/2014/main" id="{DE0785EA-8599-4DAC-88F4-24112CADD8A5}"/>
              </a:ext>
            </a:extLst>
          </p:cNvPr>
          <p:cNvSpPr/>
          <p:nvPr/>
        </p:nvSpPr>
        <p:spPr>
          <a:xfrm>
            <a:off x="0" y="498810"/>
            <a:ext cx="5162550" cy="1809750"/>
          </a:xfrm>
          <a:prstGeom prst="cloud">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There are four main types of lines people use when drawing. </a:t>
            </a:r>
          </a:p>
        </p:txBody>
      </p:sp>
      <p:pic>
        <p:nvPicPr>
          <p:cNvPr id="5" name="Picture 4">
            <a:extLst>
              <a:ext uri="{FF2B5EF4-FFF2-40B4-BE49-F238E27FC236}">
                <a16:creationId xmlns:a16="http://schemas.microsoft.com/office/drawing/2014/main" id="{9EC6E551-8C80-44C8-8805-71077D7F1D6F}"/>
              </a:ext>
            </a:extLst>
          </p:cNvPr>
          <p:cNvPicPr>
            <a:picLocks noChangeAspect="1"/>
          </p:cNvPicPr>
          <p:nvPr/>
        </p:nvPicPr>
        <p:blipFill>
          <a:blip r:embed="rId2"/>
          <a:stretch>
            <a:fillRect/>
          </a:stretch>
        </p:blipFill>
        <p:spPr>
          <a:xfrm rot="5400000">
            <a:off x="8214201" y="-365736"/>
            <a:ext cx="1515080" cy="4424795"/>
          </a:xfrm>
          <a:prstGeom prst="rect">
            <a:avLst/>
          </a:prstGeom>
        </p:spPr>
      </p:pic>
      <p:sp>
        <p:nvSpPr>
          <p:cNvPr id="6" name="TextBox 5">
            <a:extLst>
              <a:ext uri="{FF2B5EF4-FFF2-40B4-BE49-F238E27FC236}">
                <a16:creationId xmlns:a16="http://schemas.microsoft.com/office/drawing/2014/main" id="{6DB35D41-199C-4AEC-AAFA-9682AE6B26D4}"/>
              </a:ext>
            </a:extLst>
          </p:cNvPr>
          <p:cNvSpPr txBox="1"/>
          <p:nvPr/>
        </p:nvSpPr>
        <p:spPr>
          <a:xfrm>
            <a:off x="6629521" y="723275"/>
            <a:ext cx="1970732" cy="400110"/>
          </a:xfrm>
          <a:prstGeom prst="rect">
            <a:avLst/>
          </a:prstGeom>
          <a:noFill/>
        </p:spPr>
        <p:txBody>
          <a:bodyPr wrap="none" rtlCol="0">
            <a:spAutoFit/>
          </a:bodyPr>
          <a:lstStyle/>
          <a:p>
            <a:r>
              <a:rPr lang="en-GB" sz="2000" b="1" dirty="0"/>
              <a:t>1. A straight line </a:t>
            </a:r>
          </a:p>
        </p:txBody>
      </p:sp>
      <p:pic>
        <p:nvPicPr>
          <p:cNvPr id="8" name="Picture 7">
            <a:extLst>
              <a:ext uri="{FF2B5EF4-FFF2-40B4-BE49-F238E27FC236}">
                <a16:creationId xmlns:a16="http://schemas.microsoft.com/office/drawing/2014/main" id="{F7074C93-3C7E-44A5-B362-13FBFAAF58EB}"/>
              </a:ext>
            </a:extLst>
          </p:cNvPr>
          <p:cNvPicPr>
            <a:picLocks noChangeAspect="1"/>
          </p:cNvPicPr>
          <p:nvPr/>
        </p:nvPicPr>
        <p:blipFill>
          <a:blip r:embed="rId3"/>
          <a:stretch>
            <a:fillRect/>
          </a:stretch>
        </p:blipFill>
        <p:spPr>
          <a:xfrm rot="16200000">
            <a:off x="1083179" y="2072450"/>
            <a:ext cx="2305636" cy="3795715"/>
          </a:xfrm>
          <a:prstGeom prst="rect">
            <a:avLst/>
          </a:prstGeom>
        </p:spPr>
      </p:pic>
      <p:sp>
        <p:nvSpPr>
          <p:cNvPr id="9" name="TextBox 8">
            <a:extLst>
              <a:ext uri="{FF2B5EF4-FFF2-40B4-BE49-F238E27FC236}">
                <a16:creationId xmlns:a16="http://schemas.microsoft.com/office/drawing/2014/main" id="{A9ED157D-D109-42B6-B3E1-A4D1E35A7913}"/>
              </a:ext>
            </a:extLst>
          </p:cNvPr>
          <p:cNvSpPr txBox="1"/>
          <p:nvPr/>
        </p:nvSpPr>
        <p:spPr>
          <a:xfrm>
            <a:off x="347466" y="2357352"/>
            <a:ext cx="1888530" cy="400110"/>
          </a:xfrm>
          <a:prstGeom prst="rect">
            <a:avLst/>
          </a:prstGeom>
          <a:noFill/>
        </p:spPr>
        <p:txBody>
          <a:bodyPr wrap="none" rtlCol="0">
            <a:spAutoFit/>
          </a:bodyPr>
          <a:lstStyle/>
          <a:p>
            <a:r>
              <a:rPr lang="en-GB" sz="2000" b="1" dirty="0"/>
              <a:t>2. A curved line </a:t>
            </a:r>
          </a:p>
        </p:txBody>
      </p:sp>
      <p:pic>
        <p:nvPicPr>
          <p:cNvPr id="11" name="Picture 10">
            <a:extLst>
              <a:ext uri="{FF2B5EF4-FFF2-40B4-BE49-F238E27FC236}">
                <a16:creationId xmlns:a16="http://schemas.microsoft.com/office/drawing/2014/main" id="{70406D35-90D9-417B-84E6-21135AB7AE2B}"/>
              </a:ext>
            </a:extLst>
          </p:cNvPr>
          <p:cNvPicPr>
            <a:picLocks noChangeAspect="1"/>
          </p:cNvPicPr>
          <p:nvPr/>
        </p:nvPicPr>
        <p:blipFill>
          <a:blip r:embed="rId4"/>
          <a:stretch>
            <a:fillRect/>
          </a:stretch>
        </p:blipFill>
        <p:spPr>
          <a:xfrm rot="5400000">
            <a:off x="6734760" y="1709774"/>
            <a:ext cx="1515080" cy="4424796"/>
          </a:xfrm>
          <a:prstGeom prst="rect">
            <a:avLst/>
          </a:prstGeom>
        </p:spPr>
      </p:pic>
      <p:sp>
        <p:nvSpPr>
          <p:cNvPr id="12" name="TextBox 11">
            <a:extLst>
              <a:ext uri="{FF2B5EF4-FFF2-40B4-BE49-F238E27FC236}">
                <a16:creationId xmlns:a16="http://schemas.microsoft.com/office/drawing/2014/main" id="{64EE1D5E-4BC7-4B24-8721-8AC19DC4B0E7}"/>
              </a:ext>
            </a:extLst>
          </p:cNvPr>
          <p:cNvSpPr txBox="1"/>
          <p:nvPr/>
        </p:nvSpPr>
        <p:spPr>
          <a:xfrm>
            <a:off x="5092339" y="2777158"/>
            <a:ext cx="1854931" cy="400110"/>
          </a:xfrm>
          <a:prstGeom prst="rect">
            <a:avLst/>
          </a:prstGeom>
          <a:noFill/>
        </p:spPr>
        <p:txBody>
          <a:bodyPr wrap="none" rtlCol="0">
            <a:spAutoFit/>
          </a:bodyPr>
          <a:lstStyle/>
          <a:p>
            <a:r>
              <a:rPr lang="en-GB" sz="2000" b="1" dirty="0"/>
              <a:t>3. A zig zag line </a:t>
            </a:r>
          </a:p>
        </p:txBody>
      </p:sp>
      <p:pic>
        <p:nvPicPr>
          <p:cNvPr id="14" name="Picture 13">
            <a:extLst>
              <a:ext uri="{FF2B5EF4-FFF2-40B4-BE49-F238E27FC236}">
                <a16:creationId xmlns:a16="http://schemas.microsoft.com/office/drawing/2014/main" id="{863153F9-220C-49B9-BDD3-A9EAE220020C}"/>
              </a:ext>
            </a:extLst>
          </p:cNvPr>
          <p:cNvPicPr>
            <a:picLocks noChangeAspect="1"/>
          </p:cNvPicPr>
          <p:nvPr/>
        </p:nvPicPr>
        <p:blipFill>
          <a:blip r:embed="rId5"/>
          <a:stretch>
            <a:fillRect/>
          </a:stretch>
        </p:blipFill>
        <p:spPr>
          <a:xfrm rot="16200000">
            <a:off x="6243152" y="3162751"/>
            <a:ext cx="1602036" cy="5599056"/>
          </a:xfrm>
          <a:prstGeom prst="rect">
            <a:avLst/>
          </a:prstGeom>
        </p:spPr>
      </p:pic>
      <p:sp>
        <p:nvSpPr>
          <p:cNvPr id="15" name="TextBox 14">
            <a:extLst>
              <a:ext uri="{FF2B5EF4-FFF2-40B4-BE49-F238E27FC236}">
                <a16:creationId xmlns:a16="http://schemas.microsoft.com/office/drawing/2014/main" id="{46F1AF4C-C4A7-4061-8568-74E23BB0EAE7}"/>
              </a:ext>
            </a:extLst>
          </p:cNvPr>
          <p:cNvSpPr txBox="1"/>
          <p:nvPr/>
        </p:nvSpPr>
        <p:spPr>
          <a:xfrm>
            <a:off x="4341856" y="4772507"/>
            <a:ext cx="1876091" cy="400110"/>
          </a:xfrm>
          <a:prstGeom prst="rect">
            <a:avLst/>
          </a:prstGeom>
          <a:noFill/>
        </p:spPr>
        <p:txBody>
          <a:bodyPr wrap="none" rtlCol="0">
            <a:spAutoFit/>
          </a:bodyPr>
          <a:lstStyle/>
          <a:p>
            <a:r>
              <a:rPr lang="en-GB" sz="2000" b="1" dirty="0"/>
              <a:t>4. A dotted line </a:t>
            </a:r>
          </a:p>
        </p:txBody>
      </p:sp>
    </p:spTree>
    <p:extLst>
      <p:ext uri="{BB962C8B-B14F-4D97-AF65-F5344CB8AC3E}">
        <p14:creationId xmlns:p14="http://schemas.microsoft.com/office/powerpoint/2010/main" val="398151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C47BC2C-0317-4A51-B21B-51D1F79AADDE}"/>
              </a:ext>
            </a:extLst>
          </p:cNvPr>
          <p:cNvSpPr/>
          <p:nvPr/>
        </p:nvSpPr>
        <p:spPr>
          <a:xfrm>
            <a:off x="4185809" y="0"/>
            <a:ext cx="3667992"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dirty="0">
                <a:solidFill>
                  <a:srgbClr val="262626"/>
                </a:solidFill>
                <a:effectLst>
                  <a:outerShdw dist="38096" dir="2700000">
                    <a:srgbClr val="5B9BD5"/>
                  </a:outerShdw>
                </a:effectLst>
                <a:latin typeface="Calibri"/>
              </a:rPr>
              <a:t>Straight line</a:t>
            </a:r>
            <a:endParaRPr lang="en-US" sz="5400" b="1" i="0" u="none" strike="noStrike" kern="1200" cap="none" spc="0" baseline="0" dirty="0">
              <a:solidFill>
                <a:srgbClr val="262626"/>
              </a:solidFill>
              <a:effectLst>
                <a:outerShdw dist="38096" dir="2700000">
                  <a:srgbClr val="5B9BD5"/>
                </a:outerShdw>
              </a:effectLst>
              <a:uFillTx/>
              <a:latin typeface="Calibri"/>
            </a:endParaRPr>
          </a:p>
        </p:txBody>
      </p:sp>
      <p:pic>
        <p:nvPicPr>
          <p:cNvPr id="3" name="Picture 2">
            <a:extLst>
              <a:ext uri="{FF2B5EF4-FFF2-40B4-BE49-F238E27FC236}">
                <a16:creationId xmlns:a16="http://schemas.microsoft.com/office/drawing/2014/main" id="{71C1D3DA-236F-469E-9551-05BFBE967773}"/>
              </a:ext>
            </a:extLst>
          </p:cNvPr>
          <p:cNvPicPr>
            <a:picLocks noChangeAspect="1"/>
          </p:cNvPicPr>
          <p:nvPr/>
        </p:nvPicPr>
        <p:blipFill>
          <a:blip r:embed="rId2"/>
          <a:stretch>
            <a:fillRect/>
          </a:stretch>
        </p:blipFill>
        <p:spPr>
          <a:xfrm rot="5400000">
            <a:off x="1708627" y="-531527"/>
            <a:ext cx="1515080" cy="4424795"/>
          </a:xfrm>
          <a:prstGeom prst="rect">
            <a:avLst/>
          </a:prstGeom>
        </p:spPr>
      </p:pic>
      <p:sp>
        <p:nvSpPr>
          <p:cNvPr id="4" name="TextBox 3">
            <a:extLst>
              <a:ext uri="{FF2B5EF4-FFF2-40B4-BE49-F238E27FC236}">
                <a16:creationId xmlns:a16="http://schemas.microsoft.com/office/drawing/2014/main" id="{2523B57A-1DF9-43FE-80A2-31AB15C2FA7E}"/>
              </a:ext>
            </a:extLst>
          </p:cNvPr>
          <p:cNvSpPr txBox="1"/>
          <p:nvPr/>
        </p:nvSpPr>
        <p:spPr>
          <a:xfrm>
            <a:off x="5615518" y="1265372"/>
            <a:ext cx="6322713" cy="830997"/>
          </a:xfrm>
          <a:prstGeom prst="rect">
            <a:avLst/>
          </a:prstGeom>
          <a:noFill/>
        </p:spPr>
        <p:txBody>
          <a:bodyPr wrap="square" rtlCol="0">
            <a:spAutoFit/>
          </a:bodyPr>
          <a:lstStyle/>
          <a:p>
            <a:pPr algn="ctr"/>
            <a:r>
              <a:rPr lang="en-GB" sz="2400" b="1" dirty="0"/>
              <a:t>This is a straight line. I used my ruler to make sure my line was straight.</a:t>
            </a:r>
          </a:p>
        </p:txBody>
      </p:sp>
      <p:cxnSp>
        <p:nvCxnSpPr>
          <p:cNvPr id="6" name="Straight Arrow Connector 5">
            <a:extLst>
              <a:ext uri="{FF2B5EF4-FFF2-40B4-BE49-F238E27FC236}">
                <a16:creationId xmlns:a16="http://schemas.microsoft.com/office/drawing/2014/main" id="{A5E1C661-DBC0-411E-AA22-89DEB533AA8E}"/>
              </a:ext>
            </a:extLst>
          </p:cNvPr>
          <p:cNvCxnSpPr/>
          <p:nvPr/>
        </p:nvCxnSpPr>
        <p:spPr>
          <a:xfrm flipH="1" flipV="1">
            <a:off x="4924425" y="1457325"/>
            <a:ext cx="1333500" cy="48577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A27A99B8-AC03-4BFC-BCCC-89E18FF9055E}"/>
              </a:ext>
            </a:extLst>
          </p:cNvPr>
          <p:cNvSpPr/>
          <p:nvPr/>
        </p:nvSpPr>
        <p:spPr>
          <a:xfrm>
            <a:off x="169747" y="2677978"/>
            <a:ext cx="11852506" cy="830997"/>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Your job is to draw as many straight lines as you can on your piece of paper!</a:t>
            </a:r>
          </a:p>
        </p:txBody>
      </p:sp>
      <p:cxnSp>
        <p:nvCxnSpPr>
          <p:cNvPr id="9" name="Straight Connector 8">
            <a:extLst>
              <a:ext uri="{FF2B5EF4-FFF2-40B4-BE49-F238E27FC236}">
                <a16:creationId xmlns:a16="http://schemas.microsoft.com/office/drawing/2014/main" id="{DE69522F-6F8C-4F77-9A7E-88E5CE4D642F}"/>
              </a:ext>
            </a:extLst>
          </p:cNvPr>
          <p:cNvCxnSpPr/>
          <p:nvPr/>
        </p:nvCxnSpPr>
        <p:spPr>
          <a:xfrm flipV="1">
            <a:off x="571500" y="4152900"/>
            <a:ext cx="2838450" cy="8001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605B5A7-8B76-45E9-97EE-ED5D50039EBE}"/>
              </a:ext>
            </a:extLst>
          </p:cNvPr>
          <p:cNvCxnSpPr/>
          <p:nvPr/>
        </p:nvCxnSpPr>
        <p:spPr>
          <a:xfrm flipV="1">
            <a:off x="3259340" y="4371975"/>
            <a:ext cx="2838450" cy="8001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DC6084D5-B892-4BB9-8437-16BB3B395062}"/>
              </a:ext>
            </a:extLst>
          </p:cNvPr>
          <p:cNvCxnSpPr>
            <a:cxnSpLocks/>
          </p:cNvCxnSpPr>
          <p:nvPr/>
        </p:nvCxnSpPr>
        <p:spPr>
          <a:xfrm flipV="1">
            <a:off x="1046942" y="5263623"/>
            <a:ext cx="5049058" cy="132390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0B10B7E-BC8C-48D5-967B-3F2ED5162289}"/>
              </a:ext>
            </a:extLst>
          </p:cNvPr>
          <p:cNvCxnSpPr>
            <a:cxnSpLocks/>
          </p:cNvCxnSpPr>
          <p:nvPr/>
        </p:nvCxnSpPr>
        <p:spPr>
          <a:xfrm flipV="1">
            <a:off x="253769" y="3773859"/>
            <a:ext cx="1850361" cy="633449"/>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DD745AB-E3FB-4935-AD21-BB290000CE88}"/>
              </a:ext>
            </a:extLst>
          </p:cNvPr>
          <p:cNvCxnSpPr>
            <a:cxnSpLocks/>
          </p:cNvCxnSpPr>
          <p:nvPr/>
        </p:nvCxnSpPr>
        <p:spPr>
          <a:xfrm flipV="1">
            <a:off x="615806" y="5292125"/>
            <a:ext cx="1850361" cy="633449"/>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E557072-6597-4754-ABF4-560EB662346D}"/>
              </a:ext>
            </a:extLst>
          </p:cNvPr>
          <p:cNvCxnSpPr>
            <a:cxnSpLocks/>
          </p:cNvCxnSpPr>
          <p:nvPr/>
        </p:nvCxnSpPr>
        <p:spPr>
          <a:xfrm flipV="1">
            <a:off x="5154007" y="4268726"/>
            <a:ext cx="6533168" cy="2132074"/>
          </a:xfrm>
          <a:prstGeom prst="line">
            <a:avLst/>
          </a:prstGeom>
          <a:ln w="28575">
            <a:solidFill>
              <a:srgbClr val="FC28D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2B785D-FF14-4CA0-92C7-7A4FABDDB20D}"/>
              </a:ext>
            </a:extLst>
          </p:cNvPr>
          <p:cNvCxnSpPr>
            <a:cxnSpLocks/>
          </p:cNvCxnSpPr>
          <p:nvPr/>
        </p:nvCxnSpPr>
        <p:spPr>
          <a:xfrm flipV="1">
            <a:off x="7517015" y="3952001"/>
            <a:ext cx="1850361" cy="633449"/>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sp>
        <p:nvSpPr>
          <p:cNvPr id="19" name="Cloud 18">
            <a:extLst>
              <a:ext uri="{FF2B5EF4-FFF2-40B4-BE49-F238E27FC236}">
                <a16:creationId xmlns:a16="http://schemas.microsoft.com/office/drawing/2014/main" id="{CED0A0A5-940F-4EFD-952C-595BDFA14907}"/>
              </a:ext>
            </a:extLst>
          </p:cNvPr>
          <p:cNvSpPr/>
          <p:nvPr/>
        </p:nvSpPr>
        <p:spPr>
          <a:xfrm>
            <a:off x="8221778" y="5400410"/>
            <a:ext cx="3800475" cy="1187115"/>
          </a:xfrm>
          <a:prstGeom prst="cloud">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You could make your lines all different lengths and colours!</a:t>
            </a:r>
          </a:p>
        </p:txBody>
      </p:sp>
    </p:spTree>
    <p:extLst>
      <p:ext uri="{BB962C8B-B14F-4D97-AF65-F5344CB8AC3E}">
        <p14:creationId xmlns:p14="http://schemas.microsoft.com/office/powerpoint/2010/main" val="1827651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CA0CBB72-2911-F349-B9C5-9190E8B52614}"/>
              </a:ext>
            </a:extLst>
          </p:cNvPr>
          <p:cNvPicPr>
            <a:picLocks noChangeAspect="1"/>
          </p:cNvPicPr>
          <p:nvPr/>
        </p:nvPicPr>
        <p:blipFill>
          <a:blip r:embed="rId2"/>
          <a:stretch>
            <a:fillRect/>
          </a:stretch>
        </p:blipFill>
        <p:spPr>
          <a:xfrm>
            <a:off x="2358421" y="2374636"/>
            <a:ext cx="6671279" cy="4040044"/>
          </a:xfrm>
          <a:prstGeom prst="rect">
            <a:avLst/>
          </a:prstGeom>
          <a:noFill/>
          <a:ln cap="flat">
            <a:noFill/>
          </a:ln>
        </p:spPr>
      </p:pic>
      <p:sp>
        <p:nvSpPr>
          <p:cNvPr id="5" name="TextBox 4">
            <a:extLst>
              <a:ext uri="{FF2B5EF4-FFF2-40B4-BE49-F238E27FC236}">
                <a16:creationId xmlns:a16="http://schemas.microsoft.com/office/drawing/2014/main" id="{DA6BECC0-2CB5-8949-B260-7D1727DBFEF2}"/>
              </a:ext>
            </a:extLst>
          </p:cNvPr>
          <p:cNvSpPr txBox="1"/>
          <p:nvPr/>
        </p:nvSpPr>
        <p:spPr>
          <a:xfrm>
            <a:off x="3574355" y="66924"/>
            <a:ext cx="5043289" cy="769441"/>
          </a:xfrm>
          <a:prstGeom prst="rect">
            <a:avLst/>
          </a:prstGeom>
          <a:noFill/>
        </p:spPr>
        <p:txBody>
          <a:bodyPr wrap="square" rtlCol="0">
            <a:spAutoFit/>
          </a:bodyPr>
          <a:lstStyle/>
          <a:p>
            <a:r>
              <a:rPr lang="en-US" sz="4400" dirty="0"/>
              <a:t>Recap: The Equator</a:t>
            </a:r>
          </a:p>
        </p:txBody>
      </p:sp>
      <p:cxnSp>
        <p:nvCxnSpPr>
          <p:cNvPr id="6" name="Straight Connector 9">
            <a:extLst>
              <a:ext uri="{FF2B5EF4-FFF2-40B4-BE49-F238E27FC236}">
                <a16:creationId xmlns:a16="http://schemas.microsoft.com/office/drawing/2014/main" id="{4F7D6EAE-7642-4C42-A663-B82F36F5C1B8}"/>
              </a:ext>
            </a:extLst>
          </p:cNvPr>
          <p:cNvCxnSpPr>
            <a:cxnSpLocks/>
          </p:cNvCxnSpPr>
          <p:nvPr/>
        </p:nvCxnSpPr>
        <p:spPr>
          <a:xfrm>
            <a:off x="2358420" y="5264886"/>
            <a:ext cx="6671280" cy="0"/>
          </a:xfrm>
          <a:prstGeom prst="straightConnector1">
            <a:avLst/>
          </a:prstGeom>
          <a:noFill/>
          <a:ln w="19046" cap="flat">
            <a:solidFill>
              <a:srgbClr val="CA095B"/>
            </a:solidFill>
            <a:prstDash val="solid"/>
            <a:miter/>
          </a:ln>
        </p:spPr>
      </p:cxnSp>
      <p:cxnSp>
        <p:nvCxnSpPr>
          <p:cNvPr id="7" name="Straight Arrow Connector 12">
            <a:extLst>
              <a:ext uri="{FF2B5EF4-FFF2-40B4-BE49-F238E27FC236}">
                <a16:creationId xmlns:a16="http://schemas.microsoft.com/office/drawing/2014/main" id="{31F9DCBA-3FC7-364D-A30E-3CA74525E8AD}"/>
              </a:ext>
            </a:extLst>
          </p:cNvPr>
          <p:cNvCxnSpPr/>
          <p:nvPr/>
        </p:nvCxnSpPr>
        <p:spPr>
          <a:xfrm flipV="1">
            <a:off x="1447693" y="5281448"/>
            <a:ext cx="950857" cy="223050"/>
          </a:xfrm>
          <a:prstGeom prst="straightConnector1">
            <a:avLst/>
          </a:prstGeom>
          <a:noFill/>
          <a:ln w="38103" cap="flat">
            <a:solidFill>
              <a:srgbClr val="000000"/>
            </a:solidFill>
            <a:prstDash val="solid"/>
            <a:miter/>
            <a:tailEnd type="arrow"/>
          </a:ln>
        </p:spPr>
      </p:cxnSp>
      <p:sp>
        <p:nvSpPr>
          <p:cNvPr id="8" name="TextBox 10">
            <a:extLst>
              <a:ext uri="{FF2B5EF4-FFF2-40B4-BE49-F238E27FC236}">
                <a16:creationId xmlns:a16="http://schemas.microsoft.com/office/drawing/2014/main" id="{48A2B3F1-5FB1-9847-BC3B-05A6F51B1750}"/>
              </a:ext>
            </a:extLst>
          </p:cNvPr>
          <p:cNvSpPr txBox="1"/>
          <p:nvPr/>
        </p:nvSpPr>
        <p:spPr>
          <a:xfrm>
            <a:off x="229919" y="5166729"/>
            <a:ext cx="1257903"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dirty="0">
                <a:solidFill>
                  <a:srgbClr val="000000"/>
                </a:solidFill>
                <a:uFillTx/>
                <a:latin typeface="Calibri"/>
              </a:rPr>
              <a:t>Equator </a:t>
            </a:r>
          </a:p>
        </p:txBody>
      </p:sp>
      <p:sp>
        <p:nvSpPr>
          <p:cNvPr id="9" name="TextBox 8">
            <a:extLst>
              <a:ext uri="{FF2B5EF4-FFF2-40B4-BE49-F238E27FC236}">
                <a16:creationId xmlns:a16="http://schemas.microsoft.com/office/drawing/2014/main" id="{33BF3F3D-C334-7347-8B41-170B6E1BEC6D}"/>
              </a:ext>
            </a:extLst>
          </p:cNvPr>
          <p:cNvSpPr txBox="1"/>
          <p:nvPr/>
        </p:nvSpPr>
        <p:spPr>
          <a:xfrm>
            <a:off x="499405" y="1262239"/>
            <a:ext cx="10238264" cy="1107996"/>
          </a:xfrm>
          <a:prstGeom prst="rect">
            <a:avLst/>
          </a:prstGeom>
          <a:noFill/>
        </p:spPr>
        <p:txBody>
          <a:bodyPr wrap="square" rtlCol="0">
            <a:spAutoFit/>
          </a:bodyPr>
          <a:lstStyle/>
          <a:p>
            <a:r>
              <a:rPr lang="en-US" sz="2200" dirty="0"/>
              <a:t>The equator is an imaginary circle around the Earth. It is the hottest part of the Earth. </a:t>
            </a:r>
          </a:p>
          <a:p>
            <a:endParaRPr lang="en-US" sz="2200" dirty="0"/>
          </a:p>
          <a:p>
            <a:r>
              <a:rPr lang="en-US" sz="2200" dirty="0"/>
              <a:t>Today we are going to be looking at hot countries that run through the equator.</a:t>
            </a:r>
          </a:p>
        </p:txBody>
      </p:sp>
      <p:sp>
        <p:nvSpPr>
          <p:cNvPr id="17" name="Cloud Callout 16">
            <a:extLst>
              <a:ext uri="{FF2B5EF4-FFF2-40B4-BE49-F238E27FC236}">
                <a16:creationId xmlns:a16="http://schemas.microsoft.com/office/drawing/2014/main" id="{31BC94CB-E3F3-7344-BC41-BD6D01D631D4}"/>
              </a:ext>
            </a:extLst>
          </p:cNvPr>
          <p:cNvSpPr/>
          <p:nvPr/>
        </p:nvSpPr>
        <p:spPr>
          <a:xfrm>
            <a:off x="9148353" y="2733721"/>
            <a:ext cx="2895601" cy="1960199"/>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1EBF637-6DD1-274D-8995-FB7F0A4DA83C}"/>
              </a:ext>
            </a:extLst>
          </p:cNvPr>
          <p:cNvSpPr txBox="1"/>
          <p:nvPr/>
        </p:nvSpPr>
        <p:spPr>
          <a:xfrm>
            <a:off x="9561781" y="3071952"/>
            <a:ext cx="2397513" cy="923330"/>
          </a:xfrm>
          <a:prstGeom prst="rect">
            <a:avLst/>
          </a:prstGeom>
          <a:noFill/>
        </p:spPr>
        <p:txBody>
          <a:bodyPr wrap="square" rtlCol="0">
            <a:spAutoFit/>
          </a:bodyPr>
          <a:lstStyle/>
          <a:p>
            <a:r>
              <a:rPr lang="en-US" dirty="0"/>
              <a:t>Did you know there are 13 countries that run through the equator?</a:t>
            </a:r>
          </a:p>
        </p:txBody>
      </p:sp>
      <p:sp>
        <p:nvSpPr>
          <p:cNvPr id="15" name="TextBox 14">
            <a:extLst>
              <a:ext uri="{FF2B5EF4-FFF2-40B4-BE49-F238E27FC236}">
                <a16:creationId xmlns:a16="http://schemas.microsoft.com/office/drawing/2014/main" id="{3FB912A7-3270-384F-A55C-CF62EB8123BE}"/>
              </a:ext>
            </a:extLst>
          </p:cNvPr>
          <p:cNvSpPr txBox="1"/>
          <p:nvPr/>
        </p:nvSpPr>
        <p:spPr>
          <a:xfrm>
            <a:off x="12287250" y="-585788"/>
            <a:ext cx="184731" cy="369332"/>
          </a:xfrm>
          <a:prstGeom prst="rect">
            <a:avLst/>
          </a:prstGeom>
          <a:solidFill>
            <a:srgbClr val="FBFF8E"/>
          </a:solidFill>
        </p:spPr>
        <p:txBody>
          <a:bodyPr wrap="none" rtlCol="0">
            <a:spAutoFit/>
          </a:bodyPr>
          <a:lstStyle/>
          <a:p>
            <a:endParaRPr lang="en-US" dirty="0"/>
          </a:p>
        </p:txBody>
      </p:sp>
    </p:spTree>
    <p:extLst>
      <p:ext uri="{BB962C8B-B14F-4D97-AF65-F5344CB8AC3E}">
        <p14:creationId xmlns:p14="http://schemas.microsoft.com/office/powerpoint/2010/main" val="3284088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AA41A8D-4798-4F60-9EA3-CA8C8BBC98B8}"/>
              </a:ext>
            </a:extLst>
          </p:cNvPr>
          <p:cNvSpPr/>
          <p:nvPr/>
        </p:nvSpPr>
        <p:spPr>
          <a:xfrm>
            <a:off x="4302827" y="0"/>
            <a:ext cx="3433953"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dirty="0">
                <a:solidFill>
                  <a:srgbClr val="262626"/>
                </a:solidFill>
                <a:effectLst>
                  <a:outerShdw dist="38096" dir="2700000">
                    <a:srgbClr val="5B9BD5"/>
                  </a:outerShdw>
                </a:effectLst>
                <a:latin typeface="Calibri"/>
              </a:rPr>
              <a:t>Curved line</a:t>
            </a:r>
            <a:endParaRPr lang="en-US" sz="5400" b="1" i="0" u="none" strike="noStrike" kern="1200" cap="none" spc="0" baseline="0" dirty="0">
              <a:solidFill>
                <a:srgbClr val="262626"/>
              </a:solidFill>
              <a:effectLst>
                <a:outerShdw dist="38096" dir="2700000">
                  <a:srgbClr val="5B9BD5"/>
                </a:outerShdw>
              </a:effectLst>
              <a:uFillTx/>
              <a:latin typeface="Calibri"/>
            </a:endParaRPr>
          </a:p>
        </p:txBody>
      </p:sp>
      <p:pic>
        <p:nvPicPr>
          <p:cNvPr id="3" name="Picture 2">
            <a:extLst>
              <a:ext uri="{FF2B5EF4-FFF2-40B4-BE49-F238E27FC236}">
                <a16:creationId xmlns:a16="http://schemas.microsoft.com/office/drawing/2014/main" id="{CAE6A6DA-4CCE-4B07-A997-40E27E0D5E61}"/>
              </a:ext>
            </a:extLst>
          </p:cNvPr>
          <p:cNvPicPr>
            <a:picLocks noChangeAspect="1"/>
          </p:cNvPicPr>
          <p:nvPr/>
        </p:nvPicPr>
        <p:blipFill>
          <a:blip r:embed="rId2"/>
          <a:stretch>
            <a:fillRect/>
          </a:stretch>
        </p:blipFill>
        <p:spPr>
          <a:xfrm rot="16200000">
            <a:off x="1064129" y="178291"/>
            <a:ext cx="2305636" cy="3795715"/>
          </a:xfrm>
          <a:prstGeom prst="rect">
            <a:avLst/>
          </a:prstGeom>
        </p:spPr>
      </p:pic>
      <p:cxnSp>
        <p:nvCxnSpPr>
          <p:cNvPr id="4" name="Straight Arrow Connector 3">
            <a:extLst>
              <a:ext uri="{FF2B5EF4-FFF2-40B4-BE49-F238E27FC236}">
                <a16:creationId xmlns:a16="http://schemas.microsoft.com/office/drawing/2014/main" id="{37E848A9-D71C-4A55-8805-63AD2BBE1F29}"/>
              </a:ext>
            </a:extLst>
          </p:cNvPr>
          <p:cNvCxnSpPr/>
          <p:nvPr/>
        </p:nvCxnSpPr>
        <p:spPr>
          <a:xfrm flipH="1" flipV="1">
            <a:off x="4302827" y="1590373"/>
            <a:ext cx="1333500" cy="48577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CE1A9850-7777-48C0-A24E-30F8529D74F5}"/>
              </a:ext>
            </a:extLst>
          </p:cNvPr>
          <p:cNvSpPr txBox="1"/>
          <p:nvPr/>
        </p:nvSpPr>
        <p:spPr>
          <a:xfrm>
            <a:off x="4302827" y="1845315"/>
            <a:ext cx="6322713" cy="461665"/>
          </a:xfrm>
          <a:prstGeom prst="rect">
            <a:avLst/>
          </a:prstGeom>
          <a:noFill/>
        </p:spPr>
        <p:txBody>
          <a:bodyPr wrap="square" rtlCol="0">
            <a:spAutoFit/>
          </a:bodyPr>
          <a:lstStyle/>
          <a:p>
            <a:pPr algn="ctr"/>
            <a:r>
              <a:rPr lang="en-GB" sz="2400" b="1" dirty="0"/>
              <a:t>This is a curved line.</a:t>
            </a:r>
          </a:p>
        </p:txBody>
      </p:sp>
      <p:sp>
        <p:nvSpPr>
          <p:cNvPr id="6" name="Rectangle 5">
            <a:extLst>
              <a:ext uri="{FF2B5EF4-FFF2-40B4-BE49-F238E27FC236}">
                <a16:creationId xmlns:a16="http://schemas.microsoft.com/office/drawing/2014/main" id="{583636C3-3177-4B94-A1B0-0E3AE8D94FAA}"/>
              </a:ext>
            </a:extLst>
          </p:cNvPr>
          <p:cNvSpPr/>
          <p:nvPr/>
        </p:nvSpPr>
        <p:spPr>
          <a:xfrm>
            <a:off x="169747" y="3319955"/>
            <a:ext cx="11852506" cy="830997"/>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Your job is to draw as many curved lines as you can on your piece of paper!</a:t>
            </a:r>
          </a:p>
        </p:txBody>
      </p:sp>
      <p:sp>
        <p:nvSpPr>
          <p:cNvPr id="7" name="Freeform: Shape 6">
            <a:extLst>
              <a:ext uri="{FF2B5EF4-FFF2-40B4-BE49-F238E27FC236}">
                <a16:creationId xmlns:a16="http://schemas.microsoft.com/office/drawing/2014/main" id="{190AF76F-344B-42FD-ACC4-BF0342AA16B7}"/>
              </a:ext>
            </a:extLst>
          </p:cNvPr>
          <p:cNvSpPr/>
          <p:nvPr/>
        </p:nvSpPr>
        <p:spPr>
          <a:xfrm>
            <a:off x="169747" y="4407767"/>
            <a:ext cx="3419475" cy="1716102"/>
          </a:xfrm>
          <a:custGeom>
            <a:avLst/>
            <a:gdLst>
              <a:gd name="connsiteX0" fmla="*/ 0 w 3419475"/>
              <a:gd name="connsiteY0" fmla="*/ 1258902 h 1716102"/>
              <a:gd name="connsiteX1" fmla="*/ 1800225 w 3419475"/>
              <a:gd name="connsiteY1" fmla="*/ 1602 h 1716102"/>
              <a:gd name="connsiteX2" fmla="*/ 1428750 w 3419475"/>
              <a:gd name="connsiteY2" fmla="*/ 1487502 h 1716102"/>
              <a:gd name="connsiteX3" fmla="*/ 2971800 w 3419475"/>
              <a:gd name="connsiteY3" fmla="*/ 315927 h 1716102"/>
              <a:gd name="connsiteX4" fmla="*/ 3419475 w 3419475"/>
              <a:gd name="connsiteY4" fmla="*/ 1716102 h 171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475" h="1716102">
                <a:moveTo>
                  <a:pt x="0" y="1258902"/>
                </a:moveTo>
                <a:cubicBezTo>
                  <a:pt x="781050" y="611202"/>
                  <a:pt x="1562100" y="-36498"/>
                  <a:pt x="1800225" y="1602"/>
                </a:cubicBezTo>
                <a:cubicBezTo>
                  <a:pt x="2038350" y="39702"/>
                  <a:pt x="1233487" y="1435114"/>
                  <a:pt x="1428750" y="1487502"/>
                </a:cubicBezTo>
                <a:cubicBezTo>
                  <a:pt x="1624013" y="1539890"/>
                  <a:pt x="2640013" y="277827"/>
                  <a:pt x="2971800" y="315927"/>
                </a:cubicBezTo>
                <a:cubicBezTo>
                  <a:pt x="3303587" y="354027"/>
                  <a:pt x="3361531" y="1035064"/>
                  <a:pt x="3419475" y="17161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927FBA3C-4E49-4B72-9410-E11314970A9D}"/>
              </a:ext>
            </a:extLst>
          </p:cNvPr>
          <p:cNvSpPr/>
          <p:nvPr/>
        </p:nvSpPr>
        <p:spPr>
          <a:xfrm>
            <a:off x="3905253" y="4836392"/>
            <a:ext cx="4229100" cy="1898248"/>
          </a:xfrm>
          <a:custGeom>
            <a:avLst/>
            <a:gdLst>
              <a:gd name="connsiteX0" fmla="*/ 0 w 4229100"/>
              <a:gd name="connsiteY0" fmla="*/ 1697758 h 1898248"/>
              <a:gd name="connsiteX1" fmla="*/ 981075 w 4229100"/>
              <a:gd name="connsiteY1" fmla="*/ 735733 h 1898248"/>
              <a:gd name="connsiteX2" fmla="*/ 1276350 w 4229100"/>
              <a:gd name="connsiteY2" fmla="*/ 1897783 h 1898248"/>
              <a:gd name="connsiteX3" fmla="*/ 2381250 w 4229100"/>
              <a:gd name="connsiteY3" fmla="*/ 573808 h 1898248"/>
              <a:gd name="connsiteX4" fmla="*/ 2581275 w 4229100"/>
              <a:gd name="connsiteY4" fmla="*/ 1812058 h 1898248"/>
              <a:gd name="connsiteX5" fmla="*/ 3419475 w 4229100"/>
              <a:gd name="connsiteY5" fmla="*/ 2308 h 1898248"/>
              <a:gd name="connsiteX6" fmla="*/ 4229100 w 4229100"/>
              <a:gd name="connsiteY6" fmla="*/ 1402483 h 1898248"/>
              <a:gd name="connsiteX7" fmla="*/ 4229100 w 4229100"/>
              <a:gd name="connsiteY7" fmla="*/ 1402483 h 189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9100" h="1898248">
                <a:moveTo>
                  <a:pt x="0" y="1697758"/>
                </a:moveTo>
                <a:cubicBezTo>
                  <a:pt x="384175" y="1200077"/>
                  <a:pt x="768350" y="702396"/>
                  <a:pt x="981075" y="735733"/>
                </a:cubicBezTo>
                <a:cubicBezTo>
                  <a:pt x="1193800" y="769070"/>
                  <a:pt x="1042988" y="1924770"/>
                  <a:pt x="1276350" y="1897783"/>
                </a:cubicBezTo>
                <a:cubicBezTo>
                  <a:pt x="1509712" y="1870796"/>
                  <a:pt x="2163763" y="588095"/>
                  <a:pt x="2381250" y="573808"/>
                </a:cubicBezTo>
                <a:cubicBezTo>
                  <a:pt x="2598738" y="559520"/>
                  <a:pt x="2408238" y="1907308"/>
                  <a:pt x="2581275" y="1812058"/>
                </a:cubicBezTo>
                <a:cubicBezTo>
                  <a:pt x="2754312" y="1716808"/>
                  <a:pt x="3144838" y="70570"/>
                  <a:pt x="3419475" y="2308"/>
                </a:cubicBezTo>
                <a:cubicBezTo>
                  <a:pt x="3694113" y="-65955"/>
                  <a:pt x="4229100" y="1402483"/>
                  <a:pt x="4229100" y="1402483"/>
                </a:cubicBezTo>
                <a:lnTo>
                  <a:pt x="4229100" y="1402483"/>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00A56ED2-6171-4ACC-A6E6-964676AD96AA}"/>
              </a:ext>
            </a:extLst>
          </p:cNvPr>
          <p:cNvSpPr/>
          <p:nvPr/>
        </p:nvSpPr>
        <p:spPr>
          <a:xfrm>
            <a:off x="8715375" y="4525949"/>
            <a:ext cx="3355463" cy="2247166"/>
          </a:xfrm>
          <a:custGeom>
            <a:avLst/>
            <a:gdLst>
              <a:gd name="connsiteX0" fmla="*/ 0 w 3355463"/>
              <a:gd name="connsiteY0" fmla="*/ 284176 h 2247166"/>
              <a:gd name="connsiteX1" fmla="*/ 1333500 w 3355463"/>
              <a:gd name="connsiteY1" fmla="*/ 46051 h 2247166"/>
              <a:gd name="connsiteX2" fmla="*/ 752475 w 3355463"/>
              <a:gd name="connsiteY2" fmla="*/ 1093801 h 2247166"/>
              <a:gd name="connsiteX3" fmla="*/ 2419350 w 3355463"/>
              <a:gd name="connsiteY3" fmla="*/ 341326 h 2247166"/>
              <a:gd name="connsiteX4" fmla="*/ 1971675 w 3355463"/>
              <a:gd name="connsiteY4" fmla="*/ 1350976 h 2247166"/>
              <a:gd name="connsiteX5" fmla="*/ 2943225 w 3355463"/>
              <a:gd name="connsiteY5" fmla="*/ 1770076 h 2247166"/>
              <a:gd name="connsiteX6" fmla="*/ 1990725 w 3355463"/>
              <a:gd name="connsiteY6" fmla="*/ 2208226 h 2247166"/>
              <a:gd name="connsiteX7" fmla="*/ 3267075 w 3355463"/>
              <a:gd name="connsiteY7" fmla="*/ 2198701 h 2247166"/>
              <a:gd name="connsiteX8" fmla="*/ 3143250 w 3355463"/>
              <a:gd name="connsiteY8" fmla="*/ 1970101 h 224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463" h="2247166">
                <a:moveTo>
                  <a:pt x="0" y="284176"/>
                </a:moveTo>
                <a:cubicBezTo>
                  <a:pt x="604044" y="97645"/>
                  <a:pt x="1208088" y="-88886"/>
                  <a:pt x="1333500" y="46051"/>
                </a:cubicBezTo>
                <a:cubicBezTo>
                  <a:pt x="1458912" y="180988"/>
                  <a:pt x="571500" y="1044589"/>
                  <a:pt x="752475" y="1093801"/>
                </a:cubicBezTo>
                <a:cubicBezTo>
                  <a:pt x="933450" y="1143013"/>
                  <a:pt x="2216150" y="298464"/>
                  <a:pt x="2419350" y="341326"/>
                </a:cubicBezTo>
                <a:cubicBezTo>
                  <a:pt x="2622550" y="384188"/>
                  <a:pt x="1884362" y="1112851"/>
                  <a:pt x="1971675" y="1350976"/>
                </a:cubicBezTo>
                <a:cubicBezTo>
                  <a:pt x="2058988" y="1589101"/>
                  <a:pt x="2940050" y="1627201"/>
                  <a:pt x="2943225" y="1770076"/>
                </a:cubicBezTo>
                <a:cubicBezTo>
                  <a:pt x="2946400" y="1912951"/>
                  <a:pt x="1936750" y="2136789"/>
                  <a:pt x="1990725" y="2208226"/>
                </a:cubicBezTo>
                <a:cubicBezTo>
                  <a:pt x="2044700" y="2279663"/>
                  <a:pt x="3074988" y="2238388"/>
                  <a:pt x="3267075" y="2198701"/>
                </a:cubicBezTo>
                <a:cubicBezTo>
                  <a:pt x="3459162" y="2159014"/>
                  <a:pt x="3301206" y="2064557"/>
                  <a:pt x="3143250" y="197010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1394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04A224D-943A-4BDB-9CC2-13623820C945}"/>
              </a:ext>
            </a:extLst>
          </p:cNvPr>
          <p:cNvSpPr/>
          <p:nvPr/>
        </p:nvSpPr>
        <p:spPr>
          <a:xfrm>
            <a:off x="4352521" y="0"/>
            <a:ext cx="3334567"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dirty="0">
                <a:solidFill>
                  <a:srgbClr val="262626"/>
                </a:solidFill>
                <a:effectLst>
                  <a:outerShdw dist="38096" dir="2700000">
                    <a:srgbClr val="5B9BD5"/>
                  </a:outerShdw>
                </a:effectLst>
                <a:latin typeface="Calibri"/>
              </a:rPr>
              <a:t>Zig zag line</a:t>
            </a:r>
            <a:endParaRPr lang="en-US" sz="5400" b="1" i="0" u="none" strike="noStrike" kern="1200" cap="none" spc="0" baseline="0" dirty="0">
              <a:solidFill>
                <a:srgbClr val="262626"/>
              </a:solidFill>
              <a:effectLst>
                <a:outerShdw dist="38096" dir="2700000">
                  <a:srgbClr val="5B9BD5"/>
                </a:outerShdw>
              </a:effectLst>
              <a:uFillTx/>
              <a:latin typeface="Calibri"/>
            </a:endParaRPr>
          </a:p>
        </p:txBody>
      </p:sp>
      <p:pic>
        <p:nvPicPr>
          <p:cNvPr id="3" name="Picture 2">
            <a:extLst>
              <a:ext uri="{FF2B5EF4-FFF2-40B4-BE49-F238E27FC236}">
                <a16:creationId xmlns:a16="http://schemas.microsoft.com/office/drawing/2014/main" id="{ECDA09C4-AF3C-45F3-8222-A8D0B25619A8}"/>
              </a:ext>
            </a:extLst>
          </p:cNvPr>
          <p:cNvPicPr>
            <a:picLocks noChangeAspect="1"/>
          </p:cNvPicPr>
          <p:nvPr/>
        </p:nvPicPr>
        <p:blipFill>
          <a:blip r:embed="rId2"/>
          <a:stretch>
            <a:fillRect/>
          </a:stretch>
        </p:blipFill>
        <p:spPr>
          <a:xfrm rot="5400000">
            <a:off x="1562685" y="-531528"/>
            <a:ext cx="1515080" cy="4424796"/>
          </a:xfrm>
          <a:prstGeom prst="rect">
            <a:avLst/>
          </a:prstGeom>
        </p:spPr>
      </p:pic>
      <p:sp>
        <p:nvSpPr>
          <p:cNvPr id="4" name="TextBox 3">
            <a:extLst>
              <a:ext uri="{FF2B5EF4-FFF2-40B4-BE49-F238E27FC236}">
                <a16:creationId xmlns:a16="http://schemas.microsoft.com/office/drawing/2014/main" id="{E979C578-C86E-4122-BECB-003BFDFB1A14}"/>
              </a:ext>
            </a:extLst>
          </p:cNvPr>
          <p:cNvSpPr txBox="1"/>
          <p:nvPr/>
        </p:nvSpPr>
        <p:spPr>
          <a:xfrm>
            <a:off x="5615518" y="1265372"/>
            <a:ext cx="6322713" cy="830997"/>
          </a:xfrm>
          <a:prstGeom prst="rect">
            <a:avLst/>
          </a:prstGeom>
          <a:noFill/>
        </p:spPr>
        <p:txBody>
          <a:bodyPr wrap="square" rtlCol="0">
            <a:spAutoFit/>
          </a:bodyPr>
          <a:lstStyle/>
          <a:p>
            <a:pPr algn="ctr"/>
            <a:r>
              <a:rPr lang="en-GB" sz="2400" b="1" dirty="0"/>
              <a:t>This is a zig zag line. I used my ruler to make sure my lines were straight.</a:t>
            </a:r>
          </a:p>
        </p:txBody>
      </p:sp>
      <p:cxnSp>
        <p:nvCxnSpPr>
          <p:cNvPr id="5" name="Straight Arrow Connector 4">
            <a:extLst>
              <a:ext uri="{FF2B5EF4-FFF2-40B4-BE49-F238E27FC236}">
                <a16:creationId xmlns:a16="http://schemas.microsoft.com/office/drawing/2014/main" id="{50D3771F-CD68-49A6-88FC-E51DDBD3FE41}"/>
              </a:ext>
            </a:extLst>
          </p:cNvPr>
          <p:cNvCxnSpPr>
            <a:cxnSpLocks/>
          </p:cNvCxnSpPr>
          <p:nvPr/>
        </p:nvCxnSpPr>
        <p:spPr>
          <a:xfrm flipH="1" flipV="1">
            <a:off x="4676775" y="1524000"/>
            <a:ext cx="1433080" cy="33307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57EB091C-796E-47A2-A681-3998AD9D5BB3}"/>
              </a:ext>
            </a:extLst>
          </p:cNvPr>
          <p:cNvSpPr/>
          <p:nvPr/>
        </p:nvSpPr>
        <p:spPr>
          <a:xfrm>
            <a:off x="183602" y="2697039"/>
            <a:ext cx="11852506" cy="830997"/>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Your job is to draw as many zig zag lines as you can on your piece of paper!</a:t>
            </a:r>
          </a:p>
        </p:txBody>
      </p:sp>
      <p:cxnSp>
        <p:nvCxnSpPr>
          <p:cNvPr id="9" name="Straight Connector 8">
            <a:extLst>
              <a:ext uri="{FF2B5EF4-FFF2-40B4-BE49-F238E27FC236}">
                <a16:creationId xmlns:a16="http://schemas.microsoft.com/office/drawing/2014/main" id="{07E565EC-D599-41DB-ABED-A87FAD077A3D}"/>
              </a:ext>
            </a:extLst>
          </p:cNvPr>
          <p:cNvCxnSpPr/>
          <p:nvPr/>
        </p:nvCxnSpPr>
        <p:spPr>
          <a:xfrm flipV="1">
            <a:off x="704850" y="4105275"/>
            <a:ext cx="990600" cy="904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A685F9-466D-44DD-9DB3-F97C0D81532D}"/>
              </a:ext>
            </a:extLst>
          </p:cNvPr>
          <p:cNvCxnSpPr>
            <a:cxnSpLocks/>
          </p:cNvCxnSpPr>
          <p:nvPr/>
        </p:nvCxnSpPr>
        <p:spPr>
          <a:xfrm>
            <a:off x="1695450" y="4128706"/>
            <a:ext cx="400050" cy="881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F088FD-2EFF-44E7-95E5-099B3B8898EE}"/>
              </a:ext>
            </a:extLst>
          </p:cNvPr>
          <p:cNvCxnSpPr/>
          <p:nvPr/>
        </p:nvCxnSpPr>
        <p:spPr>
          <a:xfrm flipV="1">
            <a:off x="2095500" y="4105274"/>
            <a:ext cx="990600" cy="904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001C07-7E73-4702-BE89-425CC736B3B6}"/>
              </a:ext>
            </a:extLst>
          </p:cNvPr>
          <p:cNvCxnSpPr>
            <a:cxnSpLocks/>
          </p:cNvCxnSpPr>
          <p:nvPr/>
        </p:nvCxnSpPr>
        <p:spPr>
          <a:xfrm>
            <a:off x="3086100" y="4128706"/>
            <a:ext cx="333375" cy="881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896AE6-2468-49ED-8A23-1387651F9A85}"/>
              </a:ext>
            </a:extLst>
          </p:cNvPr>
          <p:cNvCxnSpPr>
            <a:cxnSpLocks/>
          </p:cNvCxnSpPr>
          <p:nvPr/>
        </p:nvCxnSpPr>
        <p:spPr>
          <a:xfrm flipV="1">
            <a:off x="3443287" y="4105274"/>
            <a:ext cx="1004888" cy="904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F4D1F2-FCF1-4382-B827-B772690E5897}"/>
              </a:ext>
            </a:extLst>
          </p:cNvPr>
          <p:cNvCxnSpPr>
            <a:cxnSpLocks/>
          </p:cNvCxnSpPr>
          <p:nvPr/>
        </p:nvCxnSpPr>
        <p:spPr>
          <a:xfrm flipH="1" flipV="1">
            <a:off x="4457700" y="4128706"/>
            <a:ext cx="495300" cy="881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2A6581E-26BF-4211-A1DB-09861CF2D1F7}"/>
              </a:ext>
            </a:extLst>
          </p:cNvPr>
          <p:cNvCxnSpPr>
            <a:cxnSpLocks/>
          </p:cNvCxnSpPr>
          <p:nvPr/>
        </p:nvCxnSpPr>
        <p:spPr>
          <a:xfrm flipH="1" flipV="1">
            <a:off x="7943851" y="4105274"/>
            <a:ext cx="638174" cy="16287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34B9CF2-4E45-426B-95F9-61CD02884AC3}"/>
              </a:ext>
            </a:extLst>
          </p:cNvPr>
          <p:cNvCxnSpPr>
            <a:cxnSpLocks/>
          </p:cNvCxnSpPr>
          <p:nvPr/>
        </p:nvCxnSpPr>
        <p:spPr>
          <a:xfrm flipV="1">
            <a:off x="8543926" y="4278178"/>
            <a:ext cx="1295400" cy="14382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9AC4380-B9B5-41B5-9253-734D1B289014}"/>
              </a:ext>
            </a:extLst>
          </p:cNvPr>
          <p:cNvCxnSpPr>
            <a:cxnSpLocks/>
          </p:cNvCxnSpPr>
          <p:nvPr/>
        </p:nvCxnSpPr>
        <p:spPr>
          <a:xfrm flipH="1" flipV="1">
            <a:off x="9839326" y="4278178"/>
            <a:ext cx="638174" cy="16287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0839D53-9B61-47B2-B9E7-B5912ADE0F59}"/>
              </a:ext>
            </a:extLst>
          </p:cNvPr>
          <p:cNvCxnSpPr>
            <a:cxnSpLocks/>
          </p:cNvCxnSpPr>
          <p:nvPr/>
        </p:nvCxnSpPr>
        <p:spPr>
          <a:xfrm flipV="1">
            <a:off x="10458451" y="4569427"/>
            <a:ext cx="1228726" cy="13375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B82699B-2F96-4301-B0A7-875533E36ABB}"/>
              </a:ext>
            </a:extLst>
          </p:cNvPr>
          <p:cNvCxnSpPr>
            <a:cxnSpLocks/>
          </p:cNvCxnSpPr>
          <p:nvPr/>
        </p:nvCxnSpPr>
        <p:spPr>
          <a:xfrm flipV="1">
            <a:off x="7067550" y="4128706"/>
            <a:ext cx="857251" cy="146392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89301D-C22B-4979-9F14-AD4A8B189E5E}"/>
              </a:ext>
            </a:extLst>
          </p:cNvPr>
          <p:cNvCxnSpPr>
            <a:cxnSpLocks/>
          </p:cNvCxnSpPr>
          <p:nvPr/>
        </p:nvCxnSpPr>
        <p:spPr>
          <a:xfrm flipH="1" flipV="1">
            <a:off x="2924175" y="5610819"/>
            <a:ext cx="495300" cy="111052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1C611BB-D313-4E2C-8107-509B3069B1C0}"/>
              </a:ext>
            </a:extLst>
          </p:cNvPr>
          <p:cNvCxnSpPr>
            <a:cxnSpLocks/>
          </p:cNvCxnSpPr>
          <p:nvPr/>
        </p:nvCxnSpPr>
        <p:spPr>
          <a:xfrm flipH="1" flipV="1">
            <a:off x="2924175" y="5610818"/>
            <a:ext cx="1047750" cy="73283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A77683-9611-4BF9-92BF-049537141CB4}"/>
              </a:ext>
            </a:extLst>
          </p:cNvPr>
          <p:cNvCxnSpPr>
            <a:cxnSpLocks/>
          </p:cNvCxnSpPr>
          <p:nvPr/>
        </p:nvCxnSpPr>
        <p:spPr>
          <a:xfrm flipH="1" flipV="1">
            <a:off x="3486150" y="5233125"/>
            <a:ext cx="495300" cy="111052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798BDCF-F61C-41B8-B058-D93337A1D070}"/>
              </a:ext>
            </a:extLst>
          </p:cNvPr>
          <p:cNvCxnSpPr>
            <a:cxnSpLocks/>
          </p:cNvCxnSpPr>
          <p:nvPr/>
        </p:nvCxnSpPr>
        <p:spPr>
          <a:xfrm flipH="1" flipV="1">
            <a:off x="3486150" y="5233125"/>
            <a:ext cx="1046473" cy="55526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6AC3403-57C7-48A7-8DB8-DE0A3811B77C}"/>
              </a:ext>
            </a:extLst>
          </p:cNvPr>
          <p:cNvCxnSpPr>
            <a:cxnSpLocks/>
          </p:cNvCxnSpPr>
          <p:nvPr/>
        </p:nvCxnSpPr>
        <p:spPr>
          <a:xfrm flipH="1" flipV="1">
            <a:off x="4033837" y="4666118"/>
            <a:ext cx="495300" cy="111052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15DB3A3-CC77-407F-B28A-D4277B296D6C}"/>
              </a:ext>
            </a:extLst>
          </p:cNvPr>
          <p:cNvCxnSpPr>
            <a:cxnSpLocks/>
          </p:cNvCxnSpPr>
          <p:nvPr/>
        </p:nvCxnSpPr>
        <p:spPr>
          <a:xfrm flipV="1">
            <a:off x="5129212" y="5351693"/>
            <a:ext cx="223838" cy="1134335"/>
          </a:xfrm>
          <a:prstGeom prst="line">
            <a:avLst/>
          </a:prstGeom>
          <a:ln w="28575">
            <a:solidFill>
              <a:srgbClr val="FC28D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1826CA5-F119-48C0-A8A5-53D12927A293}"/>
              </a:ext>
            </a:extLst>
          </p:cNvPr>
          <p:cNvCxnSpPr>
            <a:cxnSpLocks/>
          </p:cNvCxnSpPr>
          <p:nvPr/>
        </p:nvCxnSpPr>
        <p:spPr>
          <a:xfrm flipH="1" flipV="1">
            <a:off x="5362573" y="5375505"/>
            <a:ext cx="495300" cy="1110523"/>
          </a:xfrm>
          <a:prstGeom prst="line">
            <a:avLst/>
          </a:prstGeom>
          <a:ln w="28575">
            <a:solidFill>
              <a:srgbClr val="FC28D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693D23-D0A1-43D2-8A46-26830B8B3C63}"/>
              </a:ext>
            </a:extLst>
          </p:cNvPr>
          <p:cNvCxnSpPr>
            <a:cxnSpLocks/>
          </p:cNvCxnSpPr>
          <p:nvPr/>
        </p:nvCxnSpPr>
        <p:spPr>
          <a:xfrm flipV="1">
            <a:off x="5862633" y="5375505"/>
            <a:ext cx="285753" cy="1068205"/>
          </a:xfrm>
          <a:prstGeom prst="line">
            <a:avLst/>
          </a:prstGeom>
          <a:ln w="28575">
            <a:solidFill>
              <a:srgbClr val="FC28D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7895F37-5BAD-4127-9A87-4B42C9166780}"/>
              </a:ext>
            </a:extLst>
          </p:cNvPr>
          <p:cNvCxnSpPr>
            <a:cxnSpLocks/>
          </p:cNvCxnSpPr>
          <p:nvPr/>
        </p:nvCxnSpPr>
        <p:spPr>
          <a:xfrm flipH="1" flipV="1">
            <a:off x="6126957" y="5376959"/>
            <a:ext cx="495300" cy="1110523"/>
          </a:xfrm>
          <a:prstGeom prst="line">
            <a:avLst/>
          </a:prstGeom>
          <a:ln w="28575">
            <a:solidFill>
              <a:srgbClr val="FC28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583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303F1FA-A177-4418-9570-379C5EE8E3FC}"/>
              </a:ext>
            </a:extLst>
          </p:cNvPr>
          <p:cNvSpPr/>
          <p:nvPr/>
        </p:nvSpPr>
        <p:spPr>
          <a:xfrm>
            <a:off x="4314850" y="0"/>
            <a:ext cx="3409909"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dirty="0">
                <a:solidFill>
                  <a:srgbClr val="262626"/>
                </a:solidFill>
                <a:effectLst>
                  <a:outerShdw dist="38096" dir="2700000">
                    <a:srgbClr val="5B9BD5"/>
                  </a:outerShdw>
                </a:effectLst>
                <a:latin typeface="Calibri"/>
              </a:rPr>
              <a:t>Dotted line</a:t>
            </a:r>
            <a:endParaRPr lang="en-US" sz="5400" b="1" i="0" u="none" strike="noStrike" kern="1200" cap="none" spc="0" baseline="0" dirty="0">
              <a:solidFill>
                <a:srgbClr val="262626"/>
              </a:solidFill>
              <a:effectLst>
                <a:outerShdw dist="38096" dir="2700000">
                  <a:srgbClr val="5B9BD5"/>
                </a:outerShdw>
              </a:effectLst>
              <a:uFillTx/>
              <a:latin typeface="Calibri"/>
            </a:endParaRPr>
          </a:p>
        </p:txBody>
      </p:sp>
      <p:pic>
        <p:nvPicPr>
          <p:cNvPr id="3" name="Picture 2">
            <a:extLst>
              <a:ext uri="{FF2B5EF4-FFF2-40B4-BE49-F238E27FC236}">
                <a16:creationId xmlns:a16="http://schemas.microsoft.com/office/drawing/2014/main" id="{E65602BE-9CA9-4B78-932F-F8F6A3982731}"/>
              </a:ext>
            </a:extLst>
          </p:cNvPr>
          <p:cNvPicPr>
            <a:picLocks noChangeAspect="1"/>
          </p:cNvPicPr>
          <p:nvPr/>
        </p:nvPicPr>
        <p:blipFill>
          <a:blip r:embed="rId2"/>
          <a:stretch>
            <a:fillRect/>
          </a:stretch>
        </p:blipFill>
        <p:spPr>
          <a:xfrm rot="16200000">
            <a:off x="2128352" y="-1190174"/>
            <a:ext cx="1602036" cy="5599056"/>
          </a:xfrm>
          <a:prstGeom prst="rect">
            <a:avLst/>
          </a:prstGeom>
        </p:spPr>
      </p:pic>
      <p:sp>
        <p:nvSpPr>
          <p:cNvPr id="4" name="TextBox 3">
            <a:extLst>
              <a:ext uri="{FF2B5EF4-FFF2-40B4-BE49-F238E27FC236}">
                <a16:creationId xmlns:a16="http://schemas.microsoft.com/office/drawing/2014/main" id="{080E70C8-2C4F-401D-AFA4-AD3D39F814C9}"/>
              </a:ext>
            </a:extLst>
          </p:cNvPr>
          <p:cNvSpPr txBox="1"/>
          <p:nvPr/>
        </p:nvSpPr>
        <p:spPr>
          <a:xfrm>
            <a:off x="7172437" y="808335"/>
            <a:ext cx="4737331" cy="1200329"/>
          </a:xfrm>
          <a:prstGeom prst="rect">
            <a:avLst/>
          </a:prstGeom>
          <a:noFill/>
        </p:spPr>
        <p:txBody>
          <a:bodyPr wrap="square" rtlCol="0">
            <a:spAutoFit/>
          </a:bodyPr>
          <a:lstStyle/>
          <a:p>
            <a:pPr algn="ctr"/>
            <a:r>
              <a:rPr lang="en-GB" sz="2400" b="1" dirty="0"/>
              <a:t>These are examples of dotted lines. I used dots to create a straight line, a curved line and a zig zag line.</a:t>
            </a:r>
          </a:p>
        </p:txBody>
      </p:sp>
      <p:cxnSp>
        <p:nvCxnSpPr>
          <p:cNvPr id="5" name="Straight Arrow Connector 4">
            <a:extLst>
              <a:ext uri="{FF2B5EF4-FFF2-40B4-BE49-F238E27FC236}">
                <a16:creationId xmlns:a16="http://schemas.microsoft.com/office/drawing/2014/main" id="{9AC46A45-7344-4546-B14C-5E31F0F02791}"/>
              </a:ext>
            </a:extLst>
          </p:cNvPr>
          <p:cNvCxnSpPr>
            <a:cxnSpLocks/>
          </p:cNvCxnSpPr>
          <p:nvPr/>
        </p:nvCxnSpPr>
        <p:spPr>
          <a:xfrm flipH="1" flipV="1">
            <a:off x="5886450" y="1276279"/>
            <a:ext cx="1433080" cy="33307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 name="Rectangle 5">
            <a:extLst>
              <a:ext uri="{FF2B5EF4-FFF2-40B4-BE49-F238E27FC236}">
                <a16:creationId xmlns:a16="http://schemas.microsoft.com/office/drawing/2014/main" id="{0EF2B2D9-9897-4B94-B9C4-BA71935B90BF}"/>
              </a:ext>
            </a:extLst>
          </p:cNvPr>
          <p:cNvSpPr/>
          <p:nvPr/>
        </p:nvSpPr>
        <p:spPr>
          <a:xfrm>
            <a:off x="183602" y="2697039"/>
            <a:ext cx="11852506" cy="830997"/>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Your job is to draw as many dotted lines as you can on your piece of paper!</a:t>
            </a:r>
          </a:p>
        </p:txBody>
      </p:sp>
      <p:sp>
        <p:nvSpPr>
          <p:cNvPr id="9" name="Oval 8">
            <a:extLst>
              <a:ext uri="{FF2B5EF4-FFF2-40B4-BE49-F238E27FC236}">
                <a16:creationId xmlns:a16="http://schemas.microsoft.com/office/drawing/2014/main" id="{CDFE8BBF-DF96-439C-B02B-283EB8D00962}"/>
              </a:ext>
            </a:extLst>
          </p:cNvPr>
          <p:cNvSpPr/>
          <p:nvPr/>
        </p:nvSpPr>
        <p:spPr>
          <a:xfrm>
            <a:off x="476250" y="4038600"/>
            <a:ext cx="190500" cy="145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844AD4F-F672-4DDC-A9F7-FAB02804DA93}"/>
              </a:ext>
            </a:extLst>
          </p:cNvPr>
          <p:cNvSpPr/>
          <p:nvPr/>
        </p:nvSpPr>
        <p:spPr>
          <a:xfrm>
            <a:off x="723900" y="4191000"/>
            <a:ext cx="190500" cy="145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A3D2C03-599A-49D9-A1B7-A9AD914E3AEC}"/>
              </a:ext>
            </a:extLst>
          </p:cNvPr>
          <p:cNvSpPr/>
          <p:nvPr/>
        </p:nvSpPr>
        <p:spPr>
          <a:xfrm>
            <a:off x="990600" y="3965859"/>
            <a:ext cx="190500" cy="145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628DE68-E734-408B-BE39-D981DC61BEDB}"/>
              </a:ext>
            </a:extLst>
          </p:cNvPr>
          <p:cNvSpPr/>
          <p:nvPr/>
        </p:nvSpPr>
        <p:spPr>
          <a:xfrm>
            <a:off x="1276350" y="4184081"/>
            <a:ext cx="190500" cy="145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68996BC-8BCB-40FF-AA14-5BAF3360409D}"/>
              </a:ext>
            </a:extLst>
          </p:cNvPr>
          <p:cNvSpPr/>
          <p:nvPr/>
        </p:nvSpPr>
        <p:spPr>
          <a:xfrm>
            <a:off x="1514475" y="3965859"/>
            <a:ext cx="190500" cy="145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887C695D-954E-45D8-B49A-98C9A1F7E95A}"/>
              </a:ext>
            </a:extLst>
          </p:cNvPr>
          <p:cNvSpPr/>
          <p:nvPr/>
        </p:nvSpPr>
        <p:spPr>
          <a:xfrm>
            <a:off x="1828800" y="4191000"/>
            <a:ext cx="190500" cy="145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D1B8A7A-1F87-4753-8DF6-530DFF114A59}"/>
              </a:ext>
            </a:extLst>
          </p:cNvPr>
          <p:cNvSpPr/>
          <p:nvPr/>
        </p:nvSpPr>
        <p:spPr>
          <a:xfrm>
            <a:off x="2057400" y="3965858"/>
            <a:ext cx="190500" cy="145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BADBF90-582A-4B54-81D2-F1BD91237B4C}"/>
              </a:ext>
            </a:extLst>
          </p:cNvPr>
          <p:cNvSpPr/>
          <p:nvPr/>
        </p:nvSpPr>
        <p:spPr>
          <a:xfrm>
            <a:off x="2381250" y="4191000"/>
            <a:ext cx="190500" cy="145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86EAB6E2-AAFD-4C7F-AB7B-A6109ECCE3BA}"/>
              </a:ext>
            </a:extLst>
          </p:cNvPr>
          <p:cNvSpPr/>
          <p:nvPr/>
        </p:nvSpPr>
        <p:spPr>
          <a:xfrm>
            <a:off x="2514600" y="3965857"/>
            <a:ext cx="190500" cy="145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4B766B9-809D-4791-8F19-0FDA8AB943B8}"/>
              </a:ext>
            </a:extLst>
          </p:cNvPr>
          <p:cNvSpPr/>
          <p:nvPr/>
        </p:nvSpPr>
        <p:spPr>
          <a:xfrm>
            <a:off x="2834119" y="4191000"/>
            <a:ext cx="190500" cy="145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506DC3C6-5E00-452E-926D-F26A6407CC16}"/>
              </a:ext>
            </a:extLst>
          </p:cNvPr>
          <p:cNvSpPr/>
          <p:nvPr/>
        </p:nvSpPr>
        <p:spPr>
          <a:xfrm>
            <a:off x="3114675" y="3965856"/>
            <a:ext cx="190500" cy="145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7EFAB74D-5EFD-4500-8DE6-CE276255DD62}"/>
              </a:ext>
            </a:extLst>
          </p:cNvPr>
          <p:cNvSpPr/>
          <p:nvPr/>
        </p:nvSpPr>
        <p:spPr>
          <a:xfrm>
            <a:off x="6412490" y="4216411"/>
            <a:ext cx="190500" cy="145481"/>
          </a:xfrm>
          <a:prstGeom prst="ellipse">
            <a:avLst/>
          </a:prstGeom>
          <a:solidFill>
            <a:srgbClr val="FC28D4"/>
          </a:solidFill>
          <a:ln>
            <a:solidFill>
              <a:srgbClr val="FC2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8E0706D7-36B0-4065-9485-C95B3F893336}"/>
              </a:ext>
            </a:extLst>
          </p:cNvPr>
          <p:cNvSpPr/>
          <p:nvPr/>
        </p:nvSpPr>
        <p:spPr>
          <a:xfrm>
            <a:off x="6674859" y="4216410"/>
            <a:ext cx="190500" cy="145481"/>
          </a:xfrm>
          <a:prstGeom prst="ellipse">
            <a:avLst/>
          </a:prstGeom>
          <a:solidFill>
            <a:srgbClr val="FC28D4"/>
          </a:solidFill>
          <a:ln>
            <a:solidFill>
              <a:srgbClr val="FC2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5DE869F-AA07-485B-BAFD-AE447A3C39C8}"/>
              </a:ext>
            </a:extLst>
          </p:cNvPr>
          <p:cNvSpPr/>
          <p:nvPr/>
        </p:nvSpPr>
        <p:spPr>
          <a:xfrm>
            <a:off x="6937228" y="4216410"/>
            <a:ext cx="190500" cy="145481"/>
          </a:xfrm>
          <a:prstGeom prst="ellipse">
            <a:avLst/>
          </a:prstGeom>
          <a:solidFill>
            <a:srgbClr val="FC28D4"/>
          </a:solidFill>
          <a:ln>
            <a:solidFill>
              <a:srgbClr val="FC2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90628F8-D29D-4E6E-8FE3-90DDBAD63EF6}"/>
              </a:ext>
            </a:extLst>
          </p:cNvPr>
          <p:cNvSpPr/>
          <p:nvPr/>
        </p:nvSpPr>
        <p:spPr>
          <a:xfrm>
            <a:off x="7199597" y="4216410"/>
            <a:ext cx="190500" cy="145481"/>
          </a:xfrm>
          <a:prstGeom prst="ellipse">
            <a:avLst/>
          </a:prstGeom>
          <a:solidFill>
            <a:srgbClr val="FC28D4"/>
          </a:solidFill>
          <a:ln>
            <a:solidFill>
              <a:srgbClr val="FC2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A4ECEE1-FAAE-4D87-AA0D-29AD2F4C885B}"/>
              </a:ext>
            </a:extLst>
          </p:cNvPr>
          <p:cNvSpPr/>
          <p:nvPr/>
        </p:nvSpPr>
        <p:spPr>
          <a:xfrm>
            <a:off x="7490980" y="4216410"/>
            <a:ext cx="190500" cy="145481"/>
          </a:xfrm>
          <a:prstGeom prst="ellipse">
            <a:avLst/>
          </a:prstGeom>
          <a:solidFill>
            <a:srgbClr val="FC28D4"/>
          </a:solidFill>
          <a:ln>
            <a:solidFill>
              <a:srgbClr val="FC2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9F89F315-243F-4E88-ADF3-987E6CB0B2D0}"/>
              </a:ext>
            </a:extLst>
          </p:cNvPr>
          <p:cNvSpPr/>
          <p:nvPr/>
        </p:nvSpPr>
        <p:spPr>
          <a:xfrm>
            <a:off x="7782363" y="4216410"/>
            <a:ext cx="190500" cy="145481"/>
          </a:xfrm>
          <a:prstGeom prst="ellipse">
            <a:avLst/>
          </a:prstGeom>
          <a:solidFill>
            <a:srgbClr val="FC28D4"/>
          </a:solidFill>
          <a:ln>
            <a:solidFill>
              <a:srgbClr val="FC2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149163C0-885C-4410-B08A-F09B12D8496E}"/>
              </a:ext>
            </a:extLst>
          </p:cNvPr>
          <p:cNvSpPr/>
          <p:nvPr/>
        </p:nvSpPr>
        <p:spPr>
          <a:xfrm>
            <a:off x="8086724" y="4216409"/>
            <a:ext cx="190500" cy="145481"/>
          </a:xfrm>
          <a:prstGeom prst="ellipse">
            <a:avLst/>
          </a:prstGeom>
          <a:solidFill>
            <a:srgbClr val="FC28D4"/>
          </a:solidFill>
          <a:ln>
            <a:solidFill>
              <a:srgbClr val="FC2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12BE1B79-FF89-4F02-B949-9C546BC85A29}"/>
              </a:ext>
            </a:extLst>
          </p:cNvPr>
          <p:cNvSpPr/>
          <p:nvPr/>
        </p:nvSpPr>
        <p:spPr>
          <a:xfrm>
            <a:off x="8398444" y="4216409"/>
            <a:ext cx="190500" cy="145481"/>
          </a:xfrm>
          <a:prstGeom prst="ellipse">
            <a:avLst/>
          </a:prstGeom>
          <a:solidFill>
            <a:srgbClr val="FC28D4"/>
          </a:solidFill>
          <a:ln>
            <a:solidFill>
              <a:srgbClr val="FC2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A8BCE35-69DD-47C6-9241-2074F03A4F57}"/>
              </a:ext>
            </a:extLst>
          </p:cNvPr>
          <p:cNvSpPr/>
          <p:nvPr/>
        </p:nvSpPr>
        <p:spPr>
          <a:xfrm>
            <a:off x="8743524" y="4216409"/>
            <a:ext cx="190500" cy="145481"/>
          </a:xfrm>
          <a:prstGeom prst="ellipse">
            <a:avLst/>
          </a:prstGeom>
          <a:solidFill>
            <a:srgbClr val="FC28D4"/>
          </a:solidFill>
          <a:ln>
            <a:solidFill>
              <a:srgbClr val="FC2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5C4AF06C-04AD-4A9F-83BA-0E1F45341F3F}"/>
              </a:ext>
            </a:extLst>
          </p:cNvPr>
          <p:cNvSpPr/>
          <p:nvPr/>
        </p:nvSpPr>
        <p:spPr>
          <a:xfrm>
            <a:off x="3840766" y="4946157"/>
            <a:ext cx="131160" cy="10209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B8685EE9-713E-4284-8D3E-289E98D9551E}"/>
              </a:ext>
            </a:extLst>
          </p:cNvPr>
          <p:cNvSpPr/>
          <p:nvPr/>
        </p:nvSpPr>
        <p:spPr>
          <a:xfrm>
            <a:off x="3971926" y="5199651"/>
            <a:ext cx="131160" cy="10209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C6E81CC8-3961-463C-8EE6-422BAEB180EA}"/>
              </a:ext>
            </a:extLst>
          </p:cNvPr>
          <p:cNvSpPr/>
          <p:nvPr/>
        </p:nvSpPr>
        <p:spPr>
          <a:xfrm>
            <a:off x="4103086" y="5453145"/>
            <a:ext cx="131160" cy="10209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97E3DC8-5300-4CFB-9720-634329A01035}"/>
              </a:ext>
            </a:extLst>
          </p:cNvPr>
          <p:cNvSpPr/>
          <p:nvPr/>
        </p:nvSpPr>
        <p:spPr>
          <a:xfrm>
            <a:off x="4314850" y="5746257"/>
            <a:ext cx="131160" cy="10209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656CBE77-6873-41E5-B980-9F658E5965F1}"/>
              </a:ext>
            </a:extLst>
          </p:cNvPr>
          <p:cNvSpPr/>
          <p:nvPr/>
        </p:nvSpPr>
        <p:spPr>
          <a:xfrm>
            <a:off x="4517041" y="6049665"/>
            <a:ext cx="131160" cy="10209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51B93BC2-5805-46CA-9511-12B0BDAB8143}"/>
              </a:ext>
            </a:extLst>
          </p:cNvPr>
          <p:cNvSpPr/>
          <p:nvPr/>
        </p:nvSpPr>
        <p:spPr>
          <a:xfrm>
            <a:off x="7172437" y="5199651"/>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F21D1E19-4D39-43AB-97AB-1B52D1141A6A}"/>
              </a:ext>
            </a:extLst>
          </p:cNvPr>
          <p:cNvSpPr/>
          <p:nvPr/>
        </p:nvSpPr>
        <p:spPr>
          <a:xfrm>
            <a:off x="7199597" y="5479627"/>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C192C766-EDC2-4B7F-8DFE-B08B1BB780E2}"/>
              </a:ext>
            </a:extLst>
          </p:cNvPr>
          <p:cNvSpPr/>
          <p:nvPr/>
        </p:nvSpPr>
        <p:spPr>
          <a:xfrm>
            <a:off x="7390097" y="5746257"/>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109BB798-6938-428B-824A-0E4C29A3B05D}"/>
              </a:ext>
            </a:extLst>
          </p:cNvPr>
          <p:cNvSpPr/>
          <p:nvPr/>
        </p:nvSpPr>
        <p:spPr>
          <a:xfrm>
            <a:off x="7691443" y="5479627"/>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B331BA78-E955-45E3-B9F2-6AE2025E8D07}"/>
              </a:ext>
            </a:extLst>
          </p:cNvPr>
          <p:cNvSpPr/>
          <p:nvPr/>
        </p:nvSpPr>
        <p:spPr>
          <a:xfrm>
            <a:off x="7724759" y="5204363"/>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468BF8C8-CB70-4EDE-A797-6337ADDC2075}"/>
              </a:ext>
            </a:extLst>
          </p:cNvPr>
          <p:cNvSpPr/>
          <p:nvPr/>
        </p:nvSpPr>
        <p:spPr>
          <a:xfrm>
            <a:off x="8122857" y="5498090"/>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F9E50FC6-279E-40D1-8BC6-75AAE5FA91DB}"/>
              </a:ext>
            </a:extLst>
          </p:cNvPr>
          <p:cNvSpPr/>
          <p:nvPr/>
        </p:nvSpPr>
        <p:spPr>
          <a:xfrm>
            <a:off x="8452988" y="5797304"/>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8BB11680-E8E6-45B6-AEF6-8FC60B31A848}"/>
              </a:ext>
            </a:extLst>
          </p:cNvPr>
          <p:cNvSpPr/>
          <p:nvPr/>
        </p:nvSpPr>
        <p:spPr>
          <a:xfrm>
            <a:off x="8668029" y="5498090"/>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20D85541-5261-49A4-ACA0-7D80CBC8BBE9}"/>
              </a:ext>
            </a:extLst>
          </p:cNvPr>
          <p:cNvSpPr/>
          <p:nvPr/>
        </p:nvSpPr>
        <p:spPr>
          <a:xfrm>
            <a:off x="8122857" y="5199651"/>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CE9DE662-5890-4988-90AE-B95B69F8C6FC}"/>
              </a:ext>
            </a:extLst>
          </p:cNvPr>
          <p:cNvSpPr/>
          <p:nvPr/>
        </p:nvSpPr>
        <p:spPr>
          <a:xfrm>
            <a:off x="8668029" y="5199651"/>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5425895F-EB49-4235-8B66-02FAEBCE328E}"/>
              </a:ext>
            </a:extLst>
          </p:cNvPr>
          <p:cNvSpPr/>
          <p:nvPr/>
        </p:nvSpPr>
        <p:spPr>
          <a:xfrm>
            <a:off x="9147621" y="5199651"/>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F3DDCA1F-EBB1-4620-8106-7C82E0D98060}"/>
              </a:ext>
            </a:extLst>
          </p:cNvPr>
          <p:cNvSpPr/>
          <p:nvPr/>
        </p:nvSpPr>
        <p:spPr>
          <a:xfrm>
            <a:off x="9213201" y="5530674"/>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482E0D9A-2F22-4386-9BD1-50CA4BF64F83}"/>
              </a:ext>
            </a:extLst>
          </p:cNvPr>
          <p:cNvSpPr/>
          <p:nvPr/>
        </p:nvSpPr>
        <p:spPr>
          <a:xfrm>
            <a:off x="9530274" y="5797304"/>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3047E0D8-949C-495C-92DE-A4542EDDECB4}"/>
              </a:ext>
            </a:extLst>
          </p:cNvPr>
          <p:cNvSpPr/>
          <p:nvPr/>
        </p:nvSpPr>
        <p:spPr>
          <a:xfrm>
            <a:off x="9758373" y="5524572"/>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4AFC2424-DD71-4C59-8D22-B2D1361A03A5}"/>
              </a:ext>
            </a:extLst>
          </p:cNvPr>
          <p:cNvSpPr/>
          <p:nvPr/>
        </p:nvSpPr>
        <p:spPr>
          <a:xfrm>
            <a:off x="9821875" y="5203832"/>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ABBB56FB-0975-403F-AECD-16755FD94E95}"/>
              </a:ext>
            </a:extLst>
          </p:cNvPr>
          <p:cNvSpPr/>
          <p:nvPr/>
        </p:nvSpPr>
        <p:spPr>
          <a:xfrm>
            <a:off x="10235887" y="5196971"/>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B5216CFD-8962-40F1-BD02-201B5C66C323}"/>
              </a:ext>
            </a:extLst>
          </p:cNvPr>
          <p:cNvSpPr/>
          <p:nvPr/>
        </p:nvSpPr>
        <p:spPr>
          <a:xfrm>
            <a:off x="10397434" y="5549137"/>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585DF65C-7598-4F65-8525-36CBACEC4A62}"/>
              </a:ext>
            </a:extLst>
          </p:cNvPr>
          <p:cNvSpPr/>
          <p:nvPr/>
        </p:nvSpPr>
        <p:spPr>
          <a:xfrm>
            <a:off x="10734787" y="5797304"/>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C7CD098B-EB76-4AA9-BC0E-F728D35F4CD4}"/>
              </a:ext>
            </a:extLst>
          </p:cNvPr>
          <p:cNvSpPr/>
          <p:nvPr/>
        </p:nvSpPr>
        <p:spPr>
          <a:xfrm>
            <a:off x="10970130" y="5524572"/>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C1338DA2-C7D0-4573-BD30-8489CA937C8E}"/>
              </a:ext>
            </a:extLst>
          </p:cNvPr>
          <p:cNvSpPr/>
          <p:nvPr/>
        </p:nvSpPr>
        <p:spPr>
          <a:xfrm>
            <a:off x="10970130" y="5196971"/>
            <a:ext cx="131160" cy="10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9116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F88C3D-29E6-4E04-80B1-7AF980005182}"/>
              </a:ext>
            </a:extLst>
          </p:cNvPr>
          <p:cNvPicPr>
            <a:picLocks noChangeAspect="1"/>
          </p:cNvPicPr>
          <p:nvPr/>
        </p:nvPicPr>
        <p:blipFill>
          <a:blip r:embed="rId2"/>
          <a:stretch>
            <a:fillRect/>
          </a:stretch>
        </p:blipFill>
        <p:spPr>
          <a:xfrm>
            <a:off x="2703765" y="1600199"/>
            <a:ext cx="5753271" cy="3188113"/>
          </a:xfrm>
          <a:prstGeom prst="rect">
            <a:avLst/>
          </a:prstGeom>
        </p:spPr>
      </p:pic>
      <p:sp>
        <p:nvSpPr>
          <p:cNvPr id="2" name="Rectangle 3">
            <a:extLst>
              <a:ext uri="{FF2B5EF4-FFF2-40B4-BE49-F238E27FC236}">
                <a16:creationId xmlns:a16="http://schemas.microsoft.com/office/drawing/2014/main" id="{8C6E60B1-EAF7-4364-9E8F-E13F12E37438}"/>
              </a:ext>
            </a:extLst>
          </p:cNvPr>
          <p:cNvSpPr/>
          <p:nvPr/>
        </p:nvSpPr>
        <p:spPr>
          <a:xfrm>
            <a:off x="411827" y="118670"/>
            <a:ext cx="11565093" cy="830997"/>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262626"/>
                </a:solidFill>
                <a:effectLst>
                  <a:outerShdw dist="38096" dir="2700000">
                    <a:srgbClr val="5B9BD5"/>
                  </a:outerShdw>
                </a:effectLst>
                <a:uFillTx/>
                <a:latin typeface="Calibri"/>
              </a:rPr>
              <a:t>Task: To decorate a leaf using different lines  </a:t>
            </a:r>
          </a:p>
        </p:txBody>
      </p:sp>
      <p:sp>
        <p:nvSpPr>
          <p:cNvPr id="5" name="TextBox 6">
            <a:extLst>
              <a:ext uri="{FF2B5EF4-FFF2-40B4-BE49-F238E27FC236}">
                <a16:creationId xmlns:a16="http://schemas.microsoft.com/office/drawing/2014/main" id="{6C000975-F45B-481D-BEBA-D79EC8341F1F}"/>
              </a:ext>
            </a:extLst>
          </p:cNvPr>
          <p:cNvSpPr txBox="1"/>
          <p:nvPr/>
        </p:nvSpPr>
        <p:spPr>
          <a:xfrm>
            <a:off x="9545709" y="5539001"/>
            <a:ext cx="2445672" cy="1200329"/>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solidFill>
                  <a:srgbClr val="000000"/>
                </a:solidFill>
                <a:latin typeface="Calibri"/>
              </a:rPr>
              <a:t>Look at these examples of leaves decorated with different lines to give you some ideas.</a:t>
            </a:r>
            <a:endParaRPr lang="en-GB" sz="1800" b="0" i="0" u="none" strike="noStrike" kern="1200" cap="none" spc="0" baseline="0" dirty="0">
              <a:solidFill>
                <a:srgbClr val="000000"/>
              </a:solidFill>
              <a:uFillTx/>
              <a:latin typeface="Calibri"/>
            </a:endParaRPr>
          </a:p>
        </p:txBody>
      </p:sp>
      <p:sp>
        <p:nvSpPr>
          <p:cNvPr id="8" name="TextBox 9">
            <a:extLst>
              <a:ext uri="{FF2B5EF4-FFF2-40B4-BE49-F238E27FC236}">
                <a16:creationId xmlns:a16="http://schemas.microsoft.com/office/drawing/2014/main" id="{24B1E70F-2266-40F7-8FCE-AB5D21C29ACF}"/>
              </a:ext>
            </a:extLst>
          </p:cNvPr>
          <p:cNvSpPr txBox="1"/>
          <p:nvPr/>
        </p:nvSpPr>
        <p:spPr>
          <a:xfrm>
            <a:off x="124414" y="1765714"/>
            <a:ext cx="2185415" cy="1200329"/>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This is my example of a leaf decorated using the different types of lines.</a:t>
            </a:r>
          </a:p>
        </p:txBody>
      </p:sp>
      <p:cxnSp>
        <p:nvCxnSpPr>
          <p:cNvPr id="4" name="Straight Arrow Connector 5">
            <a:extLst>
              <a:ext uri="{FF2B5EF4-FFF2-40B4-BE49-F238E27FC236}">
                <a16:creationId xmlns:a16="http://schemas.microsoft.com/office/drawing/2014/main" id="{021F211B-FDE9-40FA-A215-438E269E5DF4}"/>
              </a:ext>
            </a:extLst>
          </p:cNvPr>
          <p:cNvCxnSpPr>
            <a:cxnSpLocks/>
          </p:cNvCxnSpPr>
          <p:nvPr/>
        </p:nvCxnSpPr>
        <p:spPr>
          <a:xfrm>
            <a:off x="1933575" y="2268329"/>
            <a:ext cx="1152525" cy="436771"/>
          </a:xfrm>
          <a:prstGeom prst="straightConnector1">
            <a:avLst/>
          </a:prstGeom>
          <a:noFill/>
          <a:ln w="28575" cap="flat">
            <a:solidFill>
              <a:srgbClr val="000000"/>
            </a:solidFill>
            <a:prstDash val="solid"/>
            <a:miter/>
            <a:tailEnd type="arrow"/>
          </a:ln>
        </p:spPr>
      </p:cxnSp>
      <p:pic>
        <p:nvPicPr>
          <p:cNvPr id="12" name="Picture 2" descr="Green Plant Leaves clip art Vector clip art - Free vector for free ">
            <a:extLst>
              <a:ext uri="{FF2B5EF4-FFF2-40B4-BE49-F238E27FC236}">
                <a16:creationId xmlns:a16="http://schemas.microsoft.com/office/drawing/2014/main" id="{74293CF4-02E6-4BCA-8B4F-993A1779BBB6}"/>
              </a:ext>
            </a:extLst>
          </p:cNvPr>
          <p:cNvPicPr>
            <a:picLocks noChangeAspect="1"/>
          </p:cNvPicPr>
          <p:nvPr/>
        </p:nvPicPr>
        <p:blipFill>
          <a:blip r:embed="rId3"/>
          <a:srcRect/>
          <a:stretch>
            <a:fillRect/>
          </a:stretch>
        </p:blipFill>
        <p:spPr>
          <a:xfrm>
            <a:off x="200619" y="4683376"/>
            <a:ext cx="2185415" cy="2056862"/>
          </a:xfrm>
          <a:prstGeom prst="rect">
            <a:avLst/>
          </a:prstGeom>
          <a:noFill/>
          <a:ln cap="flat">
            <a:noFill/>
          </a:ln>
        </p:spPr>
      </p:pic>
      <p:pic>
        <p:nvPicPr>
          <p:cNvPr id="13" name="Picture 4" descr="Orange Leaves Clip Art | Clipart library - Free Clipart Images">
            <a:extLst>
              <a:ext uri="{FF2B5EF4-FFF2-40B4-BE49-F238E27FC236}">
                <a16:creationId xmlns:a16="http://schemas.microsoft.com/office/drawing/2014/main" id="{D4C185BA-E2E4-4281-892F-A30BFA508C5D}"/>
              </a:ext>
            </a:extLst>
          </p:cNvPr>
          <p:cNvPicPr>
            <a:picLocks noChangeAspect="1"/>
          </p:cNvPicPr>
          <p:nvPr/>
        </p:nvPicPr>
        <p:blipFill>
          <a:blip r:embed="rId4"/>
          <a:srcRect/>
          <a:stretch>
            <a:fillRect/>
          </a:stretch>
        </p:blipFill>
        <p:spPr>
          <a:xfrm>
            <a:off x="2703765" y="4682468"/>
            <a:ext cx="2185414" cy="2056862"/>
          </a:xfrm>
          <a:prstGeom prst="rect">
            <a:avLst/>
          </a:prstGeom>
          <a:noFill/>
          <a:ln cap="flat">
            <a:noFill/>
          </a:ln>
        </p:spPr>
      </p:pic>
      <p:pic>
        <p:nvPicPr>
          <p:cNvPr id="14" name="Picture 6" descr="Image result for images of leaves with dotted lines">
            <a:extLst>
              <a:ext uri="{FF2B5EF4-FFF2-40B4-BE49-F238E27FC236}">
                <a16:creationId xmlns:a16="http://schemas.microsoft.com/office/drawing/2014/main" id="{7EB16AD3-A5BE-41F4-B490-F1F7C826E255}"/>
              </a:ext>
            </a:extLst>
          </p:cNvPr>
          <p:cNvPicPr>
            <a:picLocks noChangeAspect="1"/>
          </p:cNvPicPr>
          <p:nvPr/>
        </p:nvPicPr>
        <p:blipFill>
          <a:blip r:embed="rId5"/>
          <a:srcRect/>
          <a:stretch>
            <a:fillRect/>
          </a:stretch>
        </p:blipFill>
        <p:spPr>
          <a:xfrm>
            <a:off x="5206910" y="4682468"/>
            <a:ext cx="2183327" cy="2056862"/>
          </a:xfrm>
          <a:prstGeom prst="rect">
            <a:avLst/>
          </a:prstGeom>
          <a:noFill/>
          <a:ln cap="flat">
            <a:noFill/>
          </a:ln>
        </p:spPr>
      </p:pic>
      <p:cxnSp>
        <p:nvCxnSpPr>
          <p:cNvPr id="15" name="Straight Arrow Connector 5">
            <a:extLst>
              <a:ext uri="{FF2B5EF4-FFF2-40B4-BE49-F238E27FC236}">
                <a16:creationId xmlns:a16="http://schemas.microsoft.com/office/drawing/2014/main" id="{60C821B6-F18F-4C64-97FF-3701575491E4}"/>
              </a:ext>
            </a:extLst>
          </p:cNvPr>
          <p:cNvCxnSpPr>
            <a:cxnSpLocks/>
          </p:cNvCxnSpPr>
          <p:nvPr/>
        </p:nvCxnSpPr>
        <p:spPr>
          <a:xfrm flipH="1">
            <a:off x="7458076" y="6334125"/>
            <a:ext cx="1914524" cy="225758"/>
          </a:xfrm>
          <a:prstGeom prst="straightConnector1">
            <a:avLst/>
          </a:prstGeom>
          <a:noFill/>
          <a:ln w="28575" cap="flat">
            <a:solidFill>
              <a:srgbClr val="000000"/>
            </a:solidFill>
            <a:prstDash val="solid"/>
            <a:miter/>
            <a:tailEnd type="arrow"/>
          </a:ln>
        </p:spPr>
      </p:cxnSp>
      <p:sp>
        <p:nvSpPr>
          <p:cNvPr id="19" name="Rectangle 18">
            <a:extLst>
              <a:ext uri="{FF2B5EF4-FFF2-40B4-BE49-F238E27FC236}">
                <a16:creationId xmlns:a16="http://schemas.microsoft.com/office/drawing/2014/main" id="{80CE1A08-9EB2-4CD4-867D-70EFA0E02C4D}"/>
              </a:ext>
            </a:extLst>
          </p:cNvPr>
          <p:cNvSpPr/>
          <p:nvPr/>
        </p:nvSpPr>
        <p:spPr>
          <a:xfrm>
            <a:off x="124414" y="826431"/>
            <a:ext cx="11852506" cy="830997"/>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You need to decorate a leaf using the four types of lines we have been looking at this lesson.</a:t>
            </a:r>
          </a:p>
        </p:txBody>
      </p:sp>
      <p:sp>
        <p:nvSpPr>
          <p:cNvPr id="21" name="TextBox 20">
            <a:extLst>
              <a:ext uri="{FF2B5EF4-FFF2-40B4-BE49-F238E27FC236}">
                <a16:creationId xmlns:a16="http://schemas.microsoft.com/office/drawing/2014/main" id="{3457C5F9-2EE3-451B-8FB4-2BDB3814B719}"/>
              </a:ext>
            </a:extLst>
          </p:cNvPr>
          <p:cNvSpPr txBox="1"/>
          <p:nvPr/>
        </p:nvSpPr>
        <p:spPr>
          <a:xfrm>
            <a:off x="9483681" y="1657428"/>
            <a:ext cx="1792478" cy="1938992"/>
          </a:xfrm>
          <a:prstGeom prst="rect">
            <a:avLst/>
          </a:prstGeom>
          <a:noFill/>
        </p:spPr>
        <p:txBody>
          <a:bodyPr wrap="none" rtlCol="0">
            <a:spAutoFit/>
          </a:bodyPr>
          <a:lstStyle/>
          <a:p>
            <a:pPr algn="ctr"/>
            <a:r>
              <a:rPr lang="en-GB" sz="2400" b="1" dirty="0"/>
              <a:t>Remember:</a:t>
            </a:r>
          </a:p>
          <a:p>
            <a:pPr algn="ctr"/>
            <a:r>
              <a:rPr lang="en-GB" sz="2400" b="1" dirty="0"/>
              <a:t>Straight line </a:t>
            </a:r>
          </a:p>
          <a:p>
            <a:pPr algn="ctr"/>
            <a:r>
              <a:rPr lang="en-GB" sz="2400" b="1" dirty="0"/>
              <a:t>Curved line</a:t>
            </a:r>
          </a:p>
          <a:p>
            <a:pPr algn="ctr"/>
            <a:r>
              <a:rPr lang="en-GB" sz="2400" b="1" dirty="0"/>
              <a:t>Zig zag line</a:t>
            </a:r>
          </a:p>
          <a:p>
            <a:pPr algn="ctr"/>
            <a:r>
              <a:rPr lang="en-GB" sz="2400" b="1" dirty="0"/>
              <a:t>Dotted line </a:t>
            </a:r>
          </a:p>
        </p:txBody>
      </p:sp>
      <p:sp>
        <p:nvSpPr>
          <p:cNvPr id="22" name="Cloud 21">
            <a:extLst>
              <a:ext uri="{FF2B5EF4-FFF2-40B4-BE49-F238E27FC236}">
                <a16:creationId xmlns:a16="http://schemas.microsoft.com/office/drawing/2014/main" id="{D78E3AF2-D7FA-43BE-830A-EB6CF47ABE96}"/>
              </a:ext>
            </a:extLst>
          </p:cNvPr>
          <p:cNvSpPr/>
          <p:nvPr/>
        </p:nvSpPr>
        <p:spPr>
          <a:xfrm>
            <a:off x="7302822" y="3628587"/>
            <a:ext cx="4889177" cy="1810258"/>
          </a:xfrm>
          <a:prstGeom prst="cloud">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You can draw the outline of a leaf and decorate the inside or you can print the leaf template on the next slide and then decorate the inside.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C6E60B1-EAF7-4364-9E8F-E13F12E37438}"/>
              </a:ext>
            </a:extLst>
          </p:cNvPr>
          <p:cNvSpPr/>
          <p:nvPr/>
        </p:nvSpPr>
        <p:spPr>
          <a:xfrm>
            <a:off x="411827" y="118670"/>
            <a:ext cx="11565093" cy="830997"/>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262626"/>
                </a:solidFill>
                <a:effectLst>
                  <a:outerShdw dist="38096" dir="2700000">
                    <a:srgbClr val="5B9BD5"/>
                  </a:outerShdw>
                </a:effectLst>
                <a:uFillTx/>
                <a:latin typeface="Calibri"/>
              </a:rPr>
              <a:t>Task: To decorate a leaf using different lines  </a:t>
            </a:r>
          </a:p>
        </p:txBody>
      </p:sp>
      <p:pic>
        <p:nvPicPr>
          <p:cNvPr id="3" name="Picture 4" descr="Image result for images of leaves outline">
            <a:extLst>
              <a:ext uri="{FF2B5EF4-FFF2-40B4-BE49-F238E27FC236}">
                <a16:creationId xmlns:a16="http://schemas.microsoft.com/office/drawing/2014/main" id="{D354127C-BC75-419A-B0D5-0CBAC7F6FAD5}"/>
              </a:ext>
            </a:extLst>
          </p:cNvPr>
          <p:cNvPicPr>
            <a:picLocks noChangeAspect="1"/>
          </p:cNvPicPr>
          <p:nvPr/>
        </p:nvPicPr>
        <p:blipFill>
          <a:blip r:embed="rId2"/>
          <a:srcRect/>
          <a:stretch>
            <a:fillRect/>
          </a:stretch>
        </p:blipFill>
        <p:spPr>
          <a:xfrm>
            <a:off x="2348869" y="949667"/>
            <a:ext cx="7241277" cy="5789663"/>
          </a:xfrm>
          <a:prstGeom prst="rect">
            <a:avLst/>
          </a:prstGeom>
          <a:noFill/>
          <a:ln cap="flat">
            <a:noFill/>
          </a:ln>
        </p:spPr>
      </p:pic>
      <p:cxnSp>
        <p:nvCxnSpPr>
          <p:cNvPr id="4" name="Straight Arrow Connector 5">
            <a:extLst>
              <a:ext uri="{FF2B5EF4-FFF2-40B4-BE49-F238E27FC236}">
                <a16:creationId xmlns:a16="http://schemas.microsoft.com/office/drawing/2014/main" id="{021F211B-FDE9-40FA-A215-438E269E5DF4}"/>
              </a:ext>
            </a:extLst>
          </p:cNvPr>
          <p:cNvCxnSpPr>
            <a:cxnSpLocks/>
          </p:cNvCxnSpPr>
          <p:nvPr/>
        </p:nvCxnSpPr>
        <p:spPr>
          <a:xfrm>
            <a:off x="384063" y="2576025"/>
            <a:ext cx="2130537" cy="662475"/>
          </a:xfrm>
          <a:prstGeom prst="straightConnector1">
            <a:avLst/>
          </a:prstGeom>
          <a:noFill/>
          <a:ln w="28575" cap="flat">
            <a:solidFill>
              <a:srgbClr val="000000"/>
            </a:solidFill>
            <a:prstDash val="solid"/>
            <a:miter/>
            <a:tailEnd type="arrow"/>
          </a:ln>
        </p:spPr>
      </p:cxnSp>
      <p:sp>
        <p:nvSpPr>
          <p:cNvPr id="5" name="TextBox 6">
            <a:extLst>
              <a:ext uri="{FF2B5EF4-FFF2-40B4-BE49-F238E27FC236}">
                <a16:creationId xmlns:a16="http://schemas.microsoft.com/office/drawing/2014/main" id="{6C000975-F45B-481D-BEBA-D79EC8341F1F}"/>
              </a:ext>
            </a:extLst>
          </p:cNvPr>
          <p:cNvSpPr txBox="1"/>
          <p:nvPr/>
        </p:nvSpPr>
        <p:spPr>
          <a:xfrm>
            <a:off x="9695484" y="1650465"/>
            <a:ext cx="2445672" cy="2308320"/>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Why not add some colours to your leaf? Remember to use some of the different lines we have been learning about. Such as, straight, curved, dotted or zig zag.</a:t>
            </a:r>
          </a:p>
        </p:txBody>
      </p:sp>
      <p:pic>
        <p:nvPicPr>
          <p:cNvPr id="6" name="Picture 6" descr="Image result for images of coloured pencils">
            <a:extLst>
              <a:ext uri="{FF2B5EF4-FFF2-40B4-BE49-F238E27FC236}">
                <a16:creationId xmlns:a16="http://schemas.microsoft.com/office/drawing/2014/main" id="{8C0C88E8-E2A9-4D8B-93F9-0FCF578BB1CC}"/>
              </a:ext>
            </a:extLst>
          </p:cNvPr>
          <p:cNvPicPr>
            <a:picLocks noChangeAspect="1"/>
          </p:cNvPicPr>
          <p:nvPr/>
        </p:nvPicPr>
        <p:blipFill>
          <a:blip r:embed="rId3"/>
          <a:srcRect/>
          <a:stretch>
            <a:fillRect/>
          </a:stretch>
        </p:blipFill>
        <p:spPr>
          <a:xfrm>
            <a:off x="9942761" y="4509742"/>
            <a:ext cx="2143125" cy="2143125"/>
          </a:xfrm>
          <a:prstGeom prst="rect">
            <a:avLst/>
          </a:prstGeom>
          <a:noFill/>
          <a:ln cap="flat">
            <a:noFill/>
          </a:ln>
        </p:spPr>
      </p:pic>
      <p:sp>
        <p:nvSpPr>
          <p:cNvPr id="7" name="Arrow: Down 7">
            <a:extLst>
              <a:ext uri="{FF2B5EF4-FFF2-40B4-BE49-F238E27FC236}">
                <a16:creationId xmlns:a16="http://schemas.microsoft.com/office/drawing/2014/main" id="{4817117B-73CB-423A-A589-1C3D548E7131}"/>
              </a:ext>
            </a:extLst>
          </p:cNvPr>
          <p:cNvSpPr/>
          <p:nvPr/>
        </p:nvSpPr>
        <p:spPr>
          <a:xfrm>
            <a:off x="10762863" y="3925848"/>
            <a:ext cx="502920" cy="657225"/>
          </a:xfrm>
          <a:custGeom>
            <a:avLst>
              <a:gd name="f0" fmla="val 13336"/>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8" name="TextBox 9">
            <a:extLst>
              <a:ext uri="{FF2B5EF4-FFF2-40B4-BE49-F238E27FC236}">
                <a16:creationId xmlns:a16="http://schemas.microsoft.com/office/drawing/2014/main" id="{24B1E70F-2266-40F7-8FCE-AB5D21C29ACF}"/>
              </a:ext>
            </a:extLst>
          </p:cNvPr>
          <p:cNvSpPr txBox="1"/>
          <p:nvPr/>
        </p:nvSpPr>
        <p:spPr>
          <a:xfrm>
            <a:off x="58117" y="1024182"/>
            <a:ext cx="2185415" cy="1477328"/>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Here is a leaf outline. You can print this and decorate the inside using the four types of lines.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710763" y="1021924"/>
            <a:ext cx="4528108" cy="4548143"/>
          </a:xfrm>
          <a:prstGeom prst="rect">
            <a:avLst/>
          </a:prstGeom>
          <a:noFill/>
          <a:ln cap="flat">
            <a:noFill/>
          </a:ln>
        </p:spPr>
      </p:pic>
      <p:sp>
        <p:nvSpPr>
          <p:cNvPr id="3" name="Rectangle 4"/>
          <p:cNvSpPr/>
          <p:nvPr/>
        </p:nvSpPr>
        <p:spPr>
          <a:xfrm>
            <a:off x="5974808" y="3244336"/>
            <a:ext cx="24237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Times New Roman" pitchFamily="18"/>
              </a:rPr>
              <a:t> </a:t>
            </a:r>
            <a:endParaRPr lang="en-GB" sz="1800" b="0" i="0" u="none" strike="noStrike" kern="1200" cap="none" spc="0" baseline="0">
              <a:solidFill>
                <a:srgbClr val="000000"/>
              </a:solidFill>
              <a:uFillTx/>
              <a:latin typeface="Calibri"/>
            </a:endParaRPr>
          </a:p>
        </p:txBody>
      </p:sp>
      <p:sp>
        <p:nvSpPr>
          <p:cNvPr id="4" name="Rectangle 7"/>
          <p:cNvSpPr/>
          <p:nvPr/>
        </p:nvSpPr>
        <p:spPr>
          <a:xfrm>
            <a:off x="0" y="5674391"/>
            <a:ext cx="12191996" cy="956078"/>
          </a:xfrm>
          <a:prstGeom prst="rect">
            <a:avLst/>
          </a:prstGeom>
          <a:solidFill>
            <a:srgbClr val="FFD966"/>
          </a:solidFill>
          <a:ln w="12701" cap="flat">
            <a:solidFill>
              <a:srgbClr val="FFD96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extBox 6"/>
          <p:cNvSpPr txBox="1"/>
          <p:nvPr/>
        </p:nvSpPr>
        <p:spPr>
          <a:xfrm>
            <a:off x="1191335" y="5829263"/>
            <a:ext cx="9566964"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Please send a photograph of you and your completed </a:t>
            </a:r>
            <a:r>
              <a:rPr lang="en-GB" sz="1800" b="0" i="0" u="none" strike="noStrike" kern="0" cap="none" spc="0" baseline="0">
                <a:solidFill>
                  <a:srgbClr val="000000"/>
                </a:solidFill>
                <a:uFillTx/>
                <a:latin typeface="Calibri"/>
              </a:rPr>
              <a:t>drawing </a:t>
            </a:r>
            <a:r>
              <a:rPr lang="en-GB" sz="1800" b="0" i="0" u="none" strike="noStrike" kern="1200" cap="none" spc="0" baseline="0">
                <a:solidFill>
                  <a:srgbClr val="000000"/>
                </a:solidFill>
                <a:uFillTx/>
                <a:latin typeface="Calibri"/>
              </a:rPr>
              <a:t>to       </a:t>
            </a:r>
            <a:r>
              <a:rPr lang="en-GB" sz="1800" b="0" i="0" u="none" strike="noStrike" kern="1200" cap="none" spc="0" baseline="0">
                <a:solidFill>
                  <a:srgbClr val="000000"/>
                </a:solidFill>
                <a:uFillTx/>
                <a:latin typeface="Calibri"/>
                <a:hlinkClick r:id="rId3"/>
              </a:rPr>
              <a:t>pioneerspupils@gmail.com</a:t>
            </a:r>
            <a:r>
              <a:rPr lang="en-GB"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                             </a:t>
            </a:r>
            <a:r>
              <a:rPr lang="en-GB" sz="1800" b="0" i="0" u="none" strike="noStrike" kern="1200" cap="none" spc="0" baseline="0">
                <a:solidFill>
                  <a:srgbClr val="FFFFFF"/>
                </a:solidFill>
                <a:uFillTx/>
                <a:latin typeface="Calibri"/>
              </a:rPr>
              <a:t>or</a:t>
            </a:r>
            <a:r>
              <a:rPr lang="en-GB" sz="1800" b="0" i="0" u="none" strike="noStrike" kern="1200" cap="none" spc="0" baseline="0">
                <a:solidFill>
                  <a:srgbClr val="000000"/>
                </a:solidFill>
                <a:uFillTx/>
                <a:latin typeface="Calibri"/>
              </a:rPr>
              <a:t>                          deliver it to the drop box outside of school on a Friday.</a:t>
            </a:r>
          </a:p>
        </p:txBody>
      </p:sp>
      <p:sp>
        <p:nvSpPr>
          <p:cNvPr id="6" name="Rectangle 12"/>
          <p:cNvSpPr/>
          <p:nvPr/>
        </p:nvSpPr>
        <p:spPr>
          <a:xfrm>
            <a:off x="0" y="468931"/>
            <a:ext cx="12191996" cy="55298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extBox 5"/>
          <p:cNvSpPr txBox="1"/>
          <p:nvPr/>
        </p:nvSpPr>
        <p:spPr>
          <a:xfrm>
            <a:off x="1034040" y="347755"/>
            <a:ext cx="10535917"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FFD966"/>
                </a:solidFill>
                <a:uFillTx/>
                <a:latin typeface="Calibri"/>
              </a:rPr>
              <a:t>Well done for all of your hard work this lesson!</a:t>
            </a:r>
          </a:p>
        </p:txBody>
      </p:sp>
    </p:spTree>
    <p:extLst>
      <p:ext uri="{BB962C8B-B14F-4D97-AF65-F5344CB8AC3E}">
        <p14:creationId xmlns:p14="http://schemas.microsoft.com/office/powerpoint/2010/main" val="607201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189472" y="164756"/>
            <a:ext cx="7594110" cy="700220"/>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3" name="Picture 5"/>
          <p:cNvPicPr>
            <a:picLocks noChangeAspect="1"/>
          </p:cNvPicPr>
          <p:nvPr/>
        </p:nvPicPr>
        <p:blipFill>
          <a:blip r:embed="rId2"/>
          <a:stretch>
            <a:fillRect/>
          </a:stretch>
        </p:blipFill>
        <p:spPr>
          <a:xfrm>
            <a:off x="275673" y="1728060"/>
            <a:ext cx="2219321" cy="1104896"/>
          </a:xfrm>
          <a:prstGeom prst="rect">
            <a:avLst/>
          </a:prstGeom>
          <a:noFill/>
          <a:ln cap="flat">
            <a:noFill/>
          </a:ln>
        </p:spPr>
      </p:pic>
      <p:sp>
        <p:nvSpPr>
          <p:cNvPr id="4" name="Rectangle 6"/>
          <p:cNvSpPr/>
          <p:nvPr/>
        </p:nvSpPr>
        <p:spPr>
          <a:xfrm>
            <a:off x="275673" y="2839980"/>
            <a:ext cx="10612654" cy="1752795"/>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Rectangle 7"/>
          <p:cNvSpPr/>
          <p:nvPr/>
        </p:nvSpPr>
        <p:spPr>
          <a:xfrm>
            <a:off x="189472" y="5905853"/>
            <a:ext cx="5473095" cy="737299"/>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6" name="TextBox 8"/>
          <p:cNvSpPr txBox="1"/>
          <p:nvPr/>
        </p:nvSpPr>
        <p:spPr>
          <a:xfrm>
            <a:off x="864062" y="6033805"/>
            <a:ext cx="4028297"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Subject</a:t>
            </a:r>
            <a:r>
              <a:rPr lang="en-GB" sz="1800" b="0" i="0" u="none" strike="noStrike" kern="1200" cap="none" spc="0" baseline="0">
                <a:solidFill>
                  <a:srgbClr val="000000"/>
                </a:solidFill>
                <a:uFillTx/>
                <a:latin typeface="Calibri"/>
              </a:rPr>
              <a:t>: </a:t>
            </a:r>
            <a:r>
              <a:rPr lang="en-GB" sz="2400" b="0" i="0" u="none" strike="noStrike" kern="1200" cap="none" spc="0" baseline="0">
                <a:solidFill>
                  <a:srgbClr val="000000"/>
                </a:solidFill>
                <a:uFillTx/>
                <a:latin typeface="Calibri"/>
              </a:rPr>
              <a:t>Art &amp; Design </a:t>
            </a:r>
            <a:endParaRPr lang="en-GB" sz="1800" b="0" i="0" u="none" strike="noStrike" kern="1200" cap="none" spc="0" baseline="0">
              <a:solidFill>
                <a:srgbClr val="000000"/>
              </a:solidFill>
              <a:uFillTx/>
              <a:latin typeface="Calibri"/>
            </a:endParaRPr>
          </a:p>
        </p:txBody>
      </p:sp>
      <p:pic>
        <p:nvPicPr>
          <p:cNvPr id="7" name="Picture 9"/>
          <p:cNvPicPr>
            <a:picLocks noChangeAspect="1"/>
          </p:cNvPicPr>
          <p:nvPr/>
        </p:nvPicPr>
        <p:blipFill>
          <a:blip r:embed="rId3"/>
          <a:stretch>
            <a:fillRect/>
          </a:stretch>
        </p:blipFill>
        <p:spPr>
          <a:xfrm>
            <a:off x="275673" y="5987216"/>
            <a:ext cx="588388" cy="588388"/>
          </a:xfrm>
          <a:prstGeom prst="rect">
            <a:avLst/>
          </a:prstGeom>
          <a:noFill/>
          <a:ln cap="flat">
            <a:noFill/>
          </a:ln>
        </p:spPr>
      </p:pic>
      <p:pic>
        <p:nvPicPr>
          <p:cNvPr id="8" name="Picture 10"/>
          <p:cNvPicPr>
            <a:picLocks noChangeAspect="1"/>
          </p:cNvPicPr>
          <p:nvPr/>
        </p:nvPicPr>
        <p:blipFill>
          <a:blip r:embed="rId4"/>
          <a:stretch>
            <a:fillRect/>
          </a:stretch>
        </p:blipFill>
        <p:spPr>
          <a:xfrm>
            <a:off x="4730620" y="5956127"/>
            <a:ext cx="750137" cy="588818"/>
          </a:xfrm>
          <a:prstGeom prst="rect">
            <a:avLst/>
          </a:prstGeom>
          <a:noFill/>
          <a:ln cap="flat">
            <a:noFill/>
          </a:ln>
        </p:spPr>
      </p:pic>
      <p:sp>
        <p:nvSpPr>
          <p:cNvPr id="9" name="TextBox 11"/>
          <p:cNvSpPr txBox="1"/>
          <p:nvPr/>
        </p:nvSpPr>
        <p:spPr>
          <a:xfrm>
            <a:off x="273359" y="191585"/>
            <a:ext cx="742633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a:solidFill>
                  <a:srgbClr val="000000"/>
                </a:solidFill>
                <a:uFillTx/>
                <a:latin typeface="Calibri"/>
              </a:rPr>
              <a:t>Date: Thursday 25</a:t>
            </a:r>
            <a:r>
              <a:rPr lang="en-GB" sz="3200" b="0" i="0" u="none" strike="noStrike" kern="1200" cap="none" spc="0" baseline="30000">
                <a:solidFill>
                  <a:srgbClr val="000000"/>
                </a:solidFill>
                <a:uFillTx/>
                <a:latin typeface="Calibri"/>
              </a:rPr>
              <a:t>th</a:t>
            </a:r>
            <a:r>
              <a:rPr lang="en-GB" sz="3200" b="0" i="0" u="none" strike="noStrike" kern="1200" cap="none" spc="0" baseline="0">
                <a:solidFill>
                  <a:srgbClr val="000000"/>
                </a:solidFill>
                <a:uFillTx/>
                <a:latin typeface="Calibri"/>
              </a:rPr>
              <a:t> February  </a:t>
            </a:r>
          </a:p>
        </p:txBody>
      </p:sp>
      <p:sp>
        <p:nvSpPr>
          <p:cNvPr id="10" name="TextBox 12"/>
          <p:cNvSpPr txBox="1"/>
          <p:nvPr/>
        </p:nvSpPr>
        <p:spPr>
          <a:xfrm>
            <a:off x="447772" y="2879546"/>
            <a:ext cx="10429591" cy="13234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000000"/>
                </a:solidFill>
                <a:uFillTx/>
                <a:latin typeface="Calibri"/>
              </a:rPr>
              <a:t>LO To be able to use different drawing techniques. </a:t>
            </a:r>
          </a:p>
        </p:txBody>
      </p:sp>
    </p:spTree>
    <p:extLst>
      <p:ext uri="{BB962C8B-B14F-4D97-AF65-F5344CB8AC3E}">
        <p14:creationId xmlns:p14="http://schemas.microsoft.com/office/powerpoint/2010/main" val="2615765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2934236" y="194876"/>
            <a:ext cx="5910654"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262626"/>
                </a:solidFill>
                <a:effectLst>
                  <a:outerShdw dist="38096" dir="2700000">
                    <a:srgbClr val="5B9BD5"/>
                  </a:outerShdw>
                </a:effectLst>
                <a:uFillTx/>
                <a:latin typeface="Calibri"/>
              </a:rPr>
              <a:t>Hatching technique </a:t>
            </a:r>
          </a:p>
        </p:txBody>
      </p:sp>
      <p:sp>
        <p:nvSpPr>
          <p:cNvPr id="3" name="TextBox 3"/>
          <p:cNvSpPr txBox="1"/>
          <p:nvPr/>
        </p:nvSpPr>
        <p:spPr>
          <a:xfrm>
            <a:off x="1358716" y="1222168"/>
            <a:ext cx="9061704" cy="646334"/>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What is the hatching technique? Hatching technique is when you draw lines in the same direction, evenly spread out and of the same size. </a:t>
            </a:r>
          </a:p>
        </p:txBody>
      </p:sp>
      <p:pic>
        <p:nvPicPr>
          <p:cNvPr id="4" name="Picture 4" descr="Image result for hatching technique art leaf and trees"/>
          <p:cNvPicPr>
            <a:picLocks noChangeAspect="1"/>
          </p:cNvPicPr>
          <p:nvPr/>
        </p:nvPicPr>
        <p:blipFill>
          <a:blip r:embed="rId2"/>
          <a:srcRect/>
          <a:stretch>
            <a:fillRect/>
          </a:stretch>
        </p:blipFill>
        <p:spPr>
          <a:xfrm>
            <a:off x="2346542" y="2109155"/>
            <a:ext cx="3187068" cy="3944383"/>
          </a:xfrm>
          <a:prstGeom prst="rect">
            <a:avLst/>
          </a:prstGeom>
          <a:noFill/>
          <a:ln cap="flat">
            <a:noFill/>
          </a:ln>
        </p:spPr>
      </p:pic>
      <p:sp>
        <p:nvSpPr>
          <p:cNvPr id="5" name="TextBox 6"/>
          <p:cNvSpPr txBox="1"/>
          <p:nvPr/>
        </p:nvSpPr>
        <p:spPr>
          <a:xfrm>
            <a:off x="310896" y="2432304"/>
            <a:ext cx="1636776" cy="2031321"/>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Can you see the hatching technique? This person is drawing lines going in the same direction. </a:t>
            </a:r>
          </a:p>
        </p:txBody>
      </p:sp>
      <p:cxnSp>
        <p:nvCxnSpPr>
          <p:cNvPr id="6" name="Straight Arrow Connector 8"/>
          <p:cNvCxnSpPr/>
          <p:nvPr/>
        </p:nvCxnSpPr>
        <p:spPr>
          <a:xfrm>
            <a:off x="1773936" y="3977639"/>
            <a:ext cx="1335024" cy="210313"/>
          </a:xfrm>
          <a:prstGeom prst="straightConnector1">
            <a:avLst/>
          </a:prstGeom>
          <a:noFill/>
          <a:ln w="28575" cap="flat">
            <a:solidFill>
              <a:srgbClr val="000000"/>
            </a:solidFill>
            <a:prstDash val="solid"/>
            <a:miter/>
            <a:tailEnd type="arrow"/>
          </a:ln>
        </p:spPr>
      </p:cxnSp>
      <p:pic>
        <p:nvPicPr>
          <p:cNvPr id="7" name="Picture 6" descr="Image result for hatching technique art leaf and trees simple"/>
          <p:cNvPicPr>
            <a:picLocks noChangeAspect="1"/>
          </p:cNvPicPr>
          <p:nvPr/>
        </p:nvPicPr>
        <p:blipFill>
          <a:blip r:embed="rId3"/>
          <a:srcRect/>
          <a:stretch>
            <a:fillRect/>
          </a:stretch>
        </p:blipFill>
        <p:spPr>
          <a:xfrm>
            <a:off x="6812947" y="2231337"/>
            <a:ext cx="3032507" cy="3609932"/>
          </a:xfrm>
          <a:prstGeom prst="rect">
            <a:avLst/>
          </a:prstGeom>
          <a:noFill/>
          <a:ln cap="flat">
            <a:noFill/>
          </a:ln>
        </p:spPr>
      </p:pic>
      <p:sp>
        <p:nvSpPr>
          <p:cNvPr id="8" name="TextBox 10"/>
          <p:cNvSpPr txBox="1"/>
          <p:nvPr/>
        </p:nvSpPr>
        <p:spPr>
          <a:xfrm>
            <a:off x="10420420" y="2259729"/>
            <a:ext cx="1563624" cy="2862318"/>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Here is another picture showing the hatching technique. Lots of lines going in the same direction.  </a:t>
            </a:r>
          </a:p>
        </p:txBody>
      </p:sp>
      <p:cxnSp>
        <p:nvCxnSpPr>
          <p:cNvPr id="9" name="Straight Arrow Connector 12"/>
          <p:cNvCxnSpPr/>
          <p:nvPr/>
        </p:nvCxnSpPr>
        <p:spPr>
          <a:xfrm flipH="1">
            <a:off x="8951527" y="3298094"/>
            <a:ext cx="1600649" cy="783257"/>
          </a:xfrm>
          <a:prstGeom prst="straightConnector1">
            <a:avLst/>
          </a:prstGeom>
          <a:noFill/>
          <a:ln w="28575" cap="flat">
            <a:solidFill>
              <a:srgbClr val="000000"/>
            </a:solidFill>
            <a:prstDash val="solid"/>
            <a:miter/>
            <a:tailEnd type="arrow"/>
          </a:ln>
        </p:spPr>
      </p:cxnSp>
    </p:spTree>
    <p:extLst>
      <p:ext uri="{BB962C8B-B14F-4D97-AF65-F5344CB8AC3E}">
        <p14:creationId xmlns:p14="http://schemas.microsoft.com/office/powerpoint/2010/main" val="672525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2678" y="194876"/>
            <a:ext cx="6293769"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dirty="0">
                <a:solidFill>
                  <a:srgbClr val="262626"/>
                </a:solidFill>
                <a:effectLst>
                  <a:outerShdw dist="38096" dir="2700000">
                    <a:srgbClr val="5B9BD5"/>
                  </a:outerShdw>
                </a:effectLst>
                <a:uFillTx/>
                <a:latin typeface="Calibri"/>
              </a:rPr>
              <a:t>Hatching technique!  </a:t>
            </a:r>
          </a:p>
        </p:txBody>
      </p:sp>
      <p:sp>
        <p:nvSpPr>
          <p:cNvPr id="3" name="TextBox 2"/>
          <p:cNvSpPr txBox="1"/>
          <p:nvPr/>
        </p:nvSpPr>
        <p:spPr>
          <a:xfrm>
            <a:off x="332932" y="6456717"/>
            <a:ext cx="6094475"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hlinkClick r:id="rId2"/>
              </a:rPr>
              <a:t>https://youtu.be/Nx6OR1wvGVQ</a:t>
            </a:r>
            <a:r>
              <a:rPr lang="en-GB" sz="2400" b="0" i="0" u="none" strike="noStrike" kern="1200" cap="none" spc="0" baseline="0" dirty="0">
                <a:solidFill>
                  <a:srgbClr val="000000"/>
                </a:solidFill>
                <a:uFillTx/>
                <a:latin typeface="Calibri"/>
              </a:rPr>
              <a:t> </a:t>
            </a:r>
          </a:p>
        </p:txBody>
      </p:sp>
      <p:sp>
        <p:nvSpPr>
          <p:cNvPr id="4" name="TextBox 3"/>
          <p:cNvSpPr txBox="1"/>
          <p:nvPr/>
        </p:nvSpPr>
        <p:spPr>
          <a:xfrm>
            <a:off x="332932" y="5052182"/>
            <a:ext cx="4819491" cy="830997"/>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Click on the link below to watch the video on the hatching technique.</a:t>
            </a:r>
          </a:p>
        </p:txBody>
      </p:sp>
      <p:pic>
        <p:nvPicPr>
          <p:cNvPr id="5" name="Picture 4" descr="Text&#10;&#10;Description automatically generated"/>
          <p:cNvPicPr>
            <a:picLocks noChangeAspect="1"/>
          </p:cNvPicPr>
          <p:nvPr/>
        </p:nvPicPr>
        <p:blipFill>
          <a:blip r:embed="rId3"/>
          <a:stretch>
            <a:fillRect/>
          </a:stretch>
        </p:blipFill>
        <p:spPr>
          <a:xfrm>
            <a:off x="81295" y="1015965"/>
            <a:ext cx="6052888" cy="4038167"/>
          </a:xfrm>
          <a:prstGeom prst="rect">
            <a:avLst/>
          </a:prstGeom>
          <a:noFill/>
          <a:ln cap="flat">
            <a:noFill/>
          </a:ln>
        </p:spPr>
      </p:pic>
      <p:sp>
        <p:nvSpPr>
          <p:cNvPr id="6" name="Arrow: Down 5"/>
          <p:cNvSpPr/>
          <p:nvPr/>
        </p:nvSpPr>
        <p:spPr>
          <a:xfrm>
            <a:off x="2108011" y="5875221"/>
            <a:ext cx="521208" cy="635618"/>
          </a:xfrm>
          <a:custGeom>
            <a:avLst>
              <a:gd name="f0" fmla="val 13905"/>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00000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7" name="Picture 2" descr="Image result for sketch tree hatching drawing"/>
          <p:cNvPicPr>
            <a:picLocks noChangeAspect="1"/>
          </p:cNvPicPr>
          <p:nvPr/>
        </p:nvPicPr>
        <p:blipFill>
          <a:blip r:embed="rId4"/>
          <a:srcRect/>
          <a:stretch>
            <a:fillRect/>
          </a:stretch>
        </p:blipFill>
        <p:spPr>
          <a:xfrm>
            <a:off x="6893269" y="1380021"/>
            <a:ext cx="3400744" cy="3310053"/>
          </a:xfrm>
          <a:prstGeom prst="rect">
            <a:avLst/>
          </a:prstGeom>
          <a:noFill/>
          <a:ln cap="flat">
            <a:noFill/>
          </a:ln>
        </p:spPr>
      </p:pic>
      <p:cxnSp>
        <p:nvCxnSpPr>
          <p:cNvPr id="8" name="Straight Arrow Connector 7"/>
          <p:cNvCxnSpPr/>
          <p:nvPr/>
        </p:nvCxnSpPr>
        <p:spPr>
          <a:xfrm flipH="1" flipV="1">
            <a:off x="7538149" y="3035048"/>
            <a:ext cx="3134205" cy="687866"/>
          </a:xfrm>
          <a:prstGeom prst="straightConnector1">
            <a:avLst/>
          </a:prstGeom>
          <a:noFill/>
          <a:ln w="28575" cap="flat">
            <a:solidFill>
              <a:srgbClr val="000000"/>
            </a:solidFill>
            <a:prstDash val="solid"/>
            <a:miter/>
            <a:tailEnd type="arrow"/>
          </a:ln>
        </p:spPr>
      </p:cxnSp>
      <p:sp>
        <p:nvSpPr>
          <p:cNvPr id="10" name="TextBox 9"/>
          <p:cNvSpPr txBox="1"/>
          <p:nvPr/>
        </p:nvSpPr>
        <p:spPr>
          <a:xfrm>
            <a:off x="9781267" y="3837158"/>
            <a:ext cx="2410733"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 Hatching technique.</a:t>
            </a:r>
          </a:p>
        </p:txBody>
      </p:sp>
      <p:sp>
        <p:nvSpPr>
          <p:cNvPr id="11" name="Cloud 10">
            <a:extLst>
              <a:ext uri="{FF2B5EF4-FFF2-40B4-BE49-F238E27FC236}">
                <a16:creationId xmlns:a16="http://schemas.microsoft.com/office/drawing/2014/main" id="{D78E3AF2-D7FA-43BE-830A-EB6CF47ABE96}"/>
              </a:ext>
            </a:extLst>
          </p:cNvPr>
          <p:cNvSpPr/>
          <p:nvPr/>
        </p:nvSpPr>
        <p:spPr>
          <a:xfrm>
            <a:off x="6679044" y="4879045"/>
            <a:ext cx="4889177" cy="1810258"/>
          </a:xfrm>
          <a:prstGeom prst="cloud">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If you are unable to watch the video online you will find some step by step pictures on the next slide.</a:t>
            </a:r>
          </a:p>
        </p:txBody>
      </p:sp>
    </p:spTree>
    <p:extLst>
      <p:ext uri="{BB962C8B-B14F-4D97-AF65-F5344CB8AC3E}">
        <p14:creationId xmlns:p14="http://schemas.microsoft.com/office/powerpoint/2010/main" val="3976277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p:cNvPicPr>
            <a:picLocks noChangeAspect="1"/>
          </p:cNvPicPr>
          <p:nvPr/>
        </p:nvPicPr>
        <p:blipFill>
          <a:blip r:embed="rId2"/>
          <a:stretch>
            <a:fillRect/>
          </a:stretch>
        </p:blipFill>
        <p:spPr>
          <a:xfrm>
            <a:off x="7131140" y="1118201"/>
            <a:ext cx="3093607" cy="2836331"/>
          </a:xfrm>
          <a:prstGeom prst="rect">
            <a:avLst/>
          </a:prstGeom>
          <a:noFill/>
          <a:ln cap="flat">
            <a:noFill/>
          </a:ln>
        </p:spPr>
      </p:pic>
      <p:pic>
        <p:nvPicPr>
          <p:cNvPr id="3" name="Picture 4"/>
          <p:cNvPicPr>
            <a:picLocks noChangeAspect="1"/>
          </p:cNvPicPr>
          <p:nvPr/>
        </p:nvPicPr>
        <p:blipFill>
          <a:blip r:embed="rId3"/>
          <a:stretch>
            <a:fillRect/>
          </a:stretch>
        </p:blipFill>
        <p:spPr>
          <a:xfrm>
            <a:off x="2835819" y="4125928"/>
            <a:ext cx="3205904" cy="2357752"/>
          </a:xfrm>
          <a:prstGeom prst="rect">
            <a:avLst/>
          </a:prstGeom>
          <a:noFill/>
          <a:ln cap="flat">
            <a:noFill/>
          </a:ln>
        </p:spPr>
      </p:pic>
      <p:pic>
        <p:nvPicPr>
          <p:cNvPr id="4" name="Picture 8" descr="Text&#10;&#10;Description automatically generated"/>
          <p:cNvPicPr>
            <a:picLocks noChangeAspect="1"/>
          </p:cNvPicPr>
          <p:nvPr/>
        </p:nvPicPr>
        <p:blipFill>
          <a:blip r:embed="rId4"/>
          <a:stretch>
            <a:fillRect/>
          </a:stretch>
        </p:blipFill>
        <p:spPr>
          <a:xfrm>
            <a:off x="7146182" y="4145862"/>
            <a:ext cx="3479465" cy="2321314"/>
          </a:xfrm>
          <a:prstGeom prst="rect">
            <a:avLst/>
          </a:prstGeom>
          <a:noFill/>
          <a:ln cap="flat">
            <a:noFill/>
          </a:ln>
        </p:spPr>
      </p:pic>
      <p:sp>
        <p:nvSpPr>
          <p:cNvPr id="5" name="Rectangle 11"/>
          <p:cNvSpPr/>
          <p:nvPr/>
        </p:nvSpPr>
        <p:spPr>
          <a:xfrm>
            <a:off x="2742678" y="194876"/>
            <a:ext cx="6293769"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262626"/>
                </a:solidFill>
                <a:effectLst>
                  <a:outerShdw dist="38096" dir="2700000">
                    <a:srgbClr val="5B9BD5"/>
                  </a:outerShdw>
                </a:effectLst>
                <a:uFillTx/>
                <a:latin typeface="Calibri"/>
              </a:rPr>
              <a:t>Hatching technique!  </a:t>
            </a:r>
          </a:p>
        </p:txBody>
      </p:sp>
      <p:sp>
        <p:nvSpPr>
          <p:cNvPr id="6" name="TextBox 12"/>
          <p:cNvSpPr txBox="1"/>
          <p:nvPr/>
        </p:nvSpPr>
        <p:spPr>
          <a:xfrm>
            <a:off x="3777130" y="1374196"/>
            <a:ext cx="2057400"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Step 1 </a:t>
            </a:r>
          </a:p>
        </p:txBody>
      </p:sp>
      <p:sp>
        <p:nvSpPr>
          <p:cNvPr id="7" name="TextBox 13"/>
          <p:cNvSpPr txBox="1"/>
          <p:nvPr/>
        </p:nvSpPr>
        <p:spPr>
          <a:xfrm>
            <a:off x="4038603" y="4191527"/>
            <a:ext cx="2057400"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Step 3 </a:t>
            </a:r>
          </a:p>
        </p:txBody>
      </p:sp>
      <p:sp>
        <p:nvSpPr>
          <p:cNvPr id="8" name="TextBox 14"/>
          <p:cNvSpPr txBox="1"/>
          <p:nvPr/>
        </p:nvSpPr>
        <p:spPr>
          <a:xfrm>
            <a:off x="8568257" y="4191527"/>
            <a:ext cx="2057400"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Step 4 </a:t>
            </a:r>
          </a:p>
        </p:txBody>
      </p:sp>
      <p:pic>
        <p:nvPicPr>
          <p:cNvPr id="9" name="Picture 16"/>
          <p:cNvPicPr>
            <a:picLocks noChangeAspect="1"/>
          </p:cNvPicPr>
          <p:nvPr/>
        </p:nvPicPr>
        <p:blipFill>
          <a:blip r:embed="rId5"/>
          <a:stretch>
            <a:fillRect/>
          </a:stretch>
        </p:blipFill>
        <p:spPr>
          <a:xfrm>
            <a:off x="2965289" y="1118201"/>
            <a:ext cx="3130713" cy="2567059"/>
          </a:xfrm>
          <a:prstGeom prst="rect">
            <a:avLst/>
          </a:prstGeom>
          <a:noFill/>
          <a:ln cap="flat">
            <a:noFill/>
          </a:ln>
        </p:spPr>
      </p:pic>
      <p:sp>
        <p:nvSpPr>
          <p:cNvPr id="10" name="TextBox 17"/>
          <p:cNvSpPr txBox="1"/>
          <p:nvPr/>
        </p:nvSpPr>
        <p:spPr>
          <a:xfrm>
            <a:off x="8472574" y="1118201"/>
            <a:ext cx="2057400"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Step 2 </a:t>
            </a:r>
          </a:p>
        </p:txBody>
      </p:sp>
      <p:sp>
        <p:nvSpPr>
          <p:cNvPr id="11" name="TextBox 19"/>
          <p:cNvSpPr txBox="1"/>
          <p:nvPr/>
        </p:nvSpPr>
        <p:spPr>
          <a:xfrm>
            <a:off x="3725869" y="1189533"/>
            <a:ext cx="142580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Step 1</a:t>
            </a:r>
          </a:p>
        </p:txBody>
      </p:sp>
      <p:sp>
        <p:nvSpPr>
          <p:cNvPr id="12" name="Thought Bubble: Cloud 20"/>
          <p:cNvSpPr/>
          <p:nvPr/>
        </p:nvSpPr>
        <p:spPr>
          <a:xfrm>
            <a:off x="67400" y="731968"/>
            <a:ext cx="2615184" cy="2697031"/>
          </a:xfrm>
          <a:custGeom>
            <a:avLst>
              <a:gd name="f0" fmla="val 4358"/>
              <a:gd name="f1" fmla="val 28485"/>
            </a:avLst>
            <a:gdLst>
              <a:gd name="f2" fmla="val 10800000"/>
              <a:gd name="f3" fmla="val 5400000"/>
              <a:gd name="f4" fmla="val 180"/>
              <a:gd name="f5" fmla="val w"/>
              <a:gd name="f6" fmla="val h"/>
              <a:gd name="f7" fmla="val 0"/>
              <a:gd name="f8" fmla="val 21600"/>
              <a:gd name="f9" fmla="*/ 5419351 1 1725033"/>
              <a:gd name="f10" fmla="val 2147483647"/>
              <a:gd name="f11" fmla="val 1930"/>
              <a:gd name="f12" fmla="val 7160"/>
              <a:gd name="f13" fmla="val 1530"/>
              <a:gd name="f14" fmla="val 4490"/>
              <a:gd name="f15" fmla="val 3400"/>
              <a:gd name="f16" fmla="val 1970"/>
              <a:gd name="f17" fmla="val 5270"/>
              <a:gd name="f18" fmla="val 5860"/>
              <a:gd name="f19" fmla="val 1950"/>
              <a:gd name="f20" fmla="val 6470"/>
              <a:gd name="f21" fmla="val 2210"/>
              <a:gd name="f22" fmla="val 6970"/>
              <a:gd name="f23" fmla="val 2600"/>
              <a:gd name="f24" fmla="val 7450"/>
              <a:gd name="f25" fmla="val 1390"/>
              <a:gd name="f26" fmla="val 8340"/>
              <a:gd name="f27" fmla="val 650"/>
              <a:gd name="f28" fmla="val 9340"/>
              <a:gd name="f29" fmla="val 10004"/>
              <a:gd name="f30" fmla="val 690"/>
              <a:gd name="f31" fmla="val 10710"/>
              <a:gd name="f32" fmla="val 1050"/>
              <a:gd name="f33" fmla="val 11210"/>
              <a:gd name="f34" fmla="val 1700"/>
              <a:gd name="f35" fmla="val 11570"/>
              <a:gd name="f36" fmla="val 630"/>
              <a:gd name="f37" fmla="val 12330"/>
              <a:gd name="f38" fmla="val 13150"/>
              <a:gd name="f39" fmla="val 13840"/>
              <a:gd name="f40" fmla="val 14470"/>
              <a:gd name="f41" fmla="val 460"/>
              <a:gd name="f42" fmla="val 14870"/>
              <a:gd name="f43" fmla="val 1160"/>
              <a:gd name="f44" fmla="val 15330"/>
              <a:gd name="f45" fmla="val 440"/>
              <a:gd name="f46" fmla="val 16020"/>
              <a:gd name="f47" fmla="val 16740"/>
              <a:gd name="f48" fmla="val 17910"/>
              <a:gd name="f49" fmla="val 18900"/>
              <a:gd name="f50" fmla="val 1130"/>
              <a:gd name="f51" fmla="val 19110"/>
              <a:gd name="f52" fmla="val 2710"/>
              <a:gd name="f53" fmla="val 20240"/>
              <a:gd name="f54" fmla="val 3150"/>
              <a:gd name="f55" fmla="val 21060"/>
              <a:gd name="f56" fmla="val 4580"/>
              <a:gd name="f57" fmla="val 6220"/>
              <a:gd name="f58" fmla="val 6720"/>
              <a:gd name="f59" fmla="val 21000"/>
              <a:gd name="f60" fmla="val 7200"/>
              <a:gd name="f61" fmla="val 20830"/>
              <a:gd name="f62" fmla="val 7660"/>
              <a:gd name="f63" fmla="val 21310"/>
              <a:gd name="f64" fmla="val 8460"/>
              <a:gd name="f65" fmla="val 9450"/>
              <a:gd name="f66" fmla="val 10460"/>
              <a:gd name="f67" fmla="val 12750"/>
              <a:gd name="f68" fmla="val 20310"/>
              <a:gd name="f69" fmla="val 14680"/>
              <a:gd name="f70" fmla="val 18650"/>
              <a:gd name="f71" fmla="val 15010"/>
              <a:gd name="f72" fmla="val 17200"/>
              <a:gd name="f73" fmla="val 17370"/>
              <a:gd name="f74" fmla="val 18920"/>
              <a:gd name="f75" fmla="val 15770"/>
              <a:gd name="f76" fmla="val 15220"/>
              <a:gd name="f77" fmla="val 14700"/>
              <a:gd name="f78" fmla="val 18710"/>
              <a:gd name="f79" fmla="val 14240"/>
              <a:gd name="f80" fmla="val 18310"/>
              <a:gd name="f81" fmla="val 13820"/>
              <a:gd name="f82" fmla="val 12490"/>
              <a:gd name="f83" fmla="val 11000"/>
              <a:gd name="f84" fmla="val 9890"/>
              <a:gd name="f85" fmla="val 8840"/>
              <a:gd name="f86" fmla="val 20790"/>
              <a:gd name="f87" fmla="val 8210"/>
              <a:gd name="f88" fmla="val 19510"/>
              <a:gd name="f89" fmla="val 7620"/>
              <a:gd name="f90" fmla="val 20000"/>
              <a:gd name="f91" fmla="val 7930"/>
              <a:gd name="f92" fmla="val 20290"/>
              <a:gd name="f93" fmla="val 6240"/>
              <a:gd name="f94" fmla="val 4850"/>
              <a:gd name="f95" fmla="val 3570"/>
              <a:gd name="f96" fmla="val 19280"/>
              <a:gd name="f97" fmla="val 2900"/>
              <a:gd name="f98" fmla="val 17640"/>
              <a:gd name="f99" fmla="val 1300"/>
              <a:gd name="f100" fmla="val 17600"/>
              <a:gd name="f101" fmla="val 480"/>
              <a:gd name="f102" fmla="val 16300"/>
              <a:gd name="f103" fmla="val 14660"/>
              <a:gd name="f104" fmla="val 13900"/>
              <a:gd name="f105" fmla="val 13210"/>
              <a:gd name="f106" fmla="val 1070"/>
              <a:gd name="f107" fmla="val 12640"/>
              <a:gd name="f108" fmla="val 380"/>
              <a:gd name="f109" fmla="val 12160"/>
              <a:gd name="f110" fmla="val 10120"/>
              <a:gd name="f111" fmla="val 8590"/>
              <a:gd name="f112" fmla="val 840"/>
              <a:gd name="f113" fmla="val 7330"/>
              <a:gd name="f114" fmla="val 7410"/>
              <a:gd name="f115" fmla="val 2040"/>
              <a:gd name="f116" fmla="val 7690"/>
              <a:gd name="f117" fmla="val 2090"/>
              <a:gd name="f118" fmla="val 7920"/>
              <a:gd name="f119" fmla="val 2790"/>
              <a:gd name="f120" fmla="val 7480"/>
              <a:gd name="f121" fmla="val 3050"/>
              <a:gd name="f122" fmla="val 7670"/>
              <a:gd name="f123" fmla="val 3310"/>
              <a:gd name="f124" fmla="val 11130"/>
              <a:gd name="f125" fmla="val 1910"/>
              <a:gd name="f126" fmla="val 11080"/>
              <a:gd name="f127" fmla="val 2160"/>
              <a:gd name="f128" fmla="val 11030"/>
              <a:gd name="f129" fmla="val 2400"/>
              <a:gd name="f130" fmla="val 14720"/>
              <a:gd name="f131" fmla="val 1400"/>
              <a:gd name="f132" fmla="val 14640"/>
              <a:gd name="f133" fmla="val 1720"/>
              <a:gd name="f134" fmla="val 14540"/>
              <a:gd name="f135" fmla="val 2010"/>
              <a:gd name="f136" fmla="val 19130"/>
              <a:gd name="f137" fmla="val 2890"/>
              <a:gd name="f138" fmla="val 19230"/>
              <a:gd name="f139" fmla="val 3290"/>
              <a:gd name="f140" fmla="val 19190"/>
              <a:gd name="f141" fmla="val 3380"/>
              <a:gd name="f142" fmla="val 20660"/>
              <a:gd name="f143" fmla="val 8170"/>
              <a:gd name="f144" fmla="val 20430"/>
              <a:gd name="f145" fmla="val 8620"/>
              <a:gd name="f146" fmla="val 20110"/>
              <a:gd name="f147" fmla="val 8990"/>
              <a:gd name="f148" fmla="val 18660"/>
              <a:gd name="f149" fmla="val 18740"/>
              <a:gd name="f150" fmla="val 14200"/>
              <a:gd name="f151" fmla="val 18280"/>
              <a:gd name="f152" fmla="val 12200"/>
              <a:gd name="f153" fmla="val 17000"/>
              <a:gd name="f154" fmla="val 11450"/>
              <a:gd name="f155" fmla="val 14320"/>
              <a:gd name="f156" fmla="val 17980"/>
              <a:gd name="f157" fmla="val 14350"/>
              <a:gd name="f158" fmla="val 17680"/>
              <a:gd name="f159" fmla="val 14370"/>
              <a:gd name="f160" fmla="val 17360"/>
              <a:gd name="f161" fmla="val 8220"/>
              <a:gd name="f162" fmla="val 8060"/>
              <a:gd name="f163" fmla="val 19250"/>
              <a:gd name="f164" fmla="val 7960"/>
              <a:gd name="f165" fmla="val 18950"/>
              <a:gd name="f166" fmla="val 7860"/>
              <a:gd name="f167" fmla="val 18640"/>
              <a:gd name="f168" fmla="val 3090"/>
              <a:gd name="f169" fmla="val 3280"/>
              <a:gd name="f170" fmla="val 17540"/>
              <a:gd name="f171" fmla="val 3460"/>
              <a:gd name="f172" fmla="val 17450"/>
              <a:gd name="f173" fmla="val 12900"/>
              <a:gd name="f174" fmla="val 1780"/>
              <a:gd name="f175" fmla="val 13130"/>
              <a:gd name="f176" fmla="val 2330"/>
              <a:gd name="f177" fmla="val 13040"/>
              <a:gd name="f178" fmla="*/ 1800 1800 1"/>
              <a:gd name="f179" fmla="+- 0 0 23592960"/>
              <a:gd name="f180" fmla="val 1800"/>
              <a:gd name="f181" fmla="*/ 1200 1200 1"/>
              <a:gd name="f182" fmla="val 1200"/>
              <a:gd name="f183" fmla="*/ 700 700 1"/>
              <a:gd name="f184" fmla="val 700"/>
              <a:gd name="f185" fmla="val -2147483647"/>
              <a:gd name="f186" fmla="+- 0 0 -270"/>
              <a:gd name="f187" fmla="+- 0 0 180"/>
              <a:gd name="f188" fmla="+- 0 0 -90"/>
              <a:gd name="f189" fmla="+- 0 0 0"/>
              <a:gd name="f190" fmla="+- 0 0 -212"/>
              <a:gd name="f191" fmla="*/ f5 1 21600"/>
              <a:gd name="f192" fmla="*/ f6 1 21600"/>
              <a:gd name="f193" fmla="val f7"/>
              <a:gd name="f194" fmla="val f8"/>
              <a:gd name="f195" fmla="*/ 0 f9 1"/>
              <a:gd name="f196" fmla="*/ f7 f2 1"/>
              <a:gd name="f197" fmla="*/ f179 f2 1"/>
              <a:gd name="f198" fmla="pin -2147483647 f0 2147483647"/>
              <a:gd name="f199" fmla="pin -2147483647 f1 2147483647"/>
              <a:gd name="f200" fmla="*/ f186 f2 1"/>
              <a:gd name="f201" fmla="*/ f187 f2 1"/>
              <a:gd name="f202" fmla="*/ f188 f2 1"/>
              <a:gd name="f203" fmla="*/ f189 f2 1"/>
              <a:gd name="f204" fmla="*/ f190 f2 1"/>
              <a:gd name="f205" fmla="+- f194 0 f193"/>
              <a:gd name="f206" fmla="val f198"/>
              <a:gd name="f207" fmla="val f199"/>
              <a:gd name="f208" fmla="*/ f195 1 f4"/>
              <a:gd name="f209" fmla="*/ f196 1 f4"/>
              <a:gd name="f210" fmla="*/ f197 1 f4"/>
              <a:gd name="f211" fmla="*/ f198 f191 1"/>
              <a:gd name="f212" fmla="*/ f199 f192 1"/>
              <a:gd name="f213" fmla="*/ f200 1 f4"/>
              <a:gd name="f214" fmla="*/ f201 1 f4"/>
              <a:gd name="f215" fmla="*/ f202 1 f4"/>
              <a:gd name="f216" fmla="*/ f203 1 f4"/>
              <a:gd name="f217" fmla="*/ f204 1 f4"/>
              <a:gd name="f218" fmla="*/ f205 1 21600"/>
              <a:gd name="f219" fmla="+- f206 0 10800"/>
              <a:gd name="f220" fmla="+- f207 0 10800"/>
              <a:gd name="f221" fmla="+- 0 0 f208"/>
              <a:gd name="f222" fmla="+- f209 0 f3"/>
              <a:gd name="f223" fmla="+- f210 0 f3"/>
              <a:gd name="f224" fmla="+- f213 0 f3"/>
              <a:gd name="f225" fmla="+- f214 0 f3"/>
              <a:gd name="f226" fmla="+- f215 0 f3"/>
              <a:gd name="f227" fmla="+- f216 0 f3"/>
              <a:gd name="f228" fmla="*/ f206 f191 1"/>
              <a:gd name="f229" fmla="*/ f207 f192 1"/>
              <a:gd name="f230" fmla="+- f217 0 f3"/>
              <a:gd name="f231" fmla="*/ 3000 f218 1"/>
              <a:gd name="f232" fmla="*/ 17110 f218 1"/>
              <a:gd name="f233" fmla="*/ 17330 f218 1"/>
              <a:gd name="f234" fmla="*/ 3320 f218 1"/>
              <a:gd name="f235" fmla="*/ 0 f218 1"/>
              <a:gd name="f236" fmla="*/ 10800 f218 1"/>
              <a:gd name="f237" fmla="*/ 21600 f218 1"/>
              <a:gd name="f238" fmla="+- 0 0 f220"/>
              <a:gd name="f239" fmla="+- 0 0 f219"/>
              <a:gd name="f240" fmla="*/ f221 f2 1"/>
              <a:gd name="f241" fmla="+- f223 0 f222"/>
              <a:gd name="f242" fmla="+- 0 0 f238"/>
              <a:gd name="f243" fmla="+- 0 0 f239"/>
              <a:gd name="f244" fmla="*/ f240 1 f9"/>
              <a:gd name="f245" fmla="*/ f235 1 f218"/>
              <a:gd name="f246" fmla="*/ f236 1 f218"/>
              <a:gd name="f247" fmla="*/ f237 1 f218"/>
              <a:gd name="f248" fmla="*/ f231 1 f218"/>
              <a:gd name="f249" fmla="*/ f232 1 f218"/>
              <a:gd name="f250" fmla="*/ f234 1 f218"/>
              <a:gd name="f251" fmla="*/ f233 1 f218"/>
              <a:gd name="f252" fmla="+- 0 0 f242"/>
              <a:gd name="f253" fmla="+- 0 0 f243"/>
              <a:gd name="f254" fmla="+- f244 0 f3"/>
              <a:gd name="f255" fmla="*/ f248 f191 1"/>
              <a:gd name="f256" fmla="*/ f249 f191 1"/>
              <a:gd name="f257" fmla="*/ f251 f192 1"/>
              <a:gd name="f258" fmla="*/ f250 f192 1"/>
              <a:gd name="f259" fmla="*/ f245 f191 1"/>
              <a:gd name="f260" fmla="*/ f246 f192 1"/>
              <a:gd name="f261" fmla="*/ f246 f191 1"/>
              <a:gd name="f262" fmla="*/ f247 f192 1"/>
              <a:gd name="f263" fmla="*/ f247 f191 1"/>
              <a:gd name="f264" fmla="*/ f245 f192 1"/>
              <a:gd name="f265" fmla="at2 f252 f253"/>
              <a:gd name="f266" fmla="+- f254 f3 0"/>
              <a:gd name="f267" fmla="+- f265 f3 0"/>
              <a:gd name="f268" fmla="*/ f266 f9 1"/>
              <a:gd name="f269" fmla="*/ f267 f9 1"/>
              <a:gd name="f270" fmla="*/ f268 1 f2"/>
              <a:gd name="f271" fmla="*/ f269 1 f2"/>
              <a:gd name="f272" fmla="+- 0 0 f270"/>
              <a:gd name="f273" fmla="+- 0 0 f271"/>
              <a:gd name="f274" fmla="+- 0 0 f272"/>
              <a:gd name="f275" fmla="val f273"/>
              <a:gd name="f276" fmla="*/ f274 f2 1"/>
              <a:gd name="f277" fmla="+- 0 0 f275"/>
              <a:gd name="f278" fmla="*/ f276 1 f9"/>
              <a:gd name="f279" fmla="*/ f277 f2 1"/>
              <a:gd name="f280" fmla="+- f278 0 f3"/>
              <a:gd name="f281" fmla="*/ f279 1 f9"/>
              <a:gd name="f282" fmla="cos 1 f280"/>
              <a:gd name="f283" fmla="sin 1 f280"/>
              <a:gd name="f284" fmla="+- f281 0 f3"/>
              <a:gd name="f285" fmla="+- 0 0 f282"/>
              <a:gd name="f286" fmla="+- 0 0 f283"/>
              <a:gd name="f287" fmla="+- 0 0 f285"/>
              <a:gd name="f288" fmla="+- 0 0 f286"/>
              <a:gd name="f289" fmla="+- f284 f3 0"/>
              <a:gd name="f290" fmla="val f287"/>
              <a:gd name="f291" fmla="val f288"/>
              <a:gd name="f292" fmla="*/ f289 f9 1"/>
              <a:gd name="f293" fmla="+- 0 0 f290"/>
              <a:gd name="f294" fmla="+- 0 0 f291"/>
              <a:gd name="f295" fmla="*/ f292 1 f2"/>
              <a:gd name="f296" fmla="*/ 1800 f293 1"/>
              <a:gd name="f297" fmla="*/ 1800 f294 1"/>
              <a:gd name="f298" fmla="*/ 1200 f293 1"/>
              <a:gd name="f299" fmla="*/ 1200 f294 1"/>
              <a:gd name="f300" fmla="*/ 700 f293 1"/>
              <a:gd name="f301" fmla="*/ 700 f294 1"/>
              <a:gd name="f302" fmla="+- 0 0 f295"/>
              <a:gd name="f303" fmla="*/ f296 f296 1"/>
              <a:gd name="f304" fmla="*/ f297 f297 1"/>
              <a:gd name="f305" fmla="*/ f298 f298 1"/>
              <a:gd name="f306" fmla="*/ f299 f299 1"/>
              <a:gd name="f307" fmla="*/ f300 f300 1"/>
              <a:gd name="f308" fmla="*/ f301 f301 1"/>
              <a:gd name="f309" fmla="+- 0 0 f302"/>
              <a:gd name="f310" fmla="+- f303 f304 0"/>
              <a:gd name="f311" fmla="+- f305 f306 0"/>
              <a:gd name="f312" fmla="+- f307 f308 0"/>
              <a:gd name="f313" fmla="*/ f309 f2 1"/>
              <a:gd name="f314" fmla="sqrt f310"/>
              <a:gd name="f315" fmla="sqrt f311"/>
              <a:gd name="f316" fmla="sqrt f312"/>
              <a:gd name="f317" fmla="*/ f313 1 f9"/>
              <a:gd name="f318" fmla="*/ f178 1 f314"/>
              <a:gd name="f319" fmla="*/ f181 1 f315"/>
              <a:gd name="f320" fmla="*/ f183 1 f316"/>
              <a:gd name="f321" fmla="+- f317 0 f3"/>
              <a:gd name="f322" fmla="*/ f293 f318 1"/>
              <a:gd name="f323" fmla="*/ f294 f318 1"/>
              <a:gd name="f324" fmla="*/ f293 f319 1"/>
              <a:gd name="f325" fmla="*/ f294 f319 1"/>
              <a:gd name="f326" fmla="*/ f293 f320 1"/>
              <a:gd name="f327" fmla="*/ f294 f320 1"/>
              <a:gd name="f328" fmla="sin 1 f321"/>
              <a:gd name="f329" fmla="cos 1 f321"/>
              <a:gd name="f330" fmla="+- f206 0 f326"/>
              <a:gd name="f331" fmla="+- f207 0 f327"/>
              <a:gd name="f332" fmla="+- 0 0 f328"/>
              <a:gd name="f333" fmla="+- 0 0 f329"/>
              <a:gd name="f334" fmla="+- 0 0 f332"/>
              <a:gd name="f335" fmla="+- 0 0 f333"/>
              <a:gd name="f336" fmla="val f334"/>
              <a:gd name="f337" fmla="val f335"/>
              <a:gd name="f338" fmla="+- 0 0 f336"/>
              <a:gd name="f339" fmla="+- 0 0 f337"/>
              <a:gd name="f340" fmla="*/ 10800 f338 1"/>
              <a:gd name="f341" fmla="*/ 10800 f339 1"/>
              <a:gd name="f342" fmla="+- f340 10800 0"/>
              <a:gd name="f343" fmla="+- f341 10800 0"/>
              <a:gd name="f344" fmla="*/ f340 1 12"/>
              <a:gd name="f345" fmla="*/ f341 1 12"/>
              <a:gd name="f346" fmla="+- f206 0 f342"/>
              <a:gd name="f347" fmla="+- f207 0 f343"/>
              <a:gd name="f348" fmla="*/ f346 1 3"/>
              <a:gd name="f349" fmla="*/ f347 1 3"/>
              <a:gd name="f350" fmla="*/ f346 2 1"/>
              <a:gd name="f351" fmla="*/ f347 2 1"/>
              <a:gd name="f352" fmla="*/ f350 1 3"/>
              <a:gd name="f353" fmla="*/ f351 1 3"/>
              <a:gd name="f354" fmla="+- f348 f342 0"/>
              <a:gd name="f355" fmla="+- f349 f343 0"/>
              <a:gd name="f356" fmla="+- f354 0 f344"/>
              <a:gd name="f357" fmla="+- f355 0 f345"/>
              <a:gd name="f358" fmla="+- f352 f342 0"/>
              <a:gd name="f359" fmla="+- f353 f343 0"/>
              <a:gd name="f360" fmla="+- f356 0 f322"/>
              <a:gd name="f361" fmla="+- f357 0 f323"/>
              <a:gd name="f362" fmla="+- f358 0 f324"/>
              <a:gd name="f363" fmla="+- f359 0 f325"/>
            </a:gdLst>
            <a:ahLst>
              <a:ahXY gdRefX="f0" minX="f185" maxX="f10" gdRefY="f1" minY="f185" maxY="f10">
                <a:pos x="f211" y="f212"/>
              </a:ahXY>
            </a:ahLst>
            <a:cxnLst>
              <a:cxn ang="3cd4">
                <a:pos x="hc" y="t"/>
              </a:cxn>
              <a:cxn ang="0">
                <a:pos x="r" y="vc"/>
              </a:cxn>
              <a:cxn ang="cd4">
                <a:pos x="hc" y="b"/>
              </a:cxn>
              <a:cxn ang="cd2">
                <a:pos x="l" y="vc"/>
              </a:cxn>
              <a:cxn ang="f224">
                <a:pos x="f259" y="f260"/>
              </a:cxn>
              <a:cxn ang="f225">
                <a:pos x="f261" y="f262"/>
              </a:cxn>
              <a:cxn ang="f226">
                <a:pos x="f263" y="f260"/>
              </a:cxn>
              <a:cxn ang="f227">
                <a:pos x="f261" y="f264"/>
              </a:cxn>
              <a:cxn ang="f230">
                <a:pos x="f228" y="f229"/>
              </a:cxn>
            </a:cxnLst>
            <a:rect l="f255" t="f258" r="f256" b="f257"/>
            <a:pathLst>
              <a:path w="21600" h="21600">
                <a:moveTo>
                  <a:pt x="f11" y="f12"/>
                </a:moveTo>
                <a:cubicBezTo>
                  <a:pt x="f13" y="f14"/>
                  <a:pt x="f15" y="f16"/>
                  <a:pt x="f17" y="f16"/>
                </a:cubicBezTo>
                <a:cubicBezTo>
                  <a:pt x="f18" y="f19"/>
                  <a:pt x="f20" y="f21"/>
                  <a:pt x="f22" y="f23"/>
                </a:cubicBezTo>
                <a:cubicBezTo>
                  <a:pt x="f24" y="f25"/>
                  <a:pt x="f26" y="f27"/>
                  <a:pt x="f28" y="f27"/>
                </a:cubicBezTo>
                <a:cubicBezTo>
                  <a:pt x="f29" y="f30"/>
                  <a:pt x="f31" y="f32"/>
                  <a:pt x="f33" y="f34"/>
                </a:cubicBezTo>
                <a:cubicBezTo>
                  <a:pt x="f35" y="f36"/>
                  <a:pt x="f37" y="f7"/>
                  <a:pt x="f38" y="f7"/>
                </a:cubicBezTo>
                <a:cubicBezTo>
                  <a:pt x="f39" y="f7"/>
                  <a:pt x="f40" y="f41"/>
                  <a:pt x="f42" y="f43"/>
                </a:cubicBezTo>
                <a:cubicBezTo>
                  <a:pt x="f44" y="f45"/>
                  <a:pt x="f46" y="f7"/>
                  <a:pt x="f47" y="f7"/>
                </a:cubicBezTo>
                <a:cubicBezTo>
                  <a:pt x="f48" y="f7"/>
                  <a:pt x="f49" y="f50"/>
                  <a:pt x="f51" y="f52"/>
                </a:cubicBezTo>
                <a:cubicBezTo>
                  <a:pt x="f53" y="f54"/>
                  <a:pt x="f55" y="f56"/>
                  <a:pt x="f55" y="f57"/>
                </a:cubicBezTo>
                <a:cubicBezTo>
                  <a:pt x="f55" y="f58"/>
                  <a:pt x="f59" y="f60"/>
                  <a:pt x="f61" y="f62"/>
                </a:cubicBezTo>
                <a:cubicBezTo>
                  <a:pt x="f63" y="f64"/>
                  <a:pt x="f8" y="f65"/>
                  <a:pt x="f8" y="f66"/>
                </a:cubicBezTo>
                <a:cubicBezTo>
                  <a:pt x="f8" y="f67"/>
                  <a:pt x="f68" y="f69"/>
                  <a:pt x="f70" y="f71"/>
                </a:cubicBezTo>
                <a:cubicBezTo>
                  <a:pt x="f70" y="f72"/>
                  <a:pt x="f73" y="f74"/>
                  <a:pt x="f75" y="f74"/>
                </a:cubicBezTo>
                <a:cubicBezTo>
                  <a:pt x="f76" y="f74"/>
                  <a:pt x="f77" y="f78"/>
                  <a:pt x="f79" y="f80"/>
                </a:cubicBezTo>
                <a:cubicBezTo>
                  <a:pt x="f81" y="f53"/>
                  <a:pt x="f82" y="f8"/>
                  <a:pt x="f83" y="f8"/>
                </a:cubicBezTo>
                <a:cubicBezTo>
                  <a:pt x="f84" y="f8"/>
                  <a:pt x="f85" y="f86"/>
                  <a:pt x="f87" y="f88"/>
                </a:cubicBezTo>
                <a:cubicBezTo>
                  <a:pt x="f89" y="f90"/>
                  <a:pt x="f91" y="f92"/>
                  <a:pt x="f93" y="f92"/>
                </a:cubicBezTo>
                <a:cubicBezTo>
                  <a:pt x="f94" y="f92"/>
                  <a:pt x="f95" y="f96"/>
                  <a:pt x="f97" y="f98"/>
                </a:cubicBezTo>
                <a:cubicBezTo>
                  <a:pt x="f99" y="f100"/>
                  <a:pt x="f101" y="f102"/>
                  <a:pt x="f101" y="f103"/>
                </a:cubicBezTo>
                <a:cubicBezTo>
                  <a:pt x="f101" y="f104"/>
                  <a:pt x="f30" y="f105"/>
                  <a:pt x="f106" y="f107"/>
                </a:cubicBezTo>
                <a:cubicBezTo>
                  <a:pt x="f108" y="f109"/>
                  <a:pt x="f7" y="f33"/>
                  <a:pt x="f7" y="f110"/>
                </a:cubicBezTo>
                <a:cubicBezTo>
                  <a:pt x="f7" y="f111"/>
                  <a:pt x="f112" y="f113"/>
                  <a:pt x="f11" y="f12"/>
                </a:cubicBezTo>
                <a:close/>
              </a:path>
              <a:path w="21600" h="21600" fill="none">
                <a:moveTo>
                  <a:pt x="f11" y="f12"/>
                </a:moveTo>
                <a:cubicBezTo>
                  <a:pt x="f19" y="f114"/>
                  <a:pt x="f115" y="f116"/>
                  <a:pt x="f117" y="f118"/>
                </a:cubicBezTo>
              </a:path>
              <a:path w="21600" h="21600" fill="none">
                <a:moveTo>
                  <a:pt x="f22" y="f23"/>
                </a:moveTo>
                <a:cubicBezTo>
                  <a:pt x="f60" y="f119"/>
                  <a:pt x="f120" y="f121"/>
                  <a:pt x="f122" y="f123"/>
                </a:cubicBezTo>
              </a:path>
              <a:path w="21600" h="21600" fill="none">
                <a:moveTo>
                  <a:pt x="f33" y="f34"/>
                </a:moveTo>
                <a:cubicBezTo>
                  <a:pt x="f124" y="f125"/>
                  <a:pt x="f126" y="f127"/>
                  <a:pt x="f128" y="f129"/>
                </a:cubicBezTo>
              </a:path>
              <a:path w="21600" h="21600" fill="none">
                <a:moveTo>
                  <a:pt x="f42" y="f43"/>
                </a:moveTo>
                <a:cubicBezTo>
                  <a:pt x="f130" y="f131"/>
                  <a:pt x="f132" y="f133"/>
                  <a:pt x="f134" y="f135"/>
                </a:cubicBezTo>
              </a:path>
              <a:path w="21600" h="21600" fill="none">
                <a:moveTo>
                  <a:pt x="f51" y="f52"/>
                </a:moveTo>
                <a:cubicBezTo>
                  <a:pt x="f136" y="f137"/>
                  <a:pt x="f138" y="f139"/>
                  <a:pt x="f140" y="f141"/>
                </a:cubicBezTo>
              </a:path>
              <a:path w="21600" h="21600" fill="none">
                <a:moveTo>
                  <a:pt x="f61" y="f62"/>
                </a:moveTo>
                <a:cubicBezTo>
                  <a:pt x="f142" y="f143"/>
                  <a:pt x="f144" y="f145"/>
                  <a:pt x="f146" y="f147"/>
                </a:cubicBezTo>
              </a:path>
              <a:path w="21600" h="21600" fill="none">
                <a:moveTo>
                  <a:pt x="f148" y="f71"/>
                </a:moveTo>
                <a:cubicBezTo>
                  <a:pt x="f149" y="f150"/>
                  <a:pt x="f151" y="f152"/>
                  <a:pt x="f153" y="f154"/>
                </a:cubicBezTo>
              </a:path>
              <a:path w="21600" h="21600" fill="none">
                <a:moveTo>
                  <a:pt x="f79" y="f80"/>
                </a:moveTo>
                <a:cubicBezTo>
                  <a:pt x="f155" y="f156"/>
                  <a:pt x="f157" y="f158"/>
                  <a:pt x="f159" y="f160"/>
                </a:cubicBezTo>
              </a:path>
              <a:path w="21600" h="21600" fill="none">
                <a:moveTo>
                  <a:pt x="f161" y="f88"/>
                </a:moveTo>
                <a:cubicBezTo>
                  <a:pt x="f162" y="f163"/>
                  <a:pt x="f164" y="f165"/>
                  <a:pt x="f166" y="f167"/>
                </a:cubicBezTo>
              </a:path>
              <a:path w="21600" h="21600" fill="none">
                <a:moveTo>
                  <a:pt x="f97" y="f98"/>
                </a:moveTo>
                <a:cubicBezTo>
                  <a:pt x="f168" y="f100"/>
                  <a:pt x="f169" y="f170"/>
                  <a:pt x="f171" y="f172"/>
                </a:cubicBezTo>
              </a:path>
              <a:path w="21600" h="21600" fill="none">
                <a:moveTo>
                  <a:pt x="f106" y="f107"/>
                </a:moveTo>
                <a:cubicBezTo>
                  <a:pt x="f131" y="f173"/>
                  <a:pt x="f174" y="f175"/>
                  <a:pt x="f176" y="f177"/>
                </a:cubicBezTo>
              </a:path>
              <a:path w="21600" h="21600">
                <a:moveTo>
                  <a:pt x="f360" y="f361"/>
                </a:moveTo>
                <a:arcTo wR="f180" hR="f180" stAng="f222" swAng="f241"/>
                <a:close/>
              </a:path>
              <a:path w="21600" h="21600">
                <a:moveTo>
                  <a:pt x="f362" y="f363"/>
                </a:moveTo>
                <a:arcTo wR="f182" hR="f182" stAng="f222" swAng="f241"/>
                <a:close/>
              </a:path>
              <a:path w="21600" h="21600">
                <a:moveTo>
                  <a:pt x="f330" y="f331"/>
                </a:moveTo>
                <a:arcTo wR="f184" hR="f184" stAng="f222" swAng="f241"/>
                <a:close/>
              </a:path>
            </a:pathLst>
          </a:custGeom>
          <a:solidFill>
            <a:srgbClr val="4472C4"/>
          </a:solidFill>
          <a:ln w="12701"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pitchFamily="34"/>
                <a:ea typeface="Times New Roman" pitchFamily="18"/>
                <a:cs typeface="Times New Roman" pitchFamily="18"/>
              </a:rPr>
              <a:t>If you are unable to watch the video online, you </a:t>
            </a:r>
            <a:r>
              <a:rPr lang="en-GB" sz="1600" dirty="0">
                <a:solidFill>
                  <a:srgbClr val="000000"/>
                </a:solidFill>
                <a:latin typeface="Calibri" pitchFamily="34"/>
                <a:ea typeface="Times New Roman" pitchFamily="18"/>
                <a:cs typeface="Times New Roman" pitchFamily="18"/>
              </a:rPr>
              <a:t>can use</a:t>
            </a:r>
            <a:r>
              <a:rPr lang="en-GB" sz="1600" b="0" i="0" u="none" strike="noStrike" kern="1200" cap="none" spc="0" baseline="0" dirty="0">
                <a:solidFill>
                  <a:srgbClr val="000000"/>
                </a:solidFill>
                <a:uFillTx/>
                <a:latin typeface="Calibri" pitchFamily="34"/>
                <a:ea typeface="Times New Roman" pitchFamily="18"/>
                <a:cs typeface="Times New Roman" pitchFamily="18"/>
              </a:rPr>
              <a:t> these pictures as</a:t>
            </a:r>
            <a:r>
              <a:rPr lang="en-GB" sz="1600" b="0" i="0" u="none" strike="noStrike" kern="1200" cap="none" spc="0" dirty="0">
                <a:solidFill>
                  <a:srgbClr val="000000"/>
                </a:solidFill>
                <a:uFillTx/>
                <a:latin typeface="Calibri" pitchFamily="34"/>
                <a:ea typeface="Times New Roman" pitchFamily="18"/>
                <a:cs typeface="Times New Roman" pitchFamily="18"/>
              </a:rPr>
              <a:t> a </a:t>
            </a:r>
            <a:r>
              <a:rPr lang="en-GB" sz="1600" b="0" i="0" u="none" strike="noStrike" kern="1200" cap="none" spc="0" baseline="0" dirty="0">
                <a:solidFill>
                  <a:srgbClr val="000000"/>
                </a:solidFill>
                <a:uFillTx/>
                <a:latin typeface="Calibri" pitchFamily="34"/>
                <a:ea typeface="Times New Roman" pitchFamily="18"/>
                <a:cs typeface="Times New Roman" pitchFamily="18"/>
              </a:rPr>
              <a:t>step-by-step guide.</a:t>
            </a:r>
            <a:endParaRPr lang="en-GB" sz="1600" b="0" i="0" u="none" strike="noStrike" kern="1200" cap="none" spc="0" baseline="0" dirty="0">
              <a:solidFill>
                <a:srgbClr val="FFFFFF"/>
              </a:solidFill>
              <a:uFillTx/>
              <a:latin typeface="Calibri" pitchFamily="34"/>
              <a:ea typeface="Calibri" pitchFamily="34"/>
              <a:cs typeface="Times New Roman" pitchFamily="18"/>
            </a:endParaRPr>
          </a:p>
        </p:txBody>
      </p:sp>
    </p:spTree>
    <p:extLst>
      <p:ext uri="{BB962C8B-B14F-4D97-AF65-F5344CB8AC3E}">
        <p14:creationId xmlns:p14="http://schemas.microsoft.com/office/powerpoint/2010/main" val="4148718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1026" name="Picture 2" descr="Image result for continents that run through the equator">
            <a:extLst>
              <a:ext uri="{FF2B5EF4-FFF2-40B4-BE49-F238E27FC236}">
                <a16:creationId xmlns:a16="http://schemas.microsoft.com/office/drawing/2014/main" id="{3DB85BCE-A7F5-E348-8731-42F565A0E08E}"/>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8231" b="28958"/>
          <a:stretch/>
        </p:blipFill>
        <p:spPr bwMode="auto">
          <a:xfrm>
            <a:off x="3881437" y="1445651"/>
            <a:ext cx="7486650" cy="4872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F71D30-10CC-1749-B59B-AB66242E6CAB}"/>
              </a:ext>
            </a:extLst>
          </p:cNvPr>
          <p:cNvSpPr txBox="1"/>
          <p:nvPr/>
        </p:nvSpPr>
        <p:spPr>
          <a:xfrm>
            <a:off x="3085171" y="200722"/>
            <a:ext cx="6021658" cy="769441"/>
          </a:xfrm>
          <a:prstGeom prst="rect">
            <a:avLst/>
          </a:prstGeom>
          <a:noFill/>
        </p:spPr>
        <p:txBody>
          <a:bodyPr wrap="square" rtlCol="0">
            <a:spAutoFit/>
          </a:bodyPr>
          <a:lstStyle/>
          <a:p>
            <a:r>
              <a:rPr lang="en-US" sz="4400" dirty="0"/>
              <a:t>Continents of the world</a:t>
            </a:r>
          </a:p>
        </p:txBody>
      </p:sp>
      <p:sp>
        <p:nvSpPr>
          <p:cNvPr id="4" name="TextBox 3">
            <a:extLst>
              <a:ext uri="{FF2B5EF4-FFF2-40B4-BE49-F238E27FC236}">
                <a16:creationId xmlns:a16="http://schemas.microsoft.com/office/drawing/2014/main" id="{2722596A-E832-F747-8FF7-1C4576ECD42E}"/>
              </a:ext>
            </a:extLst>
          </p:cNvPr>
          <p:cNvSpPr txBox="1"/>
          <p:nvPr/>
        </p:nvSpPr>
        <p:spPr>
          <a:xfrm>
            <a:off x="313977" y="1634901"/>
            <a:ext cx="3667820" cy="2246769"/>
          </a:xfrm>
          <a:prstGeom prst="rect">
            <a:avLst/>
          </a:prstGeom>
          <a:noFill/>
        </p:spPr>
        <p:txBody>
          <a:bodyPr wrap="square" rtlCol="0">
            <a:spAutoFit/>
          </a:bodyPr>
          <a:lstStyle/>
          <a:p>
            <a:r>
              <a:rPr lang="en-US" sz="2800" dirty="0"/>
              <a:t>There are 7 continents in the world.</a:t>
            </a:r>
          </a:p>
          <a:p>
            <a:endParaRPr lang="en-US" sz="2800" dirty="0"/>
          </a:p>
          <a:p>
            <a:r>
              <a:rPr lang="en-US" sz="2800" dirty="0"/>
              <a:t>Only 3 of these run through the equator.</a:t>
            </a:r>
          </a:p>
        </p:txBody>
      </p:sp>
      <p:sp>
        <p:nvSpPr>
          <p:cNvPr id="6" name="Rectangle 5">
            <a:extLst>
              <a:ext uri="{FF2B5EF4-FFF2-40B4-BE49-F238E27FC236}">
                <a16:creationId xmlns:a16="http://schemas.microsoft.com/office/drawing/2014/main" id="{B51BDEA3-17BE-2C4E-8E1A-09E727DDC8C3}"/>
              </a:ext>
            </a:extLst>
          </p:cNvPr>
          <p:cNvSpPr/>
          <p:nvPr/>
        </p:nvSpPr>
        <p:spPr>
          <a:xfrm>
            <a:off x="100615" y="4579199"/>
            <a:ext cx="3491669" cy="88057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Can you name the 3 continents that the equator runs though?</a:t>
            </a:r>
          </a:p>
          <a:p>
            <a:pPr algn="ctr"/>
            <a:endParaRPr lang="en-US" dirty="0"/>
          </a:p>
        </p:txBody>
      </p:sp>
      <p:cxnSp>
        <p:nvCxnSpPr>
          <p:cNvPr id="5" name="Straight Connector 4"/>
          <p:cNvCxnSpPr/>
          <p:nvPr/>
        </p:nvCxnSpPr>
        <p:spPr>
          <a:xfrm flipV="1">
            <a:off x="157225" y="5843453"/>
            <a:ext cx="3413293" cy="87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52869" y="6196152"/>
            <a:ext cx="3413293" cy="87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39804" y="6548853"/>
            <a:ext cx="3413293" cy="87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989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0149" y="194876"/>
            <a:ext cx="6278837"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262626"/>
                </a:solidFill>
                <a:effectLst>
                  <a:outerShdw dist="38096" dir="2700000">
                    <a:srgbClr val="5B9BD5"/>
                  </a:outerShdw>
                </a:effectLst>
                <a:uFillTx/>
                <a:latin typeface="Calibri"/>
              </a:rPr>
              <a:t>Stippling technique!  </a:t>
            </a:r>
          </a:p>
        </p:txBody>
      </p:sp>
      <p:sp>
        <p:nvSpPr>
          <p:cNvPr id="3" name="TextBox 2"/>
          <p:cNvSpPr txBox="1"/>
          <p:nvPr/>
        </p:nvSpPr>
        <p:spPr>
          <a:xfrm>
            <a:off x="1358716" y="1222168"/>
            <a:ext cx="9061704" cy="646334"/>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pitchFamily="34"/>
                <a:ea typeface="Times New Roman" pitchFamily="18"/>
                <a:cs typeface="Times New Roman" pitchFamily="18"/>
              </a:rPr>
              <a:t>What is the stippling technique? Stippling technique is when you use lots of dots to darken or lighten an area of your artwork.  </a:t>
            </a:r>
            <a:endParaRPr lang="en-GB" sz="1800" b="0" i="0" u="none" strike="noStrike" kern="1200" cap="none" spc="0" baseline="0">
              <a:solidFill>
                <a:srgbClr val="000000"/>
              </a:solidFill>
              <a:uFillTx/>
              <a:latin typeface="Times New Roman" pitchFamily="18"/>
              <a:ea typeface="Times New Roman" pitchFamily="18"/>
            </a:endParaRPr>
          </a:p>
        </p:txBody>
      </p:sp>
      <p:pic>
        <p:nvPicPr>
          <p:cNvPr id="4" name="Picture 2" descr="Image result for stippling technique art trees"/>
          <p:cNvPicPr>
            <a:picLocks noChangeAspect="1"/>
          </p:cNvPicPr>
          <p:nvPr/>
        </p:nvPicPr>
        <p:blipFill>
          <a:blip r:embed="rId2"/>
          <a:srcRect/>
          <a:stretch>
            <a:fillRect/>
          </a:stretch>
        </p:blipFill>
        <p:spPr>
          <a:xfrm>
            <a:off x="1517904" y="2495114"/>
            <a:ext cx="4370832" cy="3140717"/>
          </a:xfrm>
          <a:prstGeom prst="rect">
            <a:avLst/>
          </a:prstGeom>
          <a:noFill/>
          <a:ln cap="flat">
            <a:noFill/>
          </a:ln>
        </p:spPr>
      </p:pic>
      <p:pic>
        <p:nvPicPr>
          <p:cNvPr id="5" name="Picture 4" descr="Image result for stippling art tree ideas"/>
          <p:cNvPicPr>
            <a:picLocks noChangeAspect="1"/>
          </p:cNvPicPr>
          <p:nvPr/>
        </p:nvPicPr>
        <p:blipFill>
          <a:blip r:embed="rId3"/>
          <a:srcRect l="6901" r="16999"/>
          <a:stretch>
            <a:fillRect/>
          </a:stretch>
        </p:blipFill>
        <p:spPr>
          <a:xfrm rot="21434626">
            <a:off x="6512770" y="2419932"/>
            <a:ext cx="3341866" cy="3082863"/>
          </a:xfrm>
          <a:prstGeom prst="rect">
            <a:avLst/>
          </a:prstGeom>
          <a:noFill/>
          <a:ln cap="flat">
            <a:noFill/>
          </a:ln>
        </p:spPr>
      </p:pic>
      <p:sp>
        <p:nvSpPr>
          <p:cNvPr id="6" name="TextBox 5"/>
          <p:cNvSpPr txBox="1"/>
          <p:nvPr/>
        </p:nvSpPr>
        <p:spPr>
          <a:xfrm>
            <a:off x="10265868" y="2341366"/>
            <a:ext cx="1765166" cy="2585319"/>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Can you see the stippling technique? In this picture they are lots of dots. This makes different parts of the picture look lighter or darker. </a:t>
            </a:r>
          </a:p>
        </p:txBody>
      </p:sp>
      <p:sp>
        <p:nvSpPr>
          <p:cNvPr id="7" name="TextBox 10"/>
          <p:cNvSpPr txBox="1"/>
          <p:nvPr/>
        </p:nvSpPr>
        <p:spPr>
          <a:xfrm>
            <a:off x="53894" y="2543915"/>
            <a:ext cx="1765166" cy="2862318"/>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Can you see the stippling technique?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In this picture they have used lots of dots spread out, this makes the tree look lighter in different places. </a:t>
            </a:r>
          </a:p>
        </p:txBody>
      </p:sp>
      <p:cxnSp>
        <p:nvCxnSpPr>
          <p:cNvPr id="8" name="Straight Arrow Connector 12"/>
          <p:cNvCxnSpPr/>
          <p:nvPr/>
        </p:nvCxnSpPr>
        <p:spPr>
          <a:xfrm flipV="1">
            <a:off x="1664409" y="3429000"/>
            <a:ext cx="688369" cy="1009433"/>
          </a:xfrm>
          <a:prstGeom prst="straightConnector1">
            <a:avLst/>
          </a:prstGeom>
          <a:noFill/>
          <a:ln w="28575" cap="flat">
            <a:solidFill>
              <a:srgbClr val="000000"/>
            </a:solidFill>
            <a:prstDash val="solid"/>
            <a:miter/>
            <a:tailEnd type="arrow"/>
          </a:ln>
        </p:spPr>
      </p:cxnSp>
    </p:spTree>
    <p:extLst>
      <p:ext uri="{BB962C8B-B14F-4D97-AF65-F5344CB8AC3E}">
        <p14:creationId xmlns:p14="http://schemas.microsoft.com/office/powerpoint/2010/main" val="2397596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6584" y="266794"/>
            <a:ext cx="6278837"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262626"/>
                </a:solidFill>
                <a:effectLst>
                  <a:outerShdw dist="38096" dir="2700000">
                    <a:srgbClr val="5B9BD5"/>
                  </a:outerShdw>
                </a:effectLst>
                <a:uFillTx/>
                <a:latin typeface="Calibri"/>
              </a:rPr>
              <a:t>Stippling technique!  </a:t>
            </a:r>
          </a:p>
        </p:txBody>
      </p:sp>
      <p:pic>
        <p:nvPicPr>
          <p:cNvPr id="3" name="Picture 2" descr="Image result for stippling technique"/>
          <p:cNvPicPr>
            <a:picLocks noChangeAspect="1"/>
          </p:cNvPicPr>
          <p:nvPr/>
        </p:nvPicPr>
        <p:blipFill>
          <a:blip r:embed="rId2"/>
          <a:srcRect/>
          <a:stretch>
            <a:fillRect/>
          </a:stretch>
        </p:blipFill>
        <p:spPr>
          <a:xfrm>
            <a:off x="1210144" y="3156472"/>
            <a:ext cx="9771699" cy="2864888"/>
          </a:xfrm>
          <a:prstGeom prst="rect">
            <a:avLst/>
          </a:prstGeom>
          <a:noFill/>
          <a:ln cap="flat">
            <a:noFill/>
          </a:ln>
        </p:spPr>
      </p:pic>
      <p:sp>
        <p:nvSpPr>
          <p:cNvPr id="4" name="TextBox 2"/>
          <p:cNvSpPr txBox="1"/>
          <p:nvPr/>
        </p:nvSpPr>
        <p:spPr>
          <a:xfrm>
            <a:off x="1561676" y="1618771"/>
            <a:ext cx="1993181"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Lighter – less dots spread out! </a:t>
            </a:r>
          </a:p>
        </p:txBody>
      </p:sp>
      <p:sp>
        <p:nvSpPr>
          <p:cNvPr id="5" name="TextBox 4"/>
          <p:cNvSpPr txBox="1"/>
          <p:nvPr/>
        </p:nvSpPr>
        <p:spPr>
          <a:xfrm>
            <a:off x="9153226" y="1473857"/>
            <a:ext cx="1993181"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Darker – more dots closer together!</a:t>
            </a:r>
          </a:p>
        </p:txBody>
      </p:sp>
      <p:cxnSp>
        <p:nvCxnSpPr>
          <p:cNvPr id="6" name="Straight Arrow Connector 5"/>
          <p:cNvCxnSpPr/>
          <p:nvPr/>
        </p:nvCxnSpPr>
        <p:spPr>
          <a:xfrm>
            <a:off x="2558262" y="2770641"/>
            <a:ext cx="0" cy="771662"/>
          </a:xfrm>
          <a:prstGeom prst="straightConnector1">
            <a:avLst/>
          </a:prstGeom>
          <a:noFill/>
          <a:ln w="28575" cap="flat">
            <a:solidFill>
              <a:srgbClr val="000000"/>
            </a:solidFill>
            <a:prstDash val="solid"/>
            <a:miter/>
            <a:tailEnd type="arrow"/>
          </a:ln>
        </p:spPr>
      </p:cxnSp>
      <p:cxnSp>
        <p:nvCxnSpPr>
          <p:cNvPr id="7" name="Straight Arrow Connector 7"/>
          <p:cNvCxnSpPr/>
          <p:nvPr/>
        </p:nvCxnSpPr>
        <p:spPr>
          <a:xfrm>
            <a:off x="9596061" y="2770641"/>
            <a:ext cx="0" cy="668920"/>
          </a:xfrm>
          <a:prstGeom prst="straightConnector1">
            <a:avLst/>
          </a:prstGeom>
          <a:noFill/>
          <a:ln w="28575" cap="flat">
            <a:solidFill>
              <a:srgbClr val="000000"/>
            </a:solidFill>
            <a:prstDash val="solid"/>
            <a:miter/>
            <a:tailEnd type="arrow"/>
          </a:ln>
        </p:spPr>
      </p:cxnSp>
    </p:spTree>
    <p:extLst>
      <p:ext uri="{BB962C8B-B14F-4D97-AF65-F5344CB8AC3E}">
        <p14:creationId xmlns:p14="http://schemas.microsoft.com/office/powerpoint/2010/main" val="2095671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1949" y="3918149"/>
            <a:ext cx="6097712"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hlinkClick r:id="rId2"/>
              </a:rPr>
              <a:t>https://youtu.be/tMYI1wT0mB8</a:t>
            </a:r>
            <a:r>
              <a:rPr lang="en-GB" sz="2400" b="0" i="0" u="none" strike="noStrike" kern="1200" cap="none" spc="0" baseline="0">
                <a:solidFill>
                  <a:srgbClr val="000000"/>
                </a:solidFill>
                <a:uFillTx/>
                <a:latin typeface="Calibri"/>
              </a:rPr>
              <a:t> </a:t>
            </a:r>
          </a:p>
        </p:txBody>
      </p:sp>
      <p:pic>
        <p:nvPicPr>
          <p:cNvPr id="3" name="Picture 2" descr="A hand holding a pen&#10;&#10;Description automatically generated with low confidence"/>
          <p:cNvPicPr>
            <a:picLocks noChangeAspect="1"/>
          </p:cNvPicPr>
          <p:nvPr/>
        </p:nvPicPr>
        <p:blipFill>
          <a:blip r:embed="rId3"/>
          <a:stretch>
            <a:fillRect/>
          </a:stretch>
        </p:blipFill>
        <p:spPr>
          <a:xfrm>
            <a:off x="324239" y="1190127"/>
            <a:ext cx="5940573" cy="4735055"/>
          </a:xfrm>
          <a:prstGeom prst="rect">
            <a:avLst/>
          </a:prstGeom>
          <a:noFill/>
          <a:ln cap="flat">
            <a:noFill/>
          </a:ln>
        </p:spPr>
      </p:pic>
      <p:sp>
        <p:nvSpPr>
          <p:cNvPr id="4" name="Rectangle 3"/>
          <p:cNvSpPr/>
          <p:nvPr/>
        </p:nvSpPr>
        <p:spPr>
          <a:xfrm>
            <a:off x="2956584" y="266794"/>
            <a:ext cx="6278837"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262626"/>
                </a:solidFill>
                <a:effectLst>
                  <a:outerShdw dist="38096" dir="2700000">
                    <a:srgbClr val="5B9BD5"/>
                  </a:outerShdw>
                </a:effectLst>
                <a:uFillTx/>
                <a:latin typeface="Calibri"/>
              </a:rPr>
              <a:t>Stippling technique!  </a:t>
            </a:r>
          </a:p>
        </p:txBody>
      </p:sp>
      <p:sp>
        <p:nvSpPr>
          <p:cNvPr id="5" name="TextBox 4"/>
          <p:cNvSpPr txBox="1"/>
          <p:nvPr/>
        </p:nvSpPr>
        <p:spPr>
          <a:xfrm>
            <a:off x="7208754" y="1580567"/>
            <a:ext cx="4819491" cy="830997"/>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Click on the link below to watch the video on the </a:t>
            </a:r>
            <a:r>
              <a:rPr lang="en-GB" sz="2400" b="0" i="0" u="none" strike="noStrike" kern="0" cap="none" spc="0" baseline="0">
                <a:solidFill>
                  <a:srgbClr val="000000"/>
                </a:solidFill>
                <a:uFillTx/>
                <a:latin typeface="Calibri"/>
              </a:rPr>
              <a:t>stippling </a:t>
            </a:r>
            <a:r>
              <a:rPr lang="en-GB" sz="2400" b="0" i="0" u="none" strike="noStrike" kern="1200" cap="none" spc="0" baseline="0">
                <a:solidFill>
                  <a:srgbClr val="000000"/>
                </a:solidFill>
                <a:uFillTx/>
                <a:latin typeface="Calibri"/>
              </a:rPr>
              <a:t>technique.</a:t>
            </a:r>
          </a:p>
        </p:txBody>
      </p:sp>
      <p:sp>
        <p:nvSpPr>
          <p:cNvPr id="6" name="Arrow: Down 5"/>
          <p:cNvSpPr/>
          <p:nvPr/>
        </p:nvSpPr>
        <p:spPr>
          <a:xfrm>
            <a:off x="9357896" y="2411565"/>
            <a:ext cx="521208" cy="1446535"/>
          </a:xfrm>
          <a:custGeom>
            <a:avLst>
              <a:gd name="f0" fmla="val 13905"/>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00000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Cloud 6">
            <a:extLst>
              <a:ext uri="{FF2B5EF4-FFF2-40B4-BE49-F238E27FC236}">
                <a16:creationId xmlns:a16="http://schemas.microsoft.com/office/drawing/2014/main" id="{D78E3AF2-D7FA-43BE-830A-EB6CF47ABE96}"/>
              </a:ext>
            </a:extLst>
          </p:cNvPr>
          <p:cNvSpPr/>
          <p:nvPr/>
        </p:nvSpPr>
        <p:spPr>
          <a:xfrm>
            <a:off x="6679044" y="4879045"/>
            <a:ext cx="4889177" cy="1810258"/>
          </a:xfrm>
          <a:prstGeom prst="cloud">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If you are unable to watch the video online you will find some step by step pictures on the next slide.</a:t>
            </a:r>
          </a:p>
        </p:txBody>
      </p:sp>
    </p:spTree>
    <p:extLst>
      <p:ext uri="{BB962C8B-B14F-4D97-AF65-F5344CB8AC3E}">
        <p14:creationId xmlns:p14="http://schemas.microsoft.com/office/powerpoint/2010/main" val="2308603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hand holding a pen&#10;&#10;Description automatically generated with low confidence"/>
          <p:cNvPicPr>
            <a:picLocks noChangeAspect="1"/>
          </p:cNvPicPr>
          <p:nvPr/>
        </p:nvPicPr>
        <p:blipFill>
          <a:blip r:embed="rId2"/>
          <a:stretch>
            <a:fillRect/>
          </a:stretch>
        </p:blipFill>
        <p:spPr>
          <a:xfrm>
            <a:off x="2167850" y="1547603"/>
            <a:ext cx="2849928" cy="2271589"/>
          </a:xfrm>
          <a:prstGeom prst="rect">
            <a:avLst/>
          </a:prstGeom>
          <a:noFill/>
          <a:ln cap="flat">
            <a:noFill/>
          </a:ln>
        </p:spPr>
      </p:pic>
      <p:pic>
        <p:nvPicPr>
          <p:cNvPr id="3" name="Picture 4" descr="A picture containing text, indoor, person, hand&#10;&#10;Description automatically generated"/>
          <p:cNvPicPr>
            <a:picLocks noChangeAspect="1"/>
          </p:cNvPicPr>
          <p:nvPr/>
        </p:nvPicPr>
        <p:blipFill>
          <a:blip r:embed="rId3"/>
          <a:stretch>
            <a:fillRect/>
          </a:stretch>
        </p:blipFill>
        <p:spPr>
          <a:xfrm>
            <a:off x="5557019" y="1537417"/>
            <a:ext cx="2703405" cy="2370572"/>
          </a:xfrm>
          <a:prstGeom prst="rect">
            <a:avLst/>
          </a:prstGeom>
          <a:noFill/>
          <a:ln cap="flat">
            <a:noFill/>
          </a:ln>
        </p:spPr>
      </p:pic>
      <p:pic>
        <p:nvPicPr>
          <p:cNvPr id="4" name="Picture 6" descr="A picture containing text, person, holding, indoor&#10;&#10;Description automatically generated"/>
          <p:cNvPicPr>
            <a:picLocks noChangeAspect="1"/>
          </p:cNvPicPr>
          <p:nvPr/>
        </p:nvPicPr>
        <p:blipFill>
          <a:blip r:embed="rId4"/>
          <a:stretch>
            <a:fillRect/>
          </a:stretch>
        </p:blipFill>
        <p:spPr>
          <a:xfrm>
            <a:off x="8780836" y="1546835"/>
            <a:ext cx="2891954" cy="2370572"/>
          </a:xfrm>
          <a:prstGeom prst="rect">
            <a:avLst/>
          </a:prstGeom>
          <a:noFill/>
          <a:ln cap="flat">
            <a:noFill/>
          </a:ln>
        </p:spPr>
      </p:pic>
      <p:pic>
        <p:nvPicPr>
          <p:cNvPr id="5" name="Picture 10" descr="A hand holding a piece of paper&#10;&#10;Description automatically generated with medium confidence"/>
          <p:cNvPicPr>
            <a:picLocks noChangeAspect="1"/>
          </p:cNvPicPr>
          <p:nvPr/>
        </p:nvPicPr>
        <p:blipFill>
          <a:blip r:embed="rId5"/>
          <a:stretch>
            <a:fillRect/>
          </a:stretch>
        </p:blipFill>
        <p:spPr>
          <a:xfrm>
            <a:off x="2167850" y="4185163"/>
            <a:ext cx="2791141" cy="2427073"/>
          </a:xfrm>
          <a:prstGeom prst="rect">
            <a:avLst/>
          </a:prstGeom>
          <a:noFill/>
          <a:ln cap="flat">
            <a:noFill/>
          </a:ln>
        </p:spPr>
      </p:pic>
      <p:pic>
        <p:nvPicPr>
          <p:cNvPr id="6" name="Picture 12" descr="A hand holding a piece of paper&#10;&#10;Description automatically generated with medium confidence"/>
          <p:cNvPicPr>
            <a:picLocks noChangeAspect="1"/>
          </p:cNvPicPr>
          <p:nvPr/>
        </p:nvPicPr>
        <p:blipFill>
          <a:blip r:embed="rId6"/>
          <a:stretch>
            <a:fillRect/>
          </a:stretch>
        </p:blipFill>
        <p:spPr>
          <a:xfrm>
            <a:off x="5563950" y="4202298"/>
            <a:ext cx="2795759" cy="2416439"/>
          </a:xfrm>
          <a:prstGeom prst="rect">
            <a:avLst/>
          </a:prstGeom>
          <a:noFill/>
          <a:ln cap="flat">
            <a:noFill/>
          </a:ln>
        </p:spPr>
      </p:pic>
      <p:pic>
        <p:nvPicPr>
          <p:cNvPr id="7" name="Picture 14" descr="A hand holding a piece of paper&#10;&#10;Description automatically generated with medium confidence"/>
          <p:cNvPicPr>
            <a:picLocks noChangeAspect="1"/>
          </p:cNvPicPr>
          <p:nvPr/>
        </p:nvPicPr>
        <p:blipFill>
          <a:blip r:embed="rId7"/>
          <a:stretch>
            <a:fillRect/>
          </a:stretch>
        </p:blipFill>
        <p:spPr>
          <a:xfrm>
            <a:off x="8880716" y="4144197"/>
            <a:ext cx="2791141" cy="2419474"/>
          </a:xfrm>
          <a:prstGeom prst="rect">
            <a:avLst/>
          </a:prstGeom>
          <a:noFill/>
          <a:ln cap="flat">
            <a:noFill/>
          </a:ln>
        </p:spPr>
      </p:pic>
      <p:sp>
        <p:nvSpPr>
          <p:cNvPr id="8" name="Rectangle 15"/>
          <p:cNvSpPr/>
          <p:nvPr/>
        </p:nvSpPr>
        <p:spPr>
          <a:xfrm>
            <a:off x="2956584" y="266794"/>
            <a:ext cx="6278837"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262626"/>
                </a:solidFill>
                <a:effectLst>
                  <a:outerShdw dist="38096" dir="2700000">
                    <a:srgbClr val="5B9BD5"/>
                  </a:outerShdw>
                </a:effectLst>
                <a:uFillTx/>
                <a:latin typeface="Calibri"/>
              </a:rPr>
              <a:t>Stippling technique!  </a:t>
            </a:r>
          </a:p>
        </p:txBody>
      </p:sp>
      <p:sp>
        <p:nvSpPr>
          <p:cNvPr id="9" name="Thought Bubble: Cloud 20"/>
          <p:cNvSpPr/>
          <p:nvPr/>
        </p:nvSpPr>
        <p:spPr>
          <a:xfrm>
            <a:off x="0" y="1440042"/>
            <a:ext cx="2239767" cy="2477365"/>
          </a:xfrm>
          <a:custGeom>
            <a:avLst>
              <a:gd name="f0" fmla="val 6552"/>
              <a:gd name="f1" fmla="val 31134"/>
            </a:avLst>
            <a:gdLst>
              <a:gd name="f2" fmla="val 10800000"/>
              <a:gd name="f3" fmla="val 5400000"/>
              <a:gd name="f4" fmla="val 180"/>
              <a:gd name="f5" fmla="val w"/>
              <a:gd name="f6" fmla="val h"/>
              <a:gd name="f7" fmla="val 0"/>
              <a:gd name="f8" fmla="val 21600"/>
              <a:gd name="f9" fmla="*/ 5419351 1 1725033"/>
              <a:gd name="f10" fmla="val 2147483647"/>
              <a:gd name="f11" fmla="val 1930"/>
              <a:gd name="f12" fmla="val 7160"/>
              <a:gd name="f13" fmla="val 1530"/>
              <a:gd name="f14" fmla="val 4490"/>
              <a:gd name="f15" fmla="val 3400"/>
              <a:gd name="f16" fmla="val 1970"/>
              <a:gd name="f17" fmla="val 5270"/>
              <a:gd name="f18" fmla="val 5860"/>
              <a:gd name="f19" fmla="val 1950"/>
              <a:gd name="f20" fmla="val 6470"/>
              <a:gd name="f21" fmla="val 2210"/>
              <a:gd name="f22" fmla="val 6970"/>
              <a:gd name="f23" fmla="val 2600"/>
              <a:gd name="f24" fmla="val 7450"/>
              <a:gd name="f25" fmla="val 1390"/>
              <a:gd name="f26" fmla="val 8340"/>
              <a:gd name="f27" fmla="val 650"/>
              <a:gd name="f28" fmla="val 9340"/>
              <a:gd name="f29" fmla="val 10004"/>
              <a:gd name="f30" fmla="val 690"/>
              <a:gd name="f31" fmla="val 10710"/>
              <a:gd name="f32" fmla="val 1050"/>
              <a:gd name="f33" fmla="val 11210"/>
              <a:gd name="f34" fmla="val 1700"/>
              <a:gd name="f35" fmla="val 11570"/>
              <a:gd name="f36" fmla="val 630"/>
              <a:gd name="f37" fmla="val 12330"/>
              <a:gd name="f38" fmla="val 13150"/>
              <a:gd name="f39" fmla="val 13840"/>
              <a:gd name="f40" fmla="val 14470"/>
              <a:gd name="f41" fmla="val 460"/>
              <a:gd name="f42" fmla="val 14870"/>
              <a:gd name="f43" fmla="val 1160"/>
              <a:gd name="f44" fmla="val 15330"/>
              <a:gd name="f45" fmla="val 440"/>
              <a:gd name="f46" fmla="val 16020"/>
              <a:gd name="f47" fmla="val 16740"/>
              <a:gd name="f48" fmla="val 17910"/>
              <a:gd name="f49" fmla="val 18900"/>
              <a:gd name="f50" fmla="val 1130"/>
              <a:gd name="f51" fmla="val 19110"/>
              <a:gd name="f52" fmla="val 2710"/>
              <a:gd name="f53" fmla="val 20240"/>
              <a:gd name="f54" fmla="val 3150"/>
              <a:gd name="f55" fmla="val 21060"/>
              <a:gd name="f56" fmla="val 4580"/>
              <a:gd name="f57" fmla="val 6220"/>
              <a:gd name="f58" fmla="val 6720"/>
              <a:gd name="f59" fmla="val 21000"/>
              <a:gd name="f60" fmla="val 7200"/>
              <a:gd name="f61" fmla="val 20830"/>
              <a:gd name="f62" fmla="val 7660"/>
              <a:gd name="f63" fmla="val 21310"/>
              <a:gd name="f64" fmla="val 8460"/>
              <a:gd name="f65" fmla="val 9450"/>
              <a:gd name="f66" fmla="val 10460"/>
              <a:gd name="f67" fmla="val 12750"/>
              <a:gd name="f68" fmla="val 20310"/>
              <a:gd name="f69" fmla="val 14680"/>
              <a:gd name="f70" fmla="val 18650"/>
              <a:gd name="f71" fmla="val 15010"/>
              <a:gd name="f72" fmla="val 17200"/>
              <a:gd name="f73" fmla="val 17370"/>
              <a:gd name="f74" fmla="val 18920"/>
              <a:gd name="f75" fmla="val 15770"/>
              <a:gd name="f76" fmla="val 15220"/>
              <a:gd name="f77" fmla="val 14700"/>
              <a:gd name="f78" fmla="val 18710"/>
              <a:gd name="f79" fmla="val 14240"/>
              <a:gd name="f80" fmla="val 18310"/>
              <a:gd name="f81" fmla="val 13820"/>
              <a:gd name="f82" fmla="val 12490"/>
              <a:gd name="f83" fmla="val 11000"/>
              <a:gd name="f84" fmla="val 9890"/>
              <a:gd name="f85" fmla="val 8840"/>
              <a:gd name="f86" fmla="val 20790"/>
              <a:gd name="f87" fmla="val 8210"/>
              <a:gd name="f88" fmla="val 19510"/>
              <a:gd name="f89" fmla="val 7620"/>
              <a:gd name="f90" fmla="val 20000"/>
              <a:gd name="f91" fmla="val 7930"/>
              <a:gd name="f92" fmla="val 20290"/>
              <a:gd name="f93" fmla="val 6240"/>
              <a:gd name="f94" fmla="val 4850"/>
              <a:gd name="f95" fmla="val 3570"/>
              <a:gd name="f96" fmla="val 19280"/>
              <a:gd name="f97" fmla="val 2900"/>
              <a:gd name="f98" fmla="val 17640"/>
              <a:gd name="f99" fmla="val 1300"/>
              <a:gd name="f100" fmla="val 17600"/>
              <a:gd name="f101" fmla="val 480"/>
              <a:gd name="f102" fmla="val 16300"/>
              <a:gd name="f103" fmla="val 14660"/>
              <a:gd name="f104" fmla="val 13900"/>
              <a:gd name="f105" fmla="val 13210"/>
              <a:gd name="f106" fmla="val 1070"/>
              <a:gd name="f107" fmla="val 12640"/>
              <a:gd name="f108" fmla="val 380"/>
              <a:gd name="f109" fmla="val 12160"/>
              <a:gd name="f110" fmla="val 10120"/>
              <a:gd name="f111" fmla="val 8590"/>
              <a:gd name="f112" fmla="val 840"/>
              <a:gd name="f113" fmla="val 7330"/>
              <a:gd name="f114" fmla="val 7410"/>
              <a:gd name="f115" fmla="val 2040"/>
              <a:gd name="f116" fmla="val 7690"/>
              <a:gd name="f117" fmla="val 2090"/>
              <a:gd name="f118" fmla="val 7920"/>
              <a:gd name="f119" fmla="val 2790"/>
              <a:gd name="f120" fmla="val 7480"/>
              <a:gd name="f121" fmla="val 3050"/>
              <a:gd name="f122" fmla="val 7670"/>
              <a:gd name="f123" fmla="val 3310"/>
              <a:gd name="f124" fmla="val 11130"/>
              <a:gd name="f125" fmla="val 1910"/>
              <a:gd name="f126" fmla="val 11080"/>
              <a:gd name="f127" fmla="val 2160"/>
              <a:gd name="f128" fmla="val 11030"/>
              <a:gd name="f129" fmla="val 2400"/>
              <a:gd name="f130" fmla="val 14720"/>
              <a:gd name="f131" fmla="val 1400"/>
              <a:gd name="f132" fmla="val 14640"/>
              <a:gd name="f133" fmla="val 1720"/>
              <a:gd name="f134" fmla="val 14540"/>
              <a:gd name="f135" fmla="val 2010"/>
              <a:gd name="f136" fmla="val 19130"/>
              <a:gd name="f137" fmla="val 2890"/>
              <a:gd name="f138" fmla="val 19230"/>
              <a:gd name="f139" fmla="val 3290"/>
              <a:gd name="f140" fmla="val 19190"/>
              <a:gd name="f141" fmla="val 3380"/>
              <a:gd name="f142" fmla="val 20660"/>
              <a:gd name="f143" fmla="val 8170"/>
              <a:gd name="f144" fmla="val 20430"/>
              <a:gd name="f145" fmla="val 8620"/>
              <a:gd name="f146" fmla="val 20110"/>
              <a:gd name="f147" fmla="val 8990"/>
              <a:gd name="f148" fmla="val 18660"/>
              <a:gd name="f149" fmla="val 18740"/>
              <a:gd name="f150" fmla="val 14200"/>
              <a:gd name="f151" fmla="val 18280"/>
              <a:gd name="f152" fmla="val 12200"/>
              <a:gd name="f153" fmla="val 17000"/>
              <a:gd name="f154" fmla="val 11450"/>
              <a:gd name="f155" fmla="val 14320"/>
              <a:gd name="f156" fmla="val 17980"/>
              <a:gd name="f157" fmla="val 14350"/>
              <a:gd name="f158" fmla="val 17680"/>
              <a:gd name="f159" fmla="val 14370"/>
              <a:gd name="f160" fmla="val 17360"/>
              <a:gd name="f161" fmla="val 8220"/>
              <a:gd name="f162" fmla="val 8060"/>
              <a:gd name="f163" fmla="val 19250"/>
              <a:gd name="f164" fmla="val 7960"/>
              <a:gd name="f165" fmla="val 18950"/>
              <a:gd name="f166" fmla="val 7860"/>
              <a:gd name="f167" fmla="val 18640"/>
              <a:gd name="f168" fmla="val 3090"/>
              <a:gd name="f169" fmla="val 3280"/>
              <a:gd name="f170" fmla="val 17540"/>
              <a:gd name="f171" fmla="val 3460"/>
              <a:gd name="f172" fmla="val 17450"/>
              <a:gd name="f173" fmla="val 12900"/>
              <a:gd name="f174" fmla="val 1780"/>
              <a:gd name="f175" fmla="val 13130"/>
              <a:gd name="f176" fmla="val 2330"/>
              <a:gd name="f177" fmla="val 13040"/>
              <a:gd name="f178" fmla="*/ 1800 1800 1"/>
              <a:gd name="f179" fmla="+- 0 0 23592960"/>
              <a:gd name="f180" fmla="val 1800"/>
              <a:gd name="f181" fmla="*/ 1200 1200 1"/>
              <a:gd name="f182" fmla="val 1200"/>
              <a:gd name="f183" fmla="*/ 700 700 1"/>
              <a:gd name="f184" fmla="val 700"/>
              <a:gd name="f185" fmla="val -2147483647"/>
              <a:gd name="f186" fmla="+- 0 0 -270"/>
              <a:gd name="f187" fmla="+- 0 0 180"/>
              <a:gd name="f188" fmla="+- 0 0 -90"/>
              <a:gd name="f189" fmla="+- 0 0 0"/>
              <a:gd name="f190" fmla="+- 0 0 -212"/>
              <a:gd name="f191" fmla="*/ f5 1 21600"/>
              <a:gd name="f192" fmla="*/ f6 1 21600"/>
              <a:gd name="f193" fmla="val f7"/>
              <a:gd name="f194" fmla="val f8"/>
              <a:gd name="f195" fmla="*/ 0 f9 1"/>
              <a:gd name="f196" fmla="*/ f7 f2 1"/>
              <a:gd name="f197" fmla="*/ f179 f2 1"/>
              <a:gd name="f198" fmla="pin -2147483647 f0 2147483647"/>
              <a:gd name="f199" fmla="pin -2147483647 f1 2147483647"/>
              <a:gd name="f200" fmla="*/ f186 f2 1"/>
              <a:gd name="f201" fmla="*/ f187 f2 1"/>
              <a:gd name="f202" fmla="*/ f188 f2 1"/>
              <a:gd name="f203" fmla="*/ f189 f2 1"/>
              <a:gd name="f204" fmla="*/ f190 f2 1"/>
              <a:gd name="f205" fmla="+- f194 0 f193"/>
              <a:gd name="f206" fmla="val f198"/>
              <a:gd name="f207" fmla="val f199"/>
              <a:gd name="f208" fmla="*/ f195 1 f4"/>
              <a:gd name="f209" fmla="*/ f196 1 f4"/>
              <a:gd name="f210" fmla="*/ f197 1 f4"/>
              <a:gd name="f211" fmla="*/ f198 f191 1"/>
              <a:gd name="f212" fmla="*/ f199 f192 1"/>
              <a:gd name="f213" fmla="*/ f200 1 f4"/>
              <a:gd name="f214" fmla="*/ f201 1 f4"/>
              <a:gd name="f215" fmla="*/ f202 1 f4"/>
              <a:gd name="f216" fmla="*/ f203 1 f4"/>
              <a:gd name="f217" fmla="*/ f204 1 f4"/>
              <a:gd name="f218" fmla="*/ f205 1 21600"/>
              <a:gd name="f219" fmla="+- f206 0 10800"/>
              <a:gd name="f220" fmla="+- f207 0 10800"/>
              <a:gd name="f221" fmla="+- 0 0 f208"/>
              <a:gd name="f222" fmla="+- f209 0 f3"/>
              <a:gd name="f223" fmla="+- f210 0 f3"/>
              <a:gd name="f224" fmla="+- f213 0 f3"/>
              <a:gd name="f225" fmla="+- f214 0 f3"/>
              <a:gd name="f226" fmla="+- f215 0 f3"/>
              <a:gd name="f227" fmla="+- f216 0 f3"/>
              <a:gd name="f228" fmla="*/ f206 f191 1"/>
              <a:gd name="f229" fmla="*/ f207 f192 1"/>
              <a:gd name="f230" fmla="+- f217 0 f3"/>
              <a:gd name="f231" fmla="*/ 3000 f218 1"/>
              <a:gd name="f232" fmla="*/ 17110 f218 1"/>
              <a:gd name="f233" fmla="*/ 17330 f218 1"/>
              <a:gd name="f234" fmla="*/ 3320 f218 1"/>
              <a:gd name="f235" fmla="*/ 0 f218 1"/>
              <a:gd name="f236" fmla="*/ 10800 f218 1"/>
              <a:gd name="f237" fmla="*/ 21600 f218 1"/>
              <a:gd name="f238" fmla="+- 0 0 f220"/>
              <a:gd name="f239" fmla="+- 0 0 f219"/>
              <a:gd name="f240" fmla="*/ f221 f2 1"/>
              <a:gd name="f241" fmla="+- f223 0 f222"/>
              <a:gd name="f242" fmla="+- 0 0 f238"/>
              <a:gd name="f243" fmla="+- 0 0 f239"/>
              <a:gd name="f244" fmla="*/ f240 1 f9"/>
              <a:gd name="f245" fmla="*/ f235 1 f218"/>
              <a:gd name="f246" fmla="*/ f236 1 f218"/>
              <a:gd name="f247" fmla="*/ f237 1 f218"/>
              <a:gd name="f248" fmla="*/ f231 1 f218"/>
              <a:gd name="f249" fmla="*/ f232 1 f218"/>
              <a:gd name="f250" fmla="*/ f234 1 f218"/>
              <a:gd name="f251" fmla="*/ f233 1 f218"/>
              <a:gd name="f252" fmla="+- 0 0 f242"/>
              <a:gd name="f253" fmla="+- 0 0 f243"/>
              <a:gd name="f254" fmla="+- f244 0 f3"/>
              <a:gd name="f255" fmla="*/ f248 f191 1"/>
              <a:gd name="f256" fmla="*/ f249 f191 1"/>
              <a:gd name="f257" fmla="*/ f251 f192 1"/>
              <a:gd name="f258" fmla="*/ f250 f192 1"/>
              <a:gd name="f259" fmla="*/ f245 f191 1"/>
              <a:gd name="f260" fmla="*/ f246 f192 1"/>
              <a:gd name="f261" fmla="*/ f246 f191 1"/>
              <a:gd name="f262" fmla="*/ f247 f192 1"/>
              <a:gd name="f263" fmla="*/ f247 f191 1"/>
              <a:gd name="f264" fmla="*/ f245 f192 1"/>
              <a:gd name="f265" fmla="at2 f252 f253"/>
              <a:gd name="f266" fmla="+- f254 f3 0"/>
              <a:gd name="f267" fmla="+- f265 f3 0"/>
              <a:gd name="f268" fmla="*/ f266 f9 1"/>
              <a:gd name="f269" fmla="*/ f267 f9 1"/>
              <a:gd name="f270" fmla="*/ f268 1 f2"/>
              <a:gd name="f271" fmla="*/ f269 1 f2"/>
              <a:gd name="f272" fmla="+- 0 0 f270"/>
              <a:gd name="f273" fmla="+- 0 0 f271"/>
              <a:gd name="f274" fmla="+- 0 0 f272"/>
              <a:gd name="f275" fmla="val f273"/>
              <a:gd name="f276" fmla="*/ f274 f2 1"/>
              <a:gd name="f277" fmla="+- 0 0 f275"/>
              <a:gd name="f278" fmla="*/ f276 1 f9"/>
              <a:gd name="f279" fmla="*/ f277 f2 1"/>
              <a:gd name="f280" fmla="+- f278 0 f3"/>
              <a:gd name="f281" fmla="*/ f279 1 f9"/>
              <a:gd name="f282" fmla="cos 1 f280"/>
              <a:gd name="f283" fmla="sin 1 f280"/>
              <a:gd name="f284" fmla="+- f281 0 f3"/>
              <a:gd name="f285" fmla="+- 0 0 f282"/>
              <a:gd name="f286" fmla="+- 0 0 f283"/>
              <a:gd name="f287" fmla="+- 0 0 f285"/>
              <a:gd name="f288" fmla="+- 0 0 f286"/>
              <a:gd name="f289" fmla="+- f284 f3 0"/>
              <a:gd name="f290" fmla="val f287"/>
              <a:gd name="f291" fmla="val f288"/>
              <a:gd name="f292" fmla="*/ f289 f9 1"/>
              <a:gd name="f293" fmla="+- 0 0 f290"/>
              <a:gd name="f294" fmla="+- 0 0 f291"/>
              <a:gd name="f295" fmla="*/ f292 1 f2"/>
              <a:gd name="f296" fmla="*/ 1800 f293 1"/>
              <a:gd name="f297" fmla="*/ 1800 f294 1"/>
              <a:gd name="f298" fmla="*/ 1200 f293 1"/>
              <a:gd name="f299" fmla="*/ 1200 f294 1"/>
              <a:gd name="f300" fmla="*/ 700 f293 1"/>
              <a:gd name="f301" fmla="*/ 700 f294 1"/>
              <a:gd name="f302" fmla="+- 0 0 f295"/>
              <a:gd name="f303" fmla="*/ f296 f296 1"/>
              <a:gd name="f304" fmla="*/ f297 f297 1"/>
              <a:gd name="f305" fmla="*/ f298 f298 1"/>
              <a:gd name="f306" fmla="*/ f299 f299 1"/>
              <a:gd name="f307" fmla="*/ f300 f300 1"/>
              <a:gd name="f308" fmla="*/ f301 f301 1"/>
              <a:gd name="f309" fmla="+- 0 0 f302"/>
              <a:gd name="f310" fmla="+- f303 f304 0"/>
              <a:gd name="f311" fmla="+- f305 f306 0"/>
              <a:gd name="f312" fmla="+- f307 f308 0"/>
              <a:gd name="f313" fmla="*/ f309 f2 1"/>
              <a:gd name="f314" fmla="sqrt f310"/>
              <a:gd name="f315" fmla="sqrt f311"/>
              <a:gd name="f316" fmla="sqrt f312"/>
              <a:gd name="f317" fmla="*/ f313 1 f9"/>
              <a:gd name="f318" fmla="*/ f178 1 f314"/>
              <a:gd name="f319" fmla="*/ f181 1 f315"/>
              <a:gd name="f320" fmla="*/ f183 1 f316"/>
              <a:gd name="f321" fmla="+- f317 0 f3"/>
              <a:gd name="f322" fmla="*/ f293 f318 1"/>
              <a:gd name="f323" fmla="*/ f294 f318 1"/>
              <a:gd name="f324" fmla="*/ f293 f319 1"/>
              <a:gd name="f325" fmla="*/ f294 f319 1"/>
              <a:gd name="f326" fmla="*/ f293 f320 1"/>
              <a:gd name="f327" fmla="*/ f294 f320 1"/>
              <a:gd name="f328" fmla="sin 1 f321"/>
              <a:gd name="f329" fmla="cos 1 f321"/>
              <a:gd name="f330" fmla="+- f206 0 f326"/>
              <a:gd name="f331" fmla="+- f207 0 f327"/>
              <a:gd name="f332" fmla="+- 0 0 f328"/>
              <a:gd name="f333" fmla="+- 0 0 f329"/>
              <a:gd name="f334" fmla="+- 0 0 f332"/>
              <a:gd name="f335" fmla="+- 0 0 f333"/>
              <a:gd name="f336" fmla="val f334"/>
              <a:gd name="f337" fmla="val f335"/>
              <a:gd name="f338" fmla="+- 0 0 f336"/>
              <a:gd name="f339" fmla="+- 0 0 f337"/>
              <a:gd name="f340" fmla="*/ 10800 f338 1"/>
              <a:gd name="f341" fmla="*/ 10800 f339 1"/>
              <a:gd name="f342" fmla="+- f340 10800 0"/>
              <a:gd name="f343" fmla="+- f341 10800 0"/>
              <a:gd name="f344" fmla="*/ f340 1 12"/>
              <a:gd name="f345" fmla="*/ f341 1 12"/>
              <a:gd name="f346" fmla="+- f206 0 f342"/>
              <a:gd name="f347" fmla="+- f207 0 f343"/>
              <a:gd name="f348" fmla="*/ f346 1 3"/>
              <a:gd name="f349" fmla="*/ f347 1 3"/>
              <a:gd name="f350" fmla="*/ f346 2 1"/>
              <a:gd name="f351" fmla="*/ f347 2 1"/>
              <a:gd name="f352" fmla="*/ f350 1 3"/>
              <a:gd name="f353" fmla="*/ f351 1 3"/>
              <a:gd name="f354" fmla="+- f348 f342 0"/>
              <a:gd name="f355" fmla="+- f349 f343 0"/>
              <a:gd name="f356" fmla="+- f354 0 f344"/>
              <a:gd name="f357" fmla="+- f355 0 f345"/>
              <a:gd name="f358" fmla="+- f352 f342 0"/>
              <a:gd name="f359" fmla="+- f353 f343 0"/>
              <a:gd name="f360" fmla="+- f356 0 f322"/>
              <a:gd name="f361" fmla="+- f357 0 f323"/>
              <a:gd name="f362" fmla="+- f358 0 f324"/>
              <a:gd name="f363" fmla="+- f359 0 f325"/>
            </a:gdLst>
            <a:ahLst>
              <a:ahXY gdRefX="f0" minX="f185" maxX="f10" gdRefY="f1" minY="f185" maxY="f10">
                <a:pos x="f211" y="f212"/>
              </a:ahXY>
            </a:ahLst>
            <a:cxnLst>
              <a:cxn ang="3cd4">
                <a:pos x="hc" y="t"/>
              </a:cxn>
              <a:cxn ang="0">
                <a:pos x="r" y="vc"/>
              </a:cxn>
              <a:cxn ang="cd4">
                <a:pos x="hc" y="b"/>
              </a:cxn>
              <a:cxn ang="cd2">
                <a:pos x="l" y="vc"/>
              </a:cxn>
              <a:cxn ang="f224">
                <a:pos x="f259" y="f260"/>
              </a:cxn>
              <a:cxn ang="f225">
                <a:pos x="f261" y="f262"/>
              </a:cxn>
              <a:cxn ang="f226">
                <a:pos x="f263" y="f260"/>
              </a:cxn>
              <a:cxn ang="f227">
                <a:pos x="f261" y="f264"/>
              </a:cxn>
              <a:cxn ang="f230">
                <a:pos x="f228" y="f229"/>
              </a:cxn>
            </a:cxnLst>
            <a:rect l="f255" t="f258" r="f256" b="f257"/>
            <a:pathLst>
              <a:path w="21600" h="21600">
                <a:moveTo>
                  <a:pt x="f11" y="f12"/>
                </a:moveTo>
                <a:cubicBezTo>
                  <a:pt x="f13" y="f14"/>
                  <a:pt x="f15" y="f16"/>
                  <a:pt x="f17" y="f16"/>
                </a:cubicBezTo>
                <a:cubicBezTo>
                  <a:pt x="f18" y="f19"/>
                  <a:pt x="f20" y="f21"/>
                  <a:pt x="f22" y="f23"/>
                </a:cubicBezTo>
                <a:cubicBezTo>
                  <a:pt x="f24" y="f25"/>
                  <a:pt x="f26" y="f27"/>
                  <a:pt x="f28" y="f27"/>
                </a:cubicBezTo>
                <a:cubicBezTo>
                  <a:pt x="f29" y="f30"/>
                  <a:pt x="f31" y="f32"/>
                  <a:pt x="f33" y="f34"/>
                </a:cubicBezTo>
                <a:cubicBezTo>
                  <a:pt x="f35" y="f36"/>
                  <a:pt x="f37" y="f7"/>
                  <a:pt x="f38" y="f7"/>
                </a:cubicBezTo>
                <a:cubicBezTo>
                  <a:pt x="f39" y="f7"/>
                  <a:pt x="f40" y="f41"/>
                  <a:pt x="f42" y="f43"/>
                </a:cubicBezTo>
                <a:cubicBezTo>
                  <a:pt x="f44" y="f45"/>
                  <a:pt x="f46" y="f7"/>
                  <a:pt x="f47" y="f7"/>
                </a:cubicBezTo>
                <a:cubicBezTo>
                  <a:pt x="f48" y="f7"/>
                  <a:pt x="f49" y="f50"/>
                  <a:pt x="f51" y="f52"/>
                </a:cubicBezTo>
                <a:cubicBezTo>
                  <a:pt x="f53" y="f54"/>
                  <a:pt x="f55" y="f56"/>
                  <a:pt x="f55" y="f57"/>
                </a:cubicBezTo>
                <a:cubicBezTo>
                  <a:pt x="f55" y="f58"/>
                  <a:pt x="f59" y="f60"/>
                  <a:pt x="f61" y="f62"/>
                </a:cubicBezTo>
                <a:cubicBezTo>
                  <a:pt x="f63" y="f64"/>
                  <a:pt x="f8" y="f65"/>
                  <a:pt x="f8" y="f66"/>
                </a:cubicBezTo>
                <a:cubicBezTo>
                  <a:pt x="f8" y="f67"/>
                  <a:pt x="f68" y="f69"/>
                  <a:pt x="f70" y="f71"/>
                </a:cubicBezTo>
                <a:cubicBezTo>
                  <a:pt x="f70" y="f72"/>
                  <a:pt x="f73" y="f74"/>
                  <a:pt x="f75" y="f74"/>
                </a:cubicBezTo>
                <a:cubicBezTo>
                  <a:pt x="f76" y="f74"/>
                  <a:pt x="f77" y="f78"/>
                  <a:pt x="f79" y="f80"/>
                </a:cubicBezTo>
                <a:cubicBezTo>
                  <a:pt x="f81" y="f53"/>
                  <a:pt x="f82" y="f8"/>
                  <a:pt x="f83" y="f8"/>
                </a:cubicBezTo>
                <a:cubicBezTo>
                  <a:pt x="f84" y="f8"/>
                  <a:pt x="f85" y="f86"/>
                  <a:pt x="f87" y="f88"/>
                </a:cubicBezTo>
                <a:cubicBezTo>
                  <a:pt x="f89" y="f90"/>
                  <a:pt x="f91" y="f92"/>
                  <a:pt x="f93" y="f92"/>
                </a:cubicBezTo>
                <a:cubicBezTo>
                  <a:pt x="f94" y="f92"/>
                  <a:pt x="f95" y="f96"/>
                  <a:pt x="f97" y="f98"/>
                </a:cubicBezTo>
                <a:cubicBezTo>
                  <a:pt x="f99" y="f100"/>
                  <a:pt x="f101" y="f102"/>
                  <a:pt x="f101" y="f103"/>
                </a:cubicBezTo>
                <a:cubicBezTo>
                  <a:pt x="f101" y="f104"/>
                  <a:pt x="f30" y="f105"/>
                  <a:pt x="f106" y="f107"/>
                </a:cubicBezTo>
                <a:cubicBezTo>
                  <a:pt x="f108" y="f109"/>
                  <a:pt x="f7" y="f33"/>
                  <a:pt x="f7" y="f110"/>
                </a:cubicBezTo>
                <a:cubicBezTo>
                  <a:pt x="f7" y="f111"/>
                  <a:pt x="f112" y="f113"/>
                  <a:pt x="f11" y="f12"/>
                </a:cubicBezTo>
                <a:close/>
              </a:path>
              <a:path w="21600" h="21600" fill="none">
                <a:moveTo>
                  <a:pt x="f11" y="f12"/>
                </a:moveTo>
                <a:cubicBezTo>
                  <a:pt x="f19" y="f114"/>
                  <a:pt x="f115" y="f116"/>
                  <a:pt x="f117" y="f118"/>
                </a:cubicBezTo>
              </a:path>
              <a:path w="21600" h="21600" fill="none">
                <a:moveTo>
                  <a:pt x="f22" y="f23"/>
                </a:moveTo>
                <a:cubicBezTo>
                  <a:pt x="f60" y="f119"/>
                  <a:pt x="f120" y="f121"/>
                  <a:pt x="f122" y="f123"/>
                </a:cubicBezTo>
              </a:path>
              <a:path w="21600" h="21600" fill="none">
                <a:moveTo>
                  <a:pt x="f33" y="f34"/>
                </a:moveTo>
                <a:cubicBezTo>
                  <a:pt x="f124" y="f125"/>
                  <a:pt x="f126" y="f127"/>
                  <a:pt x="f128" y="f129"/>
                </a:cubicBezTo>
              </a:path>
              <a:path w="21600" h="21600" fill="none">
                <a:moveTo>
                  <a:pt x="f42" y="f43"/>
                </a:moveTo>
                <a:cubicBezTo>
                  <a:pt x="f130" y="f131"/>
                  <a:pt x="f132" y="f133"/>
                  <a:pt x="f134" y="f135"/>
                </a:cubicBezTo>
              </a:path>
              <a:path w="21600" h="21600" fill="none">
                <a:moveTo>
                  <a:pt x="f51" y="f52"/>
                </a:moveTo>
                <a:cubicBezTo>
                  <a:pt x="f136" y="f137"/>
                  <a:pt x="f138" y="f139"/>
                  <a:pt x="f140" y="f141"/>
                </a:cubicBezTo>
              </a:path>
              <a:path w="21600" h="21600" fill="none">
                <a:moveTo>
                  <a:pt x="f61" y="f62"/>
                </a:moveTo>
                <a:cubicBezTo>
                  <a:pt x="f142" y="f143"/>
                  <a:pt x="f144" y="f145"/>
                  <a:pt x="f146" y="f147"/>
                </a:cubicBezTo>
              </a:path>
              <a:path w="21600" h="21600" fill="none">
                <a:moveTo>
                  <a:pt x="f148" y="f71"/>
                </a:moveTo>
                <a:cubicBezTo>
                  <a:pt x="f149" y="f150"/>
                  <a:pt x="f151" y="f152"/>
                  <a:pt x="f153" y="f154"/>
                </a:cubicBezTo>
              </a:path>
              <a:path w="21600" h="21600" fill="none">
                <a:moveTo>
                  <a:pt x="f79" y="f80"/>
                </a:moveTo>
                <a:cubicBezTo>
                  <a:pt x="f155" y="f156"/>
                  <a:pt x="f157" y="f158"/>
                  <a:pt x="f159" y="f160"/>
                </a:cubicBezTo>
              </a:path>
              <a:path w="21600" h="21600" fill="none">
                <a:moveTo>
                  <a:pt x="f161" y="f88"/>
                </a:moveTo>
                <a:cubicBezTo>
                  <a:pt x="f162" y="f163"/>
                  <a:pt x="f164" y="f165"/>
                  <a:pt x="f166" y="f167"/>
                </a:cubicBezTo>
              </a:path>
              <a:path w="21600" h="21600" fill="none">
                <a:moveTo>
                  <a:pt x="f97" y="f98"/>
                </a:moveTo>
                <a:cubicBezTo>
                  <a:pt x="f168" y="f100"/>
                  <a:pt x="f169" y="f170"/>
                  <a:pt x="f171" y="f172"/>
                </a:cubicBezTo>
              </a:path>
              <a:path w="21600" h="21600" fill="none">
                <a:moveTo>
                  <a:pt x="f106" y="f107"/>
                </a:moveTo>
                <a:cubicBezTo>
                  <a:pt x="f131" y="f173"/>
                  <a:pt x="f174" y="f175"/>
                  <a:pt x="f176" y="f177"/>
                </a:cubicBezTo>
              </a:path>
              <a:path w="21600" h="21600">
                <a:moveTo>
                  <a:pt x="f360" y="f361"/>
                </a:moveTo>
                <a:arcTo wR="f180" hR="f180" stAng="f222" swAng="f241"/>
                <a:close/>
              </a:path>
              <a:path w="21600" h="21600">
                <a:moveTo>
                  <a:pt x="f362" y="f363"/>
                </a:moveTo>
                <a:arcTo wR="f182" hR="f182" stAng="f222" swAng="f241"/>
                <a:close/>
              </a:path>
              <a:path w="21600" h="21600">
                <a:moveTo>
                  <a:pt x="f330" y="f331"/>
                </a:moveTo>
                <a:arcTo wR="f184" hR="f184" stAng="f222" swAng="f241"/>
                <a:close/>
              </a:path>
            </a:pathLst>
          </a:custGeom>
          <a:solidFill>
            <a:srgbClr val="4472C4"/>
          </a:solidFill>
          <a:ln w="12701"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200" b="0" i="0" u="none" strike="noStrike" kern="1200" cap="none" spc="0" baseline="0" dirty="0">
                <a:solidFill>
                  <a:srgbClr val="000000"/>
                </a:solidFill>
                <a:uFillTx/>
                <a:latin typeface="Calibri" pitchFamily="34"/>
                <a:ea typeface="Times New Roman" pitchFamily="18"/>
                <a:cs typeface="Times New Roman" pitchFamily="18"/>
              </a:rPr>
              <a:t>If you are unable to watch the video online, you </a:t>
            </a:r>
            <a:r>
              <a:rPr lang="en-GB" sz="1200" dirty="0">
                <a:solidFill>
                  <a:srgbClr val="000000"/>
                </a:solidFill>
                <a:latin typeface="Calibri" pitchFamily="34"/>
                <a:ea typeface="Times New Roman" pitchFamily="18"/>
                <a:cs typeface="Times New Roman" pitchFamily="18"/>
              </a:rPr>
              <a:t>can use</a:t>
            </a:r>
            <a:r>
              <a:rPr lang="en-GB" sz="1200" b="0" i="0" u="none" strike="noStrike" kern="1200" cap="none" spc="0" baseline="0" dirty="0">
                <a:solidFill>
                  <a:srgbClr val="000000"/>
                </a:solidFill>
                <a:uFillTx/>
                <a:latin typeface="Calibri" pitchFamily="34"/>
                <a:ea typeface="Times New Roman" pitchFamily="18"/>
                <a:cs typeface="Times New Roman" pitchFamily="18"/>
              </a:rPr>
              <a:t> these pictures as a step-by-step guide.</a:t>
            </a:r>
            <a:endParaRPr lang="en-GB" sz="1200" b="0" i="0" u="none" strike="noStrike" kern="1200" cap="none" spc="0" baseline="0" dirty="0">
              <a:solidFill>
                <a:srgbClr val="FFFFFF"/>
              </a:solidFill>
              <a:uFillTx/>
              <a:latin typeface="Calibri" pitchFamily="34"/>
              <a:ea typeface="Calibri" pitchFamily="34"/>
              <a:cs typeface="Times New Roman" pitchFamily="18"/>
            </a:endParaRPr>
          </a:p>
        </p:txBody>
      </p:sp>
      <p:sp>
        <p:nvSpPr>
          <p:cNvPr id="10" name="TextBox 19"/>
          <p:cNvSpPr txBox="1"/>
          <p:nvPr/>
        </p:nvSpPr>
        <p:spPr>
          <a:xfrm>
            <a:off x="2591747" y="1631125"/>
            <a:ext cx="142580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Step 1</a:t>
            </a:r>
          </a:p>
        </p:txBody>
      </p:sp>
      <p:sp>
        <p:nvSpPr>
          <p:cNvPr id="11" name="TextBox 19"/>
          <p:cNvSpPr txBox="1"/>
          <p:nvPr/>
        </p:nvSpPr>
        <p:spPr>
          <a:xfrm>
            <a:off x="8850477" y="4182739"/>
            <a:ext cx="142580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Step </a:t>
            </a:r>
            <a:r>
              <a:rPr lang="en-GB" sz="1800" b="0" i="0" u="none" strike="noStrike" kern="0" cap="none" spc="0" baseline="0">
                <a:solidFill>
                  <a:srgbClr val="000000"/>
                </a:solidFill>
                <a:uFillTx/>
                <a:latin typeface="Calibri"/>
              </a:rPr>
              <a:t>6</a:t>
            </a:r>
            <a:endParaRPr lang="en-GB" sz="1800" b="0" i="0" u="none" strike="noStrike" kern="1200" cap="none" spc="0" baseline="0">
              <a:solidFill>
                <a:srgbClr val="000000"/>
              </a:solidFill>
              <a:uFillTx/>
              <a:latin typeface="Calibri"/>
            </a:endParaRPr>
          </a:p>
        </p:txBody>
      </p:sp>
      <p:sp>
        <p:nvSpPr>
          <p:cNvPr id="12" name="TextBox 19"/>
          <p:cNvSpPr txBox="1"/>
          <p:nvPr/>
        </p:nvSpPr>
        <p:spPr>
          <a:xfrm>
            <a:off x="5645423" y="4252901"/>
            <a:ext cx="142580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Step 5</a:t>
            </a:r>
          </a:p>
        </p:txBody>
      </p:sp>
      <p:sp>
        <p:nvSpPr>
          <p:cNvPr id="13" name="TextBox 19"/>
          <p:cNvSpPr txBox="1"/>
          <p:nvPr/>
        </p:nvSpPr>
        <p:spPr>
          <a:xfrm>
            <a:off x="9176918" y="1558869"/>
            <a:ext cx="142580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Step </a:t>
            </a:r>
            <a:r>
              <a:rPr lang="en-GB" sz="1800" b="0" i="0" u="none" strike="noStrike" kern="0" cap="none" spc="0" baseline="0">
                <a:solidFill>
                  <a:srgbClr val="000000"/>
                </a:solidFill>
                <a:uFillTx/>
                <a:latin typeface="Calibri"/>
              </a:rPr>
              <a:t>3</a:t>
            </a:r>
            <a:endParaRPr lang="en-GB" sz="1800" b="0" i="0" u="none" strike="noStrike" kern="1200" cap="none" spc="0" baseline="0">
              <a:solidFill>
                <a:srgbClr val="000000"/>
              </a:solidFill>
              <a:uFillTx/>
              <a:latin typeface="Calibri"/>
            </a:endParaRPr>
          </a:p>
        </p:txBody>
      </p:sp>
      <p:sp>
        <p:nvSpPr>
          <p:cNvPr id="14" name="TextBox 19"/>
          <p:cNvSpPr txBox="1"/>
          <p:nvPr/>
        </p:nvSpPr>
        <p:spPr>
          <a:xfrm>
            <a:off x="5908999" y="1558869"/>
            <a:ext cx="142580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Step 2</a:t>
            </a:r>
          </a:p>
        </p:txBody>
      </p:sp>
      <p:sp>
        <p:nvSpPr>
          <p:cNvPr id="15" name="TextBox 19"/>
          <p:cNvSpPr txBox="1"/>
          <p:nvPr/>
        </p:nvSpPr>
        <p:spPr>
          <a:xfrm>
            <a:off x="2273875" y="4252901"/>
            <a:ext cx="142580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Step 4</a:t>
            </a:r>
          </a:p>
        </p:txBody>
      </p:sp>
    </p:spTree>
    <p:extLst>
      <p:ext uri="{BB962C8B-B14F-4D97-AF65-F5344CB8AC3E}">
        <p14:creationId xmlns:p14="http://schemas.microsoft.com/office/powerpoint/2010/main" val="21232108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83573" y="2302169"/>
            <a:ext cx="5334000" cy="4387522"/>
          </a:xfrm>
          <a:prstGeom prst="rect">
            <a:avLst/>
          </a:prstGeom>
        </p:spPr>
      </p:pic>
      <p:sp>
        <p:nvSpPr>
          <p:cNvPr id="2" name="Rectangle 3">
            <a:extLst>
              <a:ext uri="{FF2B5EF4-FFF2-40B4-BE49-F238E27FC236}">
                <a16:creationId xmlns:a16="http://schemas.microsoft.com/office/drawing/2014/main" id="{8C6E60B1-EAF7-4364-9E8F-E13F12E37438}"/>
              </a:ext>
            </a:extLst>
          </p:cNvPr>
          <p:cNvSpPr/>
          <p:nvPr/>
        </p:nvSpPr>
        <p:spPr>
          <a:xfrm>
            <a:off x="-839156" y="11388"/>
            <a:ext cx="13925835" cy="156966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dirty="0">
                <a:solidFill>
                  <a:srgbClr val="262626"/>
                </a:solidFill>
                <a:effectLst>
                  <a:outerShdw dist="38096" dir="2700000">
                    <a:srgbClr val="5B9BD5"/>
                  </a:outerShdw>
                </a:effectLst>
                <a:uFillTx/>
                <a:latin typeface="Calibri"/>
              </a:rPr>
              <a:t>Task: To decorate a </a:t>
            </a:r>
            <a:r>
              <a:rPr lang="en-US" sz="4800" b="1" dirty="0">
                <a:solidFill>
                  <a:srgbClr val="262626"/>
                </a:solidFill>
                <a:effectLst>
                  <a:outerShdw dist="38096" dir="2700000">
                    <a:srgbClr val="5B9BD5"/>
                  </a:outerShdw>
                </a:effectLst>
                <a:latin typeface="Calibri"/>
              </a:rPr>
              <a:t>tree</a:t>
            </a:r>
            <a:r>
              <a:rPr lang="en-US" sz="4800" b="1" i="0" u="none" strike="noStrike" kern="1200" cap="none" spc="0" baseline="0" dirty="0">
                <a:solidFill>
                  <a:srgbClr val="262626"/>
                </a:solidFill>
                <a:effectLst>
                  <a:outerShdw dist="38096" dir="2700000">
                    <a:srgbClr val="5B9BD5"/>
                  </a:outerShdw>
                </a:effectLst>
                <a:uFillTx/>
                <a:latin typeface="Calibri"/>
              </a:rPr>
              <a:t> using </a:t>
            </a:r>
            <a:r>
              <a:rPr lang="en-US" sz="4800" b="1" dirty="0">
                <a:solidFill>
                  <a:srgbClr val="262626"/>
                </a:solidFill>
                <a:effectLst>
                  <a:outerShdw dist="38096" dir="2700000">
                    <a:srgbClr val="5B9BD5"/>
                  </a:outerShdw>
                </a:effectLst>
                <a:latin typeface="Calibri"/>
              </a:rPr>
              <a:t>the stippling and hatching techniques</a:t>
            </a:r>
            <a:r>
              <a:rPr lang="en-US" sz="4800" b="1" i="0" u="none" strike="noStrike" kern="1200" cap="none" spc="0" baseline="0" dirty="0">
                <a:solidFill>
                  <a:srgbClr val="262626"/>
                </a:solidFill>
                <a:effectLst>
                  <a:outerShdw dist="38096" dir="2700000">
                    <a:srgbClr val="5B9BD5"/>
                  </a:outerShdw>
                </a:effectLst>
                <a:uFillTx/>
                <a:latin typeface="Calibri"/>
              </a:rPr>
              <a:t>  </a:t>
            </a:r>
          </a:p>
        </p:txBody>
      </p:sp>
      <p:sp>
        <p:nvSpPr>
          <p:cNvPr id="8" name="TextBox 9">
            <a:extLst>
              <a:ext uri="{FF2B5EF4-FFF2-40B4-BE49-F238E27FC236}">
                <a16:creationId xmlns:a16="http://schemas.microsoft.com/office/drawing/2014/main" id="{24B1E70F-2266-40F7-8FCE-AB5D21C29ACF}"/>
              </a:ext>
            </a:extLst>
          </p:cNvPr>
          <p:cNvSpPr txBox="1"/>
          <p:nvPr/>
        </p:nvSpPr>
        <p:spPr>
          <a:xfrm>
            <a:off x="-1842" y="2549221"/>
            <a:ext cx="2185415" cy="1477328"/>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This is my example of a </a:t>
            </a:r>
            <a:r>
              <a:rPr lang="en-GB" dirty="0">
                <a:solidFill>
                  <a:srgbClr val="000000"/>
                </a:solidFill>
                <a:latin typeface="Calibri"/>
              </a:rPr>
              <a:t>tree</a:t>
            </a:r>
            <a:r>
              <a:rPr lang="en-GB" sz="1800" b="0" i="0" u="none" strike="noStrike" kern="1200" cap="none" spc="0" baseline="0" dirty="0">
                <a:solidFill>
                  <a:srgbClr val="000000"/>
                </a:solidFill>
                <a:uFillTx/>
                <a:latin typeface="Calibri"/>
              </a:rPr>
              <a:t> decorated using the </a:t>
            </a:r>
            <a:r>
              <a:rPr lang="en-GB" dirty="0">
                <a:solidFill>
                  <a:srgbClr val="000000"/>
                </a:solidFill>
                <a:latin typeface="Calibri"/>
              </a:rPr>
              <a:t>stippling and hatching</a:t>
            </a:r>
            <a:r>
              <a:rPr lang="en-GB" sz="1800" b="0" i="0" u="none" strike="noStrike" kern="1200" cap="none" spc="0" baseline="0" dirty="0">
                <a:solidFill>
                  <a:srgbClr val="000000"/>
                </a:solidFill>
                <a:uFillTx/>
                <a:latin typeface="Calibri"/>
              </a:rPr>
              <a:t> techniques.</a:t>
            </a:r>
          </a:p>
        </p:txBody>
      </p:sp>
      <p:cxnSp>
        <p:nvCxnSpPr>
          <p:cNvPr id="4" name="Straight Arrow Connector 5">
            <a:extLst>
              <a:ext uri="{FF2B5EF4-FFF2-40B4-BE49-F238E27FC236}">
                <a16:creationId xmlns:a16="http://schemas.microsoft.com/office/drawing/2014/main" id="{021F211B-FDE9-40FA-A215-438E269E5DF4}"/>
              </a:ext>
            </a:extLst>
          </p:cNvPr>
          <p:cNvCxnSpPr>
            <a:cxnSpLocks/>
          </p:cNvCxnSpPr>
          <p:nvPr/>
        </p:nvCxnSpPr>
        <p:spPr>
          <a:xfrm>
            <a:off x="614278" y="4132734"/>
            <a:ext cx="1792746" cy="436771"/>
          </a:xfrm>
          <a:prstGeom prst="straightConnector1">
            <a:avLst/>
          </a:prstGeom>
          <a:noFill/>
          <a:ln w="28575" cap="flat">
            <a:solidFill>
              <a:srgbClr val="000000"/>
            </a:solidFill>
            <a:prstDash val="solid"/>
            <a:miter/>
            <a:tailEnd type="arrow"/>
          </a:ln>
        </p:spPr>
      </p:cxnSp>
      <p:sp>
        <p:nvSpPr>
          <p:cNvPr id="19" name="Rectangle 18">
            <a:extLst>
              <a:ext uri="{FF2B5EF4-FFF2-40B4-BE49-F238E27FC236}">
                <a16:creationId xmlns:a16="http://schemas.microsoft.com/office/drawing/2014/main" id="{80CE1A08-9EB2-4CD4-867D-70EFA0E02C4D}"/>
              </a:ext>
            </a:extLst>
          </p:cNvPr>
          <p:cNvSpPr/>
          <p:nvPr/>
        </p:nvSpPr>
        <p:spPr>
          <a:xfrm>
            <a:off x="197508" y="1471172"/>
            <a:ext cx="11852506" cy="830997"/>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You need to decorate a leaf using the two techniques we have been looking at this lesson.</a:t>
            </a:r>
          </a:p>
        </p:txBody>
      </p:sp>
      <p:sp>
        <p:nvSpPr>
          <p:cNvPr id="22" name="Cloud 21">
            <a:extLst>
              <a:ext uri="{FF2B5EF4-FFF2-40B4-BE49-F238E27FC236}">
                <a16:creationId xmlns:a16="http://schemas.microsoft.com/office/drawing/2014/main" id="{D78E3AF2-D7FA-43BE-830A-EB6CF47ABE96}"/>
              </a:ext>
            </a:extLst>
          </p:cNvPr>
          <p:cNvSpPr/>
          <p:nvPr/>
        </p:nvSpPr>
        <p:spPr>
          <a:xfrm>
            <a:off x="7302823" y="4879433"/>
            <a:ext cx="4889177" cy="1810258"/>
          </a:xfrm>
          <a:prstGeom prst="cloud">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You can draw the outline of a tree and decorate the inside or you can print the tree template on the next slide and then decorate the inside.</a:t>
            </a:r>
          </a:p>
        </p:txBody>
      </p:sp>
    </p:spTree>
    <p:extLst>
      <p:ext uri="{BB962C8B-B14F-4D97-AF65-F5344CB8AC3E}">
        <p14:creationId xmlns:p14="http://schemas.microsoft.com/office/powerpoint/2010/main" val="2526834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6C000975-F45B-481D-BEBA-D79EC8341F1F}"/>
              </a:ext>
            </a:extLst>
          </p:cNvPr>
          <p:cNvSpPr txBox="1"/>
          <p:nvPr/>
        </p:nvSpPr>
        <p:spPr>
          <a:xfrm>
            <a:off x="8719925" y="2292779"/>
            <a:ext cx="2445672" cy="646331"/>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Why not add some colours to your </a:t>
            </a:r>
            <a:r>
              <a:rPr lang="en-GB" dirty="0">
                <a:solidFill>
                  <a:srgbClr val="000000"/>
                </a:solidFill>
                <a:latin typeface="Calibri"/>
              </a:rPr>
              <a:t>tree</a:t>
            </a:r>
            <a:r>
              <a:rPr lang="en-GB" sz="1800" b="0" i="0" u="none" strike="noStrike" kern="1200" cap="none" spc="0" baseline="0" dirty="0">
                <a:solidFill>
                  <a:srgbClr val="000000"/>
                </a:solidFill>
                <a:uFillTx/>
                <a:latin typeface="Calibri"/>
              </a:rPr>
              <a:t>? </a:t>
            </a:r>
          </a:p>
        </p:txBody>
      </p:sp>
      <p:cxnSp>
        <p:nvCxnSpPr>
          <p:cNvPr id="4" name="Straight Arrow Connector 5">
            <a:extLst>
              <a:ext uri="{FF2B5EF4-FFF2-40B4-BE49-F238E27FC236}">
                <a16:creationId xmlns:a16="http://schemas.microsoft.com/office/drawing/2014/main" id="{021F211B-FDE9-40FA-A215-438E269E5DF4}"/>
              </a:ext>
            </a:extLst>
          </p:cNvPr>
          <p:cNvCxnSpPr>
            <a:cxnSpLocks/>
          </p:cNvCxnSpPr>
          <p:nvPr/>
        </p:nvCxnSpPr>
        <p:spPr>
          <a:xfrm>
            <a:off x="985363" y="2982676"/>
            <a:ext cx="1953780" cy="714113"/>
          </a:xfrm>
          <a:prstGeom prst="straightConnector1">
            <a:avLst/>
          </a:prstGeom>
          <a:noFill/>
          <a:ln w="28575" cap="flat">
            <a:solidFill>
              <a:srgbClr val="000000"/>
            </a:solidFill>
            <a:prstDash val="solid"/>
            <a:miter/>
            <a:tailEnd type="arrow"/>
          </a:ln>
        </p:spPr>
      </p:cxnSp>
      <p:pic>
        <p:nvPicPr>
          <p:cNvPr id="6" name="Picture 6" descr="Image result for images of coloured pencils">
            <a:extLst>
              <a:ext uri="{FF2B5EF4-FFF2-40B4-BE49-F238E27FC236}">
                <a16:creationId xmlns:a16="http://schemas.microsoft.com/office/drawing/2014/main" id="{8C0C88E8-E2A9-4D8B-93F9-0FCF578BB1CC}"/>
              </a:ext>
            </a:extLst>
          </p:cNvPr>
          <p:cNvPicPr>
            <a:picLocks noChangeAspect="1"/>
          </p:cNvPicPr>
          <p:nvPr/>
        </p:nvPicPr>
        <p:blipFill>
          <a:blip r:embed="rId2"/>
          <a:srcRect/>
          <a:stretch>
            <a:fillRect/>
          </a:stretch>
        </p:blipFill>
        <p:spPr>
          <a:xfrm>
            <a:off x="9774780" y="3908909"/>
            <a:ext cx="2143125" cy="2143125"/>
          </a:xfrm>
          <a:prstGeom prst="rect">
            <a:avLst/>
          </a:prstGeom>
          <a:noFill/>
          <a:ln cap="flat">
            <a:noFill/>
          </a:ln>
        </p:spPr>
      </p:pic>
      <p:sp>
        <p:nvSpPr>
          <p:cNvPr id="7" name="Arrow: Down 7">
            <a:extLst>
              <a:ext uri="{FF2B5EF4-FFF2-40B4-BE49-F238E27FC236}">
                <a16:creationId xmlns:a16="http://schemas.microsoft.com/office/drawing/2014/main" id="{4817117B-73CB-423A-A589-1C3D548E7131}"/>
              </a:ext>
            </a:extLst>
          </p:cNvPr>
          <p:cNvSpPr/>
          <p:nvPr/>
        </p:nvSpPr>
        <p:spPr>
          <a:xfrm rot="19131762">
            <a:off x="10010410" y="3095397"/>
            <a:ext cx="502920" cy="657225"/>
          </a:xfrm>
          <a:custGeom>
            <a:avLst>
              <a:gd name="f0" fmla="val 13336"/>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8" name="TextBox 9">
            <a:extLst>
              <a:ext uri="{FF2B5EF4-FFF2-40B4-BE49-F238E27FC236}">
                <a16:creationId xmlns:a16="http://schemas.microsoft.com/office/drawing/2014/main" id="{24B1E70F-2266-40F7-8FCE-AB5D21C29ACF}"/>
              </a:ext>
            </a:extLst>
          </p:cNvPr>
          <p:cNvSpPr txBox="1"/>
          <p:nvPr/>
        </p:nvSpPr>
        <p:spPr>
          <a:xfrm>
            <a:off x="139932" y="1228350"/>
            <a:ext cx="2185415" cy="1754326"/>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Here is an outline of a tree. You can print this and decorate the inside using the stippling and hatching techniques.</a:t>
            </a:r>
          </a:p>
        </p:txBody>
      </p:sp>
      <p:pic>
        <p:nvPicPr>
          <p:cNvPr id="10" name="Picture 2" descr="Image result for tree outline"/>
          <p:cNvPicPr>
            <a:picLocks noChangeAspect="1"/>
          </p:cNvPicPr>
          <p:nvPr/>
        </p:nvPicPr>
        <p:blipFill>
          <a:blip r:embed="rId3"/>
          <a:srcRect b="6212"/>
          <a:stretch>
            <a:fillRect/>
          </a:stretch>
        </p:blipFill>
        <p:spPr>
          <a:xfrm>
            <a:off x="3063634" y="1650465"/>
            <a:ext cx="4800856" cy="4814654"/>
          </a:xfrm>
          <a:prstGeom prst="rect">
            <a:avLst/>
          </a:prstGeom>
          <a:noFill/>
          <a:ln cap="flat">
            <a:noFill/>
          </a:ln>
        </p:spPr>
      </p:pic>
      <p:sp>
        <p:nvSpPr>
          <p:cNvPr id="9" name="Rectangle 3">
            <a:extLst>
              <a:ext uri="{FF2B5EF4-FFF2-40B4-BE49-F238E27FC236}">
                <a16:creationId xmlns:a16="http://schemas.microsoft.com/office/drawing/2014/main" id="{8C6E60B1-EAF7-4364-9E8F-E13F12E37438}"/>
              </a:ext>
            </a:extLst>
          </p:cNvPr>
          <p:cNvSpPr/>
          <p:nvPr/>
        </p:nvSpPr>
        <p:spPr>
          <a:xfrm>
            <a:off x="-839156" y="11388"/>
            <a:ext cx="13925835" cy="156966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dirty="0">
                <a:solidFill>
                  <a:srgbClr val="262626"/>
                </a:solidFill>
                <a:effectLst>
                  <a:outerShdw dist="38096" dir="2700000">
                    <a:srgbClr val="5B9BD5"/>
                  </a:outerShdw>
                </a:effectLst>
                <a:uFillTx/>
                <a:latin typeface="Calibri"/>
              </a:rPr>
              <a:t>Task: To decorate a </a:t>
            </a:r>
            <a:r>
              <a:rPr lang="en-US" sz="4800" b="1" dirty="0">
                <a:solidFill>
                  <a:srgbClr val="262626"/>
                </a:solidFill>
                <a:effectLst>
                  <a:outerShdw dist="38096" dir="2700000">
                    <a:srgbClr val="5B9BD5"/>
                  </a:outerShdw>
                </a:effectLst>
                <a:latin typeface="Calibri"/>
              </a:rPr>
              <a:t>tree</a:t>
            </a:r>
            <a:r>
              <a:rPr lang="en-US" sz="4800" b="1" i="0" u="none" strike="noStrike" kern="1200" cap="none" spc="0" baseline="0" dirty="0">
                <a:solidFill>
                  <a:srgbClr val="262626"/>
                </a:solidFill>
                <a:effectLst>
                  <a:outerShdw dist="38096" dir="2700000">
                    <a:srgbClr val="5B9BD5"/>
                  </a:outerShdw>
                </a:effectLst>
                <a:uFillTx/>
                <a:latin typeface="Calibri"/>
              </a:rPr>
              <a:t> using </a:t>
            </a:r>
            <a:r>
              <a:rPr lang="en-US" sz="4800" b="1" dirty="0">
                <a:solidFill>
                  <a:srgbClr val="262626"/>
                </a:solidFill>
                <a:effectLst>
                  <a:outerShdw dist="38096" dir="2700000">
                    <a:srgbClr val="5B9BD5"/>
                  </a:outerShdw>
                </a:effectLst>
                <a:latin typeface="Calibri"/>
              </a:rPr>
              <a:t>the stippling and hatching techniques</a:t>
            </a:r>
            <a:r>
              <a:rPr lang="en-US" sz="4800" b="1" i="0" u="none" strike="noStrike" kern="1200" cap="none" spc="0" baseline="0" dirty="0">
                <a:solidFill>
                  <a:srgbClr val="262626"/>
                </a:solidFill>
                <a:effectLst>
                  <a:outerShdw dist="38096" dir="2700000">
                    <a:srgbClr val="5B9BD5"/>
                  </a:outerShdw>
                </a:effectLst>
                <a:uFillTx/>
                <a:latin typeface="Calibri"/>
              </a:rPr>
              <a:t>  </a:t>
            </a:r>
          </a:p>
        </p:txBody>
      </p:sp>
    </p:spTree>
    <p:extLst>
      <p:ext uri="{BB962C8B-B14F-4D97-AF65-F5344CB8AC3E}">
        <p14:creationId xmlns:p14="http://schemas.microsoft.com/office/powerpoint/2010/main" val="2694394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710763" y="1021924"/>
            <a:ext cx="4528108" cy="4548143"/>
          </a:xfrm>
          <a:prstGeom prst="rect">
            <a:avLst/>
          </a:prstGeom>
          <a:noFill/>
          <a:ln cap="flat">
            <a:noFill/>
          </a:ln>
        </p:spPr>
      </p:pic>
      <p:sp>
        <p:nvSpPr>
          <p:cNvPr id="3" name="Rectangle 4"/>
          <p:cNvSpPr/>
          <p:nvPr/>
        </p:nvSpPr>
        <p:spPr>
          <a:xfrm>
            <a:off x="5974808" y="3244336"/>
            <a:ext cx="24237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Times New Roman" pitchFamily="18"/>
              </a:rPr>
              <a:t> </a:t>
            </a:r>
            <a:endParaRPr lang="en-GB" sz="1800" b="0" i="0" u="none" strike="noStrike" kern="1200" cap="none" spc="0" baseline="0">
              <a:solidFill>
                <a:srgbClr val="000000"/>
              </a:solidFill>
              <a:uFillTx/>
              <a:latin typeface="Calibri"/>
            </a:endParaRPr>
          </a:p>
        </p:txBody>
      </p:sp>
      <p:sp>
        <p:nvSpPr>
          <p:cNvPr id="4" name="Rectangle 7"/>
          <p:cNvSpPr/>
          <p:nvPr/>
        </p:nvSpPr>
        <p:spPr>
          <a:xfrm>
            <a:off x="0" y="5674391"/>
            <a:ext cx="12191996" cy="956078"/>
          </a:xfrm>
          <a:prstGeom prst="rect">
            <a:avLst/>
          </a:prstGeom>
          <a:solidFill>
            <a:srgbClr val="FFD966"/>
          </a:solidFill>
          <a:ln w="12701" cap="flat">
            <a:solidFill>
              <a:srgbClr val="FFD96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extBox 6"/>
          <p:cNvSpPr txBox="1"/>
          <p:nvPr/>
        </p:nvSpPr>
        <p:spPr>
          <a:xfrm>
            <a:off x="1191335" y="5829263"/>
            <a:ext cx="9566964"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Please send a photograph of you and your completed </a:t>
            </a:r>
            <a:r>
              <a:rPr lang="en-GB" sz="1800" b="0" i="0" u="none" strike="noStrike" kern="0" cap="none" spc="0" baseline="0">
                <a:solidFill>
                  <a:srgbClr val="000000"/>
                </a:solidFill>
                <a:uFillTx/>
                <a:latin typeface="Calibri"/>
              </a:rPr>
              <a:t>drawing </a:t>
            </a:r>
            <a:r>
              <a:rPr lang="en-GB" sz="1800" b="0" i="0" u="none" strike="noStrike" kern="1200" cap="none" spc="0" baseline="0">
                <a:solidFill>
                  <a:srgbClr val="000000"/>
                </a:solidFill>
                <a:uFillTx/>
                <a:latin typeface="Calibri"/>
              </a:rPr>
              <a:t>to       </a:t>
            </a:r>
            <a:r>
              <a:rPr lang="en-GB" sz="1800" b="0" i="0" u="none" strike="noStrike" kern="1200" cap="none" spc="0" baseline="0">
                <a:solidFill>
                  <a:srgbClr val="000000"/>
                </a:solidFill>
                <a:uFillTx/>
                <a:latin typeface="Calibri"/>
                <a:hlinkClick r:id="rId3"/>
              </a:rPr>
              <a:t>pioneerspupils@gmail.com</a:t>
            </a:r>
            <a:r>
              <a:rPr lang="en-GB"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                             </a:t>
            </a:r>
            <a:r>
              <a:rPr lang="en-GB" sz="1800" b="0" i="0" u="none" strike="noStrike" kern="1200" cap="none" spc="0" baseline="0">
                <a:solidFill>
                  <a:srgbClr val="FFFFFF"/>
                </a:solidFill>
                <a:uFillTx/>
                <a:latin typeface="Calibri"/>
              </a:rPr>
              <a:t>or</a:t>
            </a:r>
            <a:r>
              <a:rPr lang="en-GB" sz="1800" b="0" i="0" u="none" strike="noStrike" kern="1200" cap="none" spc="0" baseline="0">
                <a:solidFill>
                  <a:srgbClr val="000000"/>
                </a:solidFill>
                <a:uFillTx/>
                <a:latin typeface="Calibri"/>
              </a:rPr>
              <a:t>                          deliver it to the drop box outside of school on a Friday.</a:t>
            </a:r>
          </a:p>
        </p:txBody>
      </p:sp>
      <p:sp>
        <p:nvSpPr>
          <p:cNvPr id="6" name="Rectangle 12"/>
          <p:cNvSpPr/>
          <p:nvPr/>
        </p:nvSpPr>
        <p:spPr>
          <a:xfrm>
            <a:off x="0" y="468931"/>
            <a:ext cx="12191996" cy="55298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extBox 5"/>
          <p:cNvSpPr txBox="1"/>
          <p:nvPr/>
        </p:nvSpPr>
        <p:spPr>
          <a:xfrm>
            <a:off x="1034040" y="347755"/>
            <a:ext cx="10535917"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FFD966"/>
                </a:solidFill>
                <a:uFillTx/>
                <a:latin typeface="Calibri"/>
              </a:rPr>
              <a:t>Well done for all of your hard work this lesson!</a:t>
            </a:r>
          </a:p>
        </p:txBody>
      </p:sp>
    </p:spTree>
    <p:extLst>
      <p:ext uri="{BB962C8B-B14F-4D97-AF65-F5344CB8AC3E}">
        <p14:creationId xmlns:p14="http://schemas.microsoft.com/office/powerpoint/2010/main" val="2863313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189472" y="145700"/>
            <a:ext cx="7594110" cy="700220"/>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3" name="Picture 5"/>
          <p:cNvPicPr>
            <a:picLocks noChangeAspect="1"/>
          </p:cNvPicPr>
          <p:nvPr/>
        </p:nvPicPr>
        <p:blipFill>
          <a:blip r:embed="rId2"/>
          <a:stretch>
            <a:fillRect/>
          </a:stretch>
        </p:blipFill>
        <p:spPr>
          <a:xfrm>
            <a:off x="275673" y="1728060"/>
            <a:ext cx="2219321" cy="1104896"/>
          </a:xfrm>
          <a:prstGeom prst="rect">
            <a:avLst/>
          </a:prstGeom>
          <a:noFill/>
          <a:ln cap="flat">
            <a:noFill/>
          </a:ln>
        </p:spPr>
      </p:pic>
      <p:sp>
        <p:nvSpPr>
          <p:cNvPr id="4" name="Rectangle 6"/>
          <p:cNvSpPr/>
          <p:nvPr/>
        </p:nvSpPr>
        <p:spPr>
          <a:xfrm>
            <a:off x="275673" y="2839980"/>
            <a:ext cx="10612654" cy="1752795"/>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Rectangle 7"/>
          <p:cNvSpPr/>
          <p:nvPr/>
        </p:nvSpPr>
        <p:spPr>
          <a:xfrm>
            <a:off x="189472" y="5905853"/>
            <a:ext cx="5473095" cy="737299"/>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6" name="TextBox 8"/>
          <p:cNvSpPr txBox="1"/>
          <p:nvPr/>
        </p:nvSpPr>
        <p:spPr>
          <a:xfrm>
            <a:off x="864062" y="6033805"/>
            <a:ext cx="4028297"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Subject</a:t>
            </a:r>
            <a:r>
              <a:rPr lang="en-GB" sz="1800" b="0" i="0" u="none" strike="noStrike" kern="1200" cap="none" spc="0" baseline="0">
                <a:solidFill>
                  <a:srgbClr val="000000"/>
                </a:solidFill>
                <a:uFillTx/>
                <a:latin typeface="Calibri"/>
              </a:rPr>
              <a:t>: </a:t>
            </a:r>
            <a:r>
              <a:rPr lang="en-GB" sz="2400" b="0" i="0" u="none" strike="noStrike" kern="1200" cap="none" spc="0" baseline="0">
                <a:solidFill>
                  <a:srgbClr val="000000"/>
                </a:solidFill>
                <a:uFillTx/>
                <a:latin typeface="Calibri"/>
              </a:rPr>
              <a:t>Art &amp; Design </a:t>
            </a:r>
            <a:endParaRPr lang="en-GB" sz="1800" b="0" i="0" u="none" strike="noStrike" kern="1200" cap="none" spc="0" baseline="0">
              <a:solidFill>
                <a:srgbClr val="000000"/>
              </a:solidFill>
              <a:uFillTx/>
              <a:latin typeface="Calibri"/>
            </a:endParaRPr>
          </a:p>
        </p:txBody>
      </p:sp>
      <p:pic>
        <p:nvPicPr>
          <p:cNvPr id="7" name="Picture 9"/>
          <p:cNvPicPr>
            <a:picLocks noChangeAspect="1"/>
          </p:cNvPicPr>
          <p:nvPr/>
        </p:nvPicPr>
        <p:blipFill>
          <a:blip r:embed="rId3"/>
          <a:stretch>
            <a:fillRect/>
          </a:stretch>
        </p:blipFill>
        <p:spPr>
          <a:xfrm>
            <a:off x="275673" y="5987216"/>
            <a:ext cx="588388" cy="588388"/>
          </a:xfrm>
          <a:prstGeom prst="rect">
            <a:avLst/>
          </a:prstGeom>
          <a:noFill/>
          <a:ln cap="flat">
            <a:noFill/>
          </a:ln>
        </p:spPr>
      </p:pic>
      <p:pic>
        <p:nvPicPr>
          <p:cNvPr id="8" name="Picture 10"/>
          <p:cNvPicPr>
            <a:picLocks noChangeAspect="1"/>
          </p:cNvPicPr>
          <p:nvPr/>
        </p:nvPicPr>
        <p:blipFill>
          <a:blip r:embed="rId4"/>
          <a:stretch>
            <a:fillRect/>
          </a:stretch>
        </p:blipFill>
        <p:spPr>
          <a:xfrm>
            <a:off x="4730620" y="5956127"/>
            <a:ext cx="750137" cy="588818"/>
          </a:xfrm>
          <a:prstGeom prst="rect">
            <a:avLst/>
          </a:prstGeom>
          <a:noFill/>
          <a:ln cap="flat">
            <a:noFill/>
          </a:ln>
        </p:spPr>
      </p:pic>
      <p:sp>
        <p:nvSpPr>
          <p:cNvPr id="9" name="TextBox 11"/>
          <p:cNvSpPr txBox="1"/>
          <p:nvPr/>
        </p:nvSpPr>
        <p:spPr>
          <a:xfrm>
            <a:off x="447772" y="2879546"/>
            <a:ext cx="10429591"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alibri"/>
              </a:rPr>
              <a:t>LO To be able to create a rainforest picture. </a:t>
            </a:r>
          </a:p>
        </p:txBody>
      </p:sp>
      <p:sp>
        <p:nvSpPr>
          <p:cNvPr id="10" name="TextBox 12"/>
          <p:cNvSpPr txBox="1"/>
          <p:nvPr/>
        </p:nvSpPr>
        <p:spPr>
          <a:xfrm>
            <a:off x="273359" y="191585"/>
            <a:ext cx="742633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Date: Friday 26</a:t>
            </a:r>
            <a:r>
              <a:rPr lang="en-GB" sz="3200" b="0" i="0" u="none" strike="noStrike" kern="1200" cap="none" spc="0" baseline="30000" dirty="0">
                <a:solidFill>
                  <a:srgbClr val="000000"/>
                </a:solidFill>
                <a:uFillTx/>
                <a:latin typeface="Calibri"/>
              </a:rPr>
              <a:t>th</a:t>
            </a:r>
            <a:r>
              <a:rPr lang="en-GB" sz="3200" b="0" i="0" u="none" strike="noStrike" kern="1200" cap="none" spc="0" baseline="0" dirty="0">
                <a:solidFill>
                  <a:srgbClr val="000000"/>
                </a:solidFill>
                <a:uFillTx/>
                <a:latin typeface="Calibri"/>
              </a:rPr>
              <a:t> February  </a:t>
            </a:r>
          </a:p>
        </p:txBody>
      </p:sp>
    </p:spTree>
    <p:extLst>
      <p:ext uri="{BB962C8B-B14F-4D97-AF65-F5344CB8AC3E}">
        <p14:creationId xmlns:p14="http://schemas.microsoft.com/office/powerpoint/2010/main" val="1241418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p:nvPr/>
        </p:nvSpPr>
        <p:spPr>
          <a:xfrm>
            <a:off x="1169307" y="210074"/>
            <a:ext cx="9393722"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262626"/>
                </a:solidFill>
                <a:effectLst>
                  <a:outerShdw dist="38096" dir="2700000">
                    <a:srgbClr val="5B9BD5"/>
                  </a:outerShdw>
                </a:effectLst>
                <a:uFillTx/>
                <a:latin typeface="Calibri"/>
              </a:rPr>
              <a:t>Recap- drawing different lines   </a:t>
            </a:r>
          </a:p>
        </p:txBody>
      </p:sp>
      <p:sp>
        <p:nvSpPr>
          <p:cNvPr id="3" name="TextBox 3"/>
          <p:cNvSpPr txBox="1"/>
          <p:nvPr/>
        </p:nvSpPr>
        <p:spPr>
          <a:xfrm>
            <a:off x="1324552" y="1218353"/>
            <a:ext cx="8804949" cy="461665"/>
          </a:xfrm>
          <a:prstGeom prst="rect">
            <a:avLst/>
          </a:prstGeom>
          <a:solidFill>
            <a:srgbClr val="FFFFFF"/>
          </a:solid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On Wednesday we looked at drawing four different types of lines. </a:t>
            </a:r>
          </a:p>
        </p:txBody>
      </p:sp>
      <p:pic>
        <p:nvPicPr>
          <p:cNvPr id="7" name="Picture 2" descr="Image result for question mark"/>
          <p:cNvPicPr>
            <a:picLocks noChangeAspect="1"/>
          </p:cNvPicPr>
          <p:nvPr/>
        </p:nvPicPr>
        <p:blipFill>
          <a:blip r:embed="rId2"/>
          <a:srcRect/>
          <a:stretch>
            <a:fillRect/>
          </a:stretch>
        </p:blipFill>
        <p:spPr>
          <a:xfrm>
            <a:off x="10408093" y="1764965"/>
            <a:ext cx="1664034" cy="1664034"/>
          </a:xfrm>
          <a:prstGeom prst="rect">
            <a:avLst/>
          </a:prstGeom>
          <a:noFill/>
          <a:ln cap="flat">
            <a:noFill/>
          </a:ln>
        </p:spPr>
      </p:pic>
      <p:sp>
        <p:nvSpPr>
          <p:cNvPr id="11" name="TextBox 13"/>
          <p:cNvSpPr txBox="1"/>
          <p:nvPr/>
        </p:nvSpPr>
        <p:spPr>
          <a:xfrm>
            <a:off x="257808" y="1863011"/>
            <a:ext cx="6075978"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Can you remember the name of each line? </a:t>
            </a:r>
          </a:p>
        </p:txBody>
      </p:sp>
      <p:pic>
        <p:nvPicPr>
          <p:cNvPr id="12" name="Picture 11">
            <a:extLst>
              <a:ext uri="{FF2B5EF4-FFF2-40B4-BE49-F238E27FC236}">
                <a16:creationId xmlns:a16="http://schemas.microsoft.com/office/drawing/2014/main" id="{9EC6E551-8C80-44C8-8805-71077D7F1D6F}"/>
              </a:ext>
            </a:extLst>
          </p:cNvPr>
          <p:cNvPicPr>
            <a:picLocks noChangeAspect="1"/>
          </p:cNvPicPr>
          <p:nvPr/>
        </p:nvPicPr>
        <p:blipFill>
          <a:blip r:embed="rId3"/>
          <a:stretch>
            <a:fillRect/>
          </a:stretch>
        </p:blipFill>
        <p:spPr>
          <a:xfrm rot="5400000">
            <a:off x="1712665" y="1024232"/>
            <a:ext cx="1515080" cy="4424795"/>
          </a:xfrm>
          <a:prstGeom prst="rect">
            <a:avLst/>
          </a:prstGeom>
        </p:spPr>
      </p:pic>
      <p:pic>
        <p:nvPicPr>
          <p:cNvPr id="13" name="Picture 12">
            <a:extLst>
              <a:ext uri="{FF2B5EF4-FFF2-40B4-BE49-F238E27FC236}">
                <a16:creationId xmlns:a16="http://schemas.microsoft.com/office/drawing/2014/main" id="{F7074C93-3C7E-44A5-B362-13FBFAAF58EB}"/>
              </a:ext>
            </a:extLst>
          </p:cNvPr>
          <p:cNvPicPr>
            <a:picLocks noChangeAspect="1"/>
          </p:cNvPicPr>
          <p:nvPr/>
        </p:nvPicPr>
        <p:blipFill>
          <a:blip r:embed="rId4"/>
          <a:stretch>
            <a:fillRect/>
          </a:stretch>
        </p:blipFill>
        <p:spPr>
          <a:xfrm rot="16200000">
            <a:off x="6895949" y="1168517"/>
            <a:ext cx="2305636" cy="3795715"/>
          </a:xfrm>
          <a:prstGeom prst="rect">
            <a:avLst/>
          </a:prstGeom>
        </p:spPr>
      </p:pic>
      <p:pic>
        <p:nvPicPr>
          <p:cNvPr id="14" name="Picture 13">
            <a:extLst>
              <a:ext uri="{FF2B5EF4-FFF2-40B4-BE49-F238E27FC236}">
                <a16:creationId xmlns:a16="http://schemas.microsoft.com/office/drawing/2014/main" id="{70406D35-90D9-417B-84E6-21135AB7AE2B}"/>
              </a:ext>
            </a:extLst>
          </p:cNvPr>
          <p:cNvPicPr>
            <a:picLocks noChangeAspect="1"/>
          </p:cNvPicPr>
          <p:nvPr/>
        </p:nvPicPr>
        <p:blipFill>
          <a:blip r:embed="rId5"/>
          <a:stretch>
            <a:fillRect/>
          </a:stretch>
        </p:blipFill>
        <p:spPr>
          <a:xfrm rot="5400000">
            <a:off x="1712665" y="3338381"/>
            <a:ext cx="1515080" cy="4424796"/>
          </a:xfrm>
          <a:prstGeom prst="rect">
            <a:avLst/>
          </a:prstGeom>
        </p:spPr>
      </p:pic>
      <p:pic>
        <p:nvPicPr>
          <p:cNvPr id="15" name="Picture 14">
            <a:extLst>
              <a:ext uri="{FF2B5EF4-FFF2-40B4-BE49-F238E27FC236}">
                <a16:creationId xmlns:a16="http://schemas.microsoft.com/office/drawing/2014/main" id="{863153F9-220C-49B9-BDD3-A9EAE220020C}"/>
              </a:ext>
            </a:extLst>
          </p:cNvPr>
          <p:cNvPicPr>
            <a:picLocks noChangeAspect="1"/>
          </p:cNvPicPr>
          <p:nvPr/>
        </p:nvPicPr>
        <p:blipFill>
          <a:blip r:embed="rId6"/>
          <a:stretch>
            <a:fillRect/>
          </a:stretch>
        </p:blipFill>
        <p:spPr>
          <a:xfrm rot="16200000">
            <a:off x="8019700" y="2794729"/>
            <a:ext cx="1602036" cy="5599056"/>
          </a:xfrm>
          <a:prstGeom prst="rect">
            <a:avLst/>
          </a:prstGeom>
        </p:spPr>
      </p:pic>
      <p:sp>
        <p:nvSpPr>
          <p:cNvPr id="16" name="TextBox 15"/>
          <p:cNvSpPr txBox="1"/>
          <p:nvPr/>
        </p:nvSpPr>
        <p:spPr>
          <a:xfrm>
            <a:off x="1324552" y="4020115"/>
            <a:ext cx="2021451" cy="461665"/>
          </a:xfrm>
          <a:prstGeom prst="rect">
            <a:avLst/>
          </a:prstGeom>
          <a:noFill/>
        </p:spPr>
        <p:txBody>
          <a:bodyPr wrap="none" rtlCol="0">
            <a:spAutoFit/>
          </a:bodyPr>
          <a:lstStyle/>
          <a:p>
            <a:r>
              <a:rPr lang="en-GB" sz="2400" b="1" dirty="0"/>
              <a:t>A straight line </a:t>
            </a:r>
          </a:p>
        </p:txBody>
      </p:sp>
      <p:sp>
        <p:nvSpPr>
          <p:cNvPr id="17" name="TextBox 16"/>
          <p:cNvSpPr txBox="1"/>
          <p:nvPr/>
        </p:nvSpPr>
        <p:spPr>
          <a:xfrm>
            <a:off x="7090107" y="4148581"/>
            <a:ext cx="1917320" cy="461665"/>
          </a:xfrm>
          <a:prstGeom prst="rect">
            <a:avLst/>
          </a:prstGeom>
          <a:noFill/>
        </p:spPr>
        <p:txBody>
          <a:bodyPr wrap="none" rtlCol="0">
            <a:spAutoFit/>
          </a:bodyPr>
          <a:lstStyle/>
          <a:p>
            <a:r>
              <a:rPr lang="en-GB" sz="2400" b="1" dirty="0"/>
              <a:t>A curved line </a:t>
            </a:r>
          </a:p>
        </p:txBody>
      </p:sp>
      <p:sp>
        <p:nvSpPr>
          <p:cNvPr id="18" name="TextBox 17"/>
          <p:cNvSpPr txBox="1"/>
          <p:nvPr/>
        </p:nvSpPr>
        <p:spPr>
          <a:xfrm>
            <a:off x="1274346" y="6307376"/>
            <a:ext cx="1876732" cy="461665"/>
          </a:xfrm>
          <a:prstGeom prst="rect">
            <a:avLst/>
          </a:prstGeom>
          <a:noFill/>
        </p:spPr>
        <p:txBody>
          <a:bodyPr wrap="none" rtlCol="0">
            <a:spAutoFit/>
          </a:bodyPr>
          <a:lstStyle/>
          <a:p>
            <a:r>
              <a:rPr lang="en-GB" sz="2400" b="1" dirty="0"/>
              <a:t>A zig zag line </a:t>
            </a:r>
          </a:p>
        </p:txBody>
      </p:sp>
      <p:sp>
        <p:nvSpPr>
          <p:cNvPr id="19" name="TextBox 18"/>
          <p:cNvSpPr txBox="1"/>
          <p:nvPr/>
        </p:nvSpPr>
        <p:spPr>
          <a:xfrm>
            <a:off x="7867252" y="6383606"/>
            <a:ext cx="1906932" cy="461665"/>
          </a:xfrm>
          <a:prstGeom prst="rect">
            <a:avLst/>
          </a:prstGeom>
          <a:noFill/>
        </p:spPr>
        <p:txBody>
          <a:bodyPr wrap="none" rtlCol="0">
            <a:spAutoFit/>
          </a:bodyPr>
          <a:lstStyle/>
          <a:p>
            <a:r>
              <a:rPr lang="en-GB" sz="2400" b="1" dirty="0"/>
              <a:t>A dotted line </a:t>
            </a:r>
          </a:p>
        </p:txBody>
      </p:sp>
      <p:sp>
        <p:nvSpPr>
          <p:cNvPr id="20" name="Rectangle 19"/>
          <p:cNvSpPr/>
          <p:nvPr/>
        </p:nvSpPr>
        <p:spPr>
          <a:xfrm>
            <a:off x="1274346" y="4020115"/>
            <a:ext cx="2174248"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6901265" y="4221898"/>
            <a:ext cx="2174248"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274346" y="6307376"/>
            <a:ext cx="2174248"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867252" y="6383605"/>
            <a:ext cx="2174248"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204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p:nvPr/>
        </p:nvSpPr>
        <p:spPr>
          <a:xfrm>
            <a:off x="381085" y="261445"/>
            <a:ext cx="11278410"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dirty="0">
                <a:solidFill>
                  <a:srgbClr val="262626"/>
                </a:solidFill>
                <a:effectLst>
                  <a:outerShdw dist="38096" dir="2700000">
                    <a:srgbClr val="5B9BD5"/>
                  </a:outerShdw>
                </a:effectLst>
                <a:uFillTx/>
                <a:latin typeface="Calibri"/>
              </a:rPr>
              <a:t>Recap- different drawing techniques!   </a:t>
            </a:r>
          </a:p>
        </p:txBody>
      </p:sp>
      <p:sp>
        <p:nvSpPr>
          <p:cNvPr id="3" name="TextBox 2"/>
          <p:cNvSpPr txBox="1"/>
          <p:nvPr/>
        </p:nvSpPr>
        <p:spPr>
          <a:xfrm>
            <a:off x="1076422" y="1184065"/>
            <a:ext cx="8804949" cy="461665"/>
          </a:xfrm>
          <a:prstGeom prst="rect">
            <a:avLst/>
          </a:prstGeom>
          <a:solidFill>
            <a:srgbClr val="FFFFFF"/>
          </a:solid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On Thursday we looked at two different drawing techniques.</a:t>
            </a:r>
          </a:p>
        </p:txBody>
      </p:sp>
      <p:pic>
        <p:nvPicPr>
          <p:cNvPr id="4" name="Picture 2" descr="Image result for question mark"/>
          <p:cNvPicPr>
            <a:picLocks noChangeAspect="1"/>
          </p:cNvPicPr>
          <p:nvPr/>
        </p:nvPicPr>
        <p:blipFill>
          <a:blip r:embed="rId2"/>
          <a:srcRect/>
          <a:stretch>
            <a:fillRect/>
          </a:stretch>
        </p:blipFill>
        <p:spPr>
          <a:xfrm>
            <a:off x="10182063" y="1358002"/>
            <a:ext cx="1664034" cy="1664034"/>
          </a:xfrm>
          <a:prstGeom prst="rect">
            <a:avLst/>
          </a:prstGeom>
          <a:noFill/>
          <a:ln cap="flat">
            <a:noFill/>
          </a:ln>
        </p:spPr>
      </p:pic>
      <p:pic>
        <p:nvPicPr>
          <p:cNvPr id="5" name="Picture 6" descr="Image result for stippling"/>
          <p:cNvPicPr>
            <a:picLocks noChangeAspect="1"/>
          </p:cNvPicPr>
          <p:nvPr/>
        </p:nvPicPr>
        <p:blipFill>
          <a:blip r:embed="rId3"/>
          <a:srcRect l="18583" t="2823" r="18194" b="50222"/>
          <a:stretch>
            <a:fillRect/>
          </a:stretch>
        </p:blipFill>
        <p:spPr>
          <a:xfrm>
            <a:off x="1359860" y="2705670"/>
            <a:ext cx="3460107" cy="2566821"/>
          </a:xfrm>
          <a:prstGeom prst="rect">
            <a:avLst/>
          </a:prstGeom>
          <a:noFill/>
          <a:ln cap="flat">
            <a:noFill/>
          </a:ln>
        </p:spPr>
      </p:pic>
      <p:pic>
        <p:nvPicPr>
          <p:cNvPr id="6" name="Picture 4" descr="Image result for hatching"/>
          <p:cNvPicPr>
            <a:picLocks noChangeAspect="1"/>
          </p:cNvPicPr>
          <p:nvPr/>
        </p:nvPicPr>
        <p:blipFill>
          <a:blip r:embed="rId4"/>
          <a:srcRect/>
          <a:stretch>
            <a:fillRect/>
          </a:stretch>
        </p:blipFill>
        <p:spPr>
          <a:xfrm>
            <a:off x="6421264" y="2705670"/>
            <a:ext cx="3460107" cy="2560137"/>
          </a:xfrm>
          <a:prstGeom prst="rect">
            <a:avLst/>
          </a:prstGeom>
          <a:noFill/>
          <a:ln cap="flat">
            <a:noFill/>
          </a:ln>
        </p:spPr>
      </p:pic>
      <p:sp>
        <p:nvSpPr>
          <p:cNvPr id="9" name="TextBox 9"/>
          <p:cNvSpPr txBox="1"/>
          <p:nvPr/>
        </p:nvSpPr>
        <p:spPr>
          <a:xfrm>
            <a:off x="127650" y="1945626"/>
            <a:ext cx="6872356"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Can you remember</a:t>
            </a:r>
            <a:r>
              <a:rPr lang="en-GB" sz="2400" b="0" i="0" u="none" strike="noStrike" kern="1200" cap="none" spc="0" dirty="0">
                <a:solidFill>
                  <a:srgbClr val="000000"/>
                </a:solidFill>
                <a:uFillTx/>
                <a:latin typeface="Calibri"/>
              </a:rPr>
              <a:t> the name of each technique? </a:t>
            </a:r>
            <a:endParaRPr lang="en-GB" sz="2400" b="0" i="0" u="none" strike="noStrike" kern="1200" cap="none" spc="0" baseline="0" dirty="0">
              <a:solidFill>
                <a:srgbClr val="000000"/>
              </a:solidFill>
              <a:uFillTx/>
              <a:latin typeface="Calibri"/>
            </a:endParaRPr>
          </a:p>
        </p:txBody>
      </p:sp>
      <p:sp>
        <p:nvSpPr>
          <p:cNvPr id="10" name="TextBox 9"/>
          <p:cNvSpPr txBox="1"/>
          <p:nvPr/>
        </p:nvSpPr>
        <p:spPr>
          <a:xfrm>
            <a:off x="1632857" y="5340037"/>
            <a:ext cx="2721642" cy="461665"/>
          </a:xfrm>
          <a:prstGeom prst="rect">
            <a:avLst/>
          </a:prstGeom>
          <a:noFill/>
        </p:spPr>
        <p:txBody>
          <a:bodyPr wrap="none" rtlCol="0">
            <a:spAutoFit/>
          </a:bodyPr>
          <a:lstStyle/>
          <a:p>
            <a:r>
              <a:rPr lang="en-GB" sz="2400" b="1" dirty="0"/>
              <a:t>Stippling technique </a:t>
            </a:r>
          </a:p>
        </p:txBody>
      </p:sp>
      <p:sp>
        <p:nvSpPr>
          <p:cNvPr id="11" name="TextBox 10"/>
          <p:cNvSpPr txBox="1"/>
          <p:nvPr/>
        </p:nvSpPr>
        <p:spPr>
          <a:xfrm>
            <a:off x="6790496" y="5340037"/>
            <a:ext cx="2727542" cy="461665"/>
          </a:xfrm>
          <a:prstGeom prst="rect">
            <a:avLst/>
          </a:prstGeom>
          <a:noFill/>
        </p:spPr>
        <p:txBody>
          <a:bodyPr wrap="none" rtlCol="0">
            <a:spAutoFit/>
          </a:bodyPr>
          <a:lstStyle/>
          <a:p>
            <a:r>
              <a:rPr lang="en-GB" sz="2400" b="1" dirty="0"/>
              <a:t>Hatching technique </a:t>
            </a:r>
          </a:p>
        </p:txBody>
      </p:sp>
      <p:sp>
        <p:nvSpPr>
          <p:cNvPr id="12" name="Rectangle 11"/>
          <p:cNvSpPr/>
          <p:nvPr/>
        </p:nvSpPr>
        <p:spPr>
          <a:xfrm>
            <a:off x="1359860" y="5340037"/>
            <a:ext cx="3460107" cy="655814"/>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21264" y="5366162"/>
            <a:ext cx="3460107" cy="655814"/>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043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052" name="Picture 4" descr="Image result for where is brazil in south america">
            <a:extLst>
              <a:ext uri="{FF2B5EF4-FFF2-40B4-BE49-F238E27FC236}">
                <a16:creationId xmlns:a16="http://schemas.microsoft.com/office/drawing/2014/main" id="{CA1CBD2A-B113-394E-BC1C-B4CCC2705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813" y="959507"/>
            <a:ext cx="2004771" cy="32792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089346-8E7D-7645-9611-6C2B24EFA0ED}"/>
              </a:ext>
            </a:extLst>
          </p:cNvPr>
          <p:cNvSpPr txBox="1"/>
          <p:nvPr/>
        </p:nvSpPr>
        <p:spPr>
          <a:xfrm>
            <a:off x="2793327" y="16371"/>
            <a:ext cx="7493620" cy="769441"/>
          </a:xfrm>
          <a:prstGeom prst="rect">
            <a:avLst/>
          </a:prstGeom>
          <a:noFill/>
        </p:spPr>
        <p:txBody>
          <a:bodyPr wrap="square" rtlCol="0">
            <a:spAutoFit/>
          </a:bodyPr>
          <a:lstStyle/>
          <a:p>
            <a:r>
              <a:rPr lang="en-US" sz="4400" dirty="0"/>
              <a:t>Hot countries near the equator</a:t>
            </a:r>
          </a:p>
        </p:txBody>
      </p:sp>
      <p:cxnSp>
        <p:nvCxnSpPr>
          <p:cNvPr id="6" name="Straight Arrow Connector 5">
            <a:extLst>
              <a:ext uri="{FF2B5EF4-FFF2-40B4-BE49-F238E27FC236}">
                <a16:creationId xmlns:a16="http://schemas.microsoft.com/office/drawing/2014/main" id="{CC136315-2B8D-2043-BCDA-AE2981127634}"/>
              </a:ext>
            </a:extLst>
          </p:cNvPr>
          <p:cNvCxnSpPr>
            <a:cxnSpLocks/>
          </p:cNvCxnSpPr>
          <p:nvPr/>
        </p:nvCxnSpPr>
        <p:spPr>
          <a:xfrm flipH="1">
            <a:off x="5290419" y="1249996"/>
            <a:ext cx="1085323" cy="92475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CA1D0312-AD32-AC43-BE08-9A3A3F3B442E}"/>
              </a:ext>
            </a:extLst>
          </p:cNvPr>
          <p:cNvCxnSpPr/>
          <p:nvPr/>
        </p:nvCxnSpPr>
        <p:spPr>
          <a:xfrm>
            <a:off x="3098610" y="1794236"/>
            <a:ext cx="2481658"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
        <p:nvSpPr>
          <p:cNvPr id="10" name="TextBox 9">
            <a:extLst>
              <a:ext uri="{FF2B5EF4-FFF2-40B4-BE49-F238E27FC236}">
                <a16:creationId xmlns:a16="http://schemas.microsoft.com/office/drawing/2014/main" id="{EE2BE46B-74B6-0A4A-9524-A40825AA0DFB}"/>
              </a:ext>
            </a:extLst>
          </p:cNvPr>
          <p:cNvSpPr txBox="1"/>
          <p:nvPr/>
        </p:nvSpPr>
        <p:spPr>
          <a:xfrm>
            <a:off x="2164030" y="1602024"/>
            <a:ext cx="1059366" cy="369332"/>
          </a:xfrm>
          <a:prstGeom prst="rect">
            <a:avLst/>
          </a:prstGeom>
          <a:noFill/>
        </p:spPr>
        <p:txBody>
          <a:bodyPr wrap="square" rtlCol="0">
            <a:spAutoFit/>
          </a:bodyPr>
          <a:lstStyle/>
          <a:p>
            <a:r>
              <a:rPr lang="en-US" dirty="0"/>
              <a:t>Equator</a:t>
            </a:r>
          </a:p>
        </p:txBody>
      </p:sp>
      <p:sp>
        <p:nvSpPr>
          <p:cNvPr id="14" name="TextBox 13">
            <a:extLst>
              <a:ext uri="{FF2B5EF4-FFF2-40B4-BE49-F238E27FC236}">
                <a16:creationId xmlns:a16="http://schemas.microsoft.com/office/drawing/2014/main" id="{6BC0A7BA-C885-074B-AED5-DBB232672DEF}"/>
              </a:ext>
            </a:extLst>
          </p:cNvPr>
          <p:cNvSpPr txBox="1"/>
          <p:nvPr/>
        </p:nvSpPr>
        <p:spPr>
          <a:xfrm>
            <a:off x="6388358" y="876747"/>
            <a:ext cx="5767829" cy="7109639"/>
          </a:xfrm>
          <a:prstGeom prst="rect">
            <a:avLst/>
          </a:prstGeom>
          <a:noFill/>
        </p:spPr>
        <p:txBody>
          <a:bodyPr wrap="square" rtlCol="0">
            <a:spAutoFit/>
          </a:bodyPr>
          <a:lstStyle/>
          <a:p>
            <a:r>
              <a:rPr lang="en-US" sz="2400" b="1" dirty="0"/>
              <a:t>Brazil is in the continent of South America.</a:t>
            </a:r>
          </a:p>
          <a:p>
            <a:endParaRPr lang="en-US" sz="2400" b="1" dirty="0"/>
          </a:p>
          <a:p>
            <a:r>
              <a:rPr lang="en-US" sz="2400" b="1" dirty="0"/>
              <a:t>Fun Facts:</a:t>
            </a:r>
          </a:p>
          <a:p>
            <a:endParaRPr lang="en-US" sz="2400" b="1" dirty="0"/>
          </a:p>
          <a:p>
            <a:pPr marL="457200" indent="-457200">
              <a:buFont typeface="Arial" panose="020B0604020202020204" pitchFamily="34" charset="0"/>
              <a:buChar char="•"/>
            </a:pPr>
            <a:r>
              <a:rPr lang="en-US" sz="2400" dirty="0"/>
              <a:t>212 million people live in Brazil.</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People who live in Brazil speak Portuguese. </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The weather in Brazil is really hot as it is near the equator.</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The Amazon rainforest is the world’s largest rainforest and can be found in Brazil.</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p:txBody>
      </p:sp>
      <p:pic>
        <p:nvPicPr>
          <p:cNvPr id="2054" name="Picture 6">
            <a:extLst>
              <a:ext uri="{FF2B5EF4-FFF2-40B4-BE49-F238E27FC236}">
                <a16:creationId xmlns:a16="http://schemas.microsoft.com/office/drawing/2014/main" id="{69A19506-3D28-674A-824E-F76197982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31" y="210222"/>
            <a:ext cx="1559662" cy="10397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clrChange>
              <a:clrFrom>
                <a:srgbClr val="FFFFFF"/>
              </a:clrFrom>
              <a:clrTo>
                <a:srgbClr val="FFFFFF">
                  <a:alpha val="0"/>
                </a:srgbClr>
              </a:clrTo>
            </a:clrChange>
          </a:blip>
          <a:stretch>
            <a:fillRect/>
          </a:stretch>
        </p:blipFill>
        <p:spPr>
          <a:xfrm>
            <a:off x="667905" y="4238800"/>
            <a:ext cx="5138832" cy="2647277"/>
          </a:xfrm>
          <a:prstGeom prst="rect">
            <a:avLst/>
          </a:prstGeom>
        </p:spPr>
      </p:pic>
      <p:cxnSp>
        <p:nvCxnSpPr>
          <p:cNvPr id="19" name="Straight Arrow Connector 18">
            <a:extLst>
              <a:ext uri="{FF2B5EF4-FFF2-40B4-BE49-F238E27FC236}">
                <a16:creationId xmlns:a16="http://schemas.microsoft.com/office/drawing/2014/main" id="{D7F31F67-97BF-F04F-B0B8-A17DF6C580E5}"/>
              </a:ext>
            </a:extLst>
          </p:cNvPr>
          <p:cNvCxnSpPr>
            <a:cxnSpLocks/>
          </p:cNvCxnSpPr>
          <p:nvPr/>
        </p:nvCxnSpPr>
        <p:spPr>
          <a:xfrm>
            <a:off x="731390" y="4162786"/>
            <a:ext cx="1654593" cy="15287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75872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Image result for rainforest pictures david Hockney art"/>
          <p:cNvPicPr>
            <a:picLocks noChangeAspect="1"/>
          </p:cNvPicPr>
          <p:nvPr/>
        </p:nvPicPr>
        <p:blipFill>
          <a:blip r:embed="rId2"/>
          <a:srcRect/>
          <a:stretch>
            <a:fillRect/>
          </a:stretch>
        </p:blipFill>
        <p:spPr>
          <a:xfrm>
            <a:off x="1111839" y="2379283"/>
            <a:ext cx="3494926" cy="4014803"/>
          </a:xfrm>
          <a:prstGeom prst="rect">
            <a:avLst/>
          </a:prstGeom>
          <a:noFill/>
          <a:ln cap="flat">
            <a:noFill/>
          </a:ln>
        </p:spPr>
      </p:pic>
      <p:sp>
        <p:nvSpPr>
          <p:cNvPr id="2" name="Rectangle 3"/>
          <p:cNvSpPr/>
          <p:nvPr/>
        </p:nvSpPr>
        <p:spPr>
          <a:xfrm>
            <a:off x="2927380" y="183068"/>
            <a:ext cx="6211958"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dirty="0">
                <a:solidFill>
                  <a:srgbClr val="262626"/>
                </a:solidFill>
                <a:effectLst>
                  <a:outerShdw dist="38096" dir="2700000">
                    <a:srgbClr val="5B9BD5"/>
                  </a:outerShdw>
                </a:effectLst>
                <a:latin typeface="Calibri"/>
              </a:rPr>
              <a:t>Creating a final piece</a:t>
            </a:r>
            <a:endParaRPr lang="en-US" sz="5400" b="1" i="0" u="none" strike="noStrike" kern="1200" cap="none" spc="0" baseline="0" dirty="0">
              <a:solidFill>
                <a:srgbClr val="262626"/>
              </a:solidFill>
              <a:effectLst>
                <a:outerShdw dist="38096" dir="2700000">
                  <a:srgbClr val="5B9BD5"/>
                </a:outerShdw>
              </a:effectLst>
              <a:uFillTx/>
              <a:latin typeface="Calibri"/>
            </a:endParaRPr>
          </a:p>
        </p:txBody>
      </p:sp>
      <p:sp>
        <p:nvSpPr>
          <p:cNvPr id="3" name="TextBox 2"/>
          <p:cNvSpPr txBox="1"/>
          <p:nvPr/>
        </p:nvSpPr>
        <p:spPr>
          <a:xfrm>
            <a:off x="298765" y="1106398"/>
            <a:ext cx="11469188" cy="830997"/>
          </a:xfrm>
          <a:prstGeom prst="rect">
            <a:avLst/>
          </a:prstGeom>
          <a:solidFill>
            <a:srgbClr val="FFFFFF"/>
          </a:solid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Now we are going to look at using the four types of lines and the stippling</a:t>
            </a:r>
            <a:r>
              <a:rPr lang="en-GB" sz="2400" b="0" i="0" u="none" strike="noStrike" kern="1200" cap="none" spc="0" dirty="0">
                <a:solidFill>
                  <a:srgbClr val="000000"/>
                </a:solidFill>
                <a:uFillTx/>
                <a:latin typeface="Calibri"/>
              </a:rPr>
              <a:t> and hatching techniques to create a picture of the rainforest. </a:t>
            </a:r>
            <a:endParaRPr lang="en-GB" sz="2400" b="0" i="0" u="none" strike="noStrike" kern="1200" cap="none" spc="0" baseline="0" dirty="0">
              <a:solidFill>
                <a:srgbClr val="000000"/>
              </a:solidFill>
              <a:uFillTx/>
              <a:latin typeface="Calibri"/>
            </a:endParaRPr>
          </a:p>
        </p:txBody>
      </p:sp>
      <p:sp>
        <p:nvSpPr>
          <p:cNvPr id="4" name="TextBox 3"/>
          <p:cNvSpPr txBox="1"/>
          <p:nvPr/>
        </p:nvSpPr>
        <p:spPr>
          <a:xfrm>
            <a:off x="298765" y="1937395"/>
            <a:ext cx="3840923" cy="461665"/>
          </a:xfrm>
          <a:prstGeom prst="rect">
            <a:avLst/>
          </a:prstGeom>
          <a:noFill/>
        </p:spPr>
        <p:txBody>
          <a:bodyPr wrap="none" rtlCol="0">
            <a:spAutoFit/>
          </a:bodyPr>
          <a:lstStyle/>
          <a:p>
            <a:r>
              <a:rPr lang="en-GB" sz="2400" b="1" dirty="0"/>
              <a:t>Lets look at some examples: </a:t>
            </a:r>
          </a:p>
        </p:txBody>
      </p:sp>
      <p:sp>
        <p:nvSpPr>
          <p:cNvPr id="7" name="TextBox 6"/>
          <p:cNvSpPr txBox="1"/>
          <p:nvPr/>
        </p:nvSpPr>
        <p:spPr>
          <a:xfrm>
            <a:off x="0" y="4137122"/>
            <a:ext cx="1042722" cy="646331"/>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Straight line</a:t>
            </a:r>
          </a:p>
        </p:txBody>
      </p:sp>
      <p:sp>
        <p:nvSpPr>
          <p:cNvPr id="8" name="TextBox 9"/>
          <p:cNvSpPr txBox="1"/>
          <p:nvPr/>
        </p:nvSpPr>
        <p:spPr>
          <a:xfrm>
            <a:off x="4606766" y="2429753"/>
            <a:ext cx="1846286" cy="646331"/>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Stippling technique</a:t>
            </a:r>
          </a:p>
        </p:txBody>
      </p:sp>
      <p:cxnSp>
        <p:nvCxnSpPr>
          <p:cNvPr id="12" name="Straight Arrow Connector 11"/>
          <p:cNvCxnSpPr/>
          <p:nvPr/>
        </p:nvCxnSpPr>
        <p:spPr>
          <a:xfrm flipV="1">
            <a:off x="916229" y="3675457"/>
            <a:ext cx="1943073" cy="9082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a:stCxn id="8" idx="1"/>
          </p:cNvCxnSpPr>
          <p:nvPr/>
        </p:nvCxnSpPr>
        <p:spPr>
          <a:xfrm flipH="1">
            <a:off x="4054498" y="2752919"/>
            <a:ext cx="552268" cy="6777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12950" y="6044527"/>
            <a:ext cx="1282742"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Dotted line</a:t>
            </a:r>
          </a:p>
        </p:txBody>
      </p:sp>
      <p:cxnSp>
        <p:nvCxnSpPr>
          <p:cNvPr id="22" name="Straight Arrow Connector 21"/>
          <p:cNvCxnSpPr/>
          <p:nvPr/>
        </p:nvCxnSpPr>
        <p:spPr>
          <a:xfrm flipV="1">
            <a:off x="1106150" y="6229194"/>
            <a:ext cx="1113076" cy="10726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4" name="Picture 2" descr="Image result for rainforest pictures hatching and stippling techniques"/>
          <p:cNvPicPr>
            <a:picLocks noChangeAspect="1"/>
          </p:cNvPicPr>
          <p:nvPr/>
        </p:nvPicPr>
        <p:blipFill>
          <a:blip r:embed="rId3"/>
          <a:srcRect/>
          <a:stretch>
            <a:fillRect/>
          </a:stretch>
        </p:blipFill>
        <p:spPr>
          <a:xfrm>
            <a:off x="4842334" y="3226046"/>
            <a:ext cx="4823454" cy="3212423"/>
          </a:xfrm>
          <a:prstGeom prst="rect">
            <a:avLst/>
          </a:prstGeom>
          <a:noFill/>
          <a:ln cap="flat">
            <a:noFill/>
          </a:ln>
        </p:spPr>
      </p:pic>
      <p:sp>
        <p:nvSpPr>
          <p:cNvPr id="25" name="TextBox 9"/>
          <p:cNvSpPr txBox="1"/>
          <p:nvPr/>
        </p:nvSpPr>
        <p:spPr>
          <a:xfrm>
            <a:off x="7323280" y="2194615"/>
            <a:ext cx="2136116"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Stippling technique</a:t>
            </a:r>
          </a:p>
        </p:txBody>
      </p:sp>
      <p:cxnSp>
        <p:nvCxnSpPr>
          <p:cNvPr id="26" name="Straight Arrow Connector 25"/>
          <p:cNvCxnSpPr/>
          <p:nvPr/>
        </p:nvCxnSpPr>
        <p:spPr>
          <a:xfrm>
            <a:off x="7903029" y="2572886"/>
            <a:ext cx="913548" cy="118161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5442755" y="6437939"/>
            <a:ext cx="1638687"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solidFill>
                  <a:srgbClr val="000000"/>
                </a:solidFill>
                <a:latin typeface="Calibri"/>
              </a:rPr>
              <a:t>Curved</a:t>
            </a:r>
            <a:r>
              <a:rPr lang="en-GB" sz="1800" b="0" i="0" u="none" strike="noStrike" kern="1200" cap="none" spc="0" baseline="0" dirty="0">
                <a:solidFill>
                  <a:srgbClr val="000000"/>
                </a:solidFill>
                <a:uFillTx/>
                <a:latin typeface="Calibri"/>
              </a:rPr>
              <a:t> line</a:t>
            </a:r>
          </a:p>
        </p:txBody>
      </p:sp>
      <p:cxnSp>
        <p:nvCxnSpPr>
          <p:cNvPr id="29" name="Straight Arrow Connector 28"/>
          <p:cNvCxnSpPr/>
          <p:nvPr/>
        </p:nvCxnSpPr>
        <p:spPr>
          <a:xfrm flipV="1">
            <a:off x="5989558" y="6346346"/>
            <a:ext cx="1589371" cy="13503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35" name="Picture 2" descr="Image result for rainforest pictures david Hockney art"/>
          <p:cNvPicPr>
            <a:picLocks noChangeAspect="1"/>
          </p:cNvPicPr>
          <p:nvPr/>
        </p:nvPicPr>
        <p:blipFill>
          <a:blip r:embed="rId4"/>
          <a:srcRect/>
          <a:stretch>
            <a:fillRect/>
          </a:stretch>
        </p:blipFill>
        <p:spPr>
          <a:xfrm>
            <a:off x="9926472" y="2127682"/>
            <a:ext cx="1950800" cy="3581228"/>
          </a:xfrm>
          <a:prstGeom prst="rect">
            <a:avLst/>
          </a:prstGeom>
          <a:noFill/>
          <a:ln cap="flat">
            <a:noFill/>
          </a:ln>
        </p:spPr>
      </p:pic>
      <p:sp>
        <p:nvSpPr>
          <p:cNvPr id="36" name="TextBox 9"/>
          <p:cNvSpPr txBox="1"/>
          <p:nvPr/>
        </p:nvSpPr>
        <p:spPr>
          <a:xfrm>
            <a:off x="9901356" y="6222480"/>
            <a:ext cx="2136116"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Hatching technique</a:t>
            </a:r>
          </a:p>
        </p:txBody>
      </p:sp>
      <p:cxnSp>
        <p:nvCxnSpPr>
          <p:cNvPr id="37" name="Straight Arrow Connector 36"/>
          <p:cNvCxnSpPr/>
          <p:nvPr/>
        </p:nvCxnSpPr>
        <p:spPr>
          <a:xfrm flipV="1">
            <a:off x="11095602" y="5094514"/>
            <a:ext cx="269084" cy="11883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49057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p:nvPr/>
        </p:nvSpPr>
        <p:spPr>
          <a:xfrm>
            <a:off x="1507123" y="175212"/>
            <a:ext cx="8951719" cy="70788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262626"/>
                </a:solidFill>
                <a:effectLst>
                  <a:outerShdw dist="38096" dir="2700000">
                    <a:srgbClr val="5B9BD5"/>
                  </a:outerShdw>
                </a:effectLst>
                <a:uFillTx/>
                <a:latin typeface="Calibri"/>
              </a:rPr>
              <a:t>Task: </a:t>
            </a:r>
            <a:r>
              <a:rPr lang="en-US" sz="4000" b="1" i="0" u="none" strike="noStrike" kern="0" cap="none" spc="0" baseline="0" dirty="0">
                <a:solidFill>
                  <a:srgbClr val="262626"/>
                </a:solidFill>
                <a:effectLst>
                  <a:outerShdw dist="38096" dir="2700000">
                    <a:srgbClr val="5B9BD5"/>
                  </a:outerShdw>
                </a:effectLst>
                <a:uFillTx/>
                <a:latin typeface="Calibri"/>
              </a:rPr>
              <a:t>To create a </a:t>
            </a:r>
            <a:r>
              <a:rPr lang="en-US" sz="4000" b="1" i="0" u="none" strike="noStrike" kern="1200" cap="none" spc="0" baseline="0" dirty="0">
                <a:solidFill>
                  <a:srgbClr val="262626"/>
                </a:solidFill>
                <a:effectLst>
                  <a:outerShdw dist="38096" dir="2700000">
                    <a:srgbClr val="5B9BD5"/>
                  </a:outerShdw>
                </a:effectLst>
                <a:uFillTx/>
                <a:latin typeface="Calibri"/>
              </a:rPr>
              <a:t>rainforest picture.   </a:t>
            </a:r>
          </a:p>
        </p:txBody>
      </p:sp>
      <p:sp>
        <p:nvSpPr>
          <p:cNvPr id="3" name="TextBox 2"/>
          <p:cNvSpPr txBox="1"/>
          <p:nvPr/>
        </p:nvSpPr>
        <p:spPr>
          <a:xfrm>
            <a:off x="182879" y="877417"/>
            <a:ext cx="11910673" cy="67954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6000"/>
              </a:lnSpc>
              <a:spcBef>
                <a:spcPts val="0"/>
              </a:spcBef>
              <a:spcAft>
                <a:spcPts val="80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pitchFamily="34"/>
                <a:ea typeface="Calibri" pitchFamily="34"/>
                <a:cs typeface="Times New Roman" pitchFamily="18"/>
              </a:rPr>
              <a:t>Using</a:t>
            </a:r>
            <a:r>
              <a:rPr lang="en-GB" sz="1800" b="0" i="0" u="none" strike="noStrike" kern="1200" cap="none" spc="0" dirty="0">
                <a:solidFill>
                  <a:srgbClr val="000000"/>
                </a:solidFill>
                <a:uFillTx/>
                <a:latin typeface="Calibri" pitchFamily="34"/>
                <a:ea typeface="Calibri" pitchFamily="34"/>
                <a:cs typeface="Times New Roman" pitchFamily="18"/>
              </a:rPr>
              <a:t> the four lines and the two techniques we have learnt this week your job is to create a picture of the rainforest. Try and include all four lines and the stippling and hatching technique.  </a:t>
            </a:r>
            <a:endParaRPr lang="en-GB" sz="1800" b="0" i="0" u="none" strike="noStrike" kern="1200" cap="none" spc="0" baseline="0" dirty="0">
              <a:solidFill>
                <a:srgbClr val="000000"/>
              </a:solidFill>
              <a:uFillTx/>
              <a:latin typeface="Calibri" pitchFamily="34"/>
              <a:ea typeface="Calibri" pitchFamily="34"/>
              <a:cs typeface="Times New Roman" pitchFamily="18"/>
            </a:endParaRPr>
          </a:p>
        </p:txBody>
      </p:sp>
      <p:pic>
        <p:nvPicPr>
          <p:cNvPr id="9" name="Picture 8"/>
          <p:cNvPicPr>
            <a:picLocks noChangeAspect="1"/>
          </p:cNvPicPr>
          <p:nvPr/>
        </p:nvPicPr>
        <p:blipFill>
          <a:blip r:embed="rId2"/>
          <a:stretch>
            <a:fillRect/>
          </a:stretch>
        </p:blipFill>
        <p:spPr>
          <a:xfrm>
            <a:off x="810090" y="2368595"/>
            <a:ext cx="5172892" cy="3618738"/>
          </a:xfrm>
          <a:prstGeom prst="rect">
            <a:avLst/>
          </a:prstGeom>
        </p:spPr>
      </p:pic>
      <p:sp>
        <p:nvSpPr>
          <p:cNvPr id="10" name="TextBox 9"/>
          <p:cNvSpPr txBox="1"/>
          <p:nvPr/>
        </p:nvSpPr>
        <p:spPr>
          <a:xfrm>
            <a:off x="1426310" y="1585299"/>
            <a:ext cx="4802212" cy="461665"/>
          </a:xfrm>
          <a:prstGeom prst="rect">
            <a:avLst/>
          </a:prstGeom>
          <a:noFill/>
        </p:spPr>
        <p:txBody>
          <a:bodyPr wrap="none" rtlCol="0">
            <a:spAutoFit/>
          </a:bodyPr>
          <a:lstStyle/>
          <a:p>
            <a:r>
              <a:rPr lang="en-GB" sz="2400" b="1" dirty="0"/>
              <a:t>Have a look at my rainforest picture </a:t>
            </a:r>
          </a:p>
        </p:txBody>
      </p:sp>
      <p:sp>
        <p:nvSpPr>
          <p:cNvPr id="11" name="TextBox 10"/>
          <p:cNvSpPr txBox="1"/>
          <p:nvPr/>
        </p:nvSpPr>
        <p:spPr>
          <a:xfrm>
            <a:off x="5982983" y="5497413"/>
            <a:ext cx="1358344"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solidFill>
                  <a:srgbClr val="000000"/>
                </a:solidFill>
                <a:latin typeface="Calibri"/>
              </a:rPr>
              <a:t>Curved</a:t>
            </a:r>
            <a:r>
              <a:rPr lang="en-GB" sz="1800" b="0" i="0" u="none" strike="noStrike" kern="1200" cap="none" spc="0" baseline="0" dirty="0">
                <a:solidFill>
                  <a:srgbClr val="000000"/>
                </a:solidFill>
                <a:uFillTx/>
                <a:latin typeface="Calibri"/>
              </a:rPr>
              <a:t> line</a:t>
            </a:r>
          </a:p>
        </p:txBody>
      </p:sp>
      <p:sp>
        <p:nvSpPr>
          <p:cNvPr id="12" name="TextBox 11"/>
          <p:cNvSpPr txBox="1"/>
          <p:nvPr/>
        </p:nvSpPr>
        <p:spPr>
          <a:xfrm>
            <a:off x="5982983" y="4011912"/>
            <a:ext cx="1358344"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solidFill>
                  <a:srgbClr val="000000"/>
                </a:solidFill>
                <a:latin typeface="Calibri"/>
              </a:rPr>
              <a:t>straight</a:t>
            </a:r>
            <a:r>
              <a:rPr lang="en-GB" sz="1800" b="0" i="0" u="none" strike="noStrike" kern="1200" cap="none" spc="0" baseline="0" dirty="0">
                <a:solidFill>
                  <a:srgbClr val="000000"/>
                </a:solidFill>
                <a:uFillTx/>
                <a:latin typeface="Calibri"/>
              </a:rPr>
              <a:t> line</a:t>
            </a:r>
          </a:p>
        </p:txBody>
      </p:sp>
      <p:sp>
        <p:nvSpPr>
          <p:cNvPr id="13" name="TextBox 12"/>
          <p:cNvSpPr txBox="1"/>
          <p:nvPr/>
        </p:nvSpPr>
        <p:spPr>
          <a:xfrm>
            <a:off x="2994046" y="5660312"/>
            <a:ext cx="1358344" cy="646331"/>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solidFill>
                  <a:srgbClr val="000000"/>
                </a:solidFill>
                <a:latin typeface="Calibri"/>
              </a:rPr>
              <a:t>Hatching technique </a:t>
            </a:r>
            <a:endParaRPr lang="en-GB" sz="1800" b="0" i="0" u="none" strike="noStrike" kern="1200" cap="none" spc="0" baseline="0" dirty="0">
              <a:solidFill>
                <a:srgbClr val="000000"/>
              </a:solidFill>
              <a:uFillTx/>
              <a:latin typeface="Calibri"/>
            </a:endParaRPr>
          </a:p>
        </p:txBody>
      </p:sp>
      <p:sp>
        <p:nvSpPr>
          <p:cNvPr id="14" name="TextBox 13"/>
          <p:cNvSpPr txBox="1"/>
          <p:nvPr/>
        </p:nvSpPr>
        <p:spPr>
          <a:xfrm>
            <a:off x="261257" y="2049285"/>
            <a:ext cx="1358344"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solidFill>
                  <a:srgbClr val="000000"/>
                </a:solidFill>
                <a:latin typeface="Calibri"/>
              </a:rPr>
              <a:t>Zig zag</a:t>
            </a:r>
            <a:r>
              <a:rPr lang="en-GB" sz="1800" b="0" i="0" u="none" strike="noStrike" kern="1200" cap="none" spc="0" baseline="0" dirty="0">
                <a:solidFill>
                  <a:srgbClr val="000000"/>
                </a:solidFill>
                <a:uFillTx/>
                <a:latin typeface="Calibri"/>
              </a:rPr>
              <a:t> line</a:t>
            </a:r>
          </a:p>
        </p:txBody>
      </p:sp>
      <p:sp>
        <p:nvSpPr>
          <p:cNvPr id="15" name="TextBox 14"/>
          <p:cNvSpPr txBox="1"/>
          <p:nvPr/>
        </p:nvSpPr>
        <p:spPr>
          <a:xfrm>
            <a:off x="67966" y="4788131"/>
            <a:ext cx="1358344" cy="36933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solidFill>
                  <a:srgbClr val="000000"/>
                </a:solidFill>
                <a:latin typeface="Calibri"/>
              </a:rPr>
              <a:t>Dotted </a:t>
            </a:r>
            <a:r>
              <a:rPr lang="en-GB" sz="1800" b="0" i="0" u="none" strike="noStrike" kern="1200" cap="none" spc="0" baseline="0" dirty="0">
                <a:solidFill>
                  <a:srgbClr val="000000"/>
                </a:solidFill>
                <a:uFillTx/>
                <a:latin typeface="Calibri"/>
              </a:rPr>
              <a:t>line</a:t>
            </a:r>
          </a:p>
        </p:txBody>
      </p:sp>
      <p:sp>
        <p:nvSpPr>
          <p:cNvPr id="16" name="TextBox 15"/>
          <p:cNvSpPr txBox="1"/>
          <p:nvPr/>
        </p:nvSpPr>
        <p:spPr>
          <a:xfrm>
            <a:off x="6166799" y="2486011"/>
            <a:ext cx="1358344" cy="646331"/>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solidFill>
                  <a:srgbClr val="000000"/>
                </a:solidFill>
                <a:latin typeface="Calibri"/>
              </a:rPr>
              <a:t>Stippling technique </a:t>
            </a:r>
            <a:endParaRPr lang="en-GB" sz="1800" b="0" i="0" u="none" strike="noStrike" kern="1200" cap="none" spc="0" baseline="0" dirty="0">
              <a:solidFill>
                <a:srgbClr val="000000"/>
              </a:solidFill>
              <a:uFillTx/>
              <a:latin typeface="Calibri"/>
            </a:endParaRPr>
          </a:p>
        </p:txBody>
      </p:sp>
      <p:cxnSp>
        <p:nvCxnSpPr>
          <p:cNvPr id="18" name="Straight Arrow Connector 17"/>
          <p:cNvCxnSpPr/>
          <p:nvPr/>
        </p:nvCxnSpPr>
        <p:spPr>
          <a:xfrm>
            <a:off x="1426310" y="2368595"/>
            <a:ext cx="363301" cy="117416"/>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V="1">
            <a:off x="1227909" y="4585063"/>
            <a:ext cx="561702" cy="387735"/>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V="1">
            <a:off x="3513909" y="4196579"/>
            <a:ext cx="159309" cy="146373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H="1">
            <a:off x="4585063" y="5497413"/>
            <a:ext cx="1553152"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flipV="1">
            <a:off x="5721531" y="4011912"/>
            <a:ext cx="416684" cy="166052"/>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a:stCxn id="16" idx="1"/>
          </p:cNvCxnSpPr>
          <p:nvPr/>
        </p:nvCxnSpPr>
        <p:spPr>
          <a:xfrm flipH="1">
            <a:off x="4898571" y="2809177"/>
            <a:ext cx="1268228" cy="19528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8354261" y="2418620"/>
            <a:ext cx="3434403" cy="3108543"/>
          </a:xfrm>
          <a:prstGeom prst="rect">
            <a:avLst/>
          </a:prstGeom>
          <a:noFill/>
        </p:spPr>
        <p:txBody>
          <a:bodyPr wrap="none" rtlCol="0">
            <a:spAutoFit/>
          </a:bodyPr>
          <a:lstStyle/>
          <a:p>
            <a:pPr algn="ctr"/>
            <a:r>
              <a:rPr lang="en-GB" sz="2800" b="1" dirty="0"/>
              <a:t>Try and include:</a:t>
            </a:r>
          </a:p>
          <a:p>
            <a:pPr marL="285750" indent="-285750" algn="ctr">
              <a:buFontTx/>
              <a:buChar char="-"/>
            </a:pPr>
            <a:r>
              <a:rPr lang="en-GB" sz="2800" b="1" dirty="0"/>
              <a:t>A straight line</a:t>
            </a:r>
          </a:p>
          <a:p>
            <a:pPr marL="285750" indent="-285750" algn="ctr">
              <a:buFontTx/>
              <a:buChar char="-"/>
            </a:pPr>
            <a:r>
              <a:rPr lang="en-GB" sz="2800" b="1" dirty="0"/>
              <a:t>A zig zag line</a:t>
            </a:r>
          </a:p>
          <a:p>
            <a:pPr marL="285750" indent="-285750" algn="ctr">
              <a:buFontTx/>
              <a:buChar char="-"/>
            </a:pPr>
            <a:r>
              <a:rPr lang="en-GB" sz="2800" b="1" dirty="0"/>
              <a:t>A curved line</a:t>
            </a:r>
          </a:p>
          <a:p>
            <a:pPr marL="285750" indent="-285750" algn="ctr">
              <a:buFontTx/>
              <a:buChar char="-"/>
            </a:pPr>
            <a:r>
              <a:rPr lang="en-GB" sz="2800" b="1" dirty="0"/>
              <a:t>A dotted line</a:t>
            </a:r>
          </a:p>
          <a:p>
            <a:pPr marL="285750" indent="-285750" algn="ctr">
              <a:buFontTx/>
              <a:buChar char="-"/>
            </a:pPr>
            <a:r>
              <a:rPr lang="en-GB" sz="2800" b="1" dirty="0"/>
              <a:t>Hatching technique</a:t>
            </a:r>
          </a:p>
          <a:p>
            <a:pPr marL="285750" indent="-285750" algn="ctr">
              <a:buFontTx/>
              <a:buChar char="-"/>
            </a:pPr>
            <a:r>
              <a:rPr lang="en-GB" sz="2800" b="1" dirty="0"/>
              <a:t>Stippling technique </a:t>
            </a:r>
          </a:p>
        </p:txBody>
      </p:sp>
    </p:spTree>
    <p:extLst>
      <p:ext uri="{BB962C8B-B14F-4D97-AF65-F5344CB8AC3E}">
        <p14:creationId xmlns:p14="http://schemas.microsoft.com/office/powerpoint/2010/main" val="1759473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710763" y="1021924"/>
            <a:ext cx="4528108" cy="4548143"/>
          </a:xfrm>
          <a:prstGeom prst="rect">
            <a:avLst/>
          </a:prstGeom>
          <a:noFill/>
          <a:ln cap="flat">
            <a:noFill/>
          </a:ln>
        </p:spPr>
      </p:pic>
      <p:sp>
        <p:nvSpPr>
          <p:cNvPr id="3" name="Rectangle 4"/>
          <p:cNvSpPr/>
          <p:nvPr/>
        </p:nvSpPr>
        <p:spPr>
          <a:xfrm>
            <a:off x="5974808" y="3244336"/>
            <a:ext cx="24237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Times New Roman" pitchFamily="18"/>
              </a:rPr>
              <a:t> </a:t>
            </a:r>
            <a:endParaRPr lang="en-GB" sz="1800" b="0" i="0" u="none" strike="noStrike" kern="1200" cap="none" spc="0" baseline="0">
              <a:solidFill>
                <a:srgbClr val="000000"/>
              </a:solidFill>
              <a:uFillTx/>
              <a:latin typeface="Calibri"/>
            </a:endParaRPr>
          </a:p>
        </p:txBody>
      </p:sp>
      <p:sp>
        <p:nvSpPr>
          <p:cNvPr id="4" name="Rectangle 7"/>
          <p:cNvSpPr/>
          <p:nvPr/>
        </p:nvSpPr>
        <p:spPr>
          <a:xfrm>
            <a:off x="0" y="5674391"/>
            <a:ext cx="12191996" cy="956078"/>
          </a:xfrm>
          <a:prstGeom prst="rect">
            <a:avLst/>
          </a:prstGeom>
          <a:solidFill>
            <a:srgbClr val="FFD966"/>
          </a:solidFill>
          <a:ln w="12701" cap="flat">
            <a:solidFill>
              <a:srgbClr val="FFD96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extBox 6"/>
          <p:cNvSpPr txBox="1"/>
          <p:nvPr/>
        </p:nvSpPr>
        <p:spPr>
          <a:xfrm>
            <a:off x="1191335" y="5829263"/>
            <a:ext cx="9566964"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Please send a photograph of you and your completed </a:t>
            </a:r>
            <a:r>
              <a:rPr lang="en-GB" sz="1800" b="0" i="0" u="none" strike="noStrike" kern="0" cap="none" spc="0" baseline="0">
                <a:solidFill>
                  <a:srgbClr val="000000"/>
                </a:solidFill>
                <a:uFillTx/>
                <a:latin typeface="Calibri"/>
              </a:rPr>
              <a:t>drawing </a:t>
            </a:r>
            <a:r>
              <a:rPr lang="en-GB" sz="1800" b="0" i="0" u="none" strike="noStrike" kern="1200" cap="none" spc="0" baseline="0">
                <a:solidFill>
                  <a:srgbClr val="000000"/>
                </a:solidFill>
                <a:uFillTx/>
                <a:latin typeface="Calibri"/>
              </a:rPr>
              <a:t>to       </a:t>
            </a:r>
            <a:r>
              <a:rPr lang="en-GB" sz="1800" b="0" i="0" u="none" strike="noStrike" kern="1200" cap="none" spc="0" baseline="0">
                <a:solidFill>
                  <a:srgbClr val="000000"/>
                </a:solidFill>
                <a:uFillTx/>
                <a:latin typeface="Calibri"/>
                <a:hlinkClick r:id="rId3"/>
              </a:rPr>
              <a:t>pioneerspupils@gmail.com</a:t>
            </a:r>
            <a:r>
              <a:rPr lang="en-GB"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                             </a:t>
            </a:r>
            <a:r>
              <a:rPr lang="en-GB" sz="1800" b="0" i="0" u="none" strike="noStrike" kern="1200" cap="none" spc="0" baseline="0">
                <a:solidFill>
                  <a:srgbClr val="FFFFFF"/>
                </a:solidFill>
                <a:uFillTx/>
                <a:latin typeface="Calibri"/>
              </a:rPr>
              <a:t>or</a:t>
            </a:r>
            <a:r>
              <a:rPr lang="en-GB" sz="1800" b="0" i="0" u="none" strike="noStrike" kern="1200" cap="none" spc="0" baseline="0">
                <a:solidFill>
                  <a:srgbClr val="000000"/>
                </a:solidFill>
                <a:uFillTx/>
                <a:latin typeface="Calibri"/>
              </a:rPr>
              <a:t>                          deliver it to the drop box outside of school on a Friday.</a:t>
            </a:r>
          </a:p>
        </p:txBody>
      </p:sp>
      <p:sp>
        <p:nvSpPr>
          <p:cNvPr id="6" name="Rectangle 12"/>
          <p:cNvSpPr/>
          <p:nvPr/>
        </p:nvSpPr>
        <p:spPr>
          <a:xfrm>
            <a:off x="0" y="468931"/>
            <a:ext cx="12191996" cy="55298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extBox 5"/>
          <p:cNvSpPr txBox="1"/>
          <p:nvPr/>
        </p:nvSpPr>
        <p:spPr>
          <a:xfrm>
            <a:off x="1034040" y="347755"/>
            <a:ext cx="10535917"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FFD966"/>
                </a:solidFill>
                <a:uFillTx/>
                <a:latin typeface="Calibri"/>
              </a:rPr>
              <a:t>Well done for all of your hard work this lesson!</a:t>
            </a:r>
          </a:p>
        </p:txBody>
      </p:sp>
    </p:spTree>
    <p:extLst>
      <p:ext uri="{BB962C8B-B14F-4D97-AF65-F5344CB8AC3E}">
        <p14:creationId xmlns:p14="http://schemas.microsoft.com/office/powerpoint/2010/main" val="2320214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052" name="Picture 4" descr="Image result for where is brazil in south america">
            <a:extLst>
              <a:ext uri="{FF2B5EF4-FFF2-40B4-BE49-F238E27FC236}">
                <a16:creationId xmlns:a16="http://schemas.microsoft.com/office/drawing/2014/main" id="{CA1CBD2A-B113-394E-BC1C-B4CCC2705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4070" y="653787"/>
            <a:ext cx="2064489" cy="3376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89EB7A-DE8F-8E49-B647-290B6946277C}"/>
              </a:ext>
            </a:extLst>
          </p:cNvPr>
          <p:cNvSpPr txBox="1"/>
          <p:nvPr/>
        </p:nvSpPr>
        <p:spPr>
          <a:xfrm>
            <a:off x="2349190" y="16371"/>
            <a:ext cx="7493620" cy="769441"/>
          </a:xfrm>
          <a:prstGeom prst="rect">
            <a:avLst/>
          </a:prstGeom>
          <a:noFill/>
        </p:spPr>
        <p:txBody>
          <a:bodyPr wrap="square" rtlCol="0">
            <a:spAutoFit/>
          </a:bodyPr>
          <a:lstStyle/>
          <a:p>
            <a:r>
              <a:rPr lang="en-US" sz="4400" dirty="0"/>
              <a:t>Hot countries near the equator</a:t>
            </a:r>
          </a:p>
        </p:txBody>
      </p:sp>
      <p:cxnSp>
        <p:nvCxnSpPr>
          <p:cNvPr id="4" name="Straight Arrow Connector 3">
            <a:extLst>
              <a:ext uri="{FF2B5EF4-FFF2-40B4-BE49-F238E27FC236}">
                <a16:creationId xmlns:a16="http://schemas.microsoft.com/office/drawing/2014/main" id="{8830E95F-90EC-D445-B263-55858FCDA96B}"/>
              </a:ext>
            </a:extLst>
          </p:cNvPr>
          <p:cNvCxnSpPr>
            <a:cxnSpLocks/>
          </p:cNvCxnSpPr>
          <p:nvPr/>
        </p:nvCxnSpPr>
        <p:spPr>
          <a:xfrm>
            <a:off x="7419703" y="1076568"/>
            <a:ext cx="2334340" cy="27610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F3C3B245-4182-BF4B-95D5-1B8E18CBF360}"/>
              </a:ext>
            </a:extLst>
          </p:cNvPr>
          <p:cNvCxnSpPr>
            <a:cxnSpLocks/>
          </p:cNvCxnSpPr>
          <p:nvPr/>
        </p:nvCxnSpPr>
        <p:spPr>
          <a:xfrm>
            <a:off x="8935437" y="1569772"/>
            <a:ext cx="2704598"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id="{00A3B4D9-3F66-A643-AAAA-F60B3FAFA8C6}"/>
              </a:ext>
            </a:extLst>
          </p:cNvPr>
          <p:cNvSpPr txBox="1"/>
          <p:nvPr/>
        </p:nvSpPr>
        <p:spPr>
          <a:xfrm>
            <a:off x="7999855" y="1352677"/>
            <a:ext cx="935582" cy="369332"/>
          </a:xfrm>
          <a:prstGeom prst="rect">
            <a:avLst/>
          </a:prstGeom>
          <a:noFill/>
        </p:spPr>
        <p:txBody>
          <a:bodyPr wrap="square" rtlCol="0">
            <a:spAutoFit/>
          </a:bodyPr>
          <a:lstStyle/>
          <a:p>
            <a:r>
              <a:rPr lang="en-US" dirty="0"/>
              <a:t>Equator</a:t>
            </a:r>
          </a:p>
        </p:txBody>
      </p:sp>
      <p:sp>
        <p:nvSpPr>
          <p:cNvPr id="9" name="TextBox 8">
            <a:extLst>
              <a:ext uri="{FF2B5EF4-FFF2-40B4-BE49-F238E27FC236}">
                <a16:creationId xmlns:a16="http://schemas.microsoft.com/office/drawing/2014/main" id="{637754C8-572A-7344-BA01-B54B164FB7FA}"/>
              </a:ext>
            </a:extLst>
          </p:cNvPr>
          <p:cNvSpPr txBox="1"/>
          <p:nvPr/>
        </p:nvSpPr>
        <p:spPr>
          <a:xfrm>
            <a:off x="56382" y="1366864"/>
            <a:ext cx="6509268" cy="4524315"/>
          </a:xfrm>
          <a:prstGeom prst="rect">
            <a:avLst/>
          </a:prstGeom>
          <a:noFill/>
        </p:spPr>
        <p:txBody>
          <a:bodyPr wrap="square" rtlCol="0">
            <a:spAutoFit/>
          </a:bodyPr>
          <a:lstStyle/>
          <a:p>
            <a:r>
              <a:rPr lang="en-US" sz="2400" b="1" dirty="0"/>
              <a:t>Colombia is in the continent of South America.</a:t>
            </a:r>
          </a:p>
          <a:p>
            <a:endParaRPr lang="en-US" sz="2400" b="1" dirty="0"/>
          </a:p>
          <a:p>
            <a:r>
              <a:rPr lang="en-US" sz="2400" b="1" dirty="0"/>
              <a:t>Fun Facts:</a:t>
            </a:r>
          </a:p>
          <a:p>
            <a:endParaRPr lang="en-US" sz="2400" b="1" dirty="0"/>
          </a:p>
          <a:p>
            <a:pPr marL="457200" indent="-457200">
              <a:buFont typeface="Arial" panose="020B0604020202020204" pitchFamily="34" charset="0"/>
              <a:buChar char="•"/>
            </a:pPr>
            <a:r>
              <a:rPr lang="en-US" sz="2400" dirty="0"/>
              <a:t>50 million people live in Colombia.</a:t>
            </a:r>
          </a:p>
          <a:p>
            <a:endParaRPr lang="en-GB" sz="2400" dirty="0"/>
          </a:p>
          <a:p>
            <a:pPr marL="457200" indent="-457200">
              <a:buFont typeface="Arial" panose="020B0604020202020204" pitchFamily="34" charset="0"/>
              <a:buChar char="•"/>
            </a:pPr>
            <a:r>
              <a:rPr lang="en-GB" sz="2400" dirty="0"/>
              <a:t>People from Colombia speak Spanish.</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Colombia is a really hot country as it is near the equator.</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10% of the Amazon rainforest is in Colombia  </a:t>
            </a:r>
            <a:endParaRPr lang="en-US" sz="2400" dirty="0"/>
          </a:p>
        </p:txBody>
      </p:sp>
      <p:pic>
        <p:nvPicPr>
          <p:cNvPr id="14" name="Picture 8">
            <a:extLst>
              <a:ext uri="{FF2B5EF4-FFF2-40B4-BE49-F238E27FC236}">
                <a16:creationId xmlns:a16="http://schemas.microsoft.com/office/drawing/2014/main" id="{81904A23-71DE-9F4C-9FA0-7E1E280CC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53" y="211724"/>
            <a:ext cx="1512096" cy="10055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clrFrom>
              <a:clrTo>
                <a:srgbClr val="FFFFFF">
                  <a:alpha val="0"/>
                </a:srgbClr>
              </a:clrTo>
            </a:clrChange>
          </a:blip>
          <a:stretch>
            <a:fillRect/>
          </a:stretch>
        </p:blipFill>
        <p:spPr>
          <a:xfrm>
            <a:off x="7053168" y="4162786"/>
            <a:ext cx="5138832" cy="2647277"/>
          </a:xfrm>
          <a:prstGeom prst="rect">
            <a:avLst/>
          </a:prstGeom>
        </p:spPr>
      </p:pic>
      <p:cxnSp>
        <p:nvCxnSpPr>
          <p:cNvPr id="13" name="Straight Arrow Connector 12">
            <a:extLst>
              <a:ext uri="{FF2B5EF4-FFF2-40B4-BE49-F238E27FC236}">
                <a16:creationId xmlns:a16="http://schemas.microsoft.com/office/drawing/2014/main" id="{D7F31F67-97BF-F04F-B0B8-A17DF6C580E5}"/>
              </a:ext>
            </a:extLst>
          </p:cNvPr>
          <p:cNvCxnSpPr>
            <a:cxnSpLocks/>
          </p:cNvCxnSpPr>
          <p:nvPr/>
        </p:nvCxnSpPr>
        <p:spPr>
          <a:xfrm>
            <a:off x="6966857" y="3945690"/>
            <a:ext cx="1460029" cy="145208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360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052" name="Picture 4" descr="Image result for where is brazil in south america">
            <a:extLst>
              <a:ext uri="{FF2B5EF4-FFF2-40B4-BE49-F238E27FC236}">
                <a16:creationId xmlns:a16="http://schemas.microsoft.com/office/drawing/2014/main" id="{CA1CBD2A-B113-394E-BC1C-B4CCC2705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0057" y="319613"/>
            <a:ext cx="2349495" cy="38431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A30895-0DC6-9F4D-ABDC-653DA7112AD5}"/>
              </a:ext>
            </a:extLst>
          </p:cNvPr>
          <p:cNvSpPr txBox="1"/>
          <p:nvPr/>
        </p:nvSpPr>
        <p:spPr>
          <a:xfrm>
            <a:off x="2349190" y="16371"/>
            <a:ext cx="7493620" cy="769441"/>
          </a:xfrm>
          <a:prstGeom prst="rect">
            <a:avLst/>
          </a:prstGeom>
          <a:noFill/>
        </p:spPr>
        <p:txBody>
          <a:bodyPr wrap="square" rtlCol="0">
            <a:spAutoFit/>
          </a:bodyPr>
          <a:lstStyle/>
          <a:p>
            <a:r>
              <a:rPr lang="en-US" sz="4400" dirty="0"/>
              <a:t>Hot countries near the equator</a:t>
            </a:r>
          </a:p>
        </p:txBody>
      </p:sp>
      <p:cxnSp>
        <p:nvCxnSpPr>
          <p:cNvPr id="4" name="Straight Arrow Connector 3">
            <a:extLst>
              <a:ext uri="{FF2B5EF4-FFF2-40B4-BE49-F238E27FC236}">
                <a16:creationId xmlns:a16="http://schemas.microsoft.com/office/drawing/2014/main" id="{9C1719B2-037D-2148-86D2-39AE9BD857FE}"/>
              </a:ext>
            </a:extLst>
          </p:cNvPr>
          <p:cNvCxnSpPr>
            <a:cxnSpLocks/>
          </p:cNvCxnSpPr>
          <p:nvPr/>
        </p:nvCxnSpPr>
        <p:spPr>
          <a:xfrm>
            <a:off x="8724167" y="1327978"/>
            <a:ext cx="1118643"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CB37C436-EFA5-F44C-99B1-77FD470F6364}"/>
              </a:ext>
            </a:extLst>
          </p:cNvPr>
          <p:cNvCxnSpPr>
            <a:cxnSpLocks/>
          </p:cNvCxnSpPr>
          <p:nvPr/>
        </p:nvCxnSpPr>
        <p:spPr>
          <a:xfrm>
            <a:off x="8982412" y="1430116"/>
            <a:ext cx="3476353"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pic>
        <p:nvPicPr>
          <p:cNvPr id="6146" name="Picture 2" descr="Flag of Ecuador">
            <a:extLst>
              <a:ext uri="{FF2B5EF4-FFF2-40B4-BE49-F238E27FC236}">
                <a16:creationId xmlns:a16="http://schemas.microsoft.com/office/drawing/2014/main" id="{9EF7E926-8726-CB4A-80AF-B3EB90BB1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66" y="185285"/>
            <a:ext cx="1650886" cy="11005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4C133D0-4E88-624B-A04A-6B0C922A7082}"/>
              </a:ext>
            </a:extLst>
          </p:cNvPr>
          <p:cNvSpPr txBox="1"/>
          <p:nvPr/>
        </p:nvSpPr>
        <p:spPr>
          <a:xfrm>
            <a:off x="0" y="1307431"/>
            <a:ext cx="7278918" cy="5262979"/>
          </a:xfrm>
          <a:prstGeom prst="rect">
            <a:avLst/>
          </a:prstGeom>
          <a:noFill/>
        </p:spPr>
        <p:txBody>
          <a:bodyPr wrap="square" rtlCol="0">
            <a:spAutoFit/>
          </a:bodyPr>
          <a:lstStyle/>
          <a:p>
            <a:r>
              <a:rPr lang="en-US" sz="2800" b="1" dirty="0"/>
              <a:t>Ecuador is in the Continent of South America.</a:t>
            </a:r>
          </a:p>
          <a:p>
            <a:endParaRPr lang="en-US" sz="2800" b="1" dirty="0"/>
          </a:p>
          <a:p>
            <a:r>
              <a:rPr lang="en-US" sz="2800" b="1" dirty="0"/>
              <a:t>Fun Facts:</a:t>
            </a:r>
          </a:p>
          <a:p>
            <a:endParaRPr lang="en-US" sz="2800" dirty="0"/>
          </a:p>
          <a:p>
            <a:pPr marL="457200" indent="-457200">
              <a:buFont typeface="Arial" panose="020B0604020202020204" pitchFamily="34" charset="0"/>
              <a:buChar char="•"/>
            </a:pPr>
            <a:r>
              <a:rPr lang="en-US" sz="2800" dirty="0"/>
              <a:t>17 million people live in Ecuador.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People who live in Ecuador speak Spanish.</a:t>
            </a:r>
          </a:p>
          <a:p>
            <a:endParaRPr lang="en-US" sz="2800" dirty="0"/>
          </a:p>
          <a:p>
            <a:pPr marL="457200" indent="-457200">
              <a:buFont typeface="Arial" panose="020B0604020202020204" pitchFamily="34" charset="0"/>
              <a:buChar char="•"/>
            </a:pPr>
            <a:r>
              <a:rPr lang="en-US" sz="2800" dirty="0"/>
              <a:t>Ecuador is a really hot country that is near the equator.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The Amazon Rainforest runs through Ecuador.</a:t>
            </a:r>
          </a:p>
        </p:txBody>
      </p:sp>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7053168" y="4162786"/>
            <a:ext cx="5138832" cy="2647277"/>
          </a:xfrm>
          <a:prstGeom prst="rect">
            <a:avLst/>
          </a:prstGeom>
        </p:spPr>
      </p:pic>
      <p:cxnSp>
        <p:nvCxnSpPr>
          <p:cNvPr id="10" name="Straight Arrow Connector 9">
            <a:extLst>
              <a:ext uri="{FF2B5EF4-FFF2-40B4-BE49-F238E27FC236}">
                <a16:creationId xmlns:a16="http://schemas.microsoft.com/office/drawing/2014/main" id="{D7F31F67-97BF-F04F-B0B8-A17DF6C580E5}"/>
              </a:ext>
            </a:extLst>
          </p:cNvPr>
          <p:cNvCxnSpPr>
            <a:cxnSpLocks/>
          </p:cNvCxnSpPr>
          <p:nvPr/>
        </p:nvCxnSpPr>
        <p:spPr>
          <a:xfrm>
            <a:off x="7114903" y="4275909"/>
            <a:ext cx="1233606" cy="11949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4098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4098" name="Picture 2" descr="Image result for where isgabon">
            <a:extLst>
              <a:ext uri="{FF2B5EF4-FFF2-40B4-BE49-F238E27FC236}">
                <a16:creationId xmlns:a16="http://schemas.microsoft.com/office/drawing/2014/main" id="{305F1487-8D9E-3B4D-ADDA-899233C50DE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30159" y="620529"/>
            <a:ext cx="2871139" cy="34463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lag of Gabon">
            <a:extLst>
              <a:ext uri="{FF2B5EF4-FFF2-40B4-BE49-F238E27FC236}">
                <a16:creationId xmlns:a16="http://schemas.microsoft.com/office/drawing/2014/main" id="{497DD65E-C681-5849-A6CE-3432499A8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63" y="230187"/>
            <a:ext cx="1477725" cy="11112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825D48-DD4A-A74D-B983-9302FFBD6272}"/>
              </a:ext>
            </a:extLst>
          </p:cNvPr>
          <p:cNvSpPr txBox="1"/>
          <p:nvPr/>
        </p:nvSpPr>
        <p:spPr>
          <a:xfrm>
            <a:off x="2349190" y="16371"/>
            <a:ext cx="7493620" cy="769441"/>
          </a:xfrm>
          <a:prstGeom prst="rect">
            <a:avLst/>
          </a:prstGeom>
          <a:noFill/>
        </p:spPr>
        <p:txBody>
          <a:bodyPr wrap="square" rtlCol="0">
            <a:spAutoFit/>
          </a:bodyPr>
          <a:lstStyle/>
          <a:p>
            <a:r>
              <a:rPr lang="en-US" sz="4400" dirty="0"/>
              <a:t>Hot countries near the equator</a:t>
            </a:r>
          </a:p>
        </p:txBody>
      </p:sp>
      <p:sp>
        <p:nvSpPr>
          <p:cNvPr id="3" name="TextBox 2">
            <a:extLst>
              <a:ext uri="{FF2B5EF4-FFF2-40B4-BE49-F238E27FC236}">
                <a16:creationId xmlns:a16="http://schemas.microsoft.com/office/drawing/2014/main" id="{8A67B90B-A61B-6E44-B8C0-5D372200CFF4}"/>
              </a:ext>
            </a:extLst>
          </p:cNvPr>
          <p:cNvSpPr txBox="1"/>
          <p:nvPr/>
        </p:nvSpPr>
        <p:spPr>
          <a:xfrm>
            <a:off x="115306" y="1430650"/>
            <a:ext cx="6760582" cy="4401205"/>
          </a:xfrm>
          <a:prstGeom prst="rect">
            <a:avLst/>
          </a:prstGeom>
          <a:noFill/>
        </p:spPr>
        <p:txBody>
          <a:bodyPr wrap="square" rtlCol="0">
            <a:spAutoFit/>
          </a:bodyPr>
          <a:lstStyle/>
          <a:p>
            <a:r>
              <a:rPr lang="en-US" sz="2800" b="1" dirty="0"/>
              <a:t>Gabon is located in continent of Africa.</a:t>
            </a:r>
          </a:p>
          <a:p>
            <a:endParaRPr lang="en-US" sz="2800" dirty="0"/>
          </a:p>
          <a:p>
            <a:pPr marL="457200" indent="-457200">
              <a:buFont typeface="Arial" panose="020B0604020202020204" pitchFamily="34" charset="0"/>
              <a:buChar char="•"/>
            </a:pPr>
            <a:r>
              <a:rPr lang="en-US" sz="2800" dirty="0"/>
              <a:t>Gabon is found on the equator, so it is a very hot country.</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1.5 million people live in Gabon.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People from Gabon speak French.</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The Congo Rainforest is in Gabon.</a:t>
            </a:r>
          </a:p>
        </p:txBody>
      </p:sp>
      <p:cxnSp>
        <p:nvCxnSpPr>
          <p:cNvPr id="5" name="Straight Arrow Connector 4">
            <a:extLst>
              <a:ext uri="{FF2B5EF4-FFF2-40B4-BE49-F238E27FC236}">
                <a16:creationId xmlns:a16="http://schemas.microsoft.com/office/drawing/2014/main" id="{E930483B-061A-894C-AB63-20104CAFB2DC}"/>
              </a:ext>
            </a:extLst>
          </p:cNvPr>
          <p:cNvCxnSpPr/>
          <p:nvPr/>
        </p:nvCxnSpPr>
        <p:spPr>
          <a:xfrm>
            <a:off x="7883412" y="2481943"/>
            <a:ext cx="2286000" cy="33537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7053168" y="4162786"/>
            <a:ext cx="5138832" cy="2647277"/>
          </a:xfrm>
          <a:prstGeom prst="rect">
            <a:avLst/>
          </a:prstGeom>
        </p:spPr>
      </p:pic>
      <p:cxnSp>
        <p:nvCxnSpPr>
          <p:cNvPr id="8" name="Straight Arrow Connector 7">
            <a:extLst>
              <a:ext uri="{FF2B5EF4-FFF2-40B4-BE49-F238E27FC236}">
                <a16:creationId xmlns:a16="http://schemas.microsoft.com/office/drawing/2014/main" id="{D7F31F67-97BF-F04F-B0B8-A17DF6C580E5}"/>
              </a:ext>
            </a:extLst>
          </p:cNvPr>
          <p:cNvCxnSpPr>
            <a:cxnSpLocks/>
          </p:cNvCxnSpPr>
          <p:nvPr/>
        </p:nvCxnSpPr>
        <p:spPr>
          <a:xfrm>
            <a:off x="7750629" y="4066903"/>
            <a:ext cx="1871955" cy="14195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89762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66E177-516D-4345-A233-64ECE8596000}"/>
              </a:ext>
            </a:extLst>
          </p:cNvPr>
          <p:cNvSpPr txBox="1"/>
          <p:nvPr/>
        </p:nvSpPr>
        <p:spPr>
          <a:xfrm>
            <a:off x="2349190" y="243383"/>
            <a:ext cx="7493620" cy="769441"/>
          </a:xfrm>
          <a:prstGeom prst="rect">
            <a:avLst/>
          </a:prstGeom>
          <a:noFill/>
        </p:spPr>
        <p:txBody>
          <a:bodyPr wrap="square" rtlCol="0">
            <a:spAutoFit/>
          </a:bodyPr>
          <a:lstStyle/>
          <a:p>
            <a:r>
              <a:rPr lang="en-US" sz="4400" dirty="0"/>
              <a:t>Hot countries near the equator</a:t>
            </a:r>
          </a:p>
        </p:txBody>
      </p:sp>
      <p:pic>
        <p:nvPicPr>
          <p:cNvPr id="7170" name="Picture 2" descr="Flag of Indonesia">
            <a:extLst>
              <a:ext uri="{FF2B5EF4-FFF2-40B4-BE49-F238E27FC236}">
                <a16:creationId xmlns:a16="http://schemas.microsoft.com/office/drawing/2014/main" id="{485DA3EA-2DA1-E54C-9B26-CB1BB0C5F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243383"/>
            <a:ext cx="1158797" cy="7694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6C0A0B-B307-5549-A6F9-4D00CC202E0F}"/>
              </a:ext>
            </a:extLst>
          </p:cNvPr>
          <p:cNvSpPr txBox="1"/>
          <p:nvPr/>
        </p:nvSpPr>
        <p:spPr>
          <a:xfrm>
            <a:off x="6061615" y="1092819"/>
            <a:ext cx="6032501" cy="3416320"/>
          </a:xfrm>
          <a:prstGeom prst="rect">
            <a:avLst/>
          </a:prstGeom>
          <a:noFill/>
        </p:spPr>
        <p:txBody>
          <a:bodyPr wrap="square" rtlCol="0">
            <a:spAutoFit/>
          </a:bodyPr>
          <a:lstStyle/>
          <a:p>
            <a:r>
              <a:rPr lang="en-US" sz="2400" b="1" dirty="0"/>
              <a:t>Indonesia is in the continent of Asia.</a:t>
            </a:r>
            <a:endParaRPr lang="en-US" sz="2400" dirty="0"/>
          </a:p>
          <a:p>
            <a:endParaRPr lang="en-US" sz="2400" b="1" dirty="0"/>
          </a:p>
          <a:p>
            <a:pPr marL="457200" indent="-457200">
              <a:buFont typeface="Arial" panose="020B0604020202020204" pitchFamily="34" charset="0"/>
              <a:buChar char="•"/>
            </a:pPr>
            <a:r>
              <a:rPr lang="en-US" sz="2400" dirty="0"/>
              <a:t>250 million people live in Indonesia.</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There are lots of tropical rainforests in Indonesia.</a:t>
            </a:r>
          </a:p>
          <a:p>
            <a:endParaRPr lang="en-US" sz="2400" dirty="0"/>
          </a:p>
          <a:p>
            <a:pPr marL="457200" indent="-457200">
              <a:buFont typeface="Arial" panose="020B0604020202020204" pitchFamily="34" charset="0"/>
              <a:buChar char="•"/>
            </a:pPr>
            <a:r>
              <a:rPr lang="en-US" sz="2400" dirty="0"/>
              <a:t>It is a very hot country as it is on the equator.</a:t>
            </a:r>
          </a:p>
        </p:txBody>
      </p:sp>
      <p:pic>
        <p:nvPicPr>
          <p:cNvPr id="7172" name="Picture 4" descr="Image result for map of indonesia and equator">
            <a:extLst>
              <a:ext uri="{FF2B5EF4-FFF2-40B4-BE49-F238E27FC236}">
                <a16:creationId xmlns:a16="http://schemas.microsoft.com/office/drawing/2014/main" id="{F966F966-A949-7C4F-8FD1-4C4B2FCB2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94" y="1316811"/>
            <a:ext cx="4922838" cy="234223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53F62B25-E5A8-3345-95FA-1D03EDE3AD16}"/>
              </a:ext>
            </a:extLst>
          </p:cNvPr>
          <p:cNvCxnSpPr>
            <a:cxnSpLocks/>
          </p:cNvCxnSpPr>
          <p:nvPr/>
        </p:nvCxnSpPr>
        <p:spPr>
          <a:xfrm>
            <a:off x="227010" y="2151086"/>
            <a:ext cx="4922838" cy="15716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Cloud Callout 7">
            <a:extLst>
              <a:ext uri="{FF2B5EF4-FFF2-40B4-BE49-F238E27FC236}">
                <a16:creationId xmlns:a16="http://schemas.microsoft.com/office/drawing/2014/main" id="{950D5954-50D9-E24B-8FD9-44E6FA018C3C}"/>
              </a:ext>
            </a:extLst>
          </p:cNvPr>
          <p:cNvSpPr/>
          <p:nvPr/>
        </p:nvSpPr>
        <p:spPr>
          <a:xfrm>
            <a:off x="7070207" y="4589134"/>
            <a:ext cx="3983037" cy="1716134"/>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58A244-C4E1-0548-B4E1-C28D589C1EB9}"/>
              </a:ext>
            </a:extLst>
          </p:cNvPr>
          <p:cNvSpPr/>
          <p:nvPr/>
        </p:nvSpPr>
        <p:spPr>
          <a:xfrm>
            <a:off x="8167958" y="4954470"/>
            <a:ext cx="2440066" cy="923330"/>
          </a:xfrm>
          <a:prstGeom prst="rect">
            <a:avLst/>
          </a:prstGeom>
        </p:spPr>
        <p:txBody>
          <a:bodyPr wrap="square">
            <a:spAutoFit/>
          </a:bodyPr>
          <a:lstStyle/>
          <a:p>
            <a:r>
              <a:rPr lang="en-US" dirty="0"/>
              <a:t>Did you know Indonesia is made up of lots of small islands?</a:t>
            </a:r>
          </a:p>
        </p:txBody>
      </p:sp>
      <p:pic>
        <p:nvPicPr>
          <p:cNvPr id="13" name="Picture 12"/>
          <p:cNvPicPr>
            <a:picLocks noChangeAspect="1"/>
          </p:cNvPicPr>
          <p:nvPr/>
        </p:nvPicPr>
        <p:blipFill>
          <a:blip r:embed="rId4">
            <a:clrChange>
              <a:clrFrom>
                <a:srgbClr val="FFFFFF"/>
              </a:clrFrom>
              <a:clrTo>
                <a:srgbClr val="FFFFFF">
                  <a:alpha val="0"/>
                </a:srgbClr>
              </a:clrTo>
            </a:clrChange>
          </a:blip>
          <a:stretch>
            <a:fillRect/>
          </a:stretch>
        </p:blipFill>
        <p:spPr>
          <a:xfrm>
            <a:off x="108900" y="3770901"/>
            <a:ext cx="6119390" cy="3152413"/>
          </a:xfrm>
          <a:prstGeom prst="rect">
            <a:avLst/>
          </a:prstGeom>
        </p:spPr>
      </p:pic>
      <p:cxnSp>
        <p:nvCxnSpPr>
          <p:cNvPr id="14" name="Straight Arrow Connector 13">
            <a:extLst>
              <a:ext uri="{FF2B5EF4-FFF2-40B4-BE49-F238E27FC236}">
                <a16:creationId xmlns:a16="http://schemas.microsoft.com/office/drawing/2014/main" id="{D7F31F67-97BF-F04F-B0B8-A17DF6C580E5}"/>
              </a:ext>
            </a:extLst>
          </p:cNvPr>
          <p:cNvCxnSpPr>
            <a:cxnSpLocks/>
          </p:cNvCxnSpPr>
          <p:nvPr/>
        </p:nvCxnSpPr>
        <p:spPr>
          <a:xfrm flipH="1">
            <a:off x="5149848" y="3406026"/>
            <a:ext cx="623935" cy="185683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2865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2478</Words>
  <Application>Microsoft Office PowerPoint</Application>
  <PresentationFormat>Widescreen</PresentationFormat>
  <Paragraphs>281</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are they found?</vt:lpstr>
      <vt:lpstr>PowerPoint Presentation</vt:lpstr>
      <vt:lpstr>How are mangroves adapted to their habitat?</vt:lpstr>
      <vt:lpstr>PowerPoint Presentation</vt:lpstr>
      <vt:lpstr>Here is an example poster!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nixon</dc:creator>
  <cp:lastModifiedBy>J Nixon</cp:lastModifiedBy>
  <cp:revision>40</cp:revision>
  <dcterms:created xsi:type="dcterms:W3CDTF">2021-02-10T20:18:00Z</dcterms:created>
  <dcterms:modified xsi:type="dcterms:W3CDTF">2021-02-21T19:07:59Z</dcterms:modified>
</cp:coreProperties>
</file>