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39" r:id="rId2"/>
    <p:sldId id="257" r:id="rId3"/>
    <p:sldId id="436" r:id="rId4"/>
    <p:sldId id="517" r:id="rId5"/>
    <p:sldId id="354" r:id="rId6"/>
    <p:sldId id="516" r:id="rId7"/>
    <p:sldId id="519" r:id="rId8"/>
    <p:sldId id="520" r:id="rId9"/>
    <p:sldId id="521" r:id="rId10"/>
    <p:sldId id="522" r:id="rId11"/>
    <p:sldId id="524" r:id="rId12"/>
    <p:sldId id="525" r:id="rId13"/>
    <p:sldId id="523" r:id="rId14"/>
    <p:sldId id="518" r:id="rId15"/>
    <p:sldId id="446" r:id="rId16"/>
    <p:sldId id="303" r:id="rId17"/>
    <p:sldId id="305" r:id="rId18"/>
    <p:sldId id="411" r:id="rId19"/>
    <p:sldId id="359" r:id="rId20"/>
    <p:sldId id="294" r:id="rId21"/>
    <p:sldId id="527" r:id="rId22"/>
    <p:sldId id="355" r:id="rId23"/>
    <p:sldId id="528" r:id="rId24"/>
    <p:sldId id="531" r:id="rId25"/>
    <p:sldId id="530" r:id="rId26"/>
    <p:sldId id="526" r:id="rId27"/>
    <p:sldId id="532" r:id="rId28"/>
    <p:sldId id="533" r:id="rId29"/>
    <p:sldId id="534" r:id="rId30"/>
    <p:sldId id="535" r:id="rId31"/>
    <p:sldId id="536" r:id="rId32"/>
    <p:sldId id="538" r:id="rId33"/>
    <p:sldId id="539" r:id="rId34"/>
    <p:sldId id="537" r:id="rId35"/>
    <p:sldId id="269" r:id="rId36"/>
    <p:sldId id="324" r:id="rId37"/>
    <p:sldId id="325" r:id="rId38"/>
    <p:sldId id="360" r:id="rId39"/>
    <p:sldId id="478" r:id="rId40"/>
    <p:sldId id="540" r:id="rId41"/>
    <p:sldId id="541" r:id="rId42"/>
    <p:sldId id="542" r:id="rId43"/>
    <p:sldId id="543" r:id="rId44"/>
    <p:sldId id="544" r:id="rId45"/>
    <p:sldId id="545" r:id="rId46"/>
    <p:sldId id="546" r:id="rId47"/>
    <p:sldId id="547" r:id="rId48"/>
    <p:sldId id="548" r:id="rId49"/>
    <p:sldId id="549" r:id="rId50"/>
    <p:sldId id="550" r:id="rId51"/>
    <p:sldId id="556" r:id="rId52"/>
    <p:sldId id="551" r:id="rId53"/>
    <p:sldId id="552" r:id="rId54"/>
    <p:sldId id="553" r:id="rId55"/>
    <p:sldId id="554" r:id="rId56"/>
    <p:sldId id="555" r:id="rId57"/>
    <p:sldId id="353" r:id="rId58"/>
    <p:sldId id="460" r:id="rId59"/>
    <p:sldId id="557" r:id="rId60"/>
    <p:sldId id="461" r:id="rId61"/>
    <p:sldId id="560" r:id="rId62"/>
    <p:sldId id="561" r:id="rId63"/>
    <p:sldId id="562" r:id="rId64"/>
    <p:sldId id="563" r:id="rId65"/>
    <p:sldId id="564" r:id="rId66"/>
    <p:sldId id="565" r:id="rId67"/>
    <p:sldId id="566" r:id="rId68"/>
    <p:sldId id="567" r:id="rId69"/>
    <p:sldId id="474" r:id="rId70"/>
    <p:sldId id="475" r:id="rId71"/>
    <p:sldId id="476" r:id="rId72"/>
    <p:sldId id="497" r:id="rId73"/>
    <p:sldId id="282" r:id="rId74"/>
    <p:sldId id="499" r:id="rId75"/>
    <p:sldId id="501" r:id="rId76"/>
    <p:sldId id="500" r:id="rId77"/>
    <p:sldId id="498" r:id="rId78"/>
    <p:sldId id="502" r:id="rId79"/>
    <p:sldId id="503" r:id="rId80"/>
    <p:sldId id="504" r:id="rId81"/>
    <p:sldId id="506" r:id="rId82"/>
    <p:sldId id="507" r:id="rId83"/>
    <p:sldId id="508" r:id="rId84"/>
    <p:sldId id="509" r:id="rId85"/>
    <p:sldId id="510" r:id="rId86"/>
    <p:sldId id="511" r:id="rId87"/>
    <p:sldId id="512" r:id="rId88"/>
    <p:sldId id="513" r:id="rId89"/>
    <p:sldId id="514" r:id="rId90"/>
    <p:sldId id="340" r:id="rId91"/>
    <p:sldId id="287" r:id="rId92"/>
    <p:sldId id="505" r:id="rId93"/>
    <p:sldId id="515" r:id="rId94"/>
    <p:sldId id="496"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50FE8E-A8D3-4FF2-8E34-ADF11409366E}">
          <p14:sldIdLst>
            <p14:sldId id="439"/>
            <p14:sldId id="257"/>
            <p14:sldId id="436"/>
            <p14:sldId id="517"/>
            <p14:sldId id="354"/>
            <p14:sldId id="516"/>
            <p14:sldId id="519"/>
            <p14:sldId id="520"/>
            <p14:sldId id="521"/>
            <p14:sldId id="522"/>
            <p14:sldId id="524"/>
            <p14:sldId id="525"/>
            <p14:sldId id="523"/>
            <p14:sldId id="518"/>
            <p14:sldId id="446"/>
            <p14:sldId id="303"/>
            <p14:sldId id="305"/>
            <p14:sldId id="411"/>
            <p14:sldId id="359"/>
            <p14:sldId id="294"/>
            <p14:sldId id="527"/>
            <p14:sldId id="355"/>
            <p14:sldId id="528"/>
            <p14:sldId id="531"/>
            <p14:sldId id="530"/>
            <p14:sldId id="526"/>
            <p14:sldId id="532"/>
            <p14:sldId id="533"/>
            <p14:sldId id="534"/>
            <p14:sldId id="535"/>
            <p14:sldId id="536"/>
            <p14:sldId id="538"/>
            <p14:sldId id="539"/>
            <p14:sldId id="537"/>
            <p14:sldId id="269"/>
            <p14:sldId id="324"/>
            <p14:sldId id="325"/>
            <p14:sldId id="360"/>
            <p14:sldId id="478"/>
            <p14:sldId id="540"/>
            <p14:sldId id="541"/>
            <p14:sldId id="542"/>
            <p14:sldId id="543"/>
            <p14:sldId id="544"/>
            <p14:sldId id="545"/>
            <p14:sldId id="546"/>
            <p14:sldId id="547"/>
            <p14:sldId id="548"/>
            <p14:sldId id="549"/>
            <p14:sldId id="550"/>
            <p14:sldId id="556"/>
            <p14:sldId id="551"/>
            <p14:sldId id="552"/>
            <p14:sldId id="553"/>
            <p14:sldId id="554"/>
            <p14:sldId id="555"/>
          </p14:sldIdLst>
        </p14:section>
        <p14:section name="Untitled Section" id="{0716AEFF-6DC2-4F6D-8E9C-B5E6AC159ECE}">
          <p14:sldIdLst>
            <p14:sldId id="353"/>
            <p14:sldId id="460"/>
            <p14:sldId id="557"/>
            <p14:sldId id="461"/>
            <p14:sldId id="560"/>
            <p14:sldId id="561"/>
            <p14:sldId id="562"/>
            <p14:sldId id="563"/>
            <p14:sldId id="564"/>
            <p14:sldId id="565"/>
            <p14:sldId id="566"/>
            <p14:sldId id="567"/>
            <p14:sldId id="474"/>
            <p14:sldId id="475"/>
            <p14:sldId id="476"/>
            <p14:sldId id="497"/>
            <p14:sldId id="282"/>
            <p14:sldId id="499"/>
            <p14:sldId id="501"/>
            <p14:sldId id="500"/>
            <p14:sldId id="498"/>
            <p14:sldId id="502"/>
            <p14:sldId id="503"/>
            <p14:sldId id="504"/>
            <p14:sldId id="506"/>
            <p14:sldId id="507"/>
            <p14:sldId id="508"/>
            <p14:sldId id="509"/>
            <p14:sldId id="510"/>
            <p14:sldId id="511"/>
            <p14:sldId id="512"/>
            <p14:sldId id="513"/>
            <p14:sldId id="514"/>
            <p14:sldId id="340"/>
            <p14:sldId id="287"/>
            <p14:sldId id="505"/>
            <p14:sldId id="515"/>
            <p14:sldId id="4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C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228EE9-5EA4-DBDA-578E-9E90BA246BE5}" v="16" dt="2021-01-10T14:54:12.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82" autoAdjust="0"/>
    <p:restoredTop sz="94660"/>
  </p:normalViewPr>
  <p:slideViewPr>
    <p:cSldViewPr snapToGrid="0">
      <p:cViewPr varScale="1">
        <p:scale>
          <a:sx n="88" d="100"/>
          <a:sy n="88" d="100"/>
        </p:scale>
        <p:origin x="341" y="62"/>
      </p:cViewPr>
      <p:guideLst/>
    </p:cSldViewPr>
  </p:slideViewPr>
  <p:notesTextViewPr>
    <p:cViewPr>
      <p:scale>
        <a:sx n="1" d="1"/>
        <a:sy n="1" d="1"/>
      </p:scale>
      <p:origin x="0" y="0"/>
    </p:cViewPr>
  </p:notesTextViewPr>
  <p:sorterViewPr>
    <p:cViewPr>
      <p:scale>
        <a:sx n="100" d="100"/>
        <a:sy n="100" d="100"/>
      </p:scale>
      <p:origin x="0" y="-151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Stanners [ Wheatley Hill Primary School ]" userId="S::j.stanners300@whprimary.com::95d13023-5fe8-4aa6-af64-49ca2f97d09d" providerId="AD" clId="Web-{CE228EE9-5EA4-DBDA-578E-9E90BA246BE5}"/>
    <pc:docChg chg="addSld modSld">
      <pc:chgData name="J. Stanners [ Wheatley Hill Primary School ]" userId="S::j.stanners300@whprimary.com::95d13023-5fe8-4aa6-af64-49ca2f97d09d" providerId="AD" clId="Web-{CE228EE9-5EA4-DBDA-578E-9E90BA246BE5}" dt="2021-01-10T14:54:12.337" v="15"/>
      <pc:docMkLst>
        <pc:docMk/>
      </pc:docMkLst>
      <pc:sldChg chg="modSp">
        <pc:chgData name="J. Stanners [ Wheatley Hill Primary School ]" userId="S::j.stanners300@whprimary.com::95d13023-5fe8-4aa6-af64-49ca2f97d09d" providerId="AD" clId="Web-{CE228EE9-5EA4-DBDA-578E-9E90BA246BE5}" dt="2021-01-10T14:53:27.319" v="10" actId="20577"/>
        <pc:sldMkLst>
          <pc:docMk/>
          <pc:sldMk cId="3662955995" sldId="353"/>
        </pc:sldMkLst>
        <pc:spChg chg="mod">
          <ac:chgData name="J. Stanners [ Wheatley Hill Primary School ]" userId="S::j.stanners300@whprimary.com::95d13023-5fe8-4aa6-af64-49ca2f97d09d" providerId="AD" clId="Web-{CE228EE9-5EA4-DBDA-578E-9E90BA246BE5}" dt="2021-01-10T14:53:27.319" v="10" actId="20577"/>
          <ac:spMkLst>
            <pc:docMk/>
            <pc:sldMk cId="3662955995" sldId="353"/>
            <ac:spMk id="6" creationId="{E177A30C-55FB-45AF-A863-F51AE27C48E5}"/>
          </ac:spMkLst>
        </pc:spChg>
      </pc:sldChg>
      <pc:sldChg chg="add replId">
        <pc:chgData name="J. Stanners [ Wheatley Hill Primary School ]" userId="S::j.stanners300@whprimary.com::95d13023-5fe8-4aa6-af64-49ca2f97d09d" providerId="AD" clId="Web-{CE228EE9-5EA4-DBDA-578E-9E90BA246BE5}" dt="2021-01-10T14:53:41.085" v="12"/>
        <pc:sldMkLst>
          <pc:docMk/>
          <pc:sldMk cId="4277895194" sldId="359"/>
        </pc:sldMkLst>
      </pc:sldChg>
      <pc:sldChg chg="add replId">
        <pc:chgData name="J. Stanners [ Wheatley Hill Primary School ]" userId="S::j.stanners300@whprimary.com::95d13023-5fe8-4aa6-af64-49ca2f97d09d" providerId="AD" clId="Web-{CE228EE9-5EA4-DBDA-578E-9E90BA246BE5}" dt="2021-01-10T14:53:50.633" v="13"/>
        <pc:sldMkLst>
          <pc:docMk/>
          <pc:sldMk cId="2673561320" sldId="360"/>
        </pc:sldMkLst>
      </pc:sldChg>
      <pc:sldChg chg="add replId">
        <pc:chgData name="J. Stanners [ Wheatley Hill Primary School ]" userId="S::j.stanners300@whprimary.com::95d13023-5fe8-4aa6-af64-49ca2f97d09d" providerId="AD" clId="Web-{CE228EE9-5EA4-DBDA-578E-9E90BA246BE5}" dt="2021-01-10T14:54:02.524" v="14"/>
        <pc:sldMkLst>
          <pc:docMk/>
          <pc:sldMk cId="2129961394" sldId="361"/>
        </pc:sldMkLst>
      </pc:sldChg>
      <pc:sldChg chg="add replId">
        <pc:chgData name="J. Stanners [ Wheatley Hill Primary School ]" userId="S::j.stanners300@whprimary.com::95d13023-5fe8-4aa6-af64-49ca2f97d09d" providerId="AD" clId="Web-{CE228EE9-5EA4-DBDA-578E-9E90BA246BE5}" dt="2021-01-10T14:54:12.337" v="15"/>
        <pc:sldMkLst>
          <pc:docMk/>
          <pc:sldMk cId="2597608897" sldId="36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6727A-AC5A-4337-A144-CC643A89E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9726EF0-A477-42C4-AFF5-E9A57E7C11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522D24-609E-4DE8-9D87-B430996BBB69}"/>
              </a:ext>
            </a:extLst>
          </p:cNvPr>
          <p:cNvSpPr>
            <a:spLocks noGrp="1"/>
          </p:cNvSpPr>
          <p:nvPr>
            <p:ph type="dt" sz="half" idx="10"/>
          </p:nvPr>
        </p:nvSpPr>
        <p:spPr/>
        <p:txBody>
          <a:bodyPr/>
          <a:lstStyle/>
          <a:p>
            <a:fld id="{AF26B88B-5340-4AE3-A0DB-C3E372B3DDC9}" type="datetimeFigureOut">
              <a:rPr lang="en-GB" smtClean="0"/>
              <a:t>19/02/2021</a:t>
            </a:fld>
            <a:endParaRPr lang="en-GB"/>
          </a:p>
        </p:txBody>
      </p:sp>
      <p:sp>
        <p:nvSpPr>
          <p:cNvPr id="5" name="Footer Placeholder 4">
            <a:extLst>
              <a:ext uri="{FF2B5EF4-FFF2-40B4-BE49-F238E27FC236}">
                <a16:creationId xmlns:a16="http://schemas.microsoft.com/office/drawing/2014/main" id="{38DF1F07-5932-456E-8C24-FE5E5A43F0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2859B4-3008-4CC5-9450-536D4C1CFE30}"/>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1869574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79DC-4BCD-42FF-BA4F-9491DF5585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385186-84F9-4099-8C84-F46D6A9008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F91FD3-950D-4313-BC13-966EAF2B7D53}"/>
              </a:ext>
            </a:extLst>
          </p:cNvPr>
          <p:cNvSpPr>
            <a:spLocks noGrp="1"/>
          </p:cNvSpPr>
          <p:nvPr>
            <p:ph type="dt" sz="half" idx="10"/>
          </p:nvPr>
        </p:nvSpPr>
        <p:spPr/>
        <p:txBody>
          <a:bodyPr/>
          <a:lstStyle/>
          <a:p>
            <a:fld id="{AF26B88B-5340-4AE3-A0DB-C3E372B3DDC9}" type="datetimeFigureOut">
              <a:rPr lang="en-GB" smtClean="0"/>
              <a:t>19/02/2021</a:t>
            </a:fld>
            <a:endParaRPr lang="en-GB"/>
          </a:p>
        </p:txBody>
      </p:sp>
      <p:sp>
        <p:nvSpPr>
          <p:cNvPr id="5" name="Footer Placeholder 4">
            <a:extLst>
              <a:ext uri="{FF2B5EF4-FFF2-40B4-BE49-F238E27FC236}">
                <a16:creationId xmlns:a16="http://schemas.microsoft.com/office/drawing/2014/main" id="{4C5BE33A-D07B-4FD7-A666-5B1AF7E7A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424AA6-C74F-4CCA-9CC0-25122ADCEC8D}"/>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1761784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8199B8-5C8A-4577-BBD1-40A66ED743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57724D-20B6-4E1A-B7B6-D7203EEB81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6C7087-7DE4-4BBD-B5FE-9AC2EA0D52FA}"/>
              </a:ext>
            </a:extLst>
          </p:cNvPr>
          <p:cNvSpPr>
            <a:spLocks noGrp="1"/>
          </p:cNvSpPr>
          <p:nvPr>
            <p:ph type="dt" sz="half" idx="10"/>
          </p:nvPr>
        </p:nvSpPr>
        <p:spPr/>
        <p:txBody>
          <a:bodyPr/>
          <a:lstStyle/>
          <a:p>
            <a:fld id="{AF26B88B-5340-4AE3-A0DB-C3E372B3DDC9}" type="datetimeFigureOut">
              <a:rPr lang="en-GB" smtClean="0"/>
              <a:t>19/02/2021</a:t>
            </a:fld>
            <a:endParaRPr lang="en-GB"/>
          </a:p>
        </p:txBody>
      </p:sp>
      <p:sp>
        <p:nvSpPr>
          <p:cNvPr id="5" name="Footer Placeholder 4">
            <a:extLst>
              <a:ext uri="{FF2B5EF4-FFF2-40B4-BE49-F238E27FC236}">
                <a16:creationId xmlns:a16="http://schemas.microsoft.com/office/drawing/2014/main" id="{90EC1DA2-6E5E-485D-8E68-4069B2BB60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507B73-078B-4247-B7EF-E8D37795B5A2}"/>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896619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30E65-328A-47B9-8FC1-CDDF392C92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7B37A0-9658-4506-93A4-1B321EB61E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521CA6-CE3E-4F55-AE92-49C2DF2492EF}"/>
              </a:ext>
            </a:extLst>
          </p:cNvPr>
          <p:cNvSpPr>
            <a:spLocks noGrp="1"/>
          </p:cNvSpPr>
          <p:nvPr>
            <p:ph type="dt" sz="half" idx="10"/>
          </p:nvPr>
        </p:nvSpPr>
        <p:spPr/>
        <p:txBody>
          <a:bodyPr/>
          <a:lstStyle/>
          <a:p>
            <a:fld id="{AF26B88B-5340-4AE3-A0DB-C3E372B3DDC9}" type="datetimeFigureOut">
              <a:rPr lang="en-GB" smtClean="0"/>
              <a:t>19/02/2021</a:t>
            </a:fld>
            <a:endParaRPr lang="en-GB"/>
          </a:p>
        </p:txBody>
      </p:sp>
      <p:sp>
        <p:nvSpPr>
          <p:cNvPr id="5" name="Footer Placeholder 4">
            <a:extLst>
              <a:ext uri="{FF2B5EF4-FFF2-40B4-BE49-F238E27FC236}">
                <a16:creationId xmlns:a16="http://schemas.microsoft.com/office/drawing/2014/main" id="{CAC4EE0B-8E7A-4915-96D9-D6D792D308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BC3238-DDF4-48A6-8A0D-9C3B3F67395A}"/>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3851746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5CE7-26A0-4089-96AD-098D850B80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2C9C76-531D-48B1-8F8B-13D9440630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8306ED-5D61-4F23-B1D4-F3CA13F16597}"/>
              </a:ext>
            </a:extLst>
          </p:cNvPr>
          <p:cNvSpPr>
            <a:spLocks noGrp="1"/>
          </p:cNvSpPr>
          <p:nvPr>
            <p:ph type="dt" sz="half" idx="10"/>
          </p:nvPr>
        </p:nvSpPr>
        <p:spPr/>
        <p:txBody>
          <a:bodyPr/>
          <a:lstStyle/>
          <a:p>
            <a:fld id="{AF26B88B-5340-4AE3-A0DB-C3E372B3DDC9}" type="datetimeFigureOut">
              <a:rPr lang="en-GB" smtClean="0"/>
              <a:t>19/02/2021</a:t>
            </a:fld>
            <a:endParaRPr lang="en-GB"/>
          </a:p>
        </p:txBody>
      </p:sp>
      <p:sp>
        <p:nvSpPr>
          <p:cNvPr id="5" name="Footer Placeholder 4">
            <a:extLst>
              <a:ext uri="{FF2B5EF4-FFF2-40B4-BE49-F238E27FC236}">
                <a16:creationId xmlns:a16="http://schemas.microsoft.com/office/drawing/2014/main" id="{6AF74D7C-7BAF-46B1-865D-ED45BDEE48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4742DA-7D3C-45CF-B459-FAC43E12D724}"/>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567274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0789-77BA-44E5-9646-D09A1E9726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432956-ECAC-4DDD-A789-68AD356638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9C45EF-D86F-4BAF-B171-6EE50699B9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D5BE65-1BEF-465B-A8A3-FE4670055F5B}"/>
              </a:ext>
            </a:extLst>
          </p:cNvPr>
          <p:cNvSpPr>
            <a:spLocks noGrp="1"/>
          </p:cNvSpPr>
          <p:nvPr>
            <p:ph type="dt" sz="half" idx="10"/>
          </p:nvPr>
        </p:nvSpPr>
        <p:spPr/>
        <p:txBody>
          <a:bodyPr/>
          <a:lstStyle/>
          <a:p>
            <a:fld id="{AF26B88B-5340-4AE3-A0DB-C3E372B3DDC9}" type="datetimeFigureOut">
              <a:rPr lang="en-GB" smtClean="0"/>
              <a:t>19/02/2021</a:t>
            </a:fld>
            <a:endParaRPr lang="en-GB"/>
          </a:p>
        </p:txBody>
      </p:sp>
      <p:sp>
        <p:nvSpPr>
          <p:cNvPr id="6" name="Footer Placeholder 5">
            <a:extLst>
              <a:ext uri="{FF2B5EF4-FFF2-40B4-BE49-F238E27FC236}">
                <a16:creationId xmlns:a16="http://schemas.microsoft.com/office/drawing/2014/main" id="{BA79A087-FC7B-492E-9383-AB76A53042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F4CFD-5D3E-441F-BF46-3120B5755162}"/>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399642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2C067-FA36-4587-9951-9E9C41ED25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8AADD8-ABB2-4672-A7B9-A145AA2D6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BBFD2B-E9CF-4932-88DC-5D11616CC9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3BD8D5-1893-4903-81D5-28F26CC15D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E5D84A-5233-44C0-9082-6EEB8E446B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ED6B76-F538-48C7-8268-5BBCC8AF24FA}"/>
              </a:ext>
            </a:extLst>
          </p:cNvPr>
          <p:cNvSpPr>
            <a:spLocks noGrp="1"/>
          </p:cNvSpPr>
          <p:nvPr>
            <p:ph type="dt" sz="half" idx="10"/>
          </p:nvPr>
        </p:nvSpPr>
        <p:spPr/>
        <p:txBody>
          <a:bodyPr/>
          <a:lstStyle/>
          <a:p>
            <a:fld id="{AF26B88B-5340-4AE3-A0DB-C3E372B3DDC9}" type="datetimeFigureOut">
              <a:rPr lang="en-GB" smtClean="0"/>
              <a:t>19/02/2021</a:t>
            </a:fld>
            <a:endParaRPr lang="en-GB"/>
          </a:p>
        </p:txBody>
      </p:sp>
      <p:sp>
        <p:nvSpPr>
          <p:cNvPr id="8" name="Footer Placeholder 7">
            <a:extLst>
              <a:ext uri="{FF2B5EF4-FFF2-40B4-BE49-F238E27FC236}">
                <a16:creationId xmlns:a16="http://schemas.microsoft.com/office/drawing/2014/main" id="{8488C1BB-79FC-465C-B6CB-84EDC79B26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A870F9F-E399-4FEF-8ADB-B924E24284F2}"/>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399072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8AFB-B792-4CAE-89C6-CF88706C34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4773AEB-430B-43C2-8CDA-FEA095F6C679}"/>
              </a:ext>
            </a:extLst>
          </p:cNvPr>
          <p:cNvSpPr>
            <a:spLocks noGrp="1"/>
          </p:cNvSpPr>
          <p:nvPr>
            <p:ph type="dt" sz="half" idx="10"/>
          </p:nvPr>
        </p:nvSpPr>
        <p:spPr/>
        <p:txBody>
          <a:bodyPr/>
          <a:lstStyle/>
          <a:p>
            <a:fld id="{AF26B88B-5340-4AE3-A0DB-C3E372B3DDC9}" type="datetimeFigureOut">
              <a:rPr lang="en-GB" smtClean="0"/>
              <a:t>19/02/2021</a:t>
            </a:fld>
            <a:endParaRPr lang="en-GB"/>
          </a:p>
        </p:txBody>
      </p:sp>
      <p:sp>
        <p:nvSpPr>
          <p:cNvPr id="4" name="Footer Placeholder 3">
            <a:extLst>
              <a:ext uri="{FF2B5EF4-FFF2-40B4-BE49-F238E27FC236}">
                <a16:creationId xmlns:a16="http://schemas.microsoft.com/office/drawing/2014/main" id="{257FF9A1-09F2-41C6-9F80-01ED2EB2E7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BFFF6B-7ABA-4E56-A6EA-091F4D62EBD0}"/>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1433377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CA4242-2B2F-4109-B918-913F8DE5DECC}"/>
              </a:ext>
            </a:extLst>
          </p:cNvPr>
          <p:cNvSpPr>
            <a:spLocks noGrp="1"/>
          </p:cNvSpPr>
          <p:nvPr>
            <p:ph type="dt" sz="half" idx="10"/>
          </p:nvPr>
        </p:nvSpPr>
        <p:spPr/>
        <p:txBody>
          <a:bodyPr/>
          <a:lstStyle/>
          <a:p>
            <a:fld id="{AF26B88B-5340-4AE3-A0DB-C3E372B3DDC9}" type="datetimeFigureOut">
              <a:rPr lang="en-GB" smtClean="0"/>
              <a:t>19/02/2021</a:t>
            </a:fld>
            <a:endParaRPr lang="en-GB"/>
          </a:p>
        </p:txBody>
      </p:sp>
      <p:sp>
        <p:nvSpPr>
          <p:cNvPr id="3" name="Footer Placeholder 2">
            <a:extLst>
              <a:ext uri="{FF2B5EF4-FFF2-40B4-BE49-F238E27FC236}">
                <a16:creationId xmlns:a16="http://schemas.microsoft.com/office/drawing/2014/main" id="{8A86AA75-9A2E-407A-968A-F629BFCE300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1ABB01-B743-468F-822E-4BE16B1886D4}"/>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21071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F3B3-E7F3-4405-845E-2FC3558FC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565FD3-E700-4387-8A18-1E6512A75D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477DDE-006B-4946-88E7-5DEB9B653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49443D-2F45-4438-A616-0E4EAD1E7971}"/>
              </a:ext>
            </a:extLst>
          </p:cNvPr>
          <p:cNvSpPr>
            <a:spLocks noGrp="1"/>
          </p:cNvSpPr>
          <p:nvPr>
            <p:ph type="dt" sz="half" idx="10"/>
          </p:nvPr>
        </p:nvSpPr>
        <p:spPr/>
        <p:txBody>
          <a:bodyPr/>
          <a:lstStyle/>
          <a:p>
            <a:fld id="{AF26B88B-5340-4AE3-A0DB-C3E372B3DDC9}" type="datetimeFigureOut">
              <a:rPr lang="en-GB" smtClean="0"/>
              <a:t>19/02/2021</a:t>
            </a:fld>
            <a:endParaRPr lang="en-GB"/>
          </a:p>
        </p:txBody>
      </p:sp>
      <p:sp>
        <p:nvSpPr>
          <p:cNvPr id="6" name="Footer Placeholder 5">
            <a:extLst>
              <a:ext uri="{FF2B5EF4-FFF2-40B4-BE49-F238E27FC236}">
                <a16:creationId xmlns:a16="http://schemas.microsoft.com/office/drawing/2014/main" id="{F1643C37-67A3-4C06-8D2E-1C97DC6161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8FD211-7805-4C4A-8F99-FA6082DD4092}"/>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3281976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9CF8B-7314-41B4-82E2-7516C632E2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D28645-0261-4476-ACEF-8FFC7D4511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F13399-A961-4356-9003-873E99C529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8182AA-1B90-4525-BE34-0E1521B8852C}"/>
              </a:ext>
            </a:extLst>
          </p:cNvPr>
          <p:cNvSpPr>
            <a:spLocks noGrp="1"/>
          </p:cNvSpPr>
          <p:nvPr>
            <p:ph type="dt" sz="half" idx="10"/>
          </p:nvPr>
        </p:nvSpPr>
        <p:spPr/>
        <p:txBody>
          <a:bodyPr/>
          <a:lstStyle/>
          <a:p>
            <a:fld id="{AF26B88B-5340-4AE3-A0DB-C3E372B3DDC9}" type="datetimeFigureOut">
              <a:rPr lang="en-GB" smtClean="0"/>
              <a:t>19/02/2021</a:t>
            </a:fld>
            <a:endParaRPr lang="en-GB"/>
          </a:p>
        </p:txBody>
      </p:sp>
      <p:sp>
        <p:nvSpPr>
          <p:cNvPr id="6" name="Footer Placeholder 5">
            <a:extLst>
              <a:ext uri="{FF2B5EF4-FFF2-40B4-BE49-F238E27FC236}">
                <a16:creationId xmlns:a16="http://schemas.microsoft.com/office/drawing/2014/main" id="{7F596368-D3AA-4019-A0EC-F3BD623761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5A4136-F43D-4DD6-8743-61BEF59AC76F}"/>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3263159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0C3E0C-B04B-4823-9694-790B67BE9E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0925F6-B705-4B10-9D64-49BB31B7D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7930EC-E575-44FE-B8B2-4C0941FE31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6B88B-5340-4AE3-A0DB-C3E372B3DDC9}" type="datetimeFigureOut">
              <a:rPr lang="en-GB" smtClean="0"/>
              <a:t>19/02/2021</a:t>
            </a:fld>
            <a:endParaRPr lang="en-GB"/>
          </a:p>
        </p:txBody>
      </p:sp>
      <p:sp>
        <p:nvSpPr>
          <p:cNvPr id="5" name="Footer Placeholder 4">
            <a:extLst>
              <a:ext uri="{FF2B5EF4-FFF2-40B4-BE49-F238E27FC236}">
                <a16:creationId xmlns:a16="http://schemas.microsoft.com/office/drawing/2014/main" id="{4339BC33-23DF-4C4B-B576-E419201590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B5CB1A-890F-4688-AB63-F7DD4855BD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B5C83-DD3F-4F3D-85A4-1F4D4545DBDF}" type="slidenum">
              <a:rPr lang="en-GB" smtClean="0"/>
              <a:t>‹#›</a:t>
            </a:fld>
            <a:endParaRPr lang="en-GB"/>
          </a:p>
        </p:txBody>
      </p:sp>
    </p:spTree>
    <p:extLst>
      <p:ext uri="{BB962C8B-B14F-4D97-AF65-F5344CB8AC3E}">
        <p14:creationId xmlns:p14="http://schemas.microsoft.com/office/powerpoint/2010/main" val="505552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hyperlink" Target="mailto:pioneerspupils@gmail.com" TargetMode="Externa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16.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hyperlink" Target="mailto:pioneerspupils@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hyperlink" Target="https://classroom.thenational.academy/lessons/measuring-using-millilitres-6mvkec?step=2&amp;activity=vide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4.png"/><Relationship Id="rId7" Type="http://schemas.openxmlformats.org/officeDocument/2006/relationships/image" Target="../media/image50.png"/><Relationship Id="rId2" Type="http://schemas.openxmlformats.org/officeDocument/2006/relationships/hyperlink" Target="mailto:pioneerspupils@gmail.com" TargetMode="Externa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6.jpeg"/><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hyperlink" Target="mailto:pioneerspupils@gmail.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hyperlink" Target="https://commons.wikimedia.org/wiki/File:Soft_Drink.svg" TargetMode="External"/><Relationship Id="rId7" Type="http://schemas.openxmlformats.org/officeDocument/2006/relationships/hyperlink" Target="http://www.publicdomainfiles.com/show_file.php?id=13921978223423" TargetMode="Externa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hyperlink" Target="http://ariesrules.blogspot.com/2011/05/weekend-humor.html" TargetMode="External"/><Relationship Id="rId4" Type="http://schemas.openxmlformats.org/officeDocument/2006/relationships/image" Target="../media/image73.jpg"/><Relationship Id="rId9" Type="http://schemas.openxmlformats.org/officeDocument/2006/relationships/image" Target="../media/image6.jpeg"/></Relationships>
</file>

<file path=ppt/slides/_rels/slide4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s://www.biologycorner.com/worksheets/scientific_processes.html" TargetMode="External"/><Relationship Id="rId7" Type="http://schemas.openxmlformats.org/officeDocument/2006/relationships/image" Target="../media/image25.pn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mailto:pioneerspupils@gmail.com" TargetMode="External"/><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hyperlink" Target="https://classroom.thenational.academy/lessons/comparing-and-ordering-millilitres-and-litres-c9j34r?activity=video&amp;step=2&amp;view=1" TargetMode="External"/><Relationship Id="rId4" Type="http://schemas.openxmlformats.org/officeDocument/2006/relationships/hyperlink" Target="https://classroom.thenational.academy/lessons/comparing-and-ordering-millilitres-and-litres-c9j34r?step=2&amp;activity=video"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freepngimg.com/png/19907-water-bottle-free-png-image" TargetMode="External"/><Relationship Id="rId3" Type="http://schemas.openxmlformats.org/officeDocument/2006/relationships/hyperlink" Target="https://infestationnewz.gamepedia.com/Can_of_Soda" TargetMode="External"/><Relationship Id="rId7"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hyperlink" Target="http://agrega.juntadeandalucia.es/repositorio/01022016/c9/es-an_2016020113_9141556/referencias_y_licencia.html" TargetMode="External"/><Relationship Id="rId4" Type="http://schemas.openxmlformats.org/officeDocument/2006/relationships/image" Target="../media/image83.png"/><Relationship Id="rId9" Type="http://schemas.openxmlformats.org/officeDocument/2006/relationships/image" Target="../media/image6.jpeg"/></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hyperlink" Target="https://classroom.thenational.academy/lessons/estimating-and-measuring-in-litres-70v3at?step=2&amp;activity=video"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4.png"/><Relationship Id="rId7" Type="http://schemas.openxmlformats.org/officeDocument/2006/relationships/image" Target="../media/image50.png"/><Relationship Id="rId2" Type="http://schemas.openxmlformats.org/officeDocument/2006/relationships/hyperlink" Target="mailto:pioneerspupils@gmail.com" TargetMode="Externa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6.jpeg"/><Relationship Id="rId4" Type="http://schemas.openxmlformats.org/officeDocument/2006/relationships/image" Target="../media/image25.png"/><Relationship Id="rId9"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hyperlink" Target="https://www.maxpixels.net/Drink-Mortgage-Thirst-Beverage-Can-Refreshment-Box-1012366" TargetMode="External"/><Relationship Id="rId7" Type="http://schemas.openxmlformats.org/officeDocument/2006/relationships/image" Target="../media/image16.jpe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hyperlink" Target="https://www.rawpixel.com/search?similar=473469" TargetMode="External"/><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hyperlink" Target="mailto:pioneerspupils@gmail.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9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hyperlink" Target="https://classroom.thenational.academy/lessons/applying-addition-and-subtraction-of-measurements-6hh66t?step=2&amp;activity=video" TargetMode="External"/><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105.png"/><Relationship Id="rId4" Type="http://schemas.openxmlformats.org/officeDocument/2006/relationships/image" Target="../media/image104.png"/></Relationships>
</file>

<file path=ppt/slides/_rels/slide63.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7" Type="http://schemas.openxmlformats.org/officeDocument/2006/relationships/image" Target="../media/image16.jpe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25.png"/><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hyperlink" Target="mailto:pioneerspupils@gmail.co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6.jpe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15.jpg"/></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hyperlink" Target="https://classroom.thenational.academy/lessons/reading-the-temperature-in-degrees-celsius-chk68d?step=1&amp;activity=video"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hyperlink" Target="mailto:pioneerspupils@gmail.com"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6.jpeg"/></Relationships>
</file>

<file path=ppt/slides/_rels/slide9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24.png"/><Relationship Id="rId7" Type="http://schemas.openxmlformats.org/officeDocument/2006/relationships/image" Target="../media/image133.png"/><Relationship Id="rId2" Type="http://schemas.openxmlformats.org/officeDocument/2006/relationships/hyperlink" Target="mailto:pioneerspupils@gmail.com" TargetMode="Externa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6.jpeg"/><Relationship Id="rId4" Type="http://schemas.openxmlformats.org/officeDocument/2006/relationships/image" Target="../media/image25.png"/></Relationships>
</file>

<file path=ppt/slides/_rels/slide9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hyperlink" Target="mailto:pioneerspupils@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3F8D53-C7E1-4A1C-B569-40E0E3D72D8A}"/>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6" descr="A picture containing logo&#10;&#10;Description automatically generated">
            <a:extLst>
              <a:ext uri="{FF2B5EF4-FFF2-40B4-BE49-F238E27FC236}">
                <a16:creationId xmlns:a16="http://schemas.microsoft.com/office/drawing/2014/main" id="{4BAA8246-C39B-48C9-B4DA-CF6D37470B3B}"/>
              </a:ext>
            </a:extLst>
          </p:cNvPr>
          <p:cNvPicPr>
            <a:picLocks noChangeAspect="1"/>
          </p:cNvPicPr>
          <p:nvPr/>
        </p:nvPicPr>
        <p:blipFill>
          <a:blip r:embed="rId2"/>
          <a:stretch>
            <a:fillRect/>
          </a:stretch>
        </p:blipFill>
        <p:spPr>
          <a:xfrm>
            <a:off x="2610929" y="-4300"/>
            <a:ext cx="6984520" cy="7053508"/>
          </a:xfrm>
          <a:prstGeom prst="rect">
            <a:avLst/>
          </a:prstGeom>
        </p:spPr>
      </p:pic>
      <p:sp>
        <p:nvSpPr>
          <p:cNvPr id="7" name="TextBox 1">
            <a:extLst>
              <a:ext uri="{FF2B5EF4-FFF2-40B4-BE49-F238E27FC236}">
                <a16:creationId xmlns:a16="http://schemas.microsoft.com/office/drawing/2014/main" id="{07AF3E8B-5F33-426C-9234-5D59F200CEA3}"/>
              </a:ext>
            </a:extLst>
          </p:cNvPr>
          <p:cNvSpPr txBox="1"/>
          <p:nvPr/>
        </p:nvSpPr>
        <p:spPr>
          <a:xfrm>
            <a:off x="359625" y="279984"/>
            <a:ext cx="7426334"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dirty="0"/>
              <a:t>Subject: Maths</a:t>
            </a:r>
          </a:p>
        </p:txBody>
      </p:sp>
      <p:pic>
        <p:nvPicPr>
          <p:cNvPr id="8" name="Picture 8">
            <a:extLst>
              <a:ext uri="{FF2B5EF4-FFF2-40B4-BE49-F238E27FC236}">
                <a16:creationId xmlns:a16="http://schemas.microsoft.com/office/drawing/2014/main" id="{9385CDBE-A39A-4434-A3A7-F5C310FD623D}"/>
              </a:ext>
            </a:extLst>
          </p:cNvPr>
          <p:cNvPicPr>
            <a:picLocks noChangeAspect="1"/>
          </p:cNvPicPr>
          <p:nvPr/>
        </p:nvPicPr>
        <p:blipFill>
          <a:blip r:embed="rId3"/>
          <a:stretch>
            <a:fillRect/>
          </a:stretch>
        </p:blipFill>
        <p:spPr>
          <a:xfrm>
            <a:off x="279819" y="5994819"/>
            <a:ext cx="590550" cy="590550"/>
          </a:xfrm>
          <a:prstGeom prst="rect">
            <a:avLst/>
          </a:prstGeom>
        </p:spPr>
      </p:pic>
      <p:sp>
        <p:nvSpPr>
          <p:cNvPr id="12" name="TextBox 1">
            <a:extLst>
              <a:ext uri="{FF2B5EF4-FFF2-40B4-BE49-F238E27FC236}">
                <a16:creationId xmlns:a16="http://schemas.microsoft.com/office/drawing/2014/main" id="{41045539-C75F-4807-A652-DE16C916F923}"/>
              </a:ext>
            </a:extLst>
          </p:cNvPr>
          <p:cNvSpPr txBox="1"/>
          <p:nvPr/>
        </p:nvSpPr>
        <p:spPr>
          <a:xfrm>
            <a:off x="963474" y="6145945"/>
            <a:ext cx="7426334"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t>Pack: A</a:t>
            </a:r>
          </a:p>
        </p:txBody>
      </p:sp>
    </p:spTree>
    <p:extLst>
      <p:ext uri="{BB962C8B-B14F-4D97-AF65-F5344CB8AC3E}">
        <p14:creationId xmlns:p14="http://schemas.microsoft.com/office/powerpoint/2010/main" val="3800699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2496677" y="169544"/>
            <a:ext cx="7357655"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Capacity in Litres</a:t>
            </a:r>
            <a:endParaRPr lang="en-US" sz="5400" dirty="0">
              <a:ln w="0"/>
              <a:effectLst>
                <a:outerShdw blurRad="38100" dist="19050" dir="2700000" algn="tl" rotWithShape="0">
                  <a:schemeClr val="dk1">
                    <a:alpha val="40000"/>
                  </a:schemeClr>
                </a:outerShdw>
              </a:effectLst>
            </a:endParaRPr>
          </a:p>
        </p:txBody>
      </p:sp>
      <p:sp>
        <p:nvSpPr>
          <p:cNvPr id="17" name="Rectangle 16"/>
          <p:cNvSpPr/>
          <p:nvPr/>
        </p:nvSpPr>
        <p:spPr>
          <a:xfrm>
            <a:off x="8177351" y="2371089"/>
            <a:ext cx="2281646" cy="1077218"/>
          </a:xfrm>
          <a:prstGeom prst="rect">
            <a:avLst/>
          </a:prstGeom>
        </p:spPr>
        <p:txBody>
          <a:bodyPr wrap="square">
            <a:spAutoFit/>
          </a:bodyPr>
          <a:lstStyle/>
          <a:p>
            <a:pPr algn="ctr"/>
            <a:r>
              <a:rPr lang="en-US" sz="1600" dirty="0" smtClean="0"/>
              <a:t>Look closely at the water level to read how much rainforest water there is…</a:t>
            </a:r>
            <a:endParaRPr lang="en-GB" sz="1600" dirty="0"/>
          </a:p>
        </p:txBody>
      </p:sp>
      <p:sp>
        <p:nvSpPr>
          <p:cNvPr id="25" name="Explosion 2 24"/>
          <p:cNvSpPr/>
          <p:nvPr/>
        </p:nvSpPr>
        <p:spPr>
          <a:xfrm rot="622551">
            <a:off x="7376777" y="1735143"/>
            <a:ext cx="4422719" cy="2187519"/>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39375" y="1239059"/>
            <a:ext cx="7833599" cy="400110"/>
          </a:xfrm>
          <a:prstGeom prst="rect">
            <a:avLst/>
          </a:prstGeom>
        </p:spPr>
        <p:txBody>
          <a:bodyPr wrap="square">
            <a:spAutoFit/>
          </a:bodyPr>
          <a:lstStyle/>
          <a:p>
            <a:r>
              <a:rPr lang="en-US" sz="2000" dirty="0" smtClean="0"/>
              <a:t>How many litres of rainforest water is being held in the container?</a:t>
            </a:r>
            <a:endParaRPr lang="en-GB" sz="2000" dirty="0"/>
          </a:p>
        </p:txBody>
      </p:sp>
      <p:pic>
        <p:nvPicPr>
          <p:cNvPr id="2" name="Picture 1"/>
          <p:cNvPicPr>
            <a:picLocks noChangeAspect="1"/>
          </p:cNvPicPr>
          <p:nvPr/>
        </p:nvPicPr>
        <p:blipFill>
          <a:blip r:embed="rId2"/>
          <a:stretch>
            <a:fillRect/>
          </a:stretch>
        </p:blipFill>
        <p:spPr>
          <a:xfrm>
            <a:off x="3699102" y="2178978"/>
            <a:ext cx="2181225" cy="4248150"/>
          </a:xfrm>
          <a:prstGeom prst="rect">
            <a:avLst/>
          </a:prstGeom>
        </p:spPr>
      </p:pic>
      <p:cxnSp>
        <p:nvCxnSpPr>
          <p:cNvPr id="23" name="Straight Arrow Connector 22"/>
          <p:cNvCxnSpPr/>
          <p:nvPr/>
        </p:nvCxnSpPr>
        <p:spPr>
          <a:xfrm flipH="1">
            <a:off x="5667678" y="3448307"/>
            <a:ext cx="2405168" cy="11322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171405" y="4380411"/>
            <a:ext cx="557348" cy="4702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639375" y="3224816"/>
            <a:ext cx="2281646" cy="584775"/>
          </a:xfrm>
          <a:prstGeom prst="rect">
            <a:avLst/>
          </a:prstGeom>
        </p:spPr>
        <p:txBody>
          <a:bodyPr wrap="square">
            <a:spAutoFit/>
          </a:bodyPr>
          <a:lstStyle/>
          <a:p>
            <a:pPr algn="ctr"/>
            <a:r>
              <a:rPr lang="en-US" sz="1600" dirty="0" smtClean="0"/>
              <a:t>We know that ‘L’ stands for litres.</a:t>
            </a:r>
            <a:endParaRPr lang="en-GB" sz="1600" dirty="0"/>
          </a:p>
        </p:txBody>
      </p:sp>
      <p:cxnSp>
        <p:nvCxnSpPr>
          <p:cNvPr id="28" name="Straight Arrow Connector 27"/>
          <p:cNvCxnSpPr/>
          <p:nvPr/>
        </p:nvCxnSpPr>
        <p:spPr>
          <a:xfrm>
            <a:off x="2281646" y="3605349"/>
            <a:ext cx="1889759" cy="8360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260759" y="5372327"/>
            <a:ext cx="4972018" cy="707886"/>
          </a:xfrm>
          <a:prstGeom prst="rect">
            <a:avLst/>
          </a:prstGeom>
        </p:spPr>
        <p:txBody>
          <a:bodyPr wrap="square">
            <a:spAutoFit/>
          </a:bodyPr>
          <a:lstStyle/>
          <a:p>
            <a:r>
              <a:rPr lang="en-US" sz="2000" dirty="0" smtClean="0"/>
              <a:t>There is   ________  of rainforest water in the container.</a:t>
            </a:r>
            <a:endParaRPr lang="en-GB" sz="2000" dirty="0"/>
          </a:p>
        </p:txBody>
      </p:sp>
      <p:sp>
        <p:nvSpPr>
          <p:cNvPr id="32" name="Rectangle 31"/>
          <p:cNvSpPr/>
          <p:nvPr/>
        </p:nvSpPr>
        <p:spPr>
          <a:xfrm>
            <a:off x="7482264" y="5269374"/>
            <a:ext cx="639375" cy="523220"/>
          </a:xfrm>
          <a:prstGeom prst="rect">
            <a:avLst/>
          </a:prstGeom>
        </p:spPr>
        <p:txBody>
          <a:bodyPr wrap="square">
            <a:spAutoFit/>
          </a:bodyPr>
          <a:lstStyle/>
          <a:p>
            <a:pPr algn="ctr"/>
            <a:r>
              <a:rPr lang="en-US" sz="2800" b="1" dirty="0" smtClean="0">
                <a:solidFill>
                  <a:schemeClr val="accent1"/>
                </a:solidFill>
              </a:rPr>
              <a:t>4L</a:t>
            </a:r>
            <a:endParaRPr lang="en-GB" sz="2800" b="1" dirty="0">
              <a:solidFill>
                <a:schemeClr val="accent1"/>
              </a:solidFill>
            </a:endParaRPr>
          </a:p>
        </p:txBody>
      </p:sp>
      <p:pic>
        <p:nvPicPr>
          <p:cNvPr id="33"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3"/>
          <a:stretch>
            <a:fillRect/>
          </a:stretch>
        </p:blipFill>
        <p:spPr>
          <a:xfrm>
            <a:off x="10745062" y="134513"/>
            <a:ext cx="1276350" cy="971550"/>
          </a:xfrm>
          <a:prstGeom prst="rect">
            <a:avLst/>
          </a:prstGeom>
        </p:spPr>
      </p:pic>
    </p:spTree>
    <p:extLst>
      <p:ext uri="{BB962C8B-B14F-4D97-AF65-F5344CB8AC3E}">
        <p14:creationId xmlns:p14="http://schemas.microsoft.com/office/powerpoint/2010/main" val="4068933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587490" y="107871"/>
            <a:ext cx="7357655"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Capacity in Litres</a:t>
            </a:r>
            <a:endParaRPr lang="en-US" sz="5400" dirty="0">
              <a:ln w="0"/>
              <a:effectLst>
                <a:outerShdw blurRad="38100" dist="19050" dir="2700000" algn="tl" rotWithShape="0">
                  <a:schemeClr val="dk1">
                    <a:alpha val="40000"/>
                  </a:schemeClr>
                </a:outerShdw>
              </a:effectLst>
            </a:endParaRPr>
          </a:p>
        </p:txBody>
      </p:sp>
      <p:sp>
        <p:nvSpPr>
          <p:cNvPr id="9" name="Rectangle 8"/>
          <p:cNvSpPr/>
          <p:nvPr/>
        </p:nvSpPr>
        <p:spPr>
          <a:xfrm>
            <a:off x="711003" y="1145600"/>
            <a:ext cx="7833599" cy="400110"/>
          </a:xfrm>
          <a:prstGeom prst="rect">
            <a:avLst/>
          </a:prstGeom>
        </p:spPr>
        <p:txBody>
          <a:bodyPr wrap="square">
            <a:spAutoFit/>
          </a:bodyPr>
          <a:lstStyle/>
          <a:p>
            <a:r>
              <a:rPr lang="en-US" sz="2000" dirty="0" smtClean="0"/>
              <a:t>How many litres of rainforest water is being held in the container?</a:t>
            </a:r>
            <a:endParaRPr lang="en-GB" sz="2000" dirty="0"/>
          </a:p>
        </p:txBody>
      </p:sp>
      <p:sp>
        <p:nvSpPr>
          <p:cNvPr id="27" name="Rectangle 26"/>
          <p:cNvSpPr/>
          <p:nvPr/>
        </p:nvSpPr>
        <p:spPr>
          <a:xfrm>
            <a:off x="8141804" y="591502"/>
            <a:ext cx="2281646" cy="584775"/>
          </a:xfrm>
          <a:prstGeom prst="rect">
            <a:avLst/>
          </a:prstGeom>
        </p:spPr>
        <p:txBody>
          <a:bodyPr wrap="square">
            <a:spAutoFit/>
          </a:bodyPr>
          <a:lstStyle/>
          <a:p>
            <a:pPr algn="ctr"/>
            <a:r>
              <a:rPr lang="en-US" sz="1600" dirty="0" smtClean="0"/>
              <a:t>Don’t forget, you need to have ‘L’ in your answer.</a:t>
            </a:r>
            <a:endParaRPr lang="en-GB" sz="1600" dirty="0"/>
          </a:p>
        </p:txBody>
      </p:sp>
      <p:pic>
        <p:nvPicPr>
          <p:cNvPr id="2" name="Picture 1"/>
          <p:cNvPicPr>
            <a:picLocks noChangeAspect="1"/>
          </p:cNvPicPr>
          <p:nvPr/>
        </p:nvPicPr>
        <p:blipFill>
          <a:blip r:embed="rId2"/>
          <a:stretch>
            <a:fillRect/>
          </a:stretch>
        </p:blipFill>
        <p:spPr>
          <a:xfrm>
            <a:off x="1487027" y="2099808"/>
            <a:ext cx="2019300" cy="3533775"/>
          </a:xfrm>
          <a:prstGeom prst="rect">
            <a:avLst/>
          </a:prstGeom>
        </p:spPr>
      </p:pic>
      <p:sp>
        <p:nvSpPr>
          <p:cNvPr id="14" name="Rectangle 13"/>
          <p:cNvSpPr/>
          <p:nvPr/>
        </p:nvSpPr>
        <p:spPr>
          <a:xfrm>
            <a:off x="8175177" y="5824379"/>
            <a:ext cx="2796389" cy="1015663"/>
          </a:xfrm>
          <a:prstGeom prst="rect">
            <a:avLst/>
          </a:prstGeom>
        </p:spPr>
        <p:txBody>
          <a:bodyPr wrap="square">
            <a:spAutoFit/>
          </a:bodyPr>
          <a:lstStyle/>
          <a:p>
            <a:pPr algn="ctr"/>
            <a:r>
              <a:rPr lang="en-US" sz="2000" dirty="0" smtClean="0"/>
              <a:t>There is   ________  of rainforest water in the container.</a:t>
            </a:r>
            <a:endParaRPr lang="en-GB" sz="2000" dirty="0"/>
          </a:p>
        </p:txBody>
      </p:sp>
      <p:pic>
        <p:nvPicPr>
          <p:cNvPr id="4" name="Picture 3"/>
          <p:cNvPicPr>
            <a:picLocks noChangeAspect="1"/>
          </p:cNvPicPr>
          <p:nvPr/>
        </p:nvPicPr>
        <p:blipFill>
          <a:blip r:embed="rId3"/>
          <a:stretch>
            <a:fillRect/>
          </a:stretch>
        </p:blipFill>
        <p:spPr>
          <a:xfrm>
            <a:off x="8543475" y="2099808"/>
            <a:ext cx="2059794" cy="3533775"/>
          </a:xfrm>
          <a:prstGeom prst="rect">
            <a:avLst/>
          </a:prstGeom>
        </p:spPr>
      </p:pic>
      <p:sp>
        <p:nvSpPr>
          <p:cNvPr id="6" name="Cloud Callout 5"/>
          <p:cNvSpPr/>
          <p:nvPr/>
        </p:nvSpPr>
        <p:spPr>
          <a:xfrm>
            <a:off x="7797816" y="304887"/>
            <a:ext cx="2969623" cy="1609422"/>
          </a:xfrm>
          <a:prstGeom prst="cloudCallou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4"/>
          <a:stretch>
            <a:fillRect/>
          </a:stretch>
        </p:blipFill>
        <p:spPr>
          <a:xfrm>
            <a:off x="10818563" y="88524"/>
            <a:ext cx="1276350" cy="962025"/>
          </a:xfrm>
          <a:prstGeom prst="rect">
            <a:avLst/>
          </a:prstGeom>
        </p:spPr>
      </p:pic>
      <p:pic>
        <p:nvPicPr>
          <p:cNvPr id="20" name="Picture 19"/>
          <p:cNvPicPr>
            <a:picLocks noChangeAspect="1"/>
          </p:cNvPicPr>
          <p:nvPr/>
        </p:nvPicPr>
        <p:blipFill>
          <a:blip r:embed="rId5"/>
          <a:stretch>
            <a:fillRect/>
          </a:stretch>
        </p:blipFill>
        <p:spPr>
          <a:xfrm>
            <a:off x="5034681" y="2099808"/>
            <a:ext cx="1958855" cy="3533775"/>
          </a:xfrm>
          <a:prstGeom prst="rect">
            <a:avLst/>
          </a:prstGeom>
        </p:spPr>
      </p:pic>
      <p:sp>
        <p:nvSpPr>
          <p:cNvPr id="21" name="Rectangle 20"/>
          <p:cNvSpPr/>
          <p:nvPr/>
        </p:nvSpPr>
        <p:spPr>
          <a:xfrm>
            <a:off x="4718926" y="5818691"/>
            <a:ext cx="2796389" cy="1015663"/>
          </a:xfrm>
          <a:prstGeom prst="rect">
            <a:avLst/>
          </a:prstGeom>
        </p:spPr>
        <p:txBody>
          <a:bodyPr wrap="square">
            <a:spAutoFit/>
          </a:bodyPr>
          <a:lstStyle/>
          <a:p>
            <a:pPr algn="ctr"/>
            <a:r>
              <a:rPr lang="en-US" sz="2000" dirty="0" smtClean="0"/>
              <a:t>There is   ________  of rainforest water in the container.</a:t>
            </a:r>
            <a:endParaRPr lang="en-GB" sz="2000" dirty="0"/>
          </a:p>
        </p:txBody>
      </p:sp>
      <p:sp>
        <p:nvSpPr>
          <p:cNvPr id="22" name="Rectangle 21"/>
          <p:cNvSpPr/>
          <p:nvPr/>
        </p:nvSpPr>
        <p:spPr>
          <a:xfrm>
            <a:off x="1098482" y="5818690"/>
            <a:ext cx="2796389" cy="1015663"/>
          </a:xfrm>
          <a:prstGeom prst="rect">
            <a:avLst/>
          </a:prstGeom>
        </p:spPr>
        <p:txBody>
          <a:bodyPr wrap="square">
            <a:spAutoFit/>
          </a:bodyPr>
          <a:lstStyle/>
          <a:p>
            <a:pPr algn="ctr"/>
            <a:r>
              <a:rPr lang="en-US" sz="2000" dirty="0" smtClean="0"/>
              <a:t>There is   ________  of rainforest water in the container.</a:t>
            </a:r>
            <a:endParaRPr lang="en-GB" sz="2000" dirty="0"/>
          </a:p>
        </p:txBody>
      </p:sp>
    </p:spTree>
    <p:extLst>
      <p:ext uri="{BB962C8B-B14F-4D97-AF65-F5344CB8AC3E}">
        <p14:creationId xmlns:p14="http://schemas.microsoft.com/office/powerpoint/2010/main" val="15016097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2496677" y="169544"/>
            <a:ext cx="7357655"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Capacity in Litres</a:t>
            </a:r>
            <a:endParaRPr lang="en-US" sz="5400" dirty="0">
              <a:ln w="0"/>
              <a:effectLst>
                <a:outerShdw blurRad="38100" dist="19050" dir="2700000" algn="tl" rotWithShape="0">
                  <a:schemeClr val="dk1">
                    <a:alpha val="40000"/>
                  </a:schemeClr>
                </a:outerShdw>
              </a:effectLst>
            </a:endParaRPr>
          </a:p>
        </p:txBody>
      </p:sp>
      <p:sp>
        <p:nvSpPr>
          <p:cNvPr id="17" name="Rectangle 16"/>
          <p:cNvSpPr/>
          <p:nvPr/>
        </p:nvSpPr>
        <p:spPr>
          <a:xfrm>
            <a:off x="8177351" y="2371089"/>
            <a:ext cx="2281646" cy="1077218"/>
          </a:xfrm>
          <a:prstGeom prst="rect">
            <a:avLst/>
          </a:prstGeom>
        </p:spPr>
        <p:txBody>
          <a:bodyPr wrap="square">
            <a:spAutoFit/>
          </a:bodyPr>
          <a:lstStyle/>
          <a:p>
            <a:pPr algn="ctr"/>
            <a:r>
              <a:rPr lang="en-US" sz="1600" dirty="0" smtClean="0"/>
              <a:t>Look closely at the water level to read how much rainforest water there is…</a:t>
            </a:r>
            <a:endParaRPr lang="en-GB" sz="1600" dirty="0"/>
          </a:p>
        </p:txBody>
      </p:sp>
      <p:sp>
        <p:nvSpPr>
          <p:cNvPr id="25" name="Explosion 2 24"/>
          <p:cNvSpPr/>
          <p:nvPr/>
        </p:nvSpPr>
        <p:spPr>
          <a:xfrm rot="622551">
            <a:off x="7376777" y="1735143"/>
            <a:ext cx="4422719" cy="2187519"/>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2"/>
          <a:srcRect r="2992"/>
          <a:stretch/>
        </p:blipFill>
        <p:spPr>
          <a:xfrm>
            <a:off x="4260298" y="2000620"/>
            <a:ext cx="2265224" cy="4167399"/>
          </a:xfrm>
          <a:prstGeom prst="rect">
            <a:avLst/>
          </a:prstGeom>
        </p:spPr>
      </p:pic>
      <p:sp>
        <p:nvSpPr>
          <p:cNvPr id="9" name="Rectangle 8"/>
          <p:cNvSpPr/>
          <p:nvPr/>
        </p:nvSpPr>
        <p:spPr>
          <a:xfrm>
            <a:off x="639375" y="1239059"/>
            <a:ext cx="7833599" cy="400110"/>
          </a:xfrm>
          <a:prstGeom prst="rect">
            <a:avLst/>
          </a:prstGeom>
        </p:spPr>
        <p:txBody>
          <a:bodyPr wrap="square">
            <a:spAutoFit/>
          </a:bodyPr>
          <a:lstStyle/>
          <a:p>
            <a:r>
              <a:rPr lang="en-US" sz="2000" dirty="0" smtClean="0"/>
              <a:t>How many litres of rainforest water is being held in the container?</a:t>
            </a:r>
            <a:endParaRPr lang="en-GB" sz="2000" dirty="0"/>
          </a:p>
        </p:txBody>
      </p:sp>
      <p:cxnSp>
        <p:nvCxnSpPr>
          <p:cNvPr id="23" name="Straight Arrow Connector 22"/>
          <p:cNvCxnSpPr/>
          <p:nvPr/>
        </p:nvCxnSpPr>
        <p:spPr>
          <a:xfrm flipH="1">
            <a:off x="6175504" y="3448307"/>
            <a:ext cx="1897343" cy="13924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798922" y="4972594"/>
            <a:ext cx="557348" cy="4702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651616" y="2536514"/>
            <a:ext cx="2974682" cy="584775"/>
          </a:xfrm>
          <a:prstGeom prst="rect">
            <a:avLst/>
          </a:prstGeom>
        </p:spPr>
        <p:txBody>
          <a:bodyPr wrap="square">
            <a:spAutoFit/>
          </a:bodyPr>
          <a:lstStyle/>
          <a:p>
            <a:pPr algn="ctr"/>
            <a:r>
              <a:rPr lang="en-US" sz="1600" dirty="0" smtClean="0"/>
              <a:t>We need to find out the intervals the container is going up in.</a:t>
            </a:r>
            <a:endParaRPr lang="en-GB" sz="1600" dirty="0"/>
          </a:p>
        </p:txBody>
      </p:sp>
      <p:cxnSp>
        <p:nvCxnSpPr>
          <p:cNvPr id="28" name="Straight Arrow Connector 27"/>
          <p:cNvCxnSpPr/>
          <p:nvPr/>
        </p:nvCxnSpPr>
        <p:spPr>
          <a:xfrm>
            <a:off x="2867714" y="4268217"/>
            <a:ext cx="1889759" cy="8360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832165" y="5328900"/>
            <a:ext cx="4972018" cy="707886"/>
          </a:xfrm>
          <a:prstGeom prst="rect">
            <a:avLst/>
          </a:prstGeom>
        </p:spPr>
        <p:txBody>
          <a:bodyPr wrap="square">
            <a:spAutoFit/>
          </a:bodyPr>
          <a:lstStyle/>
          <a:p>
            <a:r>
              <a:rPr lang="en-US" sz="2000" dirty="0" smtClean="0"/>
              <a:t>There is   ________  of rainforest water in the container.</a:t>
            </a:r>
            <a:endParaRPr lang="en-GB" sz="2000" dirty="0"/>
          </a:p>
        </p:txBody>
      </p:sp>
      <p:sp>
        <p:nvSpPr>
          <p:cNvPr id="32" name="Rectangle 31"/>
          <p:cNvSpPr/>
          <p:nvPr/>
        </p:nvSpPr>
        <p:spPr>
          <a:xfrm>
            <a:off x="9318174" y="4167007"/>
            <a:ext cx="639375" cy="523220"/>
          </a:xfrm>
          <a:prstGeom prst="rect">
            <a:avLst/>
          </a:prstGeom>
        </p:spPr>
        <p:txBody>
          <a:bodyPr wrap="square">
            <a:spAutoFit/>
          </a:bodyPr>
          <a:lstStyle/>
          <a:p>
            <a:pPr algn="ctr"/>
            <a:r>
              <a:rPr lang="en-US" sz="2800" b="1" dirty="0" smtClean="0">
                <a:solidFill>
                  <a:schemeClr val="accent1"/>
                </a:solidFill>
              </a:rPr>
              <a:t>4L</a:t>
            </a:r>
            <a:endParaRPr lang="en-GB" sz="2800" b="1" dirty="0">
              <a:solidFill>
                <a:schemeClr val="accent1"/>
              </a:solidFill>
            </a:endParaRPr>
          </a:p>
        </p:txBody>
      </p:sp>
      <p:pic>
        <p:nvPicPr>
          <p:cNvPr id="33"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3"/>
          <a:stretch>
            <a:fillRect/>
          </a:stretch>
        </p:blipFill>
        <p:spPr>
          <a:xfrm>
            <a:off x="10745062" y="134513"/>
            <a:ext cx="1276350" cy="971550"/>
          </a:xfrm>
          <a:prstGeom prst="rect">
            <a:avLst/>
          </a:prstGeom>
        </p:spPr>
      </p:pic>
      <p:sp>
        <p:nvSpPr>
          <p:cNvPr id="18" name="Oval 17"/>
          <p:cNvSpPr/>
          <p:nvPr/>
        </p:nvSpPr>
        <p:spPr>
          <a:xfrm>
            <a:off x="4781504" y="4167007"/>
            <a:ext cx="557348" cy="4702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50479" y="3657569"/>
            <a:ext cx="2974682" cy="830997"/>
          </a:xfrm>
          <a:prstGeom prst="rect">
            <a:avLst/>
          </a:prstGeom>
        </p:spPr>
        <p:txBody>
          <a:bodyPr wrap="square">
            <a:spAutoFit/>
          </a:bodyPr>
          <a:lstStyle/>
          <a:p>
            <a:pPr algn="ctr"/>
            <a:r>
              <a:rPr lang="en-US" sz="1600" dirty="0" smtClean="0"/>
              <a:t>We know that the first two amounts on the container are 1L and 3L.</a:t>
            </a:r>
            <a:endParaRPr lang="en-GB" sz="1600" dirty="0"/>
          </a:p>
        </p:txBody>
      </p:sp>
      <p:cxnSp>
        <p:nvCxnSpPr>
          <p:cNvPr id="20" name="Straight Arrow Connector 19"/>
          <p:cNvCxnSpPr>
            <a:stCxn id="19" idx="3"/>
          </p:cNvCxnSpPr>
          <p:nvPr/>
        </p:nvCxnSpPr>
        <p:spPr>
          <a:xfrm>
            <a:off x="3225161" y="4073068"/>
            <a:ext cx="1508254" cy="2299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4"/>
          <a:srcRect l="1703" r="78215"/>
          <a:stretch/>
        </p:blipFill>
        <p:spPr>
          <a:xfrm>
            <a:off x="1283652" y="4541842"/>
            <a:ext cx="1050246" cy="597847"/>
          </a:xfrm>
          <a:prstGeom prst="rect">
            <a:avLst/>
          </a:prstGeom>
        </p:spPr>
      </p:pic>
      <p:sp>
        <p:nvSpPr>
          <p:cNvPr id="24" name="Rectangle 23"/>
          <p:cNvSpPr/>
          <p:nvPr/>
        </p:nvSpPr>
        <p:spPr>
          <a:xfrm>
            <a:off x="1018369" y="5139689"/>
            <a:ext cx="530564" cy="369332"/>
          </a:xfrm>
          <a:prstGeom prst="rect">
            <a:avLst/>
          </a:prstGeom>
        </p:spPr>
        <p:txBody>
          <a:bodyPr wrap="square">
            <a:spAutoFit/>
          </a:bodyPr>
          <a:lstStyle/>
          <a:p>
            <a:pPr algn="ctr"/>
            <a:r>
              <a:rPr lang="en-US" b="1" dirty="0" smtClean="0">
                <a:solidFill>
                  <a:schemeClr val="accent1"/>
                </a:solidFill>
              </a:rPr>
              <a:t>1L</a:t>
            </a:r>
            <a:endParaRPr lang="en-GB" b="1" dirty="0">
              <a:solidFill>
                <a:schemeClr val="accent1"/>
              </a:solidFill>
            </a:endParaRPr>
          </a:p>
        </p:txBody>
      </p:sp>
      <p:sp>
        <p:nvSpPr>
          <p:cNvPr id="29" name="Rectangle 28"/>
          <p:cNvSpPr/>
          <p:nvPr/>
        </p:nvSpPr>
        <p:spPr>
          <a:xfrm>
            <a:off x="2044835" y="5139689"/>
            <a:ext cx="530564" cy="369332"/>
          </a:xfrm>
          <a:prstGeom prst="rect">
            <a:avLst/>
          </a:prstGeom>
        </p:spPr>
        <p:txBody>
          <a:bodyPr wrap="square">
            <a:spAutoFit/>
          </a:bodyPr>
          <a:lstStyle/>
          <a:p>
            <a:pPr algn="ctr"/>
            <a:r>
              <a:rPr lang="en-US" b="1" dirty="0">
                <a:solidFill>
                  <a:schemeClr val="accent1"/>
                </a:solidFill>
              </a:rPr>
              <a:t>3</a:t>
            </a:r>
            <a:r>
              <a:rPr lang="en-US" b="1" dirty="0" smtClean="0">
                <a:solidFill>
                  <a:schemeClr val="accent1"/>
                </a:solidFill>
              </a:rPr>
              <a:t>L</a:t>
            </a:r>
            <a:endParaRPr lang="en-GB" b="1" dirty="0">
              <a:solidFill>
                <a:schemeClr val="accent1"/>
              </a:solidFill>
            </a:endParaRPr>
          </a:p>
        </p:txBody>
      </p:sp>
      <p:sp>
        <p:nvSpPr>
          <p:cNvPr id="30" name="Rectangle 29"/>
          <p:cNvSpPr/>
          <p:nvPr/>
        </p:nvSpPr>
        <p:spPr>
          <a:xfrm>
            <a:off x="65513" y="5985875"/>
            <a:ext cx="4010098" cy="584775"/>
          </a:xfrm>
          <a:prstGeom prst="rect">
            <a:avLst/>
          </a:prstGeom>
        </p:spPr>
        <p:txBody>
          <a:bodyPr wrap="square">
            <a:spAutoFit/>
          </a:bodyPr>
          <a:lstStyle/>
          <a:p>
            <a:pPr algn="ctr"/>
            <a:r>
              <a:rPr lang="en-US" sz="1600" dirty="0" smtClean="0"/>
              <a:t>So we know that each marker is counting in 1’s because the number between 1 and 3 is 2.</a:t>
            </a:r>
            <a:endParaRPr lang="en-GB" sz="1600" dirty="0"/>
          </a:p>
        </p:txBody>
      </p:sp>
      <p:sp>
        <p:nvSpPr>
          <p:cNvPr id="34" name="Rectangle 33"/>
          <p:cNvSpPr/>
          <p:nvPr/>
        </p:nvSpPr>
        <p:spPr>
          <a:xfrm>
            <a:off x="1554617" y="5144234"/>
            <a:ext cx="530564" cy="369332"/>
          </a:xfrm>
          <a:prstGeom prst="rect">
            <a:avLst/>
          </a:prstGeom>
        </p:spPr>
        <p:txBody>
          <a:bodyPr wrap="square">
            <a:spAutoFit/>
          </a:bodyPr>
          <a:lstStyle/>
          <a:p>
            <a:pPr algn="ctr"/>
            <a:r>
              <a:rPr lang="en-US" b="1" dirty="0" smtClean="0">
                <a:solidFill>
                  <a:schemeClr val="accent1"/>
                </a:solidFill>
              </a:rPr>
              <a:t>2L</a:t>
            </a:r>
            <a:endParaRPr lang="en-GB" b="1" dirty="0">
              <a:solidFill>
                <a:schemeClr val="accent1"/>
              </a:solidFill>
            </a:endParaRPr>
          </a:p>
        </p:txBody>
      </p:sp>
      <p:sp>
        <p:nvSpPr>
          <p:cNvPr id="35" name="Oval 34"/>
          <p:cNvSpPr/>
          <p:nvPr/>
        </p:nvSpPr>
        <p:spPr>
          <a:xfrm>
            <a:off x="1616165" y="5135070"/>
            <a:ext cx="359905" cy="4702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flipV="1">
            <a:off x="1804826" y="5666296"/>
            <a:ext cx="1" cy="3805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108497" y="4664504"/>
            <a:ext cx="530564" cy="369332"/>
          </a:xfrm>
          <a:prstGeom prst="rect">
            <a:avLst/>
          </a:prstGeom>
        </p:spPr>
        <p:txBody>
          <a:bodyPr wrap="square">
            <a:spAutoFit/>
          </a:bodyPr>
          <a:lstStyle/>
          <a:p>
            <a:pPr algn="ctr"/>
            <a:r>
              <a:rPr lang="en-US" b="1" dirty="0" smtClean="0">
                <a:solidFill>
                  <a:schemeClr val="accent1"/>
                </a:solidFill>
              </a:rPr>
              <a:t>2L</a:t>
            </a:r>
            <a:endParaRPr lang="en-GB" b="1" dirty="0">
              <a:solidFill>
                <a:schemeClr val="accent1"/>
              </a:solidFill>
            </a:endParaRPr>
          </a:p>
        </p:txBody>
      </p:sp>
      <p:sp>
        <p:nvSpPr>
          <p:cNvPr id="38" name="Rectangle 37"/>
          <p:cNvSpPr/>
          <p:nvPr/>
        </p:nvSpPr>
        <p:spPr>
          <a:xfrm>
            <a:off x="4108497" y="3875802"/>
            <a:ext cx="530564" cy="369332"/>
          </a:xfrm>
          <a:prstGeom prst="rect">
            <a:avLst/>
          </a:prstGeom>
        </p:spPr>
        <p:txBody>
          <a:bodyPr wrap="square">
            <a:spAutoFit/>
          </a:bodyPr>
          <a:lstStyle/>
          <a:p>
            <a:pPr algn="ctr"/>
            <a:r>
              <a:rPr lang="en-US" b="1" dirty="0">
                <a:solidFill>
                  <a:schemeClr val="accent1"/>
                </a:solidFill>
              </a:rPr>
              <a:t>4</a:t>
            </a:r>
            <a:r>
              <a:rPr lang="en-US" b="1" dirty="0" smtClean="0">
                <a:solidFill>
                  <a:schemeClr val="accent1"/>
                </a:solidFill>
              </a:rPr>
              <a:t>L</a:t>
            </a:r>
            <a:endParaRPr lang="en-GB" b="1" dirty="0">
              <a:solidFill>
                <a:schemeClr val="accent1"/>
              </a:solidFill>
            </a:endParaRPr>
          </a:p>
        </p:txBody>
      </p:sp>
      <p:sp>
        <p:nvSpPr>
          <p:cNvPr id="39" name="Rectangle 38"/>
          <p:cNvSpPr/>
          <p:nvPr/>
        </p:nvSpPr>
        <p:spPr>
          <a:xfrm>
            <a:off x="4105889" y="3030581"/>
            <a:ext cx="530564" cy="369332"/>
          </a:xfrm>
          <a:prstGeom prst="rect">
            <a:avLst/>
          </a:prstGeom>
        </p:spPr>
        <p:txBody>
          <a:bodyPr wrap="square">
            <a:spAutoFit/>
          </a:bodyPr>
          <a:lstStyle/>
          <a:p>
            <a:pPr algn="ctr"/>
            <a:r>
              <a:rPr lang="en-US" b="1" dirty="0">
                <a:solidFill>
                  <a:schemeClr val="accent1"/>
                </a:solidFill>
              </a:rPr>
              <a:t>6</a:t>
            </a:r>
            <a:r>
              <a:rPr lang="en-US" b="1" dirty="0" smtClean="0">
                <a:solidFill>
                  <a:schemeClr val="accent1"/>
                </a:solidFill>
              </a:rPr>
              <a:t>L</a:t>
            </a:r>
            <a:endParaRPr lang="en-GB" b="1" dirty="0">
              <a:solidFill>
                <a:schemeClr val="accent1"/>
              </a:solidFill>
            </a:endParaRPr>
          </a:p>
        </p:txBody>
      </p:sp>
      <p:sp>
        <p:nvSpPr>
          <p:cNvPr id="40" name="Rectangle 39"/>
          <p:cNvSpPr/>
          <p:nvPr/>
        </p:nvSpPr>
        <p:spPr>
          <a:xfrm>
            <a:off x="4117298" y="2238639"/>
            <a:ext cx="530564" cy="369332"/>
          </a:xfrm>
          <a:prstGeom prst="rect">
            <a:avLst/>
          </a:prstGeom>
        </p:spPr>
        <p:txBody>
          <a:bodyPr wrap="square">
            <a:spAutoFit/>
          </a:bodyPr>
          <a:lstStyle/>
          <a:p>
            <a:pPr algn="ctr"/>
            <a:r>
              <a:rPr lang="en-US" b="1" dirty="0">
                <a:solidFill>
                  <a:schemeClr val="accent1"/>
                </a:solidFill>
              </a:rPr>
              <a:t>8</a:t>
            </a:r>
            <a:r>
              <a:rPr lang="en-US" b="1" dirty="0" smtClean="0">
                <a:solidFill>
                  <a:schemeClr val="accent1"/>
                </a:solidFill>
              </a:rPr>
              <a:t>L</a:t>
            </a:r>
            <a:endParaRPr lang="en-GB" b="1" dirty="0">
              <a:solidFill>
                <a:schemeClr val="accent1"/>
              </a:solidFill>
            </a:endParaRPr>
          </a:p>
        </p:txBody>
      </p:sp>
    </p:spTree>
    <p:extLst>
      <p:ext uri="{BB962C8B-B14F-4D97-AF65-F5344CB8AC3E}">
        <p14:creationId xmlns:p14="http://schemas.microsoft.com/office/powerpoint/2010/main" val="1641042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2496677" y="169544"/>
            <a:ext cx="7357655"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Capacity in Litres</a:t>
            </a:r>
            <a:endParaRPr lang="en-US" sz="5400" dirty="0">
              <a:ln w="0"/>
              <a:effectLst>
                <a:outerShdw blurRad="38100" dist="19050" dir="2700000" algn="tl" rotWithShape="0">
                  <a:schemeClr val="dk1">
                    <a:alpha val="40000"/>
                  </a:schemeClr>
                </a:outerShdw>
              </a:effectLst>
            </a:endParaRPr>
          </a:p>
        </p:txBody>
      </p:sp>
      <p:sp>
        <p:nvSpPr>
          <p:cNvPr id="17" name="Rectangle 16"/>
          <p:cNvSpPr/>
          <p:nvPr/>
        </p:nvSpPr>
        <p:spPr>
          <a:xfrm>
            <a:off x="8177351" y="2371089"/>
            <a:ext cx="2281646" cy="1077218"/>
          </a:xfrm>
          <a:prstGeom prst="rect">
            <a:avLst/>
          </a:prstGeom>
        </p:spPr>
        <p:txBody>
          <a:bodyPr wrap="square">
            <a:spAutoFit/>
          </a:bodyPr>
          <a:lstStyle/>
          <a:p>
            <a:pPr algn="ctr"/>
            <a:r>
              <a:rPr lang="en-US" sz="1600" dirty="0" smtClean="0"/>
              <a:t>Look closely at the water level to read how much rainforest water there is…</a:t>
            </a:r>
            <a:endParaRPr lang="en-GB" sz="1600" dirty="0"/>
          </a:p>
        </p:txBody>
      </p:sp>
      <p:sp>
        <p:nvSpPr>
          <p:cNvPr id="25" name="Explosion 2 24"/>
          <p:cNvSpPr/>
          <p:nvPr/>
        </p:nvSpPr>
        <p:spPr>
          <a:xfrm rot="622551">
            <a:off x="7376777" y="1735143"/>
            <a:ext cx="4422719" cy="2187519"/>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39375" y="1239059"/>
            <a:ext cx="7833599" cy="400110"/>
          </a:xfrm>
          <a:prstGeom prst="rect">
            <a:avLst/>
          </a:prstGeom>
        </p:spPr>
        <p:txBody>
          <a:bodyPr wrap="square">
            <a:spAutoFit/>
          </a:bodyPr>
          <a:lstStyle/>
          <a:p>
            <a:r>
              <a:rPr lang="en-US" sz="2000" dirty="0" smtClean="0"/>
              <a:t>How many litres of rainforest water is being held in the container?</a:t>
            </a:r>
            <a:endParaRPr lang="en-GB" sz="2000" dirty="0"/>
          </a:p>
        </p:txBody>
      </p:sp>
      <p:cxnSp>
        <p:nvCxnSpPr>
          <p:cNvPr id="23" name="Straight Arrow Connector 22"/>
          <p:cNvCxnSpPr/>
          <p:nvPr/>
        </p:nvCxnSpPr>
        <p:spPr>
          <a:xfrm flipH="1">
            <a:off x="5617029" y="3448307"/>
            <a:ext cx="2455817" cy="3612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114802" y="3574459"/>
            <a:ext cx="557348" cy="4702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639375" y="3224816"/>
            <a:ext cx="2281646" cy="584775"/>
          </a:xfrm>
          <a:prstGeom prst="rect">
            <a:avLst/>
          </a:prstGeom>
        </p:spPr>
        <p:txBody>
          <a:bodyPr wrap="square">
            <a:spAutoFit/>
          </a:bodyPr>
          <a:lstStyle/>
          <a:p>
            <a:pPr algn="ctr"/>
            <a:r>
              <a:rPr lang="en-US" sz="1600" dirty="0" smtClean="0"/>
              <a:t>We know that ‘L’ stands for litres.</a:t>
            </a:r>
            <a:endParaRPr lang="en-GB" sz="1600" dirty="0"/>
          </a:p>
        </p:txBody>
      </p:sp>
      <p:cxnSp>
        <p:nvCxnSpPr>
          <p:cNvPr id="28" name="Straight Arrow Connector 27"/>
          <p:cNvCxnSpPr/>
          <p:nvPr/>
        </p:nvCxnSpPr>
        <p:spPr>
          <a:xfrm>
            <a:off x="2281646" y="3605349"/>
            <a:ext cx="1831413" cy="957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260759" y="5372327"/>
            <a:ext cx="4972018" cy="707886"/>
          </a:xfrm>
          <a:prstGeom prst="rect">
            <a:avLst/>
          </a:prstGeom>
        </p:spPr>
        <p:txBody>
          <a:bodyPr wrap="square">
            <a:spAutoFit/>
          </a:bodyPr>
          <a:lstStyle/>
          <a:p>
            <a:r>
              <a:rPr lang="en-US" sz="2000" dirty="0" smtClean="0"/>
              <a:t>There is   ________  of rainforest water in the container.</a:t>
            </a:r>
            <a:endParaRPr lang="en-GB" sz="2000" dirty="0"/>
          </a:p>
        </p:txBody>
      </p:sp>
      <p:pic>
        <p:nvPicPr>
          <p:cNvPr id="18"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2"/>
          <a:stretch>
            <a:fillRect/>
          </a:stretch>
        </p:blipFill>
        <p:spPr>
          <a:xfrm>
            <a:off x="10760176" y="143222"/>
            <a:ext cx="1276350" cy="971550"/>
          </a:xfrm>
          <a:prstGeom prst="rect">
            <a:avLst/>
          </a:prstGeom>
        </p:spPr>
      </p:pic>
    </p:spTree>
    <p:extLst>
      <p:ext uri="{BB962C8B-B14F-4D97-AF65-F5344CB8AC3E}">
        <p14:creationId xmlns:p14="http://schemas.microsoft.com/office/powerpoint/2010/main" val="38276610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5359898" y="215099"/>
            <a:ext cx="1716047"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Litres</a:t>
            </a:r>
            <a:endParaRPr lang="en-US" sz="5400" dirty="0">
              <a:ln w="0"/>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860DFC27-56B5-4DC8-81FE-DC18ABC72E64}"/>
              </a:ext>
            </a:extLst>
          </p:cNvPr>
          <p:cNvSpPr/>
          <p:nvPr/>
        </p:nvSpPr>
        <p:spPr>
          <a:xfrm>
            <a:off x="2034416" y="1257647"/>
            <a:ext cx="7979161"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Draw and colour the correct amount of juice in each container.</a:t>
            </a:r>
          </a:p>
        </p:txBody>
      </p:sp>
      <p:pic>
        <p:nvPicPr>
          <p:cNvPr id="2" name="Picture 1"/>
          <p:cNvPicPr>
            <a:picLocks noChangeAspect="1"/>
          </p:cNvPicPr>
          <p:nvPr/>
        </p:nvPicPr>
        <p:blipFill>
          <a:blip r:embed="rId2"/>
          <a:stretch>
            <a:fillRect/>
          </a:stretch>
        </p:blipFill>
        <p:spPr>
          <a:xfrm>
            <a:off x="748873" y="2801517"/>
            <a:ext cx="1890719" cy="2540654"/>
          </a:xfrm>
          <a:prstGeom prst="rect">
            <a:avLst/>
          </a:prstGeom>
        </p:spPr>
      </p:pic>
      <p:pic>
        <p:nvPicPr>
          <p:cNvPr id="3" name="Picture 2"/>
          <p:cNvPicPr>
            <a:picLocks noChangeAspect="1"/>
          </p:cNvPicPr>
          <p:nvPr/>
        </p:nvPicPr>
        <p:blipFill>
          <a:blip r:embed="rId3"/>
          <a:stretch>
            <a:fillRect/>
          </a:stretch>
        </p:blipFill>
        <p:spPr>
          <a:xfrm>
            <a:off x="3212928" y="2300196"/>
            <a:ext cx="2943225" cy="3543300"/>
          </a:xfrm>
          <a:prstGeom prst="rect">
            <a:avLst/>
          </a:prstGeom>
        </p:spPr>
      </p:pic>
      <p:pic>
        <p:nvPicPr>
          <p:cNvPr id="4" name="Picture 3"/>
          <p:cNvPicPr>
            <a:picLocks noChangeAspect="1"/>
          </p:cNvPicPr>
          <p:nvPr/>
        </p:nvPicPr>
        <p:blipFill>
          <a:blip r:embed="rId4"/>
          <a:stretch>
            <a:fillRect/>
          </a:stretch>
        </p:blipFill>
        <p:spPr>
          <a:xfrm>
            <a:off x="9160200" y="2517542"/>
            <a:ext cx="2041346" cy="3108605"/>
          </a:xfrm>
          <a:prstGeom prst="rect">
            <a:avLst/>
          </a:prstGeom>
        </p:spPr>
      </p:pic>
      <p:pic>
        <p:nvPicPr>
          <p:cNvPr id="7" name="Picture 6"/>
          <p:cNvPicPr>
            <a:picLocks noChangeAspect="1"/>
          </p:cNvPicPr>
          <p:nvPr/>
        </p:nvPicPr>
        <p:blipFill>
          <a:blip r:embed="rId5"/>
          <a:stretch>
            <a:fillRect/>
          </a:stretch>
        </p:blipFill>
        <p:spPr>
          <a:xfrm>
            <a:off x="6729489" y="2228758"/>
            <a:ext cx="1857375" cy="3686175"/>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6"/>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3600406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4047807" y="112851"/>
            <a:ext cx="3922549"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Practical Task</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1" y="1165834"/>
            <a:ext cx="8252454"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How many litres does the large container hold? </a:t>
            </a:r>
            <a:endParaRPr lang="en-US" sz="2400" dirty="0">
              <a:ln w="0"/>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860DFC27-56B5-4DC8-81FE-DC18ABC72E64}"/>
              </a:ext>
            </a:extLst>
          </p:cNvPr>
          <p:cNvSpPr/>
          <p:nvPr/>
        </p:nvSpPr>
        <p:spPr>
          <a:xfrm>
            <a:off x="206622" y="1888759"/>
            <a:ext cx="11604911" cy="1200329"/>
          </a:xfrm>
          <a:prstGeom prst="rect">
            <a:avLst/>
          </a:prstGeom>
          <a:noFill/>
        </p:spPr>
        <p:txBody>
          <a:bodyPr wrap="square" lIns="91440" tIns="45720" rIns="91440" bIns="45720">
            <a:spAutoFit/>
          </a:bodyPr>
          <a:lstStyle/>
          <a:p>
            <a:pPr algn="ctr"/>
            <a:r>
              <a:rPr lang="en-US" sz="2400" dirty="0">
                <a:ln w="0"/>
                <a:solidFill>
                  <a:schemeClr val="accent1"/>
                </a:solidFill>
                <a:effectLst>
                  <a:outerShdw blurRad="38100" dist="19050" dir="2700000" algn="tl" rotWithShape="0">
                    <a:schemeClr val="dk1">
                      <a:alpha val="40000"/>
                    </a:schemeClr>
                  </a:outerShdw>
                </a:effectLst>
              </a:rPr>
              <a:t>Find a large container/bucket in your </a:t>
            </a:r>
            <a:r>
              <a:rPr lang="en-US" sz="2400" dirty="0" smtClean="0">
                <a:ln w="0"/>
                <a:solidFill>
                  <a:schemeClr val="accent1"/>
                </a:solidFill>
                <a:effectLst>
                  <a:outerShdw blurRad="38100" dist="19050" dir="2700000" algn="tl" rotWithShape="0">
                    <a:schemeClr val="dk1">
                      <a:alpha val="40000"/>
                    </a:schemeClr>
                  </a:outerShdw>
                </a:effectLst>
              </a:rPr>
              <a:t>house. </a:t>
            </a:r>
            <a:r>
              <a:rPr lang="en-US" sz="2400" dirty="0" smtClean="0">
                <a:ln w="0"/>
                <a:solidFill>
                  <a:schemeClr val="accent1"/>
                </a:solidFill>
                <a:effectLst>
                  <a:outerShdw blurRad="38100" dist="19050" dir="2700000" algn="tl" rotWithShape="0">
                    <a:schemeClr val="dk1">
                      <a:alpha val="40000"/>
                    </a:schemeClr>
                  </a:outerShdw>
                </a:effectLst>
              </a:rPr>
              <a:t>Measure out a litre at a time using your measuring cylinder/measuring jug and pour it into your container. Continue to do this until the container is full.</a:t>
            </a:r>
            <a:endParaRPr lang="en-US" sz="2400" dirty="0">
              <a:ln w="0"/>
              <a:solidFill>
                <a:schemeClr val="accent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9ACA1241-448F-42BF-AA2B-BA8E7EFA6EB5}"/>
              </a:ext>
            </a:extLst>
          </p:cNvPr>
          <p:cNvSpPr/>
          <p:nvPr/>
        </p:nvSpPr>
        <p:spPr>
          <a:xfrm>
            <a:off x="2086628" y="6053241"/>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 photo of you </a:t>
            </a:r>
            <a:r>
              <a:rPr lang="en-US" sz="1600" dirty="0" smtClean="0">
                <a:ln w="0"/>
                <a:solidFill>
                  <a:schemeClr val="bg1"/>
                </a:solidFill>
                <a:effectLst>
                  <a:outerShdw blurRad="38100" dist="19050" dir="2700000" algn="tl" rotWithShape="0">
                    <a:schemeClr val="dk1">
                      <a:alpha val="40000"/>
                    </a:schemeClr>
                  </a:outerShdw>
                </a:effectLst>
              </a:rPr>
              <a:t>measuring in litres to</a:t>
            </a:r>
            <a:r>
              <a:rPr lang="en-US" sz="1600" dirty="0">
                <a:ln w="0"/>
                <a:solidFill>
                  <a:schemeClr val="bg1"/>
                </a:solidFill>
                <a:effectLst>
                  <a:outerShdw blurRad="38100" dist="19050" dir="2700000" algn="tl" rotWithShape="0">
                    <a:schemeClr val="dk1">
                      <a:alpha val="40000"/>
                    </a:schemeClr>
                  </a:outerShdw>
                </a:effectLst>
              </a:rPr>
              <a:t>:</a:t>
            </a:r>
          </a:p>
          <a:p>
            <a:pPr algn="ctr"/>
            <a:r>
              <a:rPr lang="en-US" sz="1600" dirty="0">
                <a:ln w="0"/>
                <a:solidFill>
                  <a:schemeClr val="bg1"/>
                </a:solidFill>
                <a:effectLst>
                  <a:outerShdw blurRad="38100" dist="19050" dir="2700000" algn="tl" rotWithShape="0">
                    <a:schemeClr val="dk1">
                      <a:alpha val="40000"/>
                    </a:schemeClr>
                  </a:outerShdw>
                </a:effectLst>
                <a:hlinkClick r:id="rId2"/>
              </a:rPr>
              <a:t>pioneerspupils@gmail.com</a:t>
            </a:r>
            <a:r>
              <a:rPr lang="en-US" sz="1600" dirty="0">
                <a:ln w="0"/>
                <a:solidFill>
                  <a:schemeClr val="bg1"/>
                </a:solidFill>
                <a:effectLst>
                  <a:outerShdw blurRad="38100" dist="19050" dir="2700000" algn="tl" rotWithShape="0">
                    <a:schemeClr val="dk1">
                      <a:alpha val="40000"/>
                    </a:schemeClr>
                  </a:outerShdw>
                </a:effectLst>
              </a:rPr>
              <a:t>      so that you can be in our weekly Facebook post!</a:t>
            </a:r>
          </a:p>
        </p:txBody>
      </p:sp>
      <p:pic>
        <p:nvPicPr>
          <p:cNvPr id="11" name="Picture 10"/>
          <p:cNvPicPr>
            <a:picLocks noChangeAspect="1"/>
          </p:cNvPicPr>
          <p:nvPr/>
        </p:nvPicPr>
        <p:blipFill>
          <a:blip r:embed="rId3"/>
          <a:stretch>
            <a:fillRect/>
          </a:stretch>
        </p:blipFill>
        <p:spPr>
          <a:xfrm>
            <a:off x="2411732" y="5992278"/>
            <a:ext cx="433109" cy="794032"/>
          </a:xfrm>
          <a:prstGeom prst="rect">
            <a:avLst/>
          </a:prstGeom>
        </p:spPr>
      </p:pic>
      <p:pic>
        <p:nvPicPr>
          <p:cNvPr id="12" name="Picture 11"/>
          <p:cNvPicPr>
            <a:picLocks noChangeAspect="1"/>
          </p:cNvPicPr>
          <p:nvPr/>
        </p:nvPicPr>
        <p:blipFill>
          <a:blip r:embed="rId4"/>
          <a:stretch>
            <a:fillRect/>
          </a:stretch>
        </p:blipFill>
        <p:spPr>
          <a:xfrm>
            <a:off x="9606328" y="6101393"/>
            <a:ext cx="589586" cy="590876"/>
          </a:xfrm>
          <a:prstGeom prst="rect">
            <a:avLst/>
          </a:prstGeom>
        </p:spPr>
      </p:pic>
      <p:pic>
        <p:nvPicPr>
          <p:cNvPr id="13"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5"/>
          <a:stretch>
            <a:fillRect/>
          </a:stretch>
        </p:blipFill>
        <p:spPr>
          <a:xfrm>
            <a:off x="10835981" y="88524"/>
            <a:ext cx="1276350" cy="962025"/>
          </a:xfrm>
          <a:prstGeom prst="rect">
            <a:avLst/>
          </a:prstGeom>
        </p:spPr>
      </p:pic>
      <p:pic>
        <p:nvPicPr>
          <p:cNvPr id="2050" name="Picture 2" descr="Image result for buck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7023" y="3338629"/>
            <a:ext cx="2404108" cy="24041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1628095" y="3435255"/>
            <a:ext cx="2785466" cy="2190867"/>
          </a:xfrm>
          <a:prstGeom prst="rect">
            <a:avLst/>
          </a:prstGeom>
        </p:spPr>
      </p:pic>
      <p:pic>
        <p:nvPicPr>
          <p:cNvPr id="3" name="Picture 2"/>
          <p:cNvPicPr>
            <a:picLocks noChangeAspect="1"/>
          </p:cNvPicPr>
          <p:nvPr/>
        </p:nvPicPr>
        <p:blipFill>
          <a:blip r:embed="rId8"/>
          <a:stretch>
            <a:fillRect/>
          </a:stretch>
        </p:blipFill>
        <p:spPr>
          <a:xfrm>
            <a:off x="7604593" y="3445249"/>
            <a:ext cx="2939188" cy="2190867"/>
          </a:xfrm>
          <a:prstGeom prst="rect">
            <a:avLst/>
          </a:prstGeom>
        </p:spPr>
      </p:pic>
    </p:spTree>
    <p:extLst>
      <p:ext uri="{BB962C8B-B14F-4D97-AF65-F5344CB8AC3E}">
        <p14:creationId xmlns:p14="http://schemas.microsoft.com/office/powerpoint/2010/main" val="231617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A0D6-75DF-49AA-BB21-DFB8246D480F}"/>
              </a:ext>
            </a:extLst>
          </p:cNvPr>
          <p:cNvSpPr txBox="1"/>
          <p:nvPr/>
        </p:nvSpPr>
        <p:spPr>
          <a:xfrm>
            <a:off x="6904452" y="2327607"/>
            <a:ext cx="4805996"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7200" dirty="0">
                <a:solidFill>
                  <a:srgbClr val="000000"/>
                </a:solidFill>
                <a:latin typeface="+mj-lt"/>
                <a:ea typeface="+mj-ea"/>
                <a:cs typeface="+mj-cs"/>
              </a:rPr>
              <a:t>Challenge!</a:t>
            </a:r>
          </a:p>
        </p:txBody>
      </p:sp>
      <p:pic>
        <p:nvPicPr>
          <p:cNvPr id="1026" name="Picture 2" descr="Trophy Store Gold Well Done Medal award, 5 cm, Free Ribbon, Free engraving  up to 45 letters AM1182.01: Amazon.co.uk: Sports &amp; Outdoors">
            <a:extLst>
              <a:ext uri="{FF2B5EF4-FFF2-40B4-BE49-F238E27FC236}">
                <a16:creationId xmlns:a16="http://schemas.microsoft.com/office/drawing/2014/main" id="{2D9305EB-4C1C-4E8C-B387-332C2BDF4B4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828" r="1175" b="3"/>
          <a:stretch/>
        </p:blipFill>
        <p:spPr bwMode="auto">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E0EB96-74EB-4776-A020-60A830657FAD}"/>
              </a:ext>
            </a:extLst>
          </p:cNvPr>
          <p:cNvSpPr txBox="1"/>
          <p:nvPr/>
        </p:nvSpPr>
        <p:spPr>
          <a:xfrm>
            <a:off x="7079598" y="3753110"/>
            <a:ext cx="4311869" cy="461665"/>
          </a:xfrm>
          <a:prstGeom prst="rect">
            <a:avLst/>
          </a:prstGeom>
          <a:noFill/>
        </p:spPr>
        <p:txBody>
          <a:bodyPr wrap="square" rtlCol="0">
            <a:spAutoFit/>
          </a:bodyPr>
          <a:lstStyle/>
          <a:p>
            <a:pPr>
              <a:spcAft>
                <a:spcPts val="600"/>
              </a:spcAft>
            </a:pPr>
            <a:r>
              <a:rPr lang="en-GB" sz="2400" dirty="0"/>
              <a:t>Have a go at these problems…</a:t>
            </a:r>
          </a:p>
        </p:txBody>
      </p:sp>
    </p:spTree>
    <p:extLst>
      <p:ext uri="{BB962C8B-B14F-4D97-AF65-F5344CB8AC3E}">
        <p14:creationId xmlns:p14="http://schemas.microsoft.com/office/powerpoint/2010/main" val="12120483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4576261" y="107871"/>
            <a:ext cx="2939266"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Challenge</a:t>
            </a:r>
            <a:endParaRPr lang="en-US" sz="5400" dirty="0">
              <a:ln w="0"/>
              <a:effectLst>
                <a:outerShdw blurRad="38100" dist="19050" dir="2700000" algn="tl" rotWithShape="0">
                  <a:schemeClr val="dk1">
                    <a:alpha val="40000"/>
                  </a:schemeClr>
                </a:outerShdw>
              </a:effectLst>
            </a:endParaRPr>
          </a:p>
        </p:txBody>
      </p:sp>
      <p:pic>
        <p:nvPicPr>
          <p:cNvPr id="13"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pic>
        <p:nvPicPr>
          <p:cNvPr id="2" name="Picture 1"/>
          <p:cNvPicPr>
            <a:picLocks noChangeAspect="1"/>
          </p:cNvPicPr>
          <p:nvPr/>
        </p:nvPicPr>
        <p:blipFill>
          <a:blip r:embed="rId3"/>
          <a:stretch>
            <a:fillRect/>
          </a:stretch>
        </p:blipFill>
        <p:spPr>
          <a:xfrm>
            <a:off x="335552" y="1140621"/>
            <a:ext cx="6300379" cy="2841347"/>
          </a:xfrm>
          <a:prstGeom prst="rect">
            <a:avLst/>
          </a:prstGeom>
          <a:ln w="38100">
            <a:solidFill>
              <a:schemeClr val="accent1"/>
            </a:solidFill>
          </a:ln>
        </p:spPr>
      </p:pic>
      <p:pic>
        <p:nvPicPr>
          <p:cNvPr id="3" name="Picture 2"/>
          <p:cNvPicPr>
            <a:picLocks noChangeAspect="1"/>
          </p:cNvPicPr>
          <p:nvPr/>
        </p:nvPicPr>
        <p:blipFill>
          <a:blip r:embed="rId4"/>
          <a:stretch>
            <a:fillRect/>
          </a:stretch>
        </p:blipFill>
        <p:spPr>
          <a:xfrm>
            <a:off x="4019686" y="4176645"/>
            <a:ext cx="7789136" cy="2484051"/>
          </a:xfrm>
          <a:prstGeom prst="rect">
            <a:avLst/>
          </a:prstGeom>
          <a:ln w="38100">
            <a:solidFill>
              <a:schemeClr val="accent1"/>
            </a:solidFill>
          </a:ln>
        </p:spPr>
      </p:pic>
      <p:cxnSp>
        <p:nvCxnSpPr>
          <p:cNvPr id="6" name="Straight Connector 5"/>
          <p:cNvCxnSpPr/>
          <p:nvPr/>
        </p:nvCxnSpPr>
        <p:spPr>
          <a:xfrm>
            <a:off x="7498083" y="1584960"/>
            <a:ext cx="301316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ight Arrow 6"/>
          <p:cNvSpPr/>
          <p:nvPr/>
        </p:nvSpPr>
        <p:spPr>
          <a:xfrm>
            <a:off x="6749143" y="1314994"/>
            <a:ext cx="609600" cy="2699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402289" y="1748381"/>
            <a:ext cx="3108960" cy="369332"/>
          </a:xfrm>
          <a:prstGeom prst="rect">
            <a:avLst/>
          </a:prstGeom>
          <a:noFill/>
        </p:spPr>
        <p:txBody>
          <a:bodyPr wrap="square" rtlCol="0">
            <a:spAutoFit/>
          </a:bodyPr>
          <a:lstStyle/>
          <a:p>
            <a:r>
              <a:rPr lang="en-US" dirty="0" smtClean="0"/>
              <a:t>How do you know?</a:t>
            </a:r>
            <a:endParaRPr lang="en-GB" dirty="0"/>
          </a:p>
        </p:txBody>
      </p:sp>
      <p:cxnSp>
        <p:nvCxnSpPr>
          <p:cNvPr id="10" name="Straight Connector 9"/>
          <p:cNvCxnSpPr/>
          <p:nvPr/>
        </p:nvCxnSpPr>
        <p:spPr>
          <a:xfrm>
            <a:off x="7498083" y="2399212"/>
            <a:ext cx="4310739" cy="130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498083" y="2782510"/>
            <a:ext cx="4310739" cy="130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15527" y="3165808"/>
            <a:ext cx="4310739" cy="130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15527" y="3551344"/>
            <a:ext cx="4310739" cy="1306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flipH="1">
            <a:off x="3139575" y="4376057"/>
            <a:ext cx="692332" cy="352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flipV="1">
            <a:off x="377187" y="5050972"/>
            <a:ext cx="631099" cy="43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76049" y="4768950"/>
            <a:ext cx="3108960" cy="369332"/>
          </a:xfrm>
          <a:prstGeom prst="rect">
            <a:avLst/>
          </a:prstGeom>
          <a:noFill/>
        </p:spPr>
        <p:txBody>
          <a:bodyPr wrap="square" rtlCol="0">
            <a:spAutoFit/>
          </a:bodyPr>
          <a:lstStyle/>
          <a:p>
            <a:r>
              <a:rPr lang="en-US" dirty="0"/>
              <a:t>i</a:t>
            </a:r>
            <a:r>
              <a:rPr lang="en-US" dirty="0" smtClean="0"/>
              <a:t>s the odd one out because…</a:t>
            </a:r>
            <a:endParaRPr lang="en-GB" dirty="0"/>
          </a:p>
        </p:txBody>
      </p:sp>
      <p:cxnSp>
        <p:nvCxnSpPr>
          <p:cNvPr id="19" name="Straight Connector 18"/>
          <p:cNvCxnSpPr/>
          <p:nvPr/>
        </p:nvCxnSpPr>
        <p:spPr>
          <a:xfrm flipV="1">
            <a:off x="377187" y="5418670"/>
            <a:ext cx="3454720" cy="217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77187" y="5797758"/>
            <a:ext cx="3454720" cy="217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77187" y="6181095"/>
            <a:ext cx="3454720" cy="217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77187" y="6564098"/>
            <a:ext cx="3454720" cy="21771"/>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540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714965" y="209007"/>
            <a:ext cx="4714111"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Tricky Challenge</a:t>
            </a:r>
          </a:p>
        </p:txBody>
      </p:sp>
      <p:pic>
        <p:nvPicPr>
          <p:cNvPr id="14"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pic>
        <p:nvPicPr>
          <p:cNvPr id="2" name="Picture 1"/>
          <p:cNvPicPr>
            <a:picLocks noChangeAspect="1"/>
          </p:cNvPicPr>
          <p:nvPr/>
        </p:nvPicPr>
        <p:blipFill>
          <a:blip r:embed="rId3"/>
          <a:stretch>
            <a:fillRect/>
          </a:stretch>
        </p:blipFill>
        <p:spPr>
          <a:xfrm>
            <a:off x="637626" y="1456100"/>
            <a:ext cx="7791450" cy="4886325"/>
          </a:xfrm>
          <a:prstGeom prst="rect">
            <a:avLst/>
          </a:prstGeom>
          <a:ln w="38100">
            <a:solidFill>
              <a:schemeClr val="accent1"/>
            </a:solidFill>
          </a:ln>
        </p:spPr>
      </p:pic>
      <p:cxnSp>
        <p:nvCxnSpPr>
          <p:cNvPr id="5" name="Straight Connector 4"/>
          <p:cNvCxnSpPr/>
          <p:nvPr/>
        </p:nvCxnSpPr>
        <p:spPr>
          <a:xfrm>
            <a:off x="9431383" y="1968137"/>
            <a:ext cx="202535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431382" y="5586548"/>
            <a:ext cx="202535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431381" y="6320653"/>
            <a:ext cx="202535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560526" y="1881051"/>
            <a:ext cx="74022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543109" y="5464628"/>
            <a:ext cx="74022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543109" y="6213564"/>
            <a:ext cx="74022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9486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D4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E3E5535D-DDA7-45DD-A6F6-22A0653C83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03400" y="1176793"/>
            <a:ext cx="4528108" cy="45481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AEF7FB7-AE85-463D-AE4B-E81330DE1376}"/>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8" name="Rectangle 7">
            <a:extLst>
              <a:ext uri="{FF2B5EF4-FFF2-40B4-BE49-F238E27FC236}">
                <a16:creationId xmlns:a16="http://schemas.microsoft.com/office/drawing/2014/main" id="{0F9FB752-D881-4A58-9734-650E9602BCC6}"/>
              </a:ext>
            </a:extLst>
          </p:cNvPr>
          <p:cNvSpPr/>
          <p:nvPr/>
        </p:nvSpPr>
        <p:spPr>
          <a:xfrm>
            <a:off x="0" y="5674395"/>
            <a:ext cx="12192000" cy="95607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7E06FD9-CF0D-427E-829C-AFA7A56C1688}"/>
              </a:ext>
            </a:extLst>
          </p:cNvPr>
          <p:cNvSpPr txBox="1"/>
          <p:nvPr/>
        </p:nvSpPr>
        <p:spPr>
          <a:xfrm>
            <a:off x="242056" y="5829267"/>
            <a:ext cx="11130455" cy="646331"/>
          </a:xfrm>
          <a:prstGeom prst="rect">
            <a:avLst/>
          </a:prstGeom>
          <a:noFill/>
        </p:spPr>
        <p:txBody>
          <a:bodyPr wrap="square" rtlCol="0">
            <a:spAutoFit/>
          </a:bodyPr>
          <a:lstStyle/>
          <a:p>
            <a:r>
              <a:rPr lang="en-GB" dirty="0"/>
              <a:t>Please send any completed work/photographed evidence of completed work (practical activities) to </a:t>
            </a:r>
            <a:r>
              <a:rPr lang="en-GB" dirty="0">
                <a:hlinkClick r:id="rId4"/>
              </a:rPr>
              <a:t>pioneerspupils@gmail.com</a:t>
            </a:r>
            <a:r>
              <a:rPr lang="en-GB" dirty="0"/>
              <a:t>                       </a:t>
            </a:r>
            <a:r>
              <a:rPr lang="en-GB" dirty="0">
                <a:solidFill>
                  <a:schemeClr val="bg1"/>
                </a:solidFill>
              </a:rPr>
              <a:t>or</a:t>
            </a:r>
            <a:r>
              <a:rPr lang="en-GB" dirty="0"/>
              <a:t>                          deliver it to the dropbox outside of school on a Friday.</a:t>
            </a:r>
          </a:p>
        </p:txBody>
      </p:sp>
      <p:sp>
        <p:nvSpPr>
          <p:cNvPr id="13" name="Rectangle 12">
            <a:extLst>
              <a:ext uri="{FF2B5EF4-FFF2-40B4-BE49-F238E27FC236}">
                <a16:creationId xmlns:a16="http://schemas.microsoft.com/office/drawing/2014/main" id="{772536DC-F3D8-4F1F-8376-E3E50FBB8361}"/>
              </a:ext>
            </a:extLst>
          </p:cNvPr>
          <p:cNvSpPr/>
          <p:nvPr/>
        </p:nvSpPr>
        <p:spPr>
          <a:xfrm>
            <a:off x="0" y="468936"/>
            <a:ext cx="12192000" cy="552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77A30C-55FB-45AF-A863-F51AE27C48E5}"/>
              </a:ext>
            </a:extLst>
          </p:cNvPr>
          <p:cNvSpPr txBox="1"/>
          <p:nvPr/>
        </p:nvSpPr>
        <p:spPr>
          <a:xfrm>
            <a:off x="1034043" y="347751"/>
            <a:ext cx="10535920" cy="707886"/>
          </a:xfrm>
          <a:prstGeom prst="rect">
            <a:avLst/>
          </a:prstGeom>
          <a:noFill/>
        </p:spPr>
        <p:txBody>
          <a:bodyPr wrap="square" lIns="91440" tIns="45720" rIns="91440" bIns="45720" rtlCol="0" anchor="t">
            <a:spAutoFit/>
          </a:bodyPr>
          <a:lstStyle/>
          <a:p>
            <a:pPr algn="ctr"/>
            <a:r>
              <a:rPr lang="en-GB" sz="4000" dirty="0">
                <a:solidFill>
                  <a:schemeClr val="accent1">
                    <a:lumMod val="60000"/>
                    <a:lumOff val="40000"/>
                  </a:schemeClr>
                </a:solidFill>
              </a:rPr>
              <a:t>Well done for all of your hard work this lesson!</a:t>
            </a:r>
          </a:p>
        </p:txBody>
      </p:sp>
    </p:spTree>
    <p:extLst>
      <p:ext uri="{BB962C8B-B14F-4D97-AF65-F5344CB8AC3E}">
        <p14:creationId xmlns:p14="http://schemas.microsoft.com/office/powerpoint/2010/main" val="42778951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smtClean="0"/>
              <a:t>22.02.21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69871" y="2832960"/>
            <a:ext cx="10429593" cy="707886"/>
          </a:xfrm>
          <a:prstGeom prst="rect">
            <a:avLst/>
          </a:prstGeom>
          <a:noFill/>
        </p:spPr>
        <p:txBody>
          <a:bodyPr wrap="square" rtlCol="0">
            <a:spAutoFit/>
          </a:bodyPr>
          <a:lstStyle/>
          <a:p>
            <a:r>
              <a:rPr lang="en-GB" sz="4000" dirty="0"/>
              <a:t>LO To be able </a:t>
            </a:r>
            <a:r>
              <a:rPr lang="en-GB" sz="4000" dirty="0" smtClean="0"/>
              <a:t>to measure in litres.</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25081692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smtClean="0"/>
              <a:t>23.02.21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707886"/>
          </a:xfrm>
          <a:prstGeom prst="rect">
            <a:avLst/>
          </a:prstGeom>
          <a:noFill/>
        </p:spPr>
        <p:txBody>
          <a:bodyPr wrap="square" rtlCol="0">
            <a:spAutoFit/>
          </a:bodyPr>
          <a:lstStyle/>
          <a:p>
            <a:r>
              <a:rPr lang="en-GB" sz="4000" dirty="0"/>
              <a:t>LO To be able </a:t>
            </a:r>
            <a:r>
              <a:rPr lang="en-GB" sz="4000" dirty="0" smtClean="0"/>
              <a:t>to measure in millilitres. </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4096424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3488823" y="134513"/>
            <a:ext cx="479778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Recap - Capacity</a:t>
            </a:r>
            <a:endParaRPr lang="en-US" sz="5400" dirty="0">
              <a:ln w="0"/>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860DFC27-56B5-4DC8-81FE-DC18ABC72E64}"/>
              </a:ext>
            </a:extLst>
          </p:cNvPr>
          <p:cNvSpPr/>
          <p:nvPr/>
        </p:nvSpPr>
        <p:spPr>
          <a:xfrm>
            <a:off x="1030369" y="1057843"/>
            <a:ext cx="9872249"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Capacity is measured in litres and millilitres. </a:t>
            </a:r>
          </a:p>
        </p:txBody>
      </p:sp>
      <p:pic>
        <p:nvPicPr>
          <p:cNvPr id="13"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2"/>
          <a:stretch>
            <a:fillRect/>
          </a:stretch>
        </p:blipFill>
        <p:spPr>
          <a:xfrm>
            <a:off x="10745062" y="134513"/>
            <a:ext cx="1276350" cy="971550"/>
          </a:xfrm>
          <a:prstGeom prst="rect">
            <a:avLst/>
          </a:prstGeom>
        </p:spPr>
      </p:pic>
      <p:pic>
        <p:nvPicPr>
          <p:cNvPr id="8" name="Picture 7"/>
          <p:cNvPicPr>
            <a:picLocks noChangeAspect="1"/>
          </p:cNvPicPr>
          <p:nvPr/>
        </p:nvPicPr>
        <p:blipFill>
          <a:blip r:embed="rId3"/>
          <a:stretch>
            <a:fillRect/>
          </a:stretch>
        </p:blipFill>
        <p:spPr>
          <a:xfrm>
            <a:off x="1473012" y="1636619"/>
            <a:ext cx="2251349" cy="4907616"/>
          </a:xfrm>
          <a:prstGeom prst="rect">
            <a:avLst/>
          </a:prstGeom>
        </p:spPr>
      </p:pic>
      <p:sp>
        <p:nvSpPr>
          <p:cNvPr id="9" name="Oval 8"/>
          <p:cNvSpPr/>
          <p:nvPr/>
        </p:nvSpPr>
        <p:spPr>
          <a:xfrm>
            <a:off x="1757082" y="4090427"/>
            <a:ext cx="769887" cy="687761"/>
          </a:xfrm>
          <a:prstGeom prst="ellipse">
            <a:avLst/>
          </a:prstGeom>
          <a:no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cxnSp>
        <p:nvCxnSpPr>
          <p:cNvPr id="11" name="Straight Arrow Connector 10"/>
          <p:cNvCxnSpPr/>
          <p:nvPr/>
        </p:nvCxnSpPr>
        <p:spPr>
          <a:xfrm flipV="1">
            <a:off x="2607651" y="3505200"/>
            <a:ext cx="1614724" cy="857387"/>
          </a:xfrm>
          <a:prstGeom prst="straightConnector1">
            <a:avLst/>
          </a:prstGeom>
          <a:ln w="38100">
            <a:solidFill>
              <a:schemeClr val="bg1">
                <a:lumMod val="65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17" name="Rectangle 16"/>
          <p:cNvSpPr/>
          <p:nvPr/>
        </p:nvSpPr>
        <p:spPr>
          <a:xfrm>
            <a:off x="4124478" y="2727521"/>
            <a:ext cx="2374933" cy="1200329"/>
          </a:xfrm>
          <a:prstGeom prst="rect">
            <a:avLst/>
          </a:prstGeom>
        </p:spPr>
        <p:txBody>
          <a:bodyPr wrap="square">
            <a:spAutoFit/>
          </a:bodyPr>
          <a:lstStyle/>
          <a:p>
            <a:pPr algn="ctr"/>
            <a:r>
              <a:rPr lang="en-US" dirty="0"/>
              <a:t>Litres is written as a </a:t>
            </a:r>
            <a:r>
              <a:rPr lang="en-US" dirty="0" smtClean="0"/>
              <a:t>‘L’ </a:t>
            </a:r>
            <a:r>
              <a:rPr lang="en-US" dirty="0"/>
              <a:t>for short. This is how we will often see it on </a:t>
            </a:r>
            <a:r>
              <a:rPr lang="en-US" dirty="0" smtClean="0"/>
              <a:t>packaging.</a:t>
            </a:r>
            <a:endParaRPr lang="en-GB" dirty="0"/>
          </a:p>
        </p:txBody>
      </p:sp>
      <p:pic>
        <p:nvPicPr>
          <p:cNvPr id="19" name="Picture 18"/>
          <p:cNvPicPr>
            <a:picLocks noChangeAspect="1"/>
          </p:cNvPicPr>
          <p:nvPr/>
        </p:nvPicPr>
        <p:blipFill>
          <a:blip r:embed="rId4"/>
          <a:stretch>
            <a:fillRect/>
          </a:stretch>
        </p:blipFill>
        <p:spPr>
          <a:xfrm>
            <a:off x="9398534" y="2442838"/>
            <a:ext cx="1186983" cy="2926635"/>
          </a:xfrm>
          <a:prstGeom prst="rect">
            <a:avLst/>
          </a:prstGeom>
        </p:spPr>
      </p:pic>
      <p:sp>
        <p:nvSpPr>
          <p:cNvPr id="21" name="Oval 20"/>
          <p:cNvSpPr/>
          <p:nvPr/>
        </p:nvSpPr>
        <p:spPr>
          <a:xfrm>
            <a:off x="9580186" y="4832546"/>
            <a:ext cx="769887" cy="687761"/>
          </a:xfrm>
          <a:prstGeom prst="ellipse">
            <a:avLst/>
          </a:prstGeom>
          <a:no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cxnSp>
        <p:nvCxnSpPr>
          <p:cNvPr id="22" name="Straight Arrow Connector 21"/>
          <p:cNvCxnSpPr/>
          <p:nvPr/>
        </p:nvCxnSpPr>
        <p:spPr>
          <a:xfrm flipH="1" flipV="1">
            <a:off x="7834062" y="5152165"/>
            <a:ext cx="1655298" cy="106429"/>
          </a:xfrm>
          <a:prstGeom prst="straightConnector1">
            <a:avLst/>
          </a:prstGeom>
          <a:ln w="38100">
            <a:solidFill>
              <a:schemeClr val="bg1">
                <a:lumMod val="65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24" name="Rectangle 23"/>
          <p:cNvSpPr/>
          <p:nvPr/>
        </p:nvSpPr>
        <p:spPr>
          <a:xfrm>
            <a:off x="5475464" y="4676358"/>
            <a:ext cx="2497057" cy="1200329"/>
          </a:xfrm>
          <a:prstGeom prst="rect">
            <a:avLst/>
          </a:prstGeom>
        </p:spPr>
        <p:txBody>
          <a:bodyPr wrap="square">
            <a:spAutoFit/>
          </a:bodyPr>
          <a:lstStyle/>
          <a:p>
            <a:pPr algn="ctr"/>
            <a:r>
              <a:rPr lang="en-US" dirty="0" smtClean="0"/>
              <a:t>Millilitres </a:t>
            </a:r>
            <a:r>
              <a:rPr lang="en-US" dirty="0"/>
              <a:t>is written as </a:t>
            </a:r>
            <a:r>
              <a:rPr lang="en-US" dirty="0" smtClean="0"/>
              <a:t>‘ml’ </a:t>
            </a:r>
            <a:r>
              <a:rPr lang="en-US" dirty="0"/>
              <a:t>for short. This is how we will often see it on </a:t>
            </a:r>
            <a:r>
              <a:rPr lang="en-US" dirty="0" smtClean="0"/>
              <a:t>packaging.</a:t>
            </a:r>
            <a:endParaRPr lang="en-GB" dirty="0"/>
          </a:p>
        </p:txBody>
      </p:sp>
      <p:sp>
        <p:nvSpPr>
          <p:cNvPr id="25" name="Explosion 2 24"/>
          <p:cNvSpPr/>
          <p:nvPr/>
        </p:nvSpPr>
        <p:spPr>
          <a:xfrm rot="622551">
            <a:off x="3365424" y="2186740"/>
            <a:ext cx="4422719" cy="2187519"/>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2 25"/>
          <p:cNvSpPr/>
          <p:nvPr/>
        </p:nvSpPr>
        <p:spPr>
          <a:xfrm rot="622551">
            <a:off x="4801252" y="4118049"/>
            <a:ext cx="4422719" cy="2187519"/>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37737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r>
              <a:rPr lang="en-US" sz="2400" dirty="0">
                <a:solidFill>
                  <a:schemeClr val="accent5">
                    <a:lumMod val="50000"/>
                  </a:schemeClr>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chemeClr val="accent5">
                  <a:lumMod val="50000"/>
                </a:schemeClr>
              </a:solidFill>
            </a:endParaRPr>
          </a:p>
        </p:txBody>
      </p:sp>
      <p:sp>
        <p:nvSpPr>
          <p:cNvPr id="5" name="Rectangle 4">
            <a:hlinkClick r:id="rId4"/>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8" name="Rectangle 7">
            <a:extLst>
              <a:ext uri="{FF2B5EF4-FFF2-40B4-BE49-F238E27FC236}">
                <a16:creationId xmlns:a16="http://schemas.microsoft.com/office/drawing/2014/main" id="{720F2BDD-8724-4A66-A319-EBD316E122EE}"/>
              </a:ext>
            </a:extLst>
          </p:cNvPr>
          <p:cNvSpPr/>
          <p:nvPr/>
        </p:nvSpPr>
        <p:spPr>
          <a:xfrm>
            <a:off x="2864325" y="283192"/>
            <a:ext cx="6482417" cy="923330"/>
          </a:xfrm>
          <a:prstGeom prst="rect">
            <a:avLst/>
          </a:prstGeom>
          <a:noFill/>
        </p:spPr>
        <p:txBody>
          <a:bodyPr wrap="none" lIns="91440" tIns="45720" rIns="91440" bIns="45720">
            <a:spAutoFit/>
          </a:bodyPr>
          <a:lstStyle/>
          <a:p>
            <a:pPr algn="ctr"/>
            <a:r>
              <a:rPr lang="en-US" sz="5400" b="0" cap="none" spc="0" dirty="0" smtClean="0">
                <a:ln w="0"/>
                <a:solidFill>
                  <a:schemeClr val="accent1">
                    <a:lumMod val="50000"/>
                  </a:schemeClr>
                </a:solidFill>
                <a:effectLst>
                  <a:outerShdw blurRad="38100" dist="19050" dir="2700000" algn="tl" rotWithShape="0">
                    <a:schemeClr val="dk1">
                      <a:alpha val="40000"/>
                    </a:schemeClr>
                  </a:outerShdw>
                </a:effectLst>
              </a:rPr>
              <a:t>Pre-recorded Teaching</a:t>
            </a:r>
            <a:endParaRPr lang="en-US" sz="5400" b="0" cap="none" spc="0" dirty="0">
              <a:ln w="0"/>
              <a:solidFill>
                <a:schemeClr val="accent1">
                  <a:lumMod val="5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544902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4483070" y="134513"/>
            <a:ext cx="2809295"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Millil</a:t>
            </a:r>
            <a:r>
              <a:rPr lang="en-US" sz="5400" dirty="0" smtClean="0">
                <a:ln w="0"/>
                <a:effectLst>
                  <a:outerShdw blurRad="38100" dist="19050" dir="2700000" algn="tl" rotWithShape="0">
                    <a:schemeClr val="dk1">
                      <a:alpha val="40000"/>
                    </a:schemeClr>
                  </a:outerShdw>
                </a:effectLst>
              </a:rPr>
              <a:t>itres</a:t>
            </a:r>
            <a:endParaRPr lang="en-US" sz="5400" dirty="0">
              <a:ln w="0"/>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860DFC27-56B5-4DC8-81FE-DC18ABC72E64}"/>
              </a:ext>
            </a:extLst>
          </p:cNvPr>
          <p:cNvSpPr/>
          <p:nvPr/>
        </p:nvSpPr>
        <p:spPr>
          <a:xfrm>
            <a:off x="1030369" y="1057843"/>
            <a:ext cx="9872249"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many </a:t>
            </a:r>
            <a:r>
              <a:rPr lang="en-US" sz="2400" dirty="0" smtClean="0">
                <a:ln w="0"/>
                <a:effectLst>
                  <a:outerShdw blurRad="38100" dist="19050" dir="2700000" algn="tl" rotWithShape="0">
                    <a:schemeClr val="dk1">
                      <a:alpha val="40000"/>
                    </a:schemeClr>
                  </a:outerShdw>
                </a:effectLst>
              </a:rPr>
              <a:t>millilitres </a:t>
            </a:r>
            <a:r>
              <a:rPr lang="en-US" sz="2400" dirty="0" smtClean="0">
                <a:ln w="0"/>
                <a:effectLst>
                  <a:outerShdw blurRad="38100" dist="19050" dir="2700000" algn="tl" rotWithShape="0">
                    <a:schemeClr val="dk1">
                      <a:alpha val="40000"/>
                    </a:schemeClr>
                  </a:outerShdw>
                </a:effectLst>
              </a:rPr>
              <a:t>are there?</a:t>
            </a:r>
          </a:p>
        </p:txBody>
      </p:sp>
      <p:sp>
        <p:nvSpPr>
          <p:cNvPr id="17" name="Rectangle 16"/>
          <p:cNvSpPr/>
          <p:nvPr/>
        </p:nvSpPr>
        <p:spPr>
          <a:xfrm>
            <a:off x="7114427" y="2483161"/>
            <a:ext cx="2374933" cy="646331"/>
          </a:xfrm>
          <a:prstGeom prst="rect">
            <a:avLst/>
          </a:prstGeom>
        </p:spPr>
        <p:txBody>
          <a:bodyPr wrap="square">
            <a:spAutoFit/>
          </a:bodyPr>
          <a:lstStyle/>
          <a:p>
            <a:pPr algn="ctr"/>
            <a:r>
              <a:rPr lang="en-US" dirty="0" smtClean="0"/>
              <a:t>Juice </a:t>
            </a:r>
            <a:r>
              <a:rPr lang="en-US" dirty="0" smtClean="0"/>
              <a:t>is measured in </a:t>
            </a:r>
            <a:r>
              <a:rPr lang="en-US" dirty="0" smtClean="0"/>
              <a:t>millilitres</a:t>
            </a:r>
            <a:r>
              <a:rPr lang="en-US" dirty="0" smtClean="0"/>
              <a:t>.</a:t>
            </a:r>
            <a:endParaRPr lang="en-GB" dirty="0"/>
          </a:p>
        </p:txBody>
      </p:sp>
      <p:sp>
        <p:nvSpPr>
          <p:cNvPr id="25" name="Explosion 2 24"/>
          <p:cNvSpPr/>
          <p:nvPr/>
        </p:nvSpPr>
        <p:spPr>
          <a:xfrm rot="622551">
            <a:off x="6217105" y="1620602"/>
            <a:ext cx="4422719" cy="2187519"/>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352986" y="4533356"/>
            <a:ext cx="5990902" cy="369332"/>
          </a:xfrm>
          <a:prstGeom prst="rect">
            <a:avLst/>
          </a:prstGeom>
        </p:spPr>
        <p:txBody>
          <a:bodyPr wrap="square">
            <a:spAutoFit/>
          </a:bodyPr>
          <a:lstStyle/>
          <a:p>
            <a:r>
              <a:rPr lang="en-US" dirty="0" smtClean="0"/>
              <a:t>How </a:t>
            </a:r>
            <a:r>
              <a:rPr lang="en-US" dirty="0" smtClean="0"/>
              <a:t>much juice is in a fruit shoot bottle?</a:t>
            </a:r>
            <a:endParaRPr lang="en-GB" dirty="0"/>
          </a:p>
        </p:txBody>
      </p:sp>
      <p:cxnSp>
        <p:nvCxnSpPr>
          <p:cNvPr id="12" name="Straight Connector 11"/>
          <p:cNvCxnSpPr/>
          <p:nvPr/>
        </p:nvCxnSpPr>
        <p:spPr>
          <a:xfrm flipV="1">
            <a:off x="6437533" y="5355094"/>
            <a:ext cx="3586033" cy="7526"/>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2"/>
          <a:stretch>
            <a:fillRect/>
          </a:stretch>
        </p:blipFill>
        <p:spPr>
          <a:xfrm>
            <a:off x="10760176" y="143222"/>
            <a:ext cx="1276350" cy="971550"/>
          </a:xfrm>
          <a:prstGeom prst="rect">
            <a:avLst/>
          </a:prstGeom>
        </p:spPr>
      </p:pic>
      <p:pic>
        <p:nvPicPr>
          <p:cNvPr id="2" name="Picture 1"/>
          <p:cNvPicPr>
            <a:picLocks noChangeAspect="1"/>
          </p:cNvPicPr>
          <p:nvPr/>
        </p:nvPicPr>
        <p:blipFill>
          <a:blip r:embed="rId3"/>
          <a:stretch>
            <a:fillRect/>
          </a:stretch>
        </p:blipFill>
        <p:spPr>
          <a:xfrm>
            <a:off x="750216" y="1925842"/>
            <a:ext cx="4016619" cy="4525340"/>
          </a:xfrm>
          <a:prstGeom prst="rect">
            <a:avLst/>
          </a:prstGeom>
        </p:spPr>
      </p:pic>
      <p:sp>
        <p:nvSpPr>
          <p:cNvPr id="9" name="Oval 8"/>
          <p:cNvSpPr/>
          <p:nvPr/>
        </p:nvSpPr>
        <p:spPr>
          <a:xfrm>
            <a:off x="3650148" y="5348938"/>
            <a:ext cx="1116687" cy="506898"/>
          </a:xfrm>
          <a:prstGeom prst="ellipse">
            <a:avLst/>
          </a:prstGeom>
          <a:noFill/>
          <a:ln w="57150">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cxnSp>
        <p:nvCxnSpPr>
          <p:cNvPr id="11" name="Straight Arrow Connector 10"/>
          <p:cNvCxnSpPr/>
          <p:nvPr/>
        </p:nvCxnSpPr>
        <p:spPr>
          <a:xfrm flipV="1">
            <a:off x="4766835" y="4753592"/>
            <a:ext cx="1494628" cy="662488"/>
          </a:xfrm>
          <a:prstGeom prst="straightConnector1">
            <a:avLst/>
          </a:prstGeom>
          <a:ln w="3810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9134630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4483070" y="134513"/>
            <a:ext cx="2809295"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Millil</a:t>
            </a:r>
            <a:r>
              <a:rPr lang="en-US" sz="5400" dirty="0" smtClean="0">
                <a:ln w="0"/>
                <a:effectLst>
                  <a:outerShdw blurRad="38100" dist="19050" dir="2700000" algn="tl" rotWithShape="0">
                    <a:schemeClr val="dk1">
                      <a:alpha val="40000"/>
                    </a:schemeClr>
                  </a:outerShdw>
                </a:effectLst>
              </a:rPr>
              <a:t>itres</a:t>
            </a:r>
            <a:endParaRPr lang="en-US" sz="5400" dirty="0">
              <a:ln w="0"/>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860DFC27-56B5-4DC8-81FE-DC18ABC72E64}"/>
              </a:ext>
            </a:extLst>
          </p:cNvPr>
          <p:cNvSpPr/>
          <p:nvPr/>
        </p:nvSpPr>
        <p:spPr>
          <a:xfrm>
            <a:off x="1030369" y="1057843"/>
            <a:ext cx="9872249"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many </a:t>
            </a:r>
            <a:r>
              <a:rPr lang="en-US" sz="2400" dirty="0" smtClean="0">
                <a:ln w="0"/>
                <a:effectLst>
                  <a:outerShdw blurRad="38100" dist="19050" dir="2700000" algn="tl" rotWithShape="0">
                    <a:schemeClr val="dk1">
                      <a:alpha val="40000"/>
                    </a:schemeClr>
                  </a:outerShdw>
                </a:effectLst>
              </a:rPr>
              <a:t>millilitres </a:t>
            </a:r>
            <a:r>
              <a:rPr lang="en-US" sz="2400" dirty="0" smtClean="0">
                <a:ln w="0"/>
                <a:effectLst>
                  <a:outerShdw blurRad="38100" dist="19050" dir="2700000" algn="tl" rotWithShape="0">
                    <a:schemeClr val="dk1">
                      <a:alpha val="40000"/>
                    </a:schemeClr>
                  </a:outerShdw>
                </a:effectLst>
              </a:rPr>
              <a:t>are there?</a:t>
            </a:r>
          </a:p>
        </p:txBody>
      </p:sp>
      <p:sp>
        <p:nvSpPr>
          <p:cNvPr id="17" name="Rectangle 16"/>
          <p:cNvSpPr/>
          <p:nvPr/>
        </p:nvSpPr>
        <p:spPr>
          <a:xfrm>
            <a:off x="7114427" y="2483161"/>
            <a:ext cx="2374933" cy="646331"/>
          </a:xfrm>
          <a:prstGeom prst="rect">
            <a:avLst/>
          </a:prstGeom>
        </p:spPr>
        <p:txBody>
          <a:bodyPr wrap="square">
            <a:spAutoFit/>
          </a:bodyPr>
          <a:lstStyle/>
          <a:p>
            <a:pPr algn="ctr"/>
            <a:r>
              <a:rPr lang="en-US" dirty="0" smtClean="0"/>
              <a:t>Shampoo </a:t>
            </a:r>
            <a:r>
              <a:rPr lang="en-US" dirty="0" smtClean="0"/>
              <a:t>is measured in </a:t>
            </a:r>
            <a:r>
              <a:rPr lang="en-US" dirty="0" smtClean="0"/>
              <a:t>millilitres</a:t>
            </a:r>
            <a:r>
              <a:rPr lang="en-US" dirty="0" smtClean="0"/>
              <a:t>.</a:t>
            </a:r>
            <a:endParaRPr lang="en-GB" dirty="0"/>
          </a:p>
        </p:txBody>
      </p:sp>
      <p:sp>
        <p:nvSpPr>
          <p:cNvPr id="25" name="Explosion 2 24"/>
          <p:cNvSpPr/>
          <p:nvPr/>
        </p:nvSpPr>
        <p:spPr>
          <a:xfrm rot="622551">
            <a:off x="6217105" y="1620602"/>
            <a:ext cx="4422719" cy="2187519"/>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5725969" y="4533356"/>
            <a:ext cx="5990902" cy="369332"/>
          </a:xfrm>
          <a:prstGeom prst="rect">
            <a:avLst/>
          </a:prstGeom>
        </p:spPr>
        <p:txBody>
          <a:bodyPr wrap="square">
            <a:spAutoFit/>
          </a:bodyPr>
          <a:lstStyle/>
          <a:p>
            <a:r>
              <a:rPr lang="en-US" dirty="0" smtClean="0"/>
              <a:t>How much </a:t>
            </a:r>
            <a:r>
              <a:rPr lang="en-US" dirty="0" smtClean="0"/>
              <a:t>shampoo </a:t>
            </a:r>
            <a:r>
              <a:rPr lang="en-US" dirty="0" smtClean="0"/>
              <a:t>is in the </a:t>
            </a:r>
            <a:r>
              <a:rPr lang="en-US" dirty="0" smtClean="0"/>
              <a:t>bottle</a:t>
            </a:r>
            <a:r>
              <a:rPr lang="en-US" dirty="0" smtClean="0"/>
              <a:t>?</a:t>
            </a:r>
            <a:endParaRPr lang="en-GB" dirty="0"/>
          </a:p>
        </p:txBody>
      </p:sp>
      <p:cxnSp>
        <p:nvCxnSpPr>
          <p:cNvPr id="12" name="Straight Connector 11"/>
          <p:cNvCxnSpPr/>
          <p:nvPr/>
        </p:nvCxnSpPr>
        <p:spPr>
          <a:xfrm>
            <a:off x="5827933" y="5363297"/>
            <a:ext cx="507468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2"/>
          <a:stretch>
            <a:fillRect/>
          </a:stretch>
        </p:blipFill>
        <p:spPr>
          <a:xfrm>
            <a:off x="10760176" y="143222"/>
            <a:ext cx="1276350" cy="971550"/>
          </a:xfrm>
          <a:prstGeom prst="rect">
            <a:avLst/>
          </a:prstGeom>
        </p:spPr>
      </p:pic>
      <p:pic>
        <p:nvPicPr>
          <p:cNvPr id="2" name="Picture 1"/>
          <p:cNvPicPr>
            <a:picLocks noChangeAspect="1"/>
          </p:cNvPicPr>
          <p:nvPr/>
        </p:nvPicPr>
        <p:blipFill>
          <a:blip r:embed="rId3"/>
          <a:stretch>
            <a:fillRect/>
          </a:stretch>
        </p:blipFill>
        <p:spPr>
          <a:xfrm>
            <a:off x="1013046" y="596178"/>
            <a:ext cx="2428875" cy="5810250"/>
          </a:xfrm>
          <a:prstGeom prst="rect">
            <a:avLst/>
          </a:prstGeom>
        </p:spPr>
      </p:pic>
      <p:sp>
        <p:nvSpPr>
          <p:cNvPr id="9" name="Oval 8"/>
          <p:cNvSpPr/>
          <p:nvPr/>
        </p:nvSpPr>
        <p:spPr>
          <a:xfrm>
            <a:off x="2533886" y="5595786"/>
            <a:ext cx="749245" cy="465380"/>
          </a:xfrm>
          <a:prstGeom prst="ellipse">
            <a:avLst/>
          </a:prstGeom>
          <a:noFill/>
          <a:ln w="57150">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cxnSp>
        <p:nvCxnSpPr>
          <p:cNvPr id="11" name="Straight Arrow Connector 10"/>
          <p:cNvCxnSpPr/>
          <p:nvPr/>
        </p:nvCxnSpPr>
        <p:spPr>
          <a:xfrm flipV="1">
            <a:off x="3283131" y="4902688"/>
            <a:ext cx="2442838" cy="858236"/>
          </a:xfrm>
          <a:prstGeom prst="straightConnector1">
            <a:avLst/>
          </a:prstGeom>
          <a:ln w="38100">
            <a:solidFill>
              <a:schemeClr val="bg2">
                <a:lumMod val="50000"/>
              </a:schemeClr>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2916653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4214224" y="169544"/>
            <a:ext cx="3922549"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Practical Task</a:t>
            </a:r>
            <a:endParaRPr lang="en-US" sz="5400" dirty="0">
              <a:ln w="0"/>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860DFC27-56B5-4DC8-81FE-DC18ABC72E64}"/>
              </a:ext>
            </a:extLst>
          </p:cNvPr>
          <p:cNvSpPr/>
          <p:nvPr/>
        </p:nvSpPr>
        <p:spPr>
          <a:xfrm>
            <a:off x="1239375" y="1019843"/>
            <a:ext cx="9872249"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What packaging can you find in your house that is measured in </a:t>
            </a:r>
            <a:r>
              <a:rPr lang="en-US" sz="2400" dirty="0" smtClean="0">
                <a:ln w="0"/>
                <a:effectLst>
                  <a:outerShdw blurRad="38100" dist="19050" dir="2700000" algn="tl" rotWithShape="0">
                    <a:schemeClr val="dk1">
                      <a:alpha val="40000"/>
                    </a:schemeClr>
                  </a:outerShdw>
                </a:effectLst>
              </a:rPr>
              <a:t>millilitres</a:t>
            </a:r>
            <a:r>
              <a:rPr lang="en-US" sz="2400" dirty="0" smtClean="0">
                <a:ln w="0"/>
                <a:effectLst>
                  <a:outerShdw blurRad="38100" dist="19050" dir="2700000" algn="tl" rotWithShape="0">
                    <a:schemeClr val="dk1">
                      <a:alpha val="40000"/>
                    </a:schemeClr>
                  </a:outerShdw>
                </a:effectLst>
              </a:rPr>
              <a:t>?</a:t>
            </a:r>
          </a:p>
        </p:txBody>
      </p:sp>
      <p:sp>
        <p:nvSpPr>
          <p:cNvPr id="17" name="Rectangle 16"/>
          <p:cNvSpPr/>
          <p:nvPr/>
        </p:nvSpPr>
        <p:spPr>
          <a:xfrm>
            <a:off x="7933509" y="2367237"/>
            <a:ext cx="2778034" cy="923330"/>
          </a:xfrm>
          <a:prstGeom prst="rect">
            <a:avLst/>
          </a:prstGeom>
        </p:spPr>
        <p:txBody>
          <a:bodyPr wrap="square">
            <a:spAutoFit/>
          </a:bodyPr>
          <a:lstStyle/>
          <a:p>
            <a:pPr algn="ctr"/>
            <a:r>
              <a:rPr lang="en-US" dirty="0" smtClean="0"/>
              <a:t>Find packaging in your house that contains things measured in </a:t>
            </a:r>
            <a:r>
              <a:rPr lang="en-US" dirty="0" smtClean="0"/>
              <a:t>millilitres</a:t>
            </a:r>
            <a:r>
              <a:rPr lang="en-US" dirty="0" smtClean="0"/>
              <a:t>.</a:t>
            </a:r>
            <a:endParaRPr lang="en-GB" dirty="0"/>
          </a:p>
        </p:txBody>
      </p:sp>
      <p:sp>
        <p:nvSpPr>
          <p:cNvPr id="25" name="Explosion 2 24"/>
          <p:cNvSpPr/>
          <p:nvPr/>
        </p:nvSpPr>
        <p:spPr>
          <a:xfrm rot="622551">
            <a:off x="7376777" y="1735143"/>
            <a:ext cx="4422719" cy="2187519"/>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866264" y="1739706"/>
            <a:ext cx="5990902" cy="369332"/>
          </a:xfrm>
          <a:prstGeom prst="rect">
            <a:avLst/>
          </a:prstGeom>
        </p:spPr>
        <p:txBody>
          <a:bodyPr wrap="square">
            <a:spAutoFit/>
          </a:bodyPr>
          <a:lstStyle/>
          <a:p>
            <a:r>
              <a:rPr lang="en-US" dirty="0" smtClean="0"/>
              <a:t>Remember – </a:t>
            </a:r>
            <a:r>
              <a:rPr lang="en-US" dirty="0" smtClean="0"/>
              <a:t>Millilitres </a:t>
            </a:r>
            <a:r>
              <a:rPr lang="en-US" dirty="0" smtClean="0"/>
              <a:t>can be shown as </a:t>
            </a:r>
            <a:r>
              <a:rPr lang="en-US" dirty="0" smtClean="0"/>
              <a:t>‘ml’ </a:t>
            </a:r>
            <a:r>
              <a:rPr lang="en-US" dirty="0" smtClean="0"/>
              <a:t>on packaging.</a:t>
            </a:r>
            <a:endParaRPr lang="en-GB" dirty="0"/>
          </a:p>
        </p:txBody>
      </p:sp>
      <p:cxnSp>
        <p:nvCxnSpPr>
          <p:cNvPr id="12" name="Straight Connector 11"/>
          <p:cNvCxnSpPr/>
          <p:nvPr/>
        </p:nvCxnSpPr>
        <p:spPr>
          <a:xfrm>
            <a:off x="735633" y="5363300"/>
            <a:ext cx="507468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66264" y="4508023"/>
            <a:ext cx="5990902" cy="369332"/>
          </a:xfrm>
          <a:prstGeom prst="rect">
            <a:avLst/>
          </a:prstGeom>
        </p:spPr>
        <p:txBody>
          <a:bodyPr wrap="square">
            <a:spAutoFit/>
          </a:bodyPr>
          <a:lstStyle/>
          <a:p>
            <a:r>
              <a:rPr lang="en-US" dirty="0" smtClean="0"/>
              <a:t>Write the items you found below:</a:t>
            </a:r>
            <a:endParaRPr lang="en-GB" dirty="0"/>
          </a:p>
        </p:txBody>
      </p:sp>
      <p:cxnSp>
        <p:nvCxnSpPr>
          <p:cNvPr id="10" name="Straight Connector 9"/>
          <p:cNvCxnSpPr/>
          <p:nvPr/>
        </p:nvCxnSpPr>
        <p:spPr>
          <a:xfrm>
            <a:off x="735632" y="5872751"/>
            <a:ext cx="507468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13476" y="5372009"/>
            <a:ext cx="507468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13476" y="5872751"/>
            <a:ext cx="507468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884280" y="6035829"/>
            <a:ext cx="8303426" cy="794032"/>
            <a:chOff x="1884280" y="5861652"/>
            <a:chExt cx="8303426" cy="794032"/>
          </a:xfrm>
        </p:grpSpPr>
        <p:sp>
          <p:nvSpPr>
            <p:cNvPr id="15" name="Rectangle 14">
              <a:extLst>
                <a:ext uri="{FF2B5EF4-FFF2-40B4-BE49-F238E27FC236}">
                  <a16:creationId xmlns:a16="http://schemas.microsoft.com/office/drawing/2014/main" id="{9ACA1241-448F-42BF-AA2B-BA8E7EFA6EB5}"/>
                </a:ext>
              </a:extLst>
            </p:cNvPr>
            <p:cNvSpPr/>
            <p:nvPr/>
          </p:nvSpPr>
          <p:spPr>
            <a:xfrm>
              <a:off x="1884280" y="5922615"/>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 photo </a:t>
              </a:r>
              <a:r>
                <a:rPr lang="en-US" sz="1600" dirty="0" smtClean="0">
                  <a:ln w="0"/>
                  <a:solidFill>
                    <a:schemeClr val="bg1"/>
                  </a:solidFill>
                  <a:effectLst>
                    <a:outerShdw blurRad="38100" dist="19050" dir="2700000" algn="tl" rotWithShape="0">
                      <a:schemeClr val="dk1">
                        <a:alpha val="40000"/>
                      </a:schemeClr>
                    </a:outerShdw>
                  </a:effectLst>
                </a:rPr>
                <a:t>of you hunting for items measured in </a:t>
              </a:r>
              <a:r>
                <a:rPr lang="en-US" sz="1600" dirty="0" smtClean="0">
                  <a:ln w="0"/>
                  <a:solidFill>
                    <a:schemeClr val="bg1"/>
                  </a:solidFill>
                  <a:effectLst>
                    <a:outerShdw blurRad="38100" dist="19050" dir="2700000" algn="tl" rotWithShape="0">
                      <a:schemeClr val="dk1">
                        <a:alpha val="40000"/>
                      </a:schemeClr>
                    </a:outerShdw>
                  </a:effectLst>
                </a:rPr>
                <a:t>‘millilitres</a:t>
              </a:r>
              <a:r>
                <a:rPr lang="en-US" sz="1600" dirty="0" smtClean="0">
                  <a:ln w="0"/>
                  <a:solidFill>
                    <a:schemeClr val="bg1"/>
                  </a:solidFill>
                  <a:effectLst>
                    <a:outerShdw blurRad="38100" dist="19050" dir="2700000" algn="tl" rotWithShape="0">
                      <a:schemeClr val="dk1">
                        <a:alpha val="40000"/>
                      </a:schemeClr>
                    </a:outerShdw>
                  </a:effectLst>
                </a:rPr>
                <a:t>’ to</a:t>
              </a:r>
              <a:endParaRPr lang="en-US" sz="1600" dirty="0">
                <a:ln w="0"/>
                <a:solidFill>
                  <a:schemeClr val="bg1"/>
                </a:solidFill>
                <a:effectLst>
                  <a:outerShdw blurRad="38100" dist="19050" dir="2700000" algn="tl" rotWithShape="0">
                    <a:schemeClr val="dk1">
                      <a:alpha val="40000"/>
                    </a:schemeClr>
                  </a:outerShdw>
                </a:effectLst>
              </a:endParaRPr>
            </a:p>
            <a:p>
              <a:pPr algn="ctr"/>
              <a:r>
                <a:rPr lang="en-US" sz="1600" dirty="0">
                  <a:ln w="0"/>
                  <a:solidFill>
                    <a:schemeClr val="bg1"/>
                  </a:solidFill>
                  <a:effectLst>
                    <a:outerShdw blurRad="38100" dist="19050" dir="2700000" algn="tl" rotWithShape="0">
                      <a:schemeClr val="dk1">
                        <a:alpha val="40000"/>
                      </a:schemeClr>
                    </a:outerShdw>
                  </a:effectLst>
                  <a:hlinkClick r:id="rId2"/>
                </a:rPr>
                <a:t>pioneerspupils@gmail.com</a:t>
              </a:r>
              <a:r>
                <a:rPr lang="en-US" sz="1600" dirty="0">
                  <a:ln w="0"/>
                  <a:solidFill>
                    <a:schemeClr val="bg1"/>
                  </a:solidFill>
                  <a:effectLst>
                    <a:outerShdw blurRad="38100" dist="19050" dir="2700000" algn="tl" rotWithShape="0">
                      <a:schemeClr val="dk1">
                        <a:alpha val="40000"/>
                      </a:schemeClr>
                    </a:outerShdw>
                  </a:effectLst>
                </a:rPr>
                <a:t>    </a:t>
              </a:r>
              <a:r>
                <a:rPr lang="en-US" sz="1600" dirty="0" smtClean="0">
                  <a:ln w="0"/>
                  <a:solidFill>
                    <a:schemeClr val="bg1"/>
                  </a:solidFill>
                  <a:effectLst>
                    <a:outerShdw blurRad="38100" dist="19050" dir="2700000" algn="tl" rotWithShape="0">
                      <a:schemeClr val="dk1">
                        <a:alpha val="40000"/>
                      </a:schemeClr>
                    </a:outerShdw>
                  </a:effectLst>
                </a:rPr>
                <a:t>so </a:t>
              </a:r>
              <a:r>
                <a:rPr lang="en-US" sz="1600" dirty="0">
                  <a:ln w="0"/>
                  <a:solidFill>
                    <a:schemeClr val="bg1"/>
                  </a:solidFill>
                  <a:effectLst>
                    <a:outerShdw blurRad="38100" dist="19050" dir="2700000" algn="tl" rotWithShape="0">
                      <a:schemeClr val="dk1">
                        <a:alpha val="40000"/>
                      </a:schemeClr>
                    </a:outerShdw>
                  </a:effectLst>
                </a:rPr>
                <a:t>that you can be in our weekly Facebook post!</a:t>
              </a:r>
            </a:p>
          </p:txBody>
        </p:sp>
        <p:pic>
          <p:nvPicPr>
            <p:cNvPr id="16" name="Picture 15"/>
            <p:cNvPicPr>
              <a:picLocks noChangeAspect="1"/>
            </p:cNvPicPr>
            <p:nvPr/>
          </p:nvPicPr>
          <p:blipFill>
            <a:blip r:embed="rId3"/>
            <a:stretch>
              <a:fillRect/>
            </a:stretch>
          </p:blipFill>
          <p:spPr>
            <a:xfrm>
              <a:off x="2209384" y="5861652"/>
              <a:ext cx="433109" cy="794032"/>
            </a:xfrm>
            <a:prstGeom prst="rect">
              <a:avLst/>
            </a:prstGeom>
          </p:spPr>
        </p:pic>
        <p:pic>
          <p:nvPicPr>
            <p:cNvPr id="18" name="Picture 17"/>
            <p:cNvPicPr>
              <a:picLocks noChangeAspect="1"/>
            </p:cNvPicPr>
            <p:nvPr/>
          </p:nvPicPr>
          <p:blipFill>
            <a:blip r:embed="rId4"/>
            <a:stretch>
              <a:fillRect/>
            </a:stretch>
          </p:blipFill>
          <p:spPr>
            <a:xfrm>
              <a:off x="9403980" y="5970767"/>
              <a:ext cx="589586" cy="590876"/>
            </a:xfrm>
            <a:prstGeom prst="rect">
              <a:avLst/>
            </a:prstGeom>
          </p:spPr>
        </p:pic>
      </p:grpSp>
      <p:sp>
        <p:nvSpPr>
          <p:cNvPr id="19" name="Rectangle 18"/>
          <p:cNvSpPr/>
          <p:nvPr/>
        </p:nvSpPr>
        <p:spPr>
          <a:xfrm>
            <a:off x="866264" y="2161830"/>
            <a:ext cx="5990902" cy="369332"/>
          </a:xfrm>
          <a:prstGeom prst="rect">
            <a:avLst/>
          </a:prstGeom>
        </p:spPr>
        <p:txBody>
          <a:bodyPr wrap="square">
            <a:spAutoFit/>
          </a:bodyPr>
          <a:lstStyle/>
          <a:p>
            <a:r>
              <a:rPr lang="en-US" dirty="0" smtClean="0"/>
              <a:t>Examples:</a:t>
            </a:r>
            <a:endParaRPr lang="en-GB" dirty="0"/>
          </a:p>
        </p:txBody>
      </p:sp>
      <p:pic>
        <p:nvPicPr>
          <p:cNvPr id="22" name="Picture 21"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5"/>
          <a:stretch>
            <a:fillRect/>
          </a:stretch>
        </p:blipFill>
        <p:spPr>
          <a:xfrm>
            <a:off x="10818563" y="88524"/>
            <a:ext cx="1276350" cy="962025"/>
          </a:xfrm>
          <a:prstGeom prst="rect">
            <a:avLst/>
          </a:prstGeom>
        </p:spPr>
      </p:pic>
      <p:pic>
        <p:nvPicPr>
          <p:cNvPr id="23" name="Picture 22"/>
          <p:cNvPicPr>
            <a:picLocks noChangeAspect="1"/>
          </p:cNvPicPr>
          <p:nvPr/>
        </p:nvPicPr>
        <p:blipFill>
          <a:blip r:embed="rId6"/>
          <a:stretch>
            <a:fillRect/>
          </a:stretch>
        </p:blipFill>
        <p:spPr>
          <a:xfrm>
            <a:off x="866264" y="2571410"/>
            <a:ext cx="1287590" cy="1450668"/>
          </a:xfrm>
          <a:prstGeom prst="rect">
            <a:avLst/>
          </a:prstGeom>
        </p:spPr>
      </p:pic>
      <p:pic>
        <p:nvPicPr>
          <p:cNvPr id="24" name="Picture 23"/>
          <p:cNvPicPr>
            <a:picLocks noChangeAspect="1"/>
          </p:cNvPicPr>
          <p:nvPr/>
        </p:nvPicPr>
        <p:blipFill>
          <a:blip r:embed="rId7"/>
          <a:stretch>
            <a:fillRect/>
          </a:stretch>
        </p:blipFill>
        <p:spPr>
          <a:xfrm>
            <a:off x="2307519" y="2188234"/>
            <a:ext cx="766607" cy="1833844"/>
          </a:xfrm>
          <a:prstGeom prst="rect">
            <a:avLst/>
          </a:prstGeom>
        </p:spPr>
      </p:pic>
      <p:pic>
        <p:nvPicPr>
          <p:cNvPr id="2" name="Picture 1"/>
          <p:cNvPicPr>
            <a:picLocks noChangeAspect="1"/>
          </p:cNvPicPr>
          <p:nvPr/>
        </p:nvPicPr>
        <p:blipFill>
          <a:blip r:embed="rId8"/>
          <a:stretch>
            <a:fillRect/>
          </a:stretch>
        </p:blipFill>
        <p:spPr>
          <a:xfrm>
            <a:off x="3227791" y="2188234"/>
            <a:ext cx="596838" cy="1852042"/>
          </a:xfrm>
          <a:prstGeom prst="rect">
            <a:avLst/>
          </a:prstGeom>
        </p:spPr>
      </p:pic>
      <p:pic>
        <p:nvPicPr>
          <p:cNvPr id="21" name="Picture 20"/>
          <p:cNvPicPr>
            <a:picLocks noChangeAspect="1"/>
          </p:cNvPicPr>
          <p:nvPr/>
        </p:nvPicPr>
        <p:blipFill>
          <a:blip r:embed="rId9"/>
          <a:stretch>
            <a:fillRect/>
          </a:stretch>
        </p:blipFill>
        <p:spPr>
          <a:xfrm>
            <a:off x="4019946" y="2237044"/>
            <a:ext cx="858148" cy="1807673"/>
          </a:xfrm>
          <a:prstGeom prst="rect">
            <a:avLst/>
          </a:prstGeom>
        </p:spPr>
      </p:pic>
      <p:pic>
        <p:nvPicPr>
          <p:cNvPr id="26" name="Picture 25"/>
          <p:cNvPicPr>
            <a:picLocks noChangeAspect="1"/>
          </p:cNvPicPr>
          <p:nvPr/>
        </p:nvPicPr>
        <p:blipFill>
          <a:blip r:embed="rId10"/>
          <a:stretch>
            <a:fillRect/>
          </a:stretch>
        </p:blipFill>
        <p:spPr>
          <a:xfrm>
            <a:off x="5073411" y="2498985"/>
            <a:ext cx="1783755" cy="1558572"/>
          </a:xfrm>
          <a:prstGeom prst="rect">
            <a:avLst/>
          </a:prstGeom>
        </p:spPr>
      </p:pic>
    </p:spTree>
    <p:extLst>
      <p:ext uri="{BB962C8B-B14F-4D97-AF65-F5344CB8AC3E}">
        <p14:creationId xmlns:p14="http://schemas.microsoft.com/office/powerpoint/2010/main" val="16177951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1783632" y="112851"/>
            <a:ext cx="8450903"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Capacity in Millilitres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6" y="939411"/>
            <a:ext cx="8252454"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much rocket fuel is stored in the tank?</a:t>
            </a:r>
            <a:endParaRPr lang="en-US" sz="2400" dirty="0">
              <a:ln w="0"/>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rotWithShape="1">
          <a:blip r:embed="rId2"/>
          <a:srcRect l="1280" b="329"/>
          <a:stretch/>
        </p:blipFill>
        <p:spPr>
          <a:xfrm>
            <a:off x="3291600" y="1792334"/>
            <a:ext cx="5434965" cy="4443004"/>
          </a:xfrm>
          <a:prstGeom prst="rect">
            <a:avLst/>
          </a:prstGeom>
        </p:spPr>
      </p:pic>
      <p:sp>
        <p:nvSpPr>
          <p:cNvPr id="14" name="Rectangle 13"/>
          <p:cNvSpPr/>
          <p:nvPr/>
        </p:nvSpPr>
        <p:spPr>
          <a:xfrm>
            <a:off x="8854798" y="1933214"/>
            <a:ext cx="2281646" cy="830997"/>
          </a:xfrm>
          <a:prstGeom prst="rect">
            <a:avLst/>
          </a:prstGeom>
        </p:spPr>
        <p:txBody>
          <a:bodyPr wrap="square">
            <a:spAutoFit/>
          </a:bodyPr>
          <a:lstStyle/>
          <a:p>
            <a:pPr algn="ctr"/>
            <a:r>
              <a:rPr lang="en-US" sz="1600" dirty="0" smtClean="0"/>
              <a:t>Look closely at the </a:t>
            </a:r>
            <a:r>
              <a:rPr lang="en-US" sz="1600" dirty="0" smtClean="0"/>
              <a:t>fuel </a:t>
            </a:r>
            <a:r>
              <a:rPr lang="en-US" sz="1600" dirty="0" smtClean="0"/>
              <a:t>level to read how much </a:t>
            </a:r>
            <a:r>
              <a:rPr lang="en-US" sz="1600" dirty="0" smtClean="0"/>
              <a:t>rocket fuel there </a:t>
            </a:r>
            <a:r>
              <a:rPr lang="en-US" sz="1600" dirty="0" smtClean="0"/>
              <a:t>is…</a:t>
            </a:r>
            <a:endParaRPr lang="en-GB" sz="1600" dirty="0"/>
          </a:p>
        </p:txBody>
      </p:sp>
      <p:sp>
        <p:nvSpPr>
          <p:cNvPr id="15" name="Explosion 2 14"/>
          <p:cNvSpPr/>
          <p:nvPr/>
        </p:nvSpPr>
        <p:spPr>
          <a:xfrm rot="622551">
            <a:off x="8122399" y="1241682"/>
            <a:ext cx="4422719" cy="2187519"/>
          </a:xfrm>
          <a:prstGeom prst="irregularSeal2">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94130" y="2834232"/>
            <a:ext cx="2281646" cy="646331"/>
          </a:xfrm>
          <a:prstGeom prst="rect">
            <a:avLst/>
          </a:prstGeom>
        </p:spPr>
        <p:txBody>
          <a:bodyPr wrap="square">
            <a:spAutoFit/>
          </a:bodyPr>
          <a:lstStyle/>
          <a:p>
            <a:pPr algn="ctr"/>
            <a:r>
              <a:rPr lang="en-US" dirty="0" smtClean="0"/>
              <a:t>We know that </a:t>
            </a:r>
            <a:r>
              <a:rPr lang="en-US" dirty="0" smtClean="0"/>
              <a:t>‘ml’ </a:t>
            </a:r>
            <a:r>
              <a:rPr lang="en-US" dirty="0" smtClean="0"/>
              <a:t>stands for </a:t>
            </a:r>
            <a:r>
              <a:rPr lang="en-US" dirty="0" smtClean="0"/>
              <a:t>millilitres</a:t>
            </a:r>
            <a:r>
              <a:rPr lang="en-US" dirty="0" smtClean="0"/>
              <a:t>.</a:t>
            </a:r>
            <a:endParaRPr lang="en-GB" dirty="0"/>
          </a:p>
        </p:txBody>
      </p:sp>
      <p:sp>
        <p:nvSpPr>
          <p:cNvPr id="17" name="Rectangle 16"/>
          <p:cNvSpPr/>
          <p:nvPr/>
        </p:nvSpPr>
        <p:spPr>
          <a:xfrm>
            <a:off x="9097144" y="5084708"/>
            <a:ext cx="2801336" cy="707886"/>
          </a:xfrm>
          <a:prstGeom prst="rect">
            <a:avLst/>
          </a:prstGeom>
        </p:spPr>
        <p:txBody>
          <a:bodyPr wrap="square">
            <a:spAutoFit/>
          </a:bodyPr>
          <a:lstStyle/>
          <a:p>
            <a:r>
              <a:rPr lang="en-US" sz="2000" dirty="0" smtClean="0"/>
              <a:t>There is   ________  of </a:t>
            </a:r>
            <a:r>
              <a:rPr lang="en-US" sz="2000" dirty="0" smtClean="0"/>
              <a:t>fuel in </a:t>
            </a:r>
            <a:r>
              <a:rPr lang="en-US" sz="2000" dirty="0" smtClean="0"/>
              <a:t>the </a:t>
            </a:r>
            <a:r>
              <a:rPr lang="en-US" sz="2000" dirty="0" smtClean="0"/>
              <a:t>rocket tank.</a:t>
            </a:r>
            <a:endParaRPr lang="en-GB" sz="2000" dirty="0"/>
          </a:p>
        </p:txBody>
      </p:sp>
      <p:sp>
        <p:nvSpPr>
          <p:cNvPr id="18" name="Rectangle 17"/>
          <p:cNvSpPr/>
          <p:nvPr/>
        </p:nvSpPr>
        <p:spPr>
          <a:xfrm>
            <a:off x="10135310" y="5084708"/>
            <a:ext cx="1018569" cy="400110"/>
          </a:xfrm>
          <a:prstGeom prst="rect">
            <a:avLst/>
          </a:prstGeom>
        </p:spPr>
        <p:txBody>
          <a:bodyPr wrap="square">
            <a:spAutoFit/>
          </a:bodyPr>
          <a:lstStyle/>
          <a:p>
            <a:pPr algn="ctr"/>
            <a:r>
              <a:rPr lang="en-US" sz="2000" b="1" dirty="0" smtClean="0">
                <a:solidFill>
                  <a:schemeClr val="accent1"/>
                </a:solidFill>
              </a:rPr>
              <a:t>300ml</a:t>
            </a:r>
            <a:endParaRPr lang="en-GB" sz="2000" b="1" dirty="0">
              <a:solidFill>
                <a:schemeClr val="accent1"/>
              </a:solidFill>
            </a:endParaRPr>
          </a:p>
        </p:txBody>
      </p:sp>
      <p:cxnSp>
        <p:nvCxnSpPr>
          <p:cNvPr id="7" name="Straight Arrow Connector 6"/>
          <p:cNvCxnSpPr/>
          <p:nvPr/>
        </p:nvCxnSpPr>
        <p:spPr>
          <a:xfrm flipH="1">
            <a:off x="6426926" y="2882537"/>
            <a:ext cx="2427872" cy="114277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009082" y="4563291"/>
            <a:ext cx="443169" cy="269966"/>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p:cNvCxnSpPr/>
          <p:nvPr/>
        </p:nvCxnSpPr>
        <p:spPr>
          <a:xfrm>
            <a:off x="2403566" y="3157397"/>
            <a:ext cx="3605516" cy="1458146"/>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3"/>
          <a:stretch>
            <a:fillRect/>
          </a:stretch>
        </p:blipFill>
        <p:spPr>
          <a:xfrm>
            <a:off x="10745062" y="134513"/>
            <a:ext cx="1276350" cy="971550"/>
          </a:xfrm>
          <a:prstGeom prst="rect">
            <a:avLst/>
          </a:prstGeom>
        </p:spPr>
      </p:pic>
    </p:spTree>
    <p:extLst>
      <p:ext uri="{BB962C8B-B14F-4D97-AF65-F5344CB8AC3E}">
        <p14:creationId xmlns:p14="http://schemas.microsoft.com/office/powerpoint/2010/main" val="26129161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1783632" y="112851"/>
            <a:ext cx="8450903"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Capacity in Millilitres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6" y="939411"/>
            <a:ext cx="8252454"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much rocket fuel is stored in the tank?</a:t>
            </a:r>
            <a:endParaRPr lang="en-US" sz="24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2"/>
          <a:stretch>
            <a:fillRect/>
          </a:stretch>
        </p:blipFill>
        <p:spPr>
          <a:xfrm>
            <a:off x="3269796" y="1862741"/>
            <a:ext cx="5486055" cy="4507095"/>
          </a:xfrm>
          <a:prstGeom prst="rect">
            <a:avLst/>
          </a:prstGeom>
        </p:spPr>
      </p:pic>
      <p:sp>
        <p:nvSpPr>
          <p:cNvPr id="7" name="Rectangle 6"/>
          <p:cNvSpPr/>
          <p:nvPr/>
        </p:nvSpPr>
        <p:spPr>
          <a:xfrm>
            <a:off x="8854798" y="1933214"/>
            <a:ext cx="2281646" cy="830997"/>
          </a:xfrm>
          <a:prstGeom prst="rect">
            <a:avLst/>
          </a:prstGeom>
        </p:spPr>
        <p:txBody>
          <a:bodyPr wrap="square">
            <a:spAutoFit/>
          </a:bodyPr>
          <a:lstStyle/>
          <a:p>
            <a:pPr algn="ctr"/>
            <a:r>
              <a:rPr lang="en-US" sz="1600" dirty="0" smtClean="0"/>
              <a:t>Look closely at the </a:t>
            </a:r>
            <a:r>
              <a:rPr lang="en-US" sz="1600" dirty="0" smtClean="0"/>
              <a:t>fuel </a:t>
            </a:r>
            <a:r>
              <a:rPr lang="en-US" sz="1600" dirty="0" smtClean="0"/>
              <a:t>level to read how much </a:t>
            </a:r>
            <a:r>
              <a:rPr lang="en-US" sz="1600" dirty="0" smtClean="0"/>
              <a:t>rocket fuel there </a:t>
            </a:r>
            <a:r>
              <a:rPr lang="en-US" sz="1600" dirty="0" smtClean="0"/>
              <a:t>is…</a:t>
            </a:r>
            <a:endParaRPr lang="en-GB" sz="1600" dirty="0"/>
          </a:p>
        </p:txBody>
      </p:sp>
      <p:sp>
        <p:nvSpPr>
          <p:cNvPr id="8" name="Explosion 2 7"/>
          <p:cNvSpPr/>
          <p:nvPr/>
        </p:nvSpPr>
        <p:spPr>
          <a:xfrm rot="622551">
            <a:off x="8122399" y="1241682"/>
            <a:ext cx="4422719" cy="2187519"/>
          </a:xfrm>
          <a:prstGeom prst="irregularSeal2">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94130" y="2834232"/>
            <a:ext cx="2281646" cy="646331"/>
          </a:xfrm>
          <a:prstGeom prst="rect">
            <a:avLst/>
          </a:prstGeom>
        </p:spPr>
        <p:txBody>
          <a:bodyPr wrap="square">
            <a:spAutoFit/>
          </a:bodyPr>
          <a:lstStyle/>
          <a:p>
            <a:pPr algn="ctr"/>
            <a:r>
              <a:rPr lang="en-US" dirty="0" smtClean="0"/>
              <a:t>We know that </a:t>
            </a:r>
            <a:r>
              <a:rPr lang="en-US" dirty="0" smtClean="0"/>
              <a:t>‘ml’ </a:t>
            </a:r>
            <a:r>
              <a:rPr lang="en-US" dirty="0" smtClean="0"/>
              <a:t>stands for </a:t>
            </a:r>
            <a:r>
              <a:rPr lang="en-US" dirty="0" smtClean="0"/>
              <a:t>millilitres</a:t>
            </a:r>
            <a:r>
              <a:rPr lang="en-US" dirty="0" smtClean="0"/>
              <a:t>.</a:t>
            </a:r>
            <a:endParaRPr lang="en-GB" dirty="0"/>
          </a:p>
        </p:txBody>
      </p:sp>
      <p:sp>
        <p:nvSpPr>
          <p:cNvPr id="10" name="Rectangle 9"/>
          <p:cNvSpPr/>
          <p:nvPr/>
        </p:nvSpPr>
        <p:spPr>
          <a:xfrm>
            <a:off x="9097144" y="5084708"/>
            <a:ext cx="2801336" cy="707886"/>
          </a:xfrm>
          <a:prstGeom prst="rect">
            <a:avLst/>
          </a:prstGeom>
        </p:spPr>
        <p:txBody>
          <a:bodyPr wrap="square">
            <a:spAutoFit/>
          </a:bodyPr>
          <a:lstStyle/>
          <a:p>
            <a:r>
              <a:rPr lang="en-US" sz="2000" dirty="0" smtClean="0"/>
              <a:t>There is   </a:t>
            </a:r>
            <a:r>
              <a:rPr lang="en-US" sz="2000" dirty="0" smtClean="0"/>
              <a:t>________  of fuel in the rocket tank.</a:t>
            </a:r>
            <a:endParaRPr lang="en-GB" sz="2000" dirty="0"/>
          </a:p>
        </p:txBody>
      </p:sp>
      <p:cxnSp>
        <p:nvCxnSpPr>
          <p:cNvPr id="12" name="Straight Arrow Connector 11"/>
          <p:cNvCxnSpPr/>
          <p:nvPr/>
        </p:nvCxnSpPr>
        <p:spPr>
          <a:xfrm flipH="1">
            <a:off x="6557554" y="2882537"/>
            <a:ext cx="2297244" cy="77870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114385" y="4681040"/>
            <a:ext cx="443169" cy="269966"/>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p:cNvCxnSpPr>
            <a:endCxn id="14" idx="1"/>
          </p:cNvCxnSpPr>
          <p:nvPr/>
        </p:nvCxnSpPr>
        <p:spPr>
          <a:xfrm>
            <a:off x="2403566" y="3157397"/>
            <a:ext cx="3775720" cy="1563179"/>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3"/>
          <a:stretch>
            <a:fillRect/>
          </a:stretch>
        </p:blipFill>
        <p:spPr>
          <a:xfrm>
            <a:off x="10760176" y="143222"/>
            <a:ext cx="1276350" cy="971550"/>
          </a:xfrm>
          <a:prstGeom prst="rect">
            <a:avLst/>
          </a:prstGeom>
        </p:spPr>
      </p:pic>
    </p:spTree>
    <p:extLst>
      <p:ext uri="{BB962C8B-B14F-4D97-AF65-F5344CB8AC3E}">
        <p14:creationId xmlns:p14="http://schemas.microsoft.com/office/powerpoint/2010/main" val="1194484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1783632" y="112851"/>
            <a:ext cx="8450903"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Capacity in Millilitres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6" y="939411"/>
            <a:ext cx="8252454"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much rocket fuel is stored in the tank?</a:t>
            </a:r>
            <a:endParaRPr lang="en-US" sz="2400" dirty="0">
              <a:ln w="0"/>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rotWithShape="1">
          <a:blip r:embed="rId2"/>
          <a:srcRect r="3345"/>
          <a:stretch/>
        </p:blipFill>
        <p:spPr>
          <a:xfrm>
            <a:off x="3184888" y="1753552"/>
            <a:ext cx="5776232" cy="4795293"/>
          </a:xfrm>
          <a:prstGeom prst="rect">
            <a:avLst/>
          </a:prstGeom>
        </p:spPr>
      </p:pic>
      <p:pic>
        <p:nvPicPr>
          <p:cNvPr id="6"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3"/>
          <a:stretch>
            <a:fillRect/>
          </a:stretch>
        </p:blipFill>
        <p:spPr>
          <a:xfrm>
            <a:off x="10760176" y="143222"/>
            <a:ext cx="1276350" cy="971550"/>
          </a:xfrm>
          <a:prstGeom prst="rect">
            <a:avLst/>
          </a:prstGeom>
        </p:spPr>
      </p:pic>
      <p:sp>
        <p:nvSpPr>
          <p:cNvPr id="9" name="Rectangle 8"/>
          <p:cNvSpPr/>
          <p:nvPr/>
        </p:nvSpPr>
        <p:spPr>
          <a:xfrm>
            <a:off x="9116705" y="1988807"/>
            <a:ext cx="2281646" cy="830997"/>
          </a:xfrm>
          <a:prstGeom prst="rect">
            <a:avLst/>
          </a:prstGeom>
        </p:spPr>
        <p:txBody>
          <a:bodyPr wrap="square">
            <a:spAutoFit/>
          </a:bodyPr>
          <a:lstStyle/>
          <a:p>
            <a:pPr algn="ctr"/>
            <a:r>
              <a:rPr lang="en-US" sz="1600" dirty="0" smtClean="0"/>
              <a:t>Look closely at the </a:t>
            </a:r>
            <a:r>
              <a:rPr lang="en-US" sz="1600" dirty="0" smtClean="0"/>
              <a:t>fuel </a:t>
            </a:r>
            <a:r>
              <a:rPr lang="en-US" sz="1600" dirty="0" smtClean="0"/>
              <a:t>level to read how much </a:t>
            </a:r>
            <a:r>
              <a:rPr lang="en-US" sz="1600" dirty="0" smtClean="0"/>
              <a:t>rocket fuel there </a:t>
            </a:r>
            <a:r>
              <a:rPr lang="en-US" sz="1600" dirty="0" smtClean="0"/>
              <a:t>is…</a:t>
            </a:r>
            <a:endParaRPr lang="en-GB" sz="1600" dirty="0"/>
          </a:p>
        </p:txBody>
      </p:sp>
      <p:sp>
        <p:nvSpPr>
          <p:cNvPr id="10" name="Explosion 2 9"/>
          <p:cNvSpPr/>
          <p:nvPr/>
        </p:nvSpPr>
        <p:spPr>
          <a:xfrm rot="622551">
            <a:off x="8335610" y="1254952"/>
            <a:ext cx="4422719" cy="2187519"/>
          </a:xfrm>
          <a:prstGeom prst="irregularSeal2">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94130" y="2834232"/>
            <a:ext cx="2281646" cy="646331"/>
          </a:xfrm>
          <a:prstGeom prst="rect">
            <a:avLst/>
          </a:prstGeom>
        </p:spPr>
        <p:txBody>
          <a:bodyPr wrap="square">
            <a:spAutoFit/>
          </a:bodyPr>
          <a:lstStyle/>
          <a:p>
            <a:pPr algn="ctr"/>
            <a:r>
              <a:rPr lang="en-US" dirty="0" smtClean="0"/>
              <a:t>We know that </a:t>
            </a:r>
            <a:r>
              <a:rPr lang="en-US" dirty="0" smtClean="0"/>
              <a:t>‘ml’ </a:t>
            </a:r>
            <a:r>
              <a:rPr lang="en-US" dirty="0" smtClean="0"/>
              <a:t>stands for </a:t>
            </a:r>
            <a:r>
              <a:rPr lang="en-US" dirty="0" smtClean="0"/>
              <a:t>millilitres</a:t>
            </a:r>
            <a:r>
              <a:rPr lang="en-US" dirty="0" smtClean="0"/>
              <a:t>.</a:t>
            </a:r>
            <a:endParaRPr lang="en-GB" dirty="0"/>
          </a:p>
        </p:txBody>
      </p:sp>
      <p:sp>
        <p:nvSpPr>
          <p:cNvPr id="12" name="Rectangle 11"/>
          <p:cNvSpPr/>
          <p:nvPr/>
        </p:nvSpPr>
        <p:spPr>
          <a:xfrm>
            <a:off x="9235190" y="5075999"/>
            <a:ext cx="2801336" cy="707886"/>
          </a:xfrm>
          <a:prstGeom prst="rect">
            <a:avLst/>
          </a:prstGeom>
        </p:spPr>
        <p:txBody>
          <a:bodyPr wrap="square">
            <a:spAutoFit/>
          </a:bodyPr>
          <a:lstStyle/>
          <a:p>
            <a:r>
              <a:rPr lang="en-US" sz="2000" dirty="0" smtClean="0"/>
              <a:t>There is   </a:t>
            </a:r>
            <a:r>
              <a:rPr lang="en-US" sz="2000" dirty="0" smtClean="0"/>
              <a:t>________  of fuel in the rocket tank.</a:t>
            </a:r>
            <a:endParaRPr lang="en-GB" sz="2000" dirty="0"/>
          </a:p>
        </p:txBody>
      </p:sp>
      <p:cxnSp>
        <p:nvCxnSpPr>
          <p:cNvPr id="14" name="Straight Arrow Connector 13"/>
          <p:cNvCxnSpPr/>
          <p:nvPr/>
        </p:nvCxnSpPr>
        <p:spPr>
          <a:xfrm flipH="1">
            <a:off x="6627224" y="2508069"/>
            <a:ext cx="1976845" cy="5225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201471" y="4733294"/>
            <a:ext cx="443169" cy="269966"/>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p:cNvCxnSpPr>
            <a:endCxn id="15" idx="1"/>
          </p:cNvCxnSpPr>
          <p:nvPr/>
        </p:nvCxnSpPr>
        <p:spPr>
          <a:xfrm>
            <a:off x="2490652" y="3209651"/>
            <a:ext cx="3775720" cy="1563179"/>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5063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1783632" y="112851"/>
            <a:ext cx="8450903"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Capacity in Millilitres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6" y="939411"/>
            <a:ext cx="8252454"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much rocket fuel is stored in the tank?</a:t>
            </a:r>
            <a:endParaRPr lang="en-US" sz="2400" dirty="0">
              <a:ln w="0"/>
              <a:effectLst>
                <a:outerShdw blurRad="38100" dist="19050" dir="2700000" algn="tl" rotWithShape="0">
                  <a:schemeClr val="dk1">
                    <a:alpha val="40000"/>
                  </a:schemeClr>
                </a:outerShdw>
              </a:effectLst>
            </a:endParaRPr>
          </a:p>
        </p:txBody>
      </p:sp>
      <p:pic>
        <p:nvPicPr>
          <p:cNvPr id="13"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35981" y="88524"/>
            <a:ext cx="1276350" cy="962025"/>
          </a:xfrm>
          <a:prstGeom prst="rect">
            <a:avLst/>
          </a:prstGeom>
        </p:spPr>
      </p:pic>
      <p:pic>
        <p:nvPicPr>
          <p:cNvPr id="2" name="Picture 1"/>
          <p:cNvPicPr>
            <a:picLocks noChangeAspect="1"/>
          </p:cNvPicPr>
          <p:nvPr/>
        </p:nvPicPr>
        <p:blipFill rotWithShape="1">
          <a:blip r:embed="rId3"/>
          <a:srcRect l="906" b="1398"/>
          <a:stretch/>
        </p:blipFill>
        <p:spPr>
          <a:xfrm>
            <a:off x="357051" y="1862741"/>
            <a:ext cx="3570514" cy="2921025"/>
          </a:xfrm>
          <a:prstGeom prst="rect">
            <a:avLst/>
          </a:prstGeom>
        </p:spPr>
      </p:pic>
      <p:pic>
        <p:nvPicPr>
          <p:cNvPr id="5" name="Picture 4"/>
          <p:cNvPicPr>
            <a:picLocks noChangeAspect="1"/>
          </p:cNvPicPr>
          <p:nvPr/>
        </p:nvPicPr>
        <p:blipFill>
          <a:blip r:embed="rId4"/>
          <a:stretch>
            <a:fillRect/>
          </a:stretch>
        </p:blipFill>
        <p:spPr>
          <a:xfrm>
            <a:off x="4220507" y="1862741"/>
            <a:ext cx="3577152" cy="2921025"/>
          </a:xfrm>
          <a:prstGeom prst="rect">
            <a:avLst/>
          </a:prstGeom>
        </p:spPr>
      </p:pic>
      <p:pic>
        <p:nvPicPr>
          <p:cNvPr id="6" name="Picture 5"/>
          <p:cNvPicPr>
            <a:picLocks noChangeAspect="1"/>
          </p:cNvPicPr>
          <p:nvPr/>
        </p:nvPicPr>
        <p:blipFill rotWithShape="1">
          <a:blip r:embed="rId5"/>
          <a:srcRect l="1153"/>
          <a:stretch/>
        </p:blipFill>
        <p:spPr>
          <a:xfrm>
            <a:off x="8090601" y="1862740"/>
            <a:ext cx="3579324" cy="2921025"/>
          </a:xfrm>
          <a:prstGeom prst="rect">
            <a:avLst/>
          </a:prstGeom>
        </p:spPr>
      </p:pic>
      <p:cxnSp>
        <p:nvCxnSpPr>
          <p:cNvPr id="8" name="Straight Connector 7"/>
          <p:cNvCxnSpPr/>
          <p:nvPr/>
        </p:nvCxnSpPr>
        <p:spPr>
          <a:xfrm>
            <a:off x="357051" y="5286103"/>
            <a:ext cx="3570514" cy="870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20507" y="5294811"/>
            <a:ext cx="3570514" cy="870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83963" y="5290457"/>
            <a:ext cx="3570514" cy="870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60DFC27-56B5-4DC8-81FE-DC18ABC72E64}"/>
              </a:ext>
            </a:extLst>
          </p:cNvPr>
          <p:cNvSpPr/>
          <p:nvPr/>
        </p:nvSpPr>
        <p:spPr>
          <a:xfrm>
            <a:off x="3730809" y="5750843"/>
            <a:ext cx="4686837" cy="646331"/>
          </a:xfrm>
          <a:prstGeom prst="rect">
            <a:avLst/>
          </a:prstGeom>
          <a:noFill/>
        </p:spPr>
        <p:txBody>
          <a:bodyPr wrap="square" lIns="91440" tIns="45720" rIns="91440" bIns="45720">
            <a:spAutoFit/>
          </a:bodyPr>
          <a:lstStyle/>
          <a:p>
            <a:pPr algn="ctr"/>
            <a:r>
              <a:rPr lang="en-US" dirty="0" smtClean="0">
                <a:ln w="0"/>
                <a:solidFill>
                  <a:schemeClr val="accent1"/>
                </a:solidFill>
                <a:effectLst>
                  <a:outerShdw blurRad="38100" dist="19050" dir="2700000" algn="tl" rotWithShape="0">
                    <a:schemeClr val="dk1">
                      <a:alpha val="40000"/>
                    </a:schemeClr>
                  </a:outerShdw>
                </a:effectLst>
              </a:rPr>
              <a:t>Make sure you have written ‘ml’ after the number in your answer.</a:t>
            </a:r>
            <a:endParaRPr lang="en-US" dirty="0">
              <a:ln w="0"/>
              <a:solidFill>
                <a:schemeClr val="accent1"/>
              </a:solidFill>
              <a:effectLst>
                <a:outerShdw blurRad="38100" dist="19050" dir="2700000" algn="tl" rotWithShape="0">
                  <a:schemeClr val="dk1">
                    <a:alpha val="40000"/>
                  </a:schemeClr>
                </a:outerShdw>
              </a:effectLst>
            </a:endParaRPr>
          </a:p>
        </p:txBody>
      </p:sp>
      <p:sp>
        <p:nvSpPr>
          <p:cNvPr id="9" name="Cloud Callout 8"/>
          <p:cNvSpPr/>
          <p:nvPr/>
        </p:nvSpPr>
        <p:spPr>
          <a:xfrm>
            <a:off x="3387634" y="5486400"/>
            <a:ext cx="5373189" cy="1175657"/>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5947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1422944" y="331641"/>
            <a:ext cx="2579553"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Capacity</a:t>
            </a:r>
            <a:endParaRPr lang="en-US" sz="5400" dirty="0">
              <a:ln w="0"/>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860DFC27-56B5-4DC8-81FE-DC18ABC72E64}"/>
              </a:ext>
            </a:extLst>
          </p:cNvPr>
          <p:cNvSpPr/>
          <p:nvPr/>
        </p:nvSpPr>
        <p:spPr>
          <a:xfrm>
            <a:off x="-615039" y="1604253"/>
            <a:ext cx="9872249"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Capacity is the amount of liquid that a container can hold.</a:t>
            </a:r>
          </a:p>
        </p:txBody>
      </p:sp>
      <p:pic>
        <p:nvPicPr>
          <p:cNvPr id="13"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2"/>
          <a:stretch>
            <a:fillRect/>
          </a:stretch>
        </p:blipFill>
        <p:spPr>
          <a:xfrm>
            <a:off x="10745062" y="134513"/>
            <a:ext cx="1276350" cy="971550"/>
          </a:xfrm>
          <a:prstGeom prst="rect">
            <a:avLst/>
          </a:prstGeom>
        </p:spPr>
      </p:pic>
      <p:pic>
        <p:nvPicPr>
          <p:cNvPr id="2" name="Picture 1"/>
          <p:cNvPicPr>
            <a:picLocks noChangeAspect="1"/>
          </p:cNvPicPr>
          <p:nvPr/>
        </p:nvPicPr>
        <p:blipFill>
          <a:blip r:embed="rId3"/>
          <a:stretch>
            <a:fillRect/>
          </a:stretch>
        </p:blipFill>
        <p:spPr>
          <a:xfrm>
            <a:off x="1590139" y="2415200"/>
            <a:ext cx="4105275" cy="1707959"/>
          </a:xfrm>
          <a:prstGeom prst="rect">
            <a:avLst/>
          </a:prstGeom>
        </p:spPr>
      </p:pic>
      <p:pic>
        <p:nvPicPr>
          <p:cNvPr id="3" name="Picture 2"/>
          <p:cNvPicPr>
            <a:picLocks noChangeAspect="1"/>
          </p:cNvPicPr>
          <p:nvPr/>
        </p:nvPicPr>
        <p:blipFill>
          <a:blip r:embed="rId4"/>
          <a:stretch>
            <a:fillRect/>
          </a:stretch>
        </p:blipFill>
        <p:spPr>
          <a:xfrm>
            <a:off x="6162139" y="2415199"/>
            <a:ext cx="4096566" cy="1707959"/>
          </a:xfrm>
          <a:prstGeom prst="rect">
            <a:avLst/>
          </a:prstGeom>
        </p:spPr>
      </p:pic>
      <p:pic>
        <p:nvPicPr>
          <p:cNvPr id="4" name="Picture 3"/>
          <p:cNvPicPr>
            <a:picLocks noChangeAspect="1"/>
          </p:cNvPicPr>
          <p:nvPr/>
        </p:nvPicPr>
        <p:blipFill>
          <a:blip r:embed="rId5"/>
          <a:stretch>
            <a:fillRect/>
          </a:stretch>
        </p:blipFill>
        <p:spPr>
          <a:xfrm>
            <a:off x="1590139" y="4472441"/>
            <a:ext cx="4091581" cy="1707959"/>
          </a:xfrm>
          <a:prstGeom prst="rect">
            <a:avLst/>
          </a:prstGeom>
        </p:spPr>
      </p:pic>
      <p:pic>
        <p:nvPicPr>
          <p:cNvPr id="7" name="Picture 6"/>
          <p:cNvPicPr>
            <a:picLocks noChangeAspect="1"/>
          </p:cNvPicPr>
          <p:nvPr/>
        </p:nvPicPr>
        <p:blipFill>
          <a:blip r:embed="rId6"/>
          <a:stretch>
            <a:fillRect/>
          </a:stretch>
        </p:blipFill>
        <p:spPr>
          <a:xfrm>
            <a:off x="6162139" y="4472441"/>
            <a:ext cx="4091386" cy="1707959"/>
          </a:xfrm>
          <a:prstGeom prst="rect">
            <a:avLst/>
          </a:prstGeom>
        </p:spPr>
      </p:pic>
    </p:spTree>
    <p:extLst>
      <p:ext uri="{BB962C8B-B14F-4D97-AF65-F5344CB8AC3E}">
        <p14:creationId xmlns:p14="http://schemas.microsoft.com/office/powerpoint/2010/main" val="2326349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1783632" y="112851"/>
            <a:ext cx="8450903"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Capacity in Millilitres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6" y="939411"/>
            <a:ext cx="8252454"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much water has been collected from the waterfall? </a:t>
            </a:r>
            <a:endParaRPr lang="en-US" sz="2400" dirty="0">
              <a:ln w="0"/>
              <a:effectLst>
                <a:outerShdw blurRad="38100" dist="19050" dir="2700000" algn="tl" rotWithShape="0">
                  <a:schemeClr val="dk1">
                    <a:alpha val="40000"/>
                  </a:schemeClr>
                </a:outerShdw>
              </a:effectLst>
            </a:endParaRPr>
          </a:p>
        </p:txBody>
      </p:sp>
      <p:sp>
        <p:nvSpPr>
          <p:cNvPr id="14" name="Rectangle 13"/>
          <p:cNvSpPr/>
          <p:nvPr/>
        </p:nvSpPr>
        <p:spPr>
          <a:xfrm>
            <a:off x="8898343" y="1933214"/>
            <a:ext cx="2281646" cy="830997"/>
          </a:xfrm>
          <a:prstGeom prst="rect">
            <a:avLst/>
          </a:prstGeom>
        </p:spPr>
        <p:txBody>
          <a:bodyPr wrap="square">
            <a:spAutoFit/>
          </a:bodyPr>
          <a:lstStyle/>
          <a:p>
            <a:pPr algn="ctr"/>
            <a:r>
              <a:rPr lang="en-US" sz="1600" dirty="0" smtClean="0"/>
              <a:t>Look closely at the </a:t>
            </a:r>
            <a:r>
              <a:rPr lang="en-US" sz="1600" dirty="0" smtClean="0"/>
              <a:t>water</a:t>
            </a:r>
            <a:r>
              <a:rPr lang="en-US" sz="1600" dirty="0" smtClean="0"/>
              <a:t> </a:t>
            </a:r>
            <a:r>
              <a:rPr lang="en-US" sz="1600" dirty="0" smtClean="0"/>
              <a:t>level to read how much </a:t>
            </a:r>
            <a:r>
              <a:rPr lang="en-US" sz="1600" dirty="0" smtClean="0"/>
              <a:t>waterfall water there </a:t>
            </a:r>
            <a:r>
              <a:rPr lang="en-US" sz="1600" dirty="0" smtClean="0"/>
              <a:t>is…</a:t>
            </a:r>
            <a:endParaRPr lang="en-GB" sz="1600" dirty="0"/>
          </a:p>
        </p:txBody>
      </p:sp>
      <p:sp>
        <p:nvSpPr>
          <p:cNvPr id="15" name="Explosion 2 14"/>
          <p:cNvSpPr/>
          <p:nvPr/>
        </p:nvSpPr>
        <p:spPr>
          <a:xfrm rot="622551">
            <a:off x="8122399" y="1241682"/>
            <a:ext cx="4422719" cy="2187519"/>
          </a:xfrm>
          <a:prstGeom prst="irregularSeal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871405" y="2226504"/>
            <a:ext cx="2281646" cy="646331"/>
          </a:xfrm>
          <a:prstGeom prst="rect">
            <a:avLst/>
          </a:prstGeom>
        </p:spPr>
        <p:txBody>
          <a:bodyPr wrap="square">
            <a:spAutoFit/>
          </a:bodyPr>
          <a:lstStyle/>
          <a:p>
            <a:pPr algn="ctr"/>
            <a:r>
              <a:rPr lang="en-US" dirty="0" smtClean="0"/>
              <a:t>We know that </a:t>
            </a:r>
            <a:r>
              <a:rPr lang="en-US" dirty="0" smtClean="0"/>
              <a:t>‘ml’ </a:t>
            </a:r>
            <a:r>
              <a:rPr lang="en-US" dirty="0" smtClean="0"/>
              <a:t>stands for </a:t>
            </a:r>
            <a:r>
              <a:rPr lang="en-US" dirty="0" smtClean="0"/>
              <a:t>millilitres</a:t>
            </a:r>
            <a:r>
              <a:rPr lang="en-US" dirty="0" smtClean="0"/>
              <a:t>.</a:t>
            </a:r>
            <a:endParaRPr lang="en-GB" dirty="0"/>
          </a:p>
        </p:txBody>
      </p:sp>
      <p:sp>
        <p:nvSpPr>
          <p:cNvPr id="17" name="Rectangle 16"/>
          <p:cNvSpPr/>
          <p:nvPr/>
        </p:nvSpPr>
        <p:spPr>
          <a:xfrm>
            <a:off x="8254045" y="5242116"/>
            <a:ext cx="3483149" cy="707886"/>
          </a:xfrm>
          <a:prstGeom prst="rect">
            <a:avLst/>
          </a:prstGeom>
        </p:spPr>
        <p:txBody>
          <a:bodyPr wrap="square">
            <a:spAutoFit/>
          </a:bodyPr>
          <a:lstStyle/>
          <a:p>
            <a:r>
              <a:rPr lang="en-US" sz="2000" dirty="0" smtClean="0"/>
              <a:t>There is   ________  of </a:t>
            </a:r>
            <a:r>
              <a:rPr lang="en-US" sz="2000" dirty="0" smtClean="0"/>
              <a:t>waterfall water in the jug.</a:t>
            </a:r>
            <a:endParaRPr lang="en-GB" sz="2000" dirty="0"/>
          </a:p>
        </p:txBody>
      </p:sp>
      <p:pic>
        <p:nvPicPr>
          <p:cNvPr id="2" name="Picture 1"/>
          <p:cNvPicPr>
            <a:picLocks noChangeAspect="1"/>
          </p:cNvPicPr>
          <p:nvPr/>
        </p:nvPicPr>
        <p:blipFill>
          <a:blip r:embed="rId2"/>
          <a:stretch>
            <a:fillRect/>
          </a:stretch>
        </p:blipFill>
        <p:spPr>
          <a:xfrm>
            <a:off x="3599665" y="1933214"/>
            <a:ext cx="4254557" cy="4048691"/>
          </a:xfrm>
          <a:prstGeom prst="rect">
            <a:avLst/>
          </a:prstGeom>
        </p:spPr>
      </p:pic>
      <p:sp>
        <p:nvSpPr>
          <p:cNvPr id="18" name="Rectangle 17"/>
          <p:cNvSpPr/>
          <p:nvPr/>
        </p:nvSpPr>
        <p:spPr>
          <a:xfrm>
            <a:off x="9244055" y="5225203"/>
            <a:ext cx="1018569" cy="400110"/>
          </a:xfrm>
          <a:prstGeom prst="rect">
            <a:avLst/>
          </a:prstGeom>
        </p:spPr>
        <p:txBody>
          <a:bodyPr wrap="square">
            <a:spAutoFit/>
          </a:bodyPr>
          <a:lstStyle/>
          <a:p>
            <a:pPr algn="ctr"/>
            <a:r>
              <a:rPr lang="en-US" sz="2000" b="1" dirty="0">
                <a:solidFill>
                  <a:schemeClr val="accent1"/>
                </a:solidFill>
              </a:rPr>
              <a:t>6</a:t>
            </a:r>
            <a:r>
              <a:rPr lang="en-US" sz="2000" b="1" dirty="0" smtClean="0">
                <a:solidFill>
                  <a:schemeClr val="accent1"/>
                </a:solidFill>
              </a:rPr>
              <a:t>ml</a:t>
            </a:r>
            <a:endParaRPr lang="en-GB" sz="2000" b="1" dirty="0">
              <a:solidFill>
                <a:schemeClr val="accent1"/>
              </a:solidFill>
            </a:endParaRPr>
          </a:p>
        </p:txBody>
      </p:sp>
      <p:cxnSp>
        <p:nvCxnSpPr>
          <p:cNvPr id="7" name="Straight Arrow Connector 6"/>
          <p:cNvCxnSpPr/>
          <p:nvPr/>
        </p:nvCxnSpPr>
        <p:spPr>
          <a:xfrm flipH="1">
            <a:off x="6540137" y="2917371"/>
            <a:ext cx="2314661" cy="14243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155644" y="5381896"/>
            <a:ext cx="400426" cy="2960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cxnSp>
        <p:nvCxnSpPr>
          <p:cNvPr id="20" name="Straight Arrow Connector 19"/>
          <p:cNvCxnSpPr>
            <a:endCxn id="9" idx="1"/>
          </p:cNvCxnSpPr>
          <p:nvPr/>
        </p:nvCxnSpPr>
        <p:spPr>
          <a:xfrm>
            <a:off x="2599089" y="2864126"/>
            <a:ext cx="2615196" cy="25611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3"/>
          <a:stretch>
            <a:fillRect/>
          </a:stretch>
        </p:blipFill>
        <p:spPr>
          <a:xfrm>
            <a:off x="10745062" y="134513"/>
            <a:ext cx="1276350" cy="971550"/>
          </a:xfrm>
          <a:prstGeom prst="rect">
            <a:avLst/>
          </a:prstGeom>
        </p:spPr>
      </p:pic>
      <p:sp>
        <p:nvSpPr>
          <p:cNvPr id="19" name="Rectangle 18"/>
          <p:cNvSpPr/>
          <p:nvPr/>
        </p:nvSpPr>
        <p:spPr>
          <a:xfrm>
            <a:off x="360359" y="4568170"/>
            <a:ext cx="2678197" cy="1477328"/>
          </a:xfrm>
          <a:prstGeom prst="rect">
            <a:avLst/>
          </a:prstGeom>
        </p:spPr>
        <p:txBody>
          <a:bodyPr wrap="square">
            <a:spAutoFit/>
          </a:bodyPr>
          <a:lstStyle/>
          <a:p>
            <a:pPr algn="ctr"/>
            <a:r>
              <a:rPr lang="en-US" dirty="0" smtClean="0"/>
              <a:t>We know that eac</a:t>
            </a:r>
            <a:r>
              <a:rPr lang="en-US" dirty="0" smtClean="0"/>
              <a:t>h of the little lines on the jug is 1ml because if we count in 1’s up to 5, it matches up with the 5ml mark.</a:t>
            </a:r>
            <a:endParaRPr lang="en-GB" dirty="0"/>
          </a:p>
        </p:txBody>
      </p:sp>
      <p:sp>
        <p:nvSpPr>
          <p:cNvPr id="21" name="Rectangle 20"/>
          <p:cNvSpPr/>
          <p:nvPr/>
        </p:nvSpPr>
        <p:spPr>
          <a:xfrm>
            <a:off x="5151760" y="5166060"/>
            <a:ext cx="553962" cy="307777"/>
          </a:xfrm>
          <a:prstGeom prst="rect">
            <a:avLst/>
          </a:prstGeom>
        </p:spPr>
        <p:txBody>
          <a:bodyPr wrap="square">
            <a:spAutoFit/>
          </a:bodyPr>
          <a:lstStyle/>
          <a:p>
            <a:pPr algn="ctr"/>
            <a:r>
              <a:rPr lang="en-US" sz="1400" b="1" dirty="0" smtClean="0">
                <a:solidFill>
                  <a:schemeClr val="bg1">
                    <a:lumMod val="50000"/>
                  </a:schemeClr>
                </a:solidFill>
              </a:rPr>
              <a:t>1ml</a:t>
            </a:r>
            <a:endParaRPr lang="en-GB" sz="1400" b="1" dirty="0">
              <a:solidFill>
                <a:schemeClr val="bg1">
                  <a:lumMod val="50000"/>
                </a:schemeClr>
              </a:solidFill>
            </a:endParaRPr>
          </a:p>
        </p:txBody>
      </p:sp>
      <p:sp>
        <p:nvSpPr>
          <p:cNvPr id="23" name="Rectangle 22"/>
          <p:cNvSpPr/>
          <p:nvPr/>
        </p:nvSpPr>
        <p:spPr>
          <a:xfrm>
            <a:off x="5132379" y="4987882"/>
            <a:ext cx="553962" cy="307777"/>
          </a:xfrm>
          <a:prstGeom prst="rect">
            <a:avLst/>
          </a:prstGeom>
        </p:spPr>
        <p:txBody>
          <a:bodyPr wrap="square">
            <a:spAutoFit/>
          </a:bodyPr>
          <a:lstStyle/>
          <a:p>
            <a:pPr algn="ctr"/>
            <a:r>
              <a:rPr lang="en-US" sz="1400" b="1" dirty="0">
                <a:solidFill>
                  <a:schemeClr val="bg1">
                    <a:lumMod val="50000"/>
                  </a:schemeClr>
                </a:solidFill>
              </a:rPr>
              <a:t>2</a:t>
            </a:r>
            <a:r>
              <a:rPr lang="en-US" sz="1400" b="1" dirty="0" smtClean="0">
                <a:solidFill>
                  <a:schemeClr val="bg1">
                    <a:lumMod val="50000"/>
                  </a:schemeClr>
                </a:solidFill>
              </a:rPr>
              <a:t>ml</a:t>
            </a:r>
            <a:endParaRPr lang="en-GB" sz="1400" b="1" dirty="0">
              <a:solidFill>
                <a:schemeClr val="bg1">
                  <a:lumMod val="50000"/>
                </a:schemeClr>
              </a:solidFill>
            </a:endParaRPr>
          </a:p>
        </p:txBody>
      </p:sp>
      <p:sp>
        <p:nvSpPr>
          <p:cNvPr id="24" name="Rectangle 23"/>
          <p:cNvSpPr/>
          <p:nvPr/>
        </p:nvSpPr>
        <p:spPr>
          <a:xfrm>
            <a:off x="5132379" y="4796642"/>
            <a:ext cx="553962" cy="307777"/>
          </a:xfrm>
          <a:prstGeom prst="rect">
            <a:avLst/>
          </a:prstGeom>
        </p:spPr>
        <p:txBody>
          <a:bodyPr wrap="square">
            <a:spAutoFit/>
          </a:bodyPr>
          <a:lstStyle/>
          <a:p>
            <a:pPr algn="ctr"/>
            <a:r>
              <a:rPr lang="en-US" sz="1400" b="1" dirty="0">
                <a:solidFill>
                  <a:schemeClr val="bg1">
                    <a:lumMod val="50000"/>
                  </a:schemeClr>
                </a:solidFill>
              </a:rPr>
              <a:t>3</a:t>
            </a:r>
            <a:r>
              <a:rPr lang="en-US" sz="1400" b="1" dirty="0" smtClean="0">
                <a:solidFill>
                  <a:schemeClr val="bg1">
                    <a:lumMod val="50000"/>
                  </a:schemeClr>
                </a:solidFill>
              </a:rPr>
              <a:t>ml</a:t>
            </a:r>
            <a:endParaRPr lang="en-GB" sz="1400" b="1" dirty="0">
              <a:solidFill>
                <a:schemeClr val="bg1">
                  <a:lumMod val="50000"/>
                </a:schemeClr>
              </a:solidFill>
            </a:endParaRPr>
          </a:p>
        </p:txBody>
      </p:sp>
      <p:sp>
        <p:nvSpPr>
          <p:cNvPr id="25" name="Rectangle 24"/>
          <p:cNvSpPr/>
          <p:nvPr/>
        </p:nvSpPr>
        <p:spPr>
          <a:xfrm>
            <a:off x="5125965" y="4594823"/>
            <a:ext cx="553962" cy="307777"/>
          </a:xfrm>
          <a:prstGeom prst="rect">
            <a:avLst/>
          </a:prstGeom>
        </p:spPr>
        <p:txBody>
          <a:bodyPr wrap="square">
            <a:spAutoFit/>
          </a:bodyPr>
          <a:lstStyle/>
          <a:p>
            <a:pPr algn="ctr"/>
            <a:r>
              <a:rPr lang="en-US" sz="1400" b="1" dirty="0">
                <a:solidFill>
                  <a:schemeClr val="bg1">
                    <a:lumMod val="50000"/>
                  </a:schemeClr>
                </a:solidFill>
              </a:rPr>
              <a:t>4</a:t>
            </a:r>
            <a:r>
              <a:rPr lang="en-US" sz="1400" b="1" dirty="0" smtClean="0">
                <a:solidFill>
                  <a:schemeClr val="bg1">
                    <a:lumMod val="50000"/>
                  </a:schemeClr>
                </a:solidFill>
              </a:rPr>
              <a:t>ml</a:t>
            </a:r>
            <a:endParaRPr lang="en-GB" sz="1400" b="1" dirty="0">
              <a:solidFill>
                <a:schemeClr val="bg1">
                  <a:lumMod val="50000"/>
                </a:schemeClr>
              </a:solidFill>
            </a:endParaRPr>
          </a:p>
        </p:txBody>
      </p:sp>
      <p:sp>
        <p:nvSpPr>
          <p:cNvPr id="26" name="Rectangle 25"/>
          <p:cNvSpPr/>
          <p:nvPr/>
        </p:nvSpPr>
        <p:spPr>
          <a:xfrm>
            <a:off x="5078876" y="4194212"/>
            <a:ext cx="553962" cy="307777"/>
          </a:xfrm>
          <a:prstGeom prst="rect">
            <a:avLst/>
          </a:prstGeom>
        </p:spPr>
        <p:txBody>
          <a:bodyPr wrap="square">
            <a:spAutoFit/>
          </a:bodyPr>
          <a:lstStyle/>
          <a:p>
            <a:pPr algn="ctr"/>
            <a:r>
              <a:rPr lang="en-US" sz="1400" b="1" dirty="0">
                <a:solidFill>
                  <a:schemeClr val="bg1">
                    <a:lumMod val="50000"/>
                  </a:schemeClr>
                </a:solidFill>
              </a:rPr>
              <a:t>6</a:t>
            </a:r>
            <a:r>
              <a:rPr lang="en-US" sz="1400" b="1" dirty="0" smtClean="0">
                <a:solidFill>
                  <a:schemeClr val="bg1">
                    <a:lumMod val="50000"/>
                  </a:schemeClr>
                </a:solidFill>
              </a:rPr>
              <a:t>ml</a:t>
            </a:r>
            <a:endParaRPr lang="en-GB" sz="1400" b="1" dirty="0">
              <a:solidFill>
                <a:schemeClr val="bg1">
                  <a:lumMod val="50000"/>
                </a:schemeClr>
              </a:solidFill>
            </a:endParaRPr>
          </a:p>
        </p:txBody>
      </p:sp>
    </p:spTree>
    <p:extLst>
      <p:ext uri="{BB962C8B-B14F-4D97-AF65-F5344CB8AC3E}">
        <p14:creationId xmlns:p14="http://schemas.microsoft.com/office/powerpoint/2010/main" val="19292671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1783632" y="112851"/>
            <a:ext cx="8450903"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Capacity in Millilitres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6" y="939411"/>
            <a:ext cx="8252454"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much water has been collected from the waterfall? </a:t>
            </a:r>
            <a:endParaRPr lang="en-US" sz="2400" dirty="0">
              <a:ln w="0"/>
              <a:effectLst>
                <a:outerShdw blurRad="38100" dist="19050" dir="2700000" algn="tl" rotWithShape="0">
                  <a:schemeClr val="dk1">
                    <a:alpha val="40000"/>
                  </a:schemeClr>
                </a:outerShdw>
              </a:effectLst>
            </a:endParaRPr>
          </a:p>
        </p:txBody>
      </p:sp>
      <p:sp>
        <p:nvSpPr>
          <p:cNvPr id="14" name="Rectangle 13"/>
          <p:cNvSpPr/>
          <p:nvPr/>
        </p:nvSpPr>
        <p:spPr>
          <a:xfrm>
            <a:off x="8941887" y="1933214"/>
            <a:ext cx="2281646" cy="830997"/>
          </a:xfrm>
          <a:prstGeom prst="rect">
            <a:avLst/>
          </a:prstGeom>
        </p:spPr>
        <p:txBody>
          <a:bodyPr wrap="square">
            <a:spAutoFit/>
          </a:bodyPr>
          <a:lstStyle/>
          <a:p>
            <a:pPr algn="ctr"/>
            <a:r>
              <a:rPr lang="en-US" sz="1600" dirty="0" smtClean="0"/>
              <a:t>Look closely at the </a:t>
            </a:r>
            <a:r>
              <a:rPr lang="en-US" sz="1600" dirty="0" smtClean="0"/>
              <a:t>water</a:t>
            </a:r>
            <a:r>
              <a:rPr lang="en-US" sz="1600" dirty="0" smtClean="0"/>
              <a:t> </a:t>
            </a:r>
            <a:r>
              <a:rPr lang="en-US" sz="1600" dirty="0" smtClean="0"/>
              <a:t>level to read how much </a:t>
            </a:r>
            <a:r>
              <a:rPr lang="en-US" sz="1600" dirty="0" smtClean="0"/>
              <a:t>waterfall </a:t>
            </a:r>
            <a:r>
              <a:rPr lang="en-US" sz="1600" dirty="0" smtClean="0"/>
              <a:t>water </a:t>
            </a:r>
            <a:r>
              <a:rPr lang="en-US" sz="1600" dirty="0" smtClean="0"/>
              <a:t>there </a:t>
            </a:r>
            <a:r>
              <a:rPr lang="en-US" sz="1600" dirty="0" smtClean="0"/>
              <a:t>is…</a:t>
            </a:r>
            <a:endParaRPr lang="en-GB" sz="1600" dirty="0"/>
          </a:p>
        </p:txBody>
      </p:sp>
      <p:pic>
        <p:nvPicPr>
          <p:cNvPr id="3" name="Picture 2"/>
          <p:cNvPicPr>
            <a:picLocks noChangeAspect="1"/>
          </p:cNvPicPr>
          <p:nvPr/>
        </p:nvPicPr>
        <p:blipFill>
          <a:blip r:embed="rId2"/>
          <a:stretch>
            <a:fillRect/>
          </a:stretch>
        </p:blipFill>
        <p:spPr>
          <a:xfrm>
            <a:off x="3709058" y="2102011"/>
            <a:ext cx="4138016" cy="3760607"/>
          </a:xfrm>
          <a:prstGeom prst="rect">
            <a:avLst/>
          </a:prstGeom>
        </p:spPr>
      </p:pic>
      <p:sp>
        <p:nvSpPr>
          <p:cNvPr id="15" name="Explosion 2 14"/>
          <p:cNvSpPr/>
          <p:nvPr/>
        </p:nvSpPr>
        <p:spPr>
          <a:xfrm rot="622551">
            <a:off x="8122399" y="1241682"/>
            <a:ext cx="4422719" cy="2187519"/>
          </a:xfrm>
          <a:prstGeom prst="irregularSeal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871405" y="2226504"/>
            <a:ext cx="2281646" cy="646331"/>
          </a:xfrm>
          <a:prstGeom prst="rect">
            <a:avLst/>
          </a:prstGeom>
        </p:spPr>
        <p:txBody>
          <a:bodyPr wrap="square">
            <a:spAutoFit/>
          </a:bodyPr>
          <a:lstStyle/>
          <a:p>
            <a:pPr algn="ctr"/>
            <a:r>
              <a:rPr lang="en-US" dirty="0" smtClean="0"/>
              <a:t>We know that </a:t>
            </a:r>
            <a:r>
              <a:rPr lang="en-US" dirty="0" smtClean="0"/>
              <a:t>‘ml’ </a:t>
            </a:r>
            <a:r>
              <a:rPr lang="en-US" dirty="0" smtClean="0"/>
              <a:t>stands for </a:t>
            </a:r>
            <a:r>
              <a:rPr lang="en-US" dirty="0" smtClean="0"/>
              <a:t>millilitres</a:t>
            </a:r>
            <a:r>
              <a:rPr lang="en-US" dirty="0" smtClean="0"/>
              <a:t>.</a:t>
            </a:r>
            <a:endParaRPr lang="en-GB" dirty="0"/>
          </a:p>
        </p:txBody>
      </p:sp>
      <p:sp>
        <p:nvSpPr>
          <p:cNvPr id="17" name="Rectangle 16"/>
          <p:cNvSpPr/>
          <p:nvPr/>
        </p:nvSpPr>
        <p:spPr>
          <a:xfrm>
            <a:off x="8254046" y="5175998"/>
            <a:ext cx="3483149" cy="707886"/>
          </a:xfrm>
          <a:prstGeom prst="rect">
            <a:avLst/>
          </a:prstGeom>
        </p:spPr>
        <p:txBody>
          <a:bodyPr wrap="square">
            <a:spAutoFit/>
          </a:bodyPr>
          <a:lstStyle/>
          <a:p>
            <a:r>
              <a:rPr lang="en-US" sz="2000" dirty="0" smtClean="0"/>
              <a:t>There is   </a:t>
            </a:r>
            <a:r>
              <a:rPr lang="en-US" sz="2000" dirty="0" smtClean="0"/>
              <a:t>________  </a:t>
            </a:r>
            <a:r>
              <a:rPr lang="en-US" sz="2000" dirty="0" smtClean="0"/>
              <a:t>of </a:t>
            </a:r>
            <a:r>
              <a:rPr lang="en-US" sz="2000" dirty="0" smtClean="0"/>
              <a:t>waterfall water in the jug.</a:t>
            </a:r>
            <a:endParaRPr lang="en-GB" sz="2000" dirty="0"/>
          </a:p>
        </p:txBody>
      </p:sp>
      <p:cxnSp>
        <p:nvCxnSpPr>
          <p:cNvPr id="7" name="Straight Arrow Connector 6"/>
          <p:cNvCxnSpPr/>
          <p:nvPr/>
        </p:nvCxnSpPr>
        <p:spPr>
          <a:xfrm flipH="1">
            <a:off x="6409509" y="2917371"/>
            <a:ext cx="2445290" cy="20029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155644" y="5381896"/>
            <a:ext cx="400426" cy="2960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cxnSp>
        <p:nvCxnSpPr>
          <p:cNvPr id="20" name="Straight Arrow Connector 19"/>
          <p:cNvCxnSpPr>
            <a:endCxn id="9" idx="1"/>
          </p:cNvCxnSpPr>
          <p:nvPr/>
        </p:nvCxnSpPr>
        <p:spPr>
          <a:xfrm>
            <a:off x="2599089" y="2864126"/>
            <a:ext cx="2615196" cy="25611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60359" y="4568170"/>
            <a:ext cx="2678197" cy="1477328"/>
          </a:xfrm>
          <a:prstGeom prst="rect">
            <a:avLst/>
          </a:prstGeom>
        </p:spPr>
        <p:txBody>
          <a:bodyPr wrap="square">
            <a:spAutoFit/>
          </a:bodyPr>
          <a:lstStyle/>
          <a:p>
            <a:pPr algn="ctr"/>
            <a:r>
              <a:rPr lang="en-US" dirty="0" smtClean="0"/>
              <a:t>We know that eac</a:t>
            </a:r>
            <a:r>
              <a:rPr lang="en-US" dirty="0" smtClean="0"/>
              <a:t>h of the little lines on the jug is 1ml because if we count in 1’s up to 5, it matches up with the 5ml mark.</a:t>
            </a:r>
            <a:endParaRPr lang="en-GB" dirty="0"/>
          </a:p>
        </p:txBody>
      </p:sp>
      <p:pic>
        <p:nvPicPr>
          <p:cNvPr id="22"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3"/>
          <a:stretch>
            <a:fillRect/>
          </a:stretch>
        </p:blipFill>
        <p:spPr>
          <a:xfrm>
            <a:off x="10760176" y="143222"/>
            <a:ext cx="1276350" cy="971550"/>
          </a:xfrm>
          <a:prstGeom prst="rect">
            <a:avLst/>
          </a:prstGeom>
        </p:spPr>
      </p:pic>
    </p:spTree>
    <p:extLst>
      <p:ext uri="{BB962C8B-B14F-4D97-AF65-F5344CB8AC3E}">
        <p14:creationId xmlns:p14="http://schemas.microsoft.com/office/powerpoint/2010/main" val="22367016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1783632" y="112851"/>
            <a:ext cx="8450903"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Capacity in Millilitres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6" y="939411"/>
            <a:ext cx="8252454"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much water has been collected from the waterfall? </a:t>
            </a:r>
            <a:endParaRPr lang="en-US" sz="2400" dirty="0">
              <a:ln w="0"/>
              <a:effectLst>
                <a:outerShdw blurRad="38100" dist="19050" dir="2700000" algn="tl" rotWithShape="0">
                  <a:schemeClr val="dk1">
                    <a:alpha val="40000"/>
                  </a:schemeClr>
                </a:outerShdw>
              </a:effectLst>
            </a:endParaRPr>
          </a:p>
        </p:txBody>
      </p:sp>
      <p:sp>
        <p:nvSpPr>
          <p:cNvPr id="14" name="Rectangle 13"/>
          <p:cNvSpPr/>
          <p:nvPr/>
        </p:nvSpPr>
        <p:spPr>
          <a:xfrm>
            <a:off x="8941885" y="1933214"/>
            <a:ext cx="2281646" cy="830997"/>
          </a:xfrm>
          <a:prstGeom prst="rect">
            <a:avLst/>
          </a:prstGeom>
        </p:spPr>
        <p:txBody>
          <a:bodyPr wrap="square">
            <a:spAutoFit/>
          </a:bodyPr>
          <a:lstStyle/>
          <a:p>
            <a:pPr algn="ctr"/>
            <a:r>
              <a:rPr lang="en-US" sz="1600" dirty="0" smtClean="0"/>
              <a:t>Look closely at the </a:t>
            </a:r>
            <a:r>
              <a:rPr lang="en-US" sz="1600" dirty="0" smtClean="0"/>
              <a:t>water</a:t>
            </a:r>
            <a:r>
              <a:rPr lang="en-US" sz="1600" dirty="0" smtClean="0"/>
              <a:t> </a:t>
            </a:r>
            <a:r>
              <a:rPr lang="en-US" sz="1600" dirty="0" smtClean="0"/>
              <a:t>level to read how much </a:t>
            </a:r>
            <a:r>
              <a:rPr lang="en-US" sz="1600" dirty="0" smtClean="0"/>
              <a:t>waterfall water there </a:t>
            </a:r>
            <a:r>
              <a:rPr lang="en-US" sz="1600" dirty="0" smtClean="0"/>
              <a:t>is…</a:t>
            </a:r>
            <a:endParaRPr lang="en-GB" sz="1600" dirty="0"/>
          </a:p>
        </p:txBody>
      </p:sp>
      <p:pic>
        <p:nvPicPr>
          <p:cNvPr id="3" name="Picture 2"/>
          <p:cNvPicPr>
            <a:picLocks noChangeAspect="1"/>
          </p:cNvPicPr>
          <p:nvPr/>
        </p:nvPicPr>
        <p:blipFill>
          <a:blip r:embed="rId2"/>
          <a:stretch>
            <a:fillRect/>
          </a:stretch>
        </p:blipFill>
        <p:spPr>
          <a:xfrm>
            <a:off x="3495238" y="2151021"/>
            <a:ext cx="4351836" cy="3894477"/>
          </a:xfrm>
          <a:prstGeom prst="rect">
            <a:avLst/>
          </a:prstGeom>
        </p:spPr>
      </p:pic>
      <p:sp>
        <p:nvSpPr>
          <p:cNvPr id="15" name="Explosion 2 14"/>
          <p:cNvSpPr/>
          <p:nvPr/>
        </p:nvSpPr>
        <p:spPr>
          <a:xfrm rot="622551">
            <a:off x="8122399" y="1241682"/>
            <a:ext cx="4422719" cy="2187519"/>
          </a:xfrm>
          <a:prstGeom prst="irregularSeal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871405" y="2226504"/>
            <a:ext cx="2281646" cy="646331"/>
          </a:xfrm>
          <a:prstGeom prst="rect">
            <a:avLst/>
          </a:prstGeom>
        </p:spPr>
        <p:txBody>
          <a:bodyPr wrap="square">
            <a:spAutoFit/>
          </a:bodyPr>
          <a:lstStyle/>
          <a:p>
            <a:pPr algn="ctr"/>
            <a:r>
              <a:rPr lang="en-US" dirty="0" smtClean="0"/>
              <a:t>We know that </a:t>
            </a:r>
            <a:r>
              <a:rPr lang="en-US" dirty="0" smtClean="0"/>
              <a:t>‘ml’ </a:t>
            </a:r>
            <a:r>
              <a:rPr lang="en-US" dirty="0" smtClean="0"/>
              <a:t>stands for </a:t>
            </a:r>
            <a:r>
              <a:rPr lang="en-US" dirty="0" smtClean="0"/>
              <a:t>millilitres</a:t>
            </a:r>
            <a:r>
              <a:rPr lang="en-US" dirty="0" smtClean="0"/>
              <a:t>.</a:t>
            </a:r>
            <a:endParaRPr lang="en-GB" dirty="0"/>
          </a:p>
        </p:txBody>
      </p:sp>
      <p:sp>
        <p:nvSpPr>
          <p:cNvPr id="17" name="Rectangle 16"/>
          <p:cNvSpPr/>
          <p:nvPr/>
        </p:nvSpPr>
        <p:spPr>
          <a:xfrm>
            <a:off x="8254045" y="5242116"/>
            <a:ext cx="3483149" cy="707886"/>
          </a:xfrm>
          <a:prstGeom prst="rect">
            <a:avLst/>
          </a:prstGeom>
        </p:spPr>
        <p:txBody>
          <a:bodyPr wrap="square">
            <a:spAutoFit/>
          </a:bodyPr>
          <a:lstStyle/>
          <a:p>
            <a:r>
              <a:rPr lang="en-US" sz="2000" dirty="0" smtClean="0"/>
              <a:t>There is   ________  of </a:t>
            </a:r>
            <a:r>
              <a:rPr lang="en-US" sz="2000" dirty="0" smtClean="0"/>
              <a:t>waterfall water in the jug.</a:t>
            </a:r>
            <a:endParaRPr lang="en-GB" sz="2000" dirty="0"/>
          </a:p>
        </p:txBody>
      </p:sp>
      <p:sp>
        <p:nvSpPr>
          <p:cNvPr id="18" name="Rectangle 17"/>
          <p:cNvSpPr/>
          <p:nvPr/>
        </p:nvSpPr>
        <p:spPr>
          <a:xfrm>
            <a:off x="9244055" y="5225203"/>
            <a:ext cx="1018569" cy="400110"/>
          </a:xfrm>
          <a:prstGeom prst="rect">
            <a:avLst/>
          </a:prstGeom>
        </p:spPr>
        <p:txBody>
          <a:bodyPr wrap="square">
            <a:spAutoFit/>
          </a:bodyPr>
          <a:lstStyle/>
          <a:p>
            <a:pPr algn="ctr"/>
            <a:r>
              <a:rPr lang="en-US" sz="2000" b="1" dirty="0" smtClean="0">
                <a:solidFill>
                  <a:schemeClr val="accent1"/>
                </a:solidFill>
              </a:rPr>
              <a:t>16ml</a:t>
            </a:r>
            <a:endParaRPr lang="en-GB" sz="2000" b="1" dirty="0">
              <a:solidFill>
                <a:schemeClr val="accent1"/>
              </a:solidFill>
            </a:endParaRPr>
          </a:p>
        </p:txBody>
      </p:sp>
      <p:cxnSp>
        <p:nvCxnSpPr>
          <p:cNvPr id="7" name="Straight Arrow Connector 6"/>
          <p:cNvCxnSpPr/>
          <p:nvPr/>
        </p:nvCxnSpPr>
        <p:spPr>
          <a:xfrm flipH="1">
            <a:off x="6470469" y="2917371"/>
            <a:ext cx="2384330" cy="11808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072101" y="5461274"/>
            <a:ext cx="400426" cy="2960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cxnSp>
        <p:nvCxnSpPr>
          <p:cNvPr id="20" name="Straight Arrow Connector 19"/>
          <p:cNvCxnSpPr/>
          <p:nvPr/>
        </p:nvCxnSpPr>
        <p:spPr>
          <a:xfrm>
            <a:off x="2599089" y="2864126"/>
            <a:ext cx="2506535" cy="26097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3"/>
          <a:stretch>
            <a:fillRect/>
          </a:stretch>
        </p:blipFill>
        <p:spPr>
          <a:xfrm>
            <a:off x="10745062" y="134513"/>
            <a:ext cx="1276350" cy="971550"/>
          </a:xfrm>
          <a:prstGeom prst="rect">
            <a:avLst/>
          </a:prstGeom>
        </p:spPr>
      </p:pic>
      <p:sp>
        <p:nvSpPr>
          <p:cNvPr id="19" name="Rectangle 18"/>
          <p:cNvSpPr/>
          <p:nvPr/>
        </p:nvSpPr>
        <p:spPr>
          <a:xfrm>
            <a:off x="360359" y="4568170"/>
            <a:ext cx="2678197" cy="1477328"/>
          </a:xfrm>
          <a:prstGeom prst="rect">
            <a:avLst/>
          </a:prstGeom>
        </p:spPr>
        <p:txBody>
          <a:bodyPr wrap="square">
            <a:spAutoFit/>
          </a:bodyPr>
          <a:lstStyle/>
          <a:p>
            <a:pPr algn="ctr"/>
            <a:r>
              <a:rPr lang="en-US" dirty="0" smtClean="0"/>
              <a:t>We know that eac</a:t>
            </a:r>
            <a:r>
              <a:rPr lang="en-US" dirty="0" smtClean="0"/>
              <a:t>h of the little lines on the jug is 2ml because if we count in 2’s up to 10, it matches up with the 10ml mark.</a:t>
            </a:r>
            <a:endParaRPr lang="en-GB" dirty="0"/>
          </a:p>
        </p:txBody>
      </p:sp>
      <p:sp>
        <p:nvSpPr>
          <p:cNvPr id="21" name="Rectangle 20"/>
          <p:cNvSpPr/>
          <p:nvPr/>
        </p:nvSpPr>
        <p:spPr>
          <a:xfrm>
            <a:off x="5078876" y="5227052"/>
            <a:ext cx="553962" cy="307777"/>
          </a:xfrm>
          <a:prstGeom prst="rect">
            <a:avLst/>
          </a:prstGeom>
        </p:spPr>
        <p:txBody>
          <a:bodyPr wrap="square">
            <a:spAutoFit/>
          </a:bodyPr>
          <a:lstStyle/>
          <a:p>
            <a:pPr algn="ctr"/>
            <a:r>
              <a:rPr lang="en-US" sz="1400" b="1" dirty="0">
                <a:solidFill>
                  <a:schemeClr val="bg1">
                    <a:lumMod val="50000"/>
                  </a:schemeClr>
                </a:solidFill>
              </a:rPr>
              <a:t>2</a:t>
            </a:r>
            <a:r>
              <a:rPr lang="en-US" sz="1400" b="1" dirty="0" smtClean="0">
                <a:solidFill>
                  <a:schemeClr val="bg1">
                    <a:lumMod val="50000"/>
                  </a:schemeClr>
                </a:solidFill>
              </a:rPr>
              <a:t>ml</a:t>
            </a:r>
            <a:endParaRPr lang="en-GB" sz="1400" b="1" dirty="0">
              <a:solidFill>
                <a:schemeClr val="bg1">
                  <a:lumMod val="50000"/>
                </a:schemeClr>
              </a:solidFill>
            </a:endParaRPr>
          </a:p>
        </p:txBody>
      </p:sp>
      <p:sp>
        <p:nvSpPr>
          <p:cNvPr id="23" name="Rectangle 22"/>
          <p:cNvSpPr/>
          <p:nvPr/>
        </p:nvSpPr>
        <p:spPr>
          <a:xfrm>
            <a:off x="5072101" y="5042668"/>
            <a:ext cx="553962" cy="307777"/>
          </a:xfrm>
          <a:prstGeom prst="rect">
            <a:avLst/>
          </a:prstGeom>
        </p:spPr>
        <p:txBody>
          <a:bodyPr wrap="square">
            <a:spAutoFit/>
          </a:bodyPr>
          <a:lstStyle/>
          <a:p>
            <a:pPr algn="ctr"/>
            <a:r>
              <a:rPr lang="en-US" sz="1400" b="1" dirty="0" smtClean="0">
                <a:solidFill>
                  <a:schemeClr val="bg1">
                    <a:lumMod val="50000"/>
                  </a:schemeClr>
                </a:solidFill>
              </a:rPr>
              <a:t>4ml</a:t>
            </a:r>
            <a:endParaRPr lang="en-GB" sz="1400" b="1" dirty="0">
              <a:solidFill>
                <a:schemeClr val="bg1">
                  <a:lumMod val="50000"/>
                </a:schemeClr>
              </a:solidFill>
            </a:endParaRPr>
          </a:p>
        </p:txBody>
      </p:sp>
      <p:sp>
        <p:nvSpPr>
          <p:cNvPr id="24" name="Rectangle 23"/>
          <p:cNvSpPr/>
          <p:nvPr/>
        </p:nvSpPr>
        <p:spPr>
          <a:xfrm>
            <a:off x="5072101" y="4849241"/>
            <a:ext cx="553962" cy="307777"/>
          </a:xfrm>
          <a:prstGeom prst="rect">
            <a:avLst/>
          </a:prstGeom>
        </p:spPr>
        <p:txBody>
          <a:bodyPr wrap="square">
            <a:spAutoFit/>
          </a:bodyPr>
          <a:lstStyle/>
          <a:p>
            <a:pPr algn="ctr"/>
            <a:r>
              <a:rPr lang="en-US" sz="1400" b="1" dirty="0" smtClean="0">
                <a:solidFill>
                  <a:schemeClr val="bg1">
                    <a:lumMod val="50000"/>
                  </a:schemeClr>
                </a:solidFill>
              </a:rPr>
              <a:t>6ml</a:t>
            </a:r>
            <a:endParaRPr lang="en-GB" sz="1400" b="1" dirty="0">
              <a:solidFill>
                <a:schemeClr val="bg1">
                  <a:lumMod val="50000"/>
                </a:schemeClr>
              </a:solidFill>
            </a:endParaRPr>
          </a:p>
        </p:txBody>
      </p:sp>
      <p:sp>
        <p:nvSpPr>
          <p:cNvPr id="25" name="Rectangle 24"/>
          <p:cNvSpPr/>
          <p:nvPr/>
        </p:nvSpPr>
        <p:spPr>
          <a:xfrm>
            <a:off x="5072101" y="4655391"/>
            <a:ext cx="553962" cy="307777"/>
          </a:xfrm>
          <a:prstGeom prst="rect">
            <a:avLst/>
          </a:prstGeom>
        </p:spPr>
        <p:txBody>
          <a:bodyPr wrap="square">
            <a:spAutoFit/>
          </a:bodyPr>
          <a:lstStyle/>
          <a:p>
            <a:pPr algn="ctr"/>
            <a:r>
              <a:rPr lang="en-US" sz="1400" b="1" dirty="0" smtClean="0">
                <a:solidFill>
                  <a:schemeClr val="bg1">
                    <a:lumMod val="50000"/>
                  </a:schemeClr>
                </a:solidFill>
              </a:rPr>
              <a:t>8ml</a:t>
            </a:r>
            <a:endParaRPr lang="en-GB" sz="1400" b="1" dirty="0">
              <a:solidFill>
                <a:schemeClr val="bg1">
                  <a:lumMod val="50000"/>
                </a:schemeClr>
              </a:solidFill>
            </a:endParaRPr>
          </a:p>
        </p:txBody>
      </p:sp>
      <p:sp>
        <p:nvSpPr>
          <p:cNvPr id="26" name="Rectangle 25"/>
          <p:cNvSpPr/>
          <p:nvPr/>
        </p:nvSpPr>
        <p:spPr>
          <a:xfrm>
            <a:off x="5008344" y="4281477"/>
            <a:ext cx="553962" cy="307777"/>
          </a:xfrm>
          <a:prstGeom prst="rect">
            <a:avLst/>
          </a:prstGeom>
        </p:spPr>
        <p:txBody>
          <a:bodyPr wrap="square">
            <a:spAutoFit/>
          </a:bodyPr>
          <a:lstStyle/>
          <a:p>
            <a:pPr algn="ctr"/>
            <a:r>
              <a:rPr lang="en-US" sz="1400" b="1" dirty="0" smtClean="0">
                <a:solidFill>
                  <a:schemeClr val="bg1">
                    <a:lumMod val="50000"/>
                  </a:schemeClr>
                </a:solidFill>
              </a:rPr>
              <a:t>12ml</a:t>
            </a:r>
            <a:endParaRPr lang="en-GB" sz="1400" b="1" dirty="0">
              <a:solidFill>
                <a:schemeClr val="bg1">
                  <a:lumMod val="50000"/>
                </a:schemeClr>
              </a:solidFill>
            </a:endParaRPr>
          </a:p>
        </p:txBody>
      </p:sp>
      <p:sp>
        <p:nvSpPr>
          <p:cNvPr id="27" name="Rectangle 26"/>
          <p:cNvSpPr/>
          <p:nvPr/>
        </p:nvSpPr>
        <p:spPr>
          <a:xfrm>
            <a:off x="4995333" y="4112212"/>
            <a:ext cx="553962" cy="307777"/>
          </a:xfrm>
          <a:prstGeom prst="rect">
            <a:avLst/>
          </a:prstGeom>
        </p:spPr>
        <p:txBody>
          <a:bodyPr wrap="square">
            <a:spAutoFit/>
          </a:bodyPr>
          <a:lstStyle/>
          <a:p>
            <a:pPr algn="ctr"/>
            <a:r>
              <a:rPr lang="en-US" sz="1400" b="1" dirty="0" smtClean="0">
                <a:solidFill>
                  <a:schemeClr val="bg1">
                    <a:lumMod val="50000"/>
                  </a:schemeClr>
                </a:solidFill>
              </a:rPr>
              <a:t>14ml</a:t>
            </a:r>
            <a:endParaRPr lang="en-GB" sz="1400" b="1" dirty="0">
              <a:solidFill>
                <a:schemeClr val="bg1">
                  <a:lumMod val="50000"/>
                </a:schemeClr>
              </a:solidFill>
            </a:endParaRPr>
          </a:p>
        </p:txBody>
      </p:sp>
      <p:sp>
        <p:nvSpPr>
          <p:cNvPr id="28" name="Rectangle 27"/>
          <p:cNvSpPr/>
          <p:nvPr/>
        </p:nvSpPr>
        <p:spPr>
          <a:xfrm>
            <a:off x="4988456" y="3912567"/>
            <a:ext cx="553962" cy="307777"/>
          </a:xfrm>
          <a:prstGeom prst="rect">
            <a:avLst/>
          </a:prstGeom>
        </p:spPr>
        <p:txBody>
          <a:bodyPr wrap="square">
            <a:spAutoFit/>
          </a:bodyPr>
          <a:lstStyle/>
          <a:p>
            <a:pPr algn="ctr"/>
            <a:r>
              <a:rPr lang="en-US" sz="1400" b="1" dirty="0" smtClean="0">
                <a:solidFill>
                  <a:schemeClr val="bg1">
                    <a:lumMod val="50000"/>
                  </a:schemeClr>
                </a:solidFill>
              </a:rPr>
              <a:t>16ml</a:t>
            </a:r>
            <a:endParaRPr lang="en-GB" sz="1400" b="1" dirty="0">
              <a:solidFill>
                <a:schemeClr val="bg1">
                  <a:lumMod val="50000"/>
                </a:schemeClr>
              </a:solidFill>
            </a:endParaRPr>
          </a:p>
        </p:txBody>
      </p:sp>
    </p:spTree>
    <p:extLst>
      <p:ext uri="{BB962C8B-B14F-4D97-AF65-F5344CB8AC3E}">
        <p14:creationId xmlns:p14="http://schemas.microsoft.com/office/powerpoint/2010/main" val="38617076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1783632" y="112851"/>
            <a:ext cx="8450903"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Capacity in Millilitres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1882856" y="939411"/>
            <a:ext cx="8252454"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much water has been collected from the waterfall? </a:t>
            </a:r>
            <a:endParaRPr lang="en-US" sz="24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2"/>
          <a:stretch>
            <a:fillRect/>
          </a:stretch>
        </p:blipFill>
        <p:spPr>
          <a:xfrm>
            <a:off x="3560821" y="2194862"/>
            <a:ext cx="4295475" cy="3850636"/>
          </a:xfrm>
          <a:prstGeom prst="rect">
            <a:avLst/>
          </a:prstGeom>
        </p:spPr>
      </p:pic>
      <p:sp>
        <p:nvSpPr>
          <p:cNvPr id="14" name="Rectangle 13"/>
          <p:cNvSpPr/>
          <p:nvPr/>
        </p:nvSpPr>
        <p:spPr>
          <a:xfrm>
            <a:off x="8941885" y="1933214"/>
            <a:ext cx="2281646" cy="830997"/>
          </a:xfrm>
          <a:prstGeom prst="rect">
            <a:avLst/>
          </a:prstGeom>
        </p:spPr>
        <p:txBody>
          <a:bodyPr wrap="square">
            <a:spAutoFit/>
          </a:bodyPr>
          <a:lstStyle/>
          <a:p>
            <a:pPr algn="ctr"/>
            <a:r>
              <a:rPr lang="en-US" sz="1600" dirty="0" smtClean="0"/>
              <a:t>Look closely at the </a:t>
            </a:r>
            <a:r>
              <a:rPr lang="en-US" sz="1600" dirty="0" smtClean="0"/>
              <a:t>water</a:t>
            </a:r>
            <a:r>
              <a:rPr lang="en-US" sz="1600" dirty="0" smtClean="0"/>
              <a:t> </a:t>
            </a:r>
            <a:r>
              <a:rPr lang="en-US" sz="1600" dirty="0" smtClean="0"/>
              <a:t>level to read how much </a:t>
            </a:r>
            <a:r>
              <a:rPr lang="en-US" sz="1600" dirty="0" smtClean="0"/>
              <a:t>waterfall water there </a:t>
            </a:r>
            <a:r>
              <a:rPr lang="en-US" sz="1600" dirty="0" smtClean="0"/>
              <a:t>is…</a:t>
            </a:r>
            <a:endParaRPr lang="en-GB" sz="1600" dirty="0"/>
          </a:p>
        </p:txBody>
      </p:sp>
      <p:sp>
        <p:nvSpPr>
          <p:cNvPr id="15" name="Explosion 2 14"/>
          <p:cNvSpPr/>
          <p:nvPr/>
        </p:nvSpPr>
        <p:spPr>
          <a:xfrm rot="622551">
            <a:off x="8122399" y="1241682"/>
            <a:ext cx="4422719" cy="2187519"/>
          </a:xfrm>
          <a:prstGeom prst="irregularSeal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871405" y="2226504"/>
            <a:ext cx="2281646" cy="646331"/>
          </a:xfrm>
          <a:prstGeom prst="rect">
            <a:avLst/>
          </a:prstGeom>
        </p:spPr>
        <p:txBody>
          <a:bodyPr wrap="square">
            <a:spAutoFit/>
          </a:bodyPr>
          <a:lstStyle/>
          <a:p>
            <a:pPr algn="ctr"/>
            <a:r>
              <a:rPr lang="en-US" dirty="0" smtClean="0"/>
              <a:t>We know that </a:t>
            </a:r>
            <a:r>
              <a:rPr lang="en-US" dirty="0" smtClean="0"/>
              <a:t>‘ml’ </a:t>
            </a:r>
            <a:r>
              <a:rPr lang="en-US" dirty="0" smtClean="0"/>
              <a:t>stands for </a:t>
            </a:r>
            <a:r>
              <a:rPr lang="en-US" dirty="0" smtClean="0"/>
              <a:t>millilitres</a:t>
            </a:r>
            <a:r>
              <a:rPr lang="en-US" dirty="0" smtClean="0"/>
              <a:t>.</a:t>
            </a:r>
            <a:endParaRPr lang="en-GB" dirty="0"/>
          </a:p>
        </p:txBody>
      </p:sp>
      <p:sp>
        <p:nvSpPr>
          <p:cNvPr id="17" name="Rectangle 16"/>
          <p:cNvSpPr/>
          <p:nvPr/>
        </p:nvSpPr>
        <p:spPr>
          <a:xfrm>
            <a:off x="8254045" y="5242116"/>
            <a:ext cx="3483149" cy="707886"/>
          </a:xfrm>
          <a:prstGeom prst="rect">
            <a:avLst/>
          </a:prstGeom>
        </p:spPr>
        <p:txBody>
          <a:bodyPr wrap="square">
            <a:spAutoFit/>
          </a:bodyPr>
          <a:lstStyle/>
          <a:p>
            <a:r>
              <a:rPr lang="en-US" sz="2000" dirty="0" smtClean="0"/>
              <a:t>There is   ________  of </a:t>
            </a:r>
            <a:r>
              <a:rPr lang="en-US" sz="2000" dirty="0" smtClean="0"/>
              <a:t>waterfall water in the jug.</a:t>
            </a:r>
            <a:endParaRPr lang="en-GB" sz="2000" dirty="0"/>
          </a:p>
        </p:txBody>
      </p:sp>
      <p:cxnSp>
        <p:nvCxnSpPr>
          <p:cNvPr id="7" name="Straight Arrow Connector 6"/>
          <p:cNvCxnSpPr/>
          <p:nvPr/>
        </p:nvCxnSpPr>
        <p:spPr>
          <a:xfrm flipH="1">
            <a:off x="6409509" y="2917371"/>
            <a:ext cx="2445290" cy="22468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112968" y="5447710"/>
            <a:ext cx="400426" cy="2960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cxnSp>
        <p:nvCxnSpPr>
          <p:cNvPr id="20" name="Straight Arrow Connector 19"/>
          <p:cNvCxnSpPr/>
          <p:nvPr/>
        </p:nvCxnSpPr>
        <p:spPr>
          <a:xfrm>
            <a:off x="2599089" y="2864126"/>
            <a:ext cx="2565476" cy="25835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60359" y="4568170"/>
            <a:ext cx="2678197" cy="1477328"/>
          </a:xfrm>
          <a:prstGeom prst="rect">
            <a:avLst/>
          </a:prstGeom>
        </p:spPr>
        <p:txBody>
          <a:bodyPr wrap="square">
            <a:spAutoFit/>
          </a:bodyPr>
          <a:lstStyle/>
          <a:p>
            <a:pPr algn="ctr"/>
            <a:r>
              <a:rPr lang="en-US" dirty="0" smtClean="0"/>
              <a:t>We know that eac</a:t>
            </a:r>
            <a:r>
              <a:rPr lang="en-US" dirty="0" smtClean="0"/>
              <a:t>h of the little lines on the jug is 2ml because if we count in 2’s up to 10, it matches up with the 10ml mark.</a:t>
            </a:r>
            <a:endParaRPr lang="en-GB" dirty="0"/>
          </a:p>
        </p:txBody>
      </p:sp>
      <p:pic>
        <p:nvPicPr>
          <p:cNvPr id="29"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3"/>
          <a:stretch>
            <a:fillRect/>
          </a:stretch>
        </p:blipFill>
        <p:spPr>
          <a:xfrm>
            <a:off x="10760176" y="143222"/>
            <a:ext cx="1276350" cy="971550"/>
          </a:xfrm>
          <a:prstGeom prst="rect">
            <a:avLst/>
          </a:prstGeom>
        </p:spPr>
      </p:pic>
    </p:spTree>
    <p:extLst>
      <p:ext uri="{BB962C8B-B14F-4D97-AF65-F5344CB8AC3E}">
        <p14:creationId xmlns:p14="http://schemas.microsoft.com/office/powerpoint/2010/main" val="11863736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652306" y="134939"/>
            <a:ext cx="8450903"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Reading Capacity in Millilitres</a:t>
            </a:r>
            <a:endParaRPr lang="en-US" sz="5400" dirty="0">
              <a:ln w="0"/>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860DFC27-56B5-4DC8-81FE-DC18ABC72E64}"/>
              </a:ext>
            </a:extLst>
          </p:cNvPr>
          <p:cNvSpPr/>
          <p:nvPr/>
        </p:nvSpPr>
        <p:spPr>
          <a:xfrm>
            <a:off x="850755" y="935587"/>
            <a:ext cx="8252454"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much water has been collected from the waterfall? </a:t>
            </a:r>
            <a:endParaRPr lang="en-US" sz="2400" dirty="0">
              <a:ln w="0"/>
              <a:effectLst>
                <a:outerShdw blurRad="38100" dist="19050" dir="2700000" algn="tl" rotWithShape="0">
                  <a:schemeClr val="dk1">
                    <a:alpha val="40000"/>
                  </a:schemeClr>
                </a:outerShdw>
              </a:effectLst>
            </a:endParaRPr>
          </a:p>
        </p:txBody>
      </p:sp>
      <p:sp>
        <p:nvSpPr>
          <p:cNvPr id="14" name="Rectangle 13"/>
          <p:cNvSpPr/>
          <p:nvPr/>
        </p:nvSpPr>
        <p:spPr>
          <a:xfrm>
            <a:off x="9407001" y="926962"/>
            <a:ext cx="1626495" cy="1077218"/>
          </a:xfrm>
          <a:prstGeom prst="rect">
            <a:avLst/>
          </a:prstGeom>
        </p:spPr>
        <p:txBody>
          <a:bodyPr wrap="square">
            <a:spAutoFit/>
          </a:bodyPr>
          <a:lstStyle/>
          <a:p>
            <a:pPr algn="ctr"/>
            <a:r>
              <a:rPr lang="en-US" sz="1600" dirty="0" smtClean="0"/>
              <a:t>Don’t forget to write ‘ml’ after the number in your answer.</a:t>
            </a:r>
            <a:endParaRPr lang="en-GB" sz="1600" dirty="0"/>
          </a:p>
        </p:txBody>
      </p:sp>
      <p:sp>
        <p:nvSpPr>
          <p:cNvPr id="15" name="Explosion 2 14"/>
          <p:cNvSpPr/>
          <p:nvPr/>
        </p:nvSpPr>
        <p:spPr>
          <a:xfrm rot="622551">
            <a:off x="8862367" y="-82112"/>
            <a:ext cx="3588371" cy="2749723"/>
          </a:xfrm>
          <a:prstGeom prst="irregularSeal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48105" y="5230473"/>
            <a:ext cx="2846924" cy="1015663"/>
          </a:xfrm>
          <a:prstGeom prst="rect">
            <a:avLst/>
          </a:prstGeom>
        </p:spPr>
        <p:txBody>
          <a:bodyPr wrap="square">
            <a:spAutoFit/>
          </a:bodyPr>
          <a:lstStyle/>
          <a:p>
            <a:pPr algn="ctr"/>
            <a:r>
              <a:rPr lang="en-US" sz="2000" dirty="0" smtClean="0"/>
              <a:t>There is   </a:t>
            </a:r>
            <a:r>
              <a:rPr lang="en-US" sz="2000" dirty="0" smtClean="0"/>
              <a:t>_____________  </a:t>
            </a:r>
            <a:r>
              <a:rPr lang="en-US" sz="2000" dirty="0" smtClean="0"/>
              <a:t>of </a:t>
            </a:r>
            <a:r>
              <a:rPr lang="en-US" sz="2000" dirty="0" smtClean="0"/>
              <a:t>waterfall water in the jug.</a:t>
            </a:r>
            <a:endParaRPr lang="en-GB" sz="2000" dirty="0"/>
          </a:p>
        </p:txBody>
      </p:sp>
      <p:pic>
        <p:nvPicPr>
          <p:cNvPr id="2" name="Picture 1"/>
          <p:cNvPicPr>
            <a:picLocks noChangeAspect="1"/>
          </p:cNvPicPr>
          <p:nvPr/>
        </p:nvPicPr>
        <p:blipFill>
          <a:blip r:embed="rId2"/>
          <a:stretch>
            <a:fillRect/>
          </a:stretch>
        </p:blipFill>
        <p:spPr>
          <a:xfrm>
            <a:off x="652306" y="2227636"/>
            <a:ext cx="3078571" cy="2910289"/>
          </a:xfrm>
          <a:prstGeom prst="rect">
            <a:avLst/>
          </a:prstGeom>
        </p:spPr>
      </p:pic>
      <p:pic>
        <p:nvPicPr>
          <p:cNvPr id="5" name="Picture 4"/>
          <p:cNvPicPr>
            <a:picLocks noChangeAspect="1"/>
          </p:cNvPicPr>
          <p:nvPr/>
        </p:nvPicPr>
        <p:blipFill rotWithShape="1">
          <a:blip r:embed="rId3"/>
          <a:srcRect l="1971"/>
          <a:stretch/>
        </p:blipFill>
        <p:spPr>
          <a:xfrm>
            <a:off x="3933165" y="2227636"/>
            <a:ext cx="3216862" cy="2910289"/>
          </a:xfrm>
          <a:prstGeom prst="rect">
            <a:avLst/>
          </a:prstGeom>
        </p:spPr>
      </p:pic>
      <p:sp>
        <p:nvSpPr>
          <p:cNvPr id="18" name="Rectangle 17"/>
          <p:cNvSpPr/>
          <p:nvPr/>
        </p:nvSpPr>
        <p:spPr>
          <a:xfrm>
            <a:off x="4035590" y="5230472"/>
            <a:ext cx="2846924" cy="1015663"/>
          </a:xfrm>
          <a:prstGeom prst="rect">
            <a:avLst/>
          </a:prstGeom>
        </p:spPr>
        <p:txBody>
          <a:bodyPr wrap="square">
            <a:spAutoFit/>
          </a:bodyPr>
          <a:lstStyle/>
          <a:p>
            <a:pPr algn="ctr"/>
            <a:r>
              <a:rPr lang="en-US" sz="2000" dirty="0" smtClean="0"/>
              <a:t>There is   </a:t>
            </a:r>
            <a:r>
              <a:rPr lang="en-US" sz="2000" dirty="0" smtClean="0"/>
              <a:t>_____________  </a:t>
            </a:r>
            <a:r>
              <a:rPr lang="en-US" sz="2000" dirty="0" smtClean="0"/>
              <a:t>of </a:t>
            </a:r>
            <a:r>
              <a:rPr lang="en-US" sz="2000" dirty="0" smtClean="0"/>
              <a:t>waterfall water in the jug.</a:t>
            </a:r>
            <a:endParaRPr lang="en-GB" sz="2000" dirty="0"/>
          </a:p>
        </p:txBody>
      </p:sp>
      <p:pic>
        <p:nvPicPr>
          <p:cNvPr id="6" name="Picture 5"/>
          <p:cNvPicPr>
            <a:picLocks noChangeAspect="1"/>
          </p:cNvPicPr>
          <p:nvPr/>
        </p:nvPicPr>
        <p:blipFill>
          <a:blip r:embed="rId4"/>
          <a:stretch>
            <a:fillRect/>
          </a:stretch>
        </p:blipFill>
        <p:spPr>
          <a:xfrm>
            <a:off x="8131289" y="2611107"/>
            <a:ext cx="3375502" cy="2910289"/>
          </a:xfrm>
          <a:prstGeom prst="rect">
            <a:avLst/>
          </a:prstGeom>
        </p:spPr>
      </p:pic>
      <p:sp>
        <p:nvSpPr>
          <p:cNvPr id="21" name="Rectangle 20"/>
          <p:cNvSpPr/>
          <p:nvPr/>
        </p:nvSpPr>
        <p:spPr>
          <a:xfrm>
            <a:off x="8395578" y="5788928"/>
            <a:ext cx="2846924" cy="1015663"/>
          </a:xfrm>
          <a:prstGeom prst="rect">
            <a:avLst/>
          </a:prstGeom>
        </p:spPr>
        <p:txBody>
          <a:bodyPr wrap="square">
            <a:spAutoFit/>
          </a:bodyPr>
          <a:lstStyle/>
          <a:p>
            <a:pPr algn="ctr"/>
            <a:r>
              <a:rPr lang="en-US" sz="2000" dirty="0" smtClean="0"/>
              <a:t>There is   </a:t>
            </a:r>
            <a:r>
              <a:rPr lang="en-US" sz="2000" dirty="0" smtClean="0"/>
              <a:t>_____________  </a:t>
            </a:r>
            <a:r>
              <a:rPr lang="en-US" sz="2000" dirty="0" smtClean="0"/>
              <a:t>of </a:t>
            </a:r>
            <a:r>
              <a:rPr lang="en-US" sz="2000" dirty="0" smtClean="0"/>
              <a:t>waterfall water in the jug.</a:t>
            </a:r>
            <a:endParaRPr lang="en-GB" sz="2000" dirty="0"/>
          </a:p>
        </p:txBody>
      </p:sp>
      <p:sp>
        <p:nvSpPr>
          <p:cNvPr id="22" name="Rectangle 21"/>
          <p:cNvSpPr/>
          <p:nvPr/>
        </p:nvSpPr>
        <p:spPr>
          <a:xfrm>
            <a:off x="8436002" y="5510957"/>
            <a:ext cx="2846924" cy="307777"/>
          </a:xfrm>
          <a:prstGeom prst="rect">
            <a:avLst/>
          </a:prstGeom>
        </p:spPr>
        <p:txBody>
          <a:bodyPr wrap="square">
            <a:spAutoFit/>
          </a:bodyPr>
          <a:lstStyle/>
          <a:p>
            <a:pPr algn="ctr"/>
            <a:r>
              <a:rPr lang="en-US" sz="1400" dirty="0" smtClean="0">
                <a:solidFill>
                  <a:srgbClr val="FF0000"/>
                </a:solidFill>
              </a:rPr>
              <a:t>Hint: 10’s may help!</a:t>
            </a:r>
            <a:endParaRPr lang="en-GB" sz="1400" dirty="0">
              <a:solidFill>
                <a:srgbClr val="FF0000"/>
              </a:solidFill>
            </a:endParaRPr>
          </a:p>
        </p:txBody>
      </p:sp>
      <p:pic>
        <p:nvPicPr>
          <p:cNvPr id="23" name="Picture 22"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5"/>
          <a:stretch>
            <a:fillRect/>
          </a:stretch>
        </p:blipFill>
        <p:spPr>
          <a:xfrm>
            <a:off x="10844690" y="53688"/>
            <a:ext cx="1276350" cy="962025"/>
          </a:xfrm>
          <a:prstGeom prst="rect">
            <a:avLst/>
          </a:prstGeom>
        </p:spPr>
      </p:pic>
    </p:spTree>
    <p:extLst>
      <p:ext uri="{BB962C8B-B14F-4D97-AF65-F5344CB8AC3E}">
        <p14:creationId xmlns:p14="http://schemas.microsoft.com/office/powerpoint/2010/main" val="8111657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A0D6-75DF-49AA-BB21-DFB8246D480F}"/>
              </a:ext>
            </a:extLst>
          </p:cNvPr>
          <p:cNvSpPr txBox="1"/>
          <p:nvPr/>
        </p:nvSpPr>
        <p:spPr>
          <a:xfrm>
            <a:off x="6904452" y="2327607"/>
            <a:ext cx="4805996"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7200" dirty="0">
                <a:solidFill>
                  <a:srgbClr val="000000"/>
                </a:solidFill>
                <a:latin typeface="+mj-lt"/>
                <a:ea typeface="+mj-ea"/>
                <a:cs typeface="+mj-cs"/>
              </a:rPr>
              <a:t>Challenge!</a:t>
            </a:r>
          </a:p>
        </p:txBody>
      </p:sp>
      <p:pic>
        <p:nvPicPr>
          <p:cNvPr id="1026" name="Picture 2" descr="Trophy Store Gold Well Done Medal award, 5 cm, Free Ribbon, Free engraving  up to 45 letters AM1182.01: Amazon.co.uk: Sports &amp; Outdoors">
            <a:extLst>
              <a:ext uri="{FF2B5EF4-FFF2-40B4-BE49-F238E27FC236}">
                <a16:creationId xmlns:a16="http://schemas.microsoft.com/office/drawing/2014/main" id="{2D9305EB-4C1C-4E8C-B387-332C2BDF4B4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828" r="1175" b="3"/>
          <a:stretch/>
        </p:blipFill>
        <p:spPr bwMode="auto">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E0EB96-74EB-4776-A020-60A830657FAD}"/>
              </a:ext>
            </a:extLst>
          </p:cNvPr>
          <p:cNvSpPr txBox="1"/>
          <p:nvPr/>
        </p:nvSpPr>
        <p:spPr>
          <a:xfrm>
            <a:off x="7079598" y="3753110"/>
            <a:ext cx="4311869" cy="461665"/>
          </a:xfrm>
          <a:prstGeom prst="rect">
            <a:avLst/>
          </a:prstGeom>
          <a:noFill/>
        </p:spPr>
        <p:txBody>
          <a:bodyPr wrap="square" rtlCol="0">
            <a:spAutoFit/>
          </a:bodyPr>
          <a:lstStyle/>
          <a:p>
            <a:pPr>
              <a:spcAft>
                <a:spcPts val="600"/>
              </a:spcAft>
            </a:pPr>
            <a:r>
              <a:rPr lang="en-GB" sz="2400" dirty="0"/>
              <a:t>Have a go at these problems…</a:t>
            </a:r>
          </a:p>
        </p:txBody>
      </p:sp>
    </p:spTree>
    <p:extLst>
      <p:ext uri="{BB962C8B-B14F-4D97-AF65-F5344CB8AC3E}">
        <p14:creationId xmlns:p14="http://schemas.microsoft.com/office/powerpoint/2010/main" val="38203470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11419" y="313508"/>
            <a:ext cx="2939267"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Challenge</a:t>
            </a:r>
          </a:p>
        </p:txBody>
      </p:sp>
      <p:pic>
        <p:nvPicPr>
          <p:cNvPr id="8"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pic>
        <p:nvPicPr>
          <p:cNvPr id="2" name="Picture 1"/>
          <p:cNvPicPr>
            <a:picLocks noChangeAspect="1"/>
          </p:cNvPicPr>
          <p:nvPr/>
        </p:nvPicPr>
        <p:blipFill>
          <a:blip r:embed="rId3"/>
          <a:stretch>
            <a:fillRect/>
          </a:stretch>
        </p:blipFill>
        <p:spPr>
          <a:xfrm>
            <a:off x="3766606" y="923330"/>
            <a:ext cx="6830787" cy="2772974"/>
          </a:xfrm>
          <a:prstGeom prst="rect">
            <a:avLst/>
          </a:prstGeom>
          <a:ln w="28575">
            <a:solidFill>
              <a:schemeClr val="accent1"/>
            </a:solidFill>
          </a:ln>
        </p:spPr>
      </p:pic>
      <p:pic>
        <p:nvPicPr>
          <p:cNvPr id="3" name="Picture 2"/>
          <p:cNvPicPr>
            <a:picLocks noChangeAspect="1"/>
          </p:cNvPicPr>
          <p:nvPr/>
        </p:nvPicPr>
        <p:blipFill>
          <a:blip r:embed="rId4"/>
          <a:stretch>
            <a:fillRect/>
          </a:stretch>
        </p:blipFill>
        <p:spPr>
          <a:xfrm>
            <a:off x="436030" y="3840480"/>
            <a:ext cx="6661152" cy="2897879"/>
          </a:xfrm>
          <a:prstGeom prst="rect">
            <a:avLst/>
          </a:prstGeom>
          <a:ln w="28575">
            <a:solidFill>
              <a:schemeClr val="accent1"/>
            </a:solidFill>
          </a:ln>
        </p:spPr>
      </p:pic>
      <p:cxnSp>
        <p:nvCxnSpPr>
          <p:cNvPr id="6" name="Straight Connector 5"/>
          <p:cNvCxnSpPr/>
          <p:nvPr/>
        </p:nvCxnSpPr>
        <p:spPr>
          <a:xfrm>
            <a:off x="7289074" y="4302034"/>
            <a:ext cx="4511040" cy="87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289074" y="4715691"/>
            <a:ext cx="4511040" cy="87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289074" y="5129348"/>
            <a:ext cx="4511040" cy="87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289074" y="5543005"/>
            <a:ext cx="4511040" cy="87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289074" y="5952307"/>
            <a:ext cx="4511040" cy="87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89074" y="6361609"/>
            <a:ext cx="4511040" cy="870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289074" y="4014409"/>
            <a:ext cx="4441371" cy="383177"/>
          </a:xfrm>
          <a:prstGeom prst="rect">
            <a:avLst/>
          </a:prstGeom>
          <a:noFill/>
        </p:spPr>
        <p:txBody>
          <a:bodyPr wrap="square" rtlCol="0">
            <a:spAutoFit/>
          </a:bodyPr>
          <a:lstStyle/>
          <a:p>
            <a:r>
              <a:rPr lang="en-US" dirty="0" smtClean="0"/>
              <a:t>Sam is                                                .  I know</a:t>
            </a:r>
            <a:endParaRPr lang="en-GB" dirty="0"/>
          </a:p>
        </p:txBody>
      </p:sp>
      <p:sp>
        <p:nvSpPr>
          <p:cNvPr id="14" name="TextBox 13"/>
          <p:cNvSpPr txBox="1"/>
          <p:nvPr/>
        </p:nvSpPr>
        <p:spPr>
          <a:xfrm>
            <a:off x="7289073" y="4421393"/>
            <a:ext cx="4441371" cy="383177"/>
          </a:xfrm>
          <a:prstGeom prst="rect">
            <a:avLst/>
          </a:prstGeom>
          <a:noFill/>
        </p:spPr>
        <p:txBody>
          <a:bodyPr wrap="square" rtlCol="0">
            <a:spAutoFit/>
          </a:bodyPr>
          <a:lstStyle/>
          <a:p>
            <a:r>
              <a:rPr lang="en-US" dirty="0"/>
              <a:t>t</a:t>
            </a:r>
            <a:r>
              <a:rPr lang="en-US" dirty="0" smtClean="0"/>
              <a:t>his because </a:t>
            </a:r>
            <a:endParaRPr lang="en-GB" dirty="0"/>
          </a:p>
        </p:txBody>
      </p:sp>
      <p:sp>
        <p:nvSpPr>
          <p:cNvPr id="15" name="TextBox 14"/>
          <p:cNvSpPr txBox="1"/>
          <p:nvPr/>
        </p:nvSpPr>
        <p:spPr>
          <a:xfrm>
            <a:off x="3975463" y="4052108"/>
            <a:ext cx="2730137" cy="307777"/>
          </a:xfrm>
          <a:prstGeom prst="rect">
            <a:avLst/>
          </a:prstGeom>
          <a:noFill/>
        </p:spPr>
        <p:txBody>
          <a:bodyPr wrap="square" rtlCol="0">
            <a:spAutoFit/>
          </a:bodyPr>
          <a:lstStyle/>
          <a:p>
            <a:r>
              <a:rPr lang="en-US" sz="1400" b="1" dirty="0" smtClean="0">
                <a:solidFill>
                  <a:srgbClr val="FF0000"/>
                </a:solidFill>
              </a:rPr>
              <a:t>Explain your answer on the lines.</a:t>
            </a:r>
            <a:endParaRPr lang="en-GB" sz="1400" b="1" dirty="0">
              <a:solidFill>
                <a:srgbClr val="FF0000"/>
              </a:solidFill>
            </a:endParaRPr>
          </a:p>
        </p:txBody>
      </p:sp>
      <p:cxnSp>
        <p:nvCxnSpPr>
          <p:cNvPr id="17" name="Straight Arrow Connector 16"/>
          <p:cNvCxnSpPr/>
          <p:nvPr/>
        </p:nvCxnSpPr>
        <p:spPr>
          <a:xfrm>
            <a:off x="6583680" y="4223415"/>
            <a:ext cx="705394"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603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325635" y="64927"/>
            <a:ext cx="494013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Tricky Challenge!</a:t>
            </a:r>
          </a:p>
        </p:txBody>
      </p:sp>
      <p:pic>
        <p:nvPicPr>
          <p:cNvPr id="13" name="Picture 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pic>
        <p:nvPicPr>
          <p:cNvPr id="2" name="Picture 1"/>
          <p:cNvPicPr>
            <a:picLocks noChangeAspect="1"/>
          </p:cNvPicPr>
          <p:nvPr/>
        </p:nvPicPr>
        <p:blipFill>
          <a:blip r:embed="rId3"/>
          <a:stretch>
            <a:fillRect/>
          </a:stretch>
        </p:blipFill>
        <p:spPr>
          <a:xfrm>
            <a:off x="286702" y="1286010"/>
            <a:ext cx="7839075" cy="5400675"/>
          </a:xfrm>
          <a:prstGeom prst="rect">
            <a:avLst/>
          </a:prstGeom>
        </p:spPr>
      </p:pic>
      <p:cxnSp>
        <p:nvCxnSpPr>
          <p:cNvPr id="5" name="Straight Connector 4"/>
          <p:cNvCxnSpPr/>
          <p:nvPr/>
        </p:nvCxnSpPr>
        <p:spPr>
          <a:xfrm>
            <a:off x="8368937" y="1793965"/>
            <a:ext cx="3477237" cy="8709"/>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446858" y="5964418"/>
            <a:ext cx="6246442" cy="244793"/>
          </a:xfrm>
          <a:prstGeom prst="rect">
            <a:avLst/>
          </a:prstGeom>
        </p:spPr>
      </p:pic>
      <p:sp>
        <p:nvSpPr>
          <p:cNvPr id="8" name="TextBox 7"/>
          <p:cNvSpPr txBox="1"/>
          <p:nvPr/>
        </p:nvSpPr>
        <p:spPr>
          <a:xfrm>
            <a:off x="378824" y="5625864"/>
            <a:ext cx="2730137" cy="338554"/>
          </a:xfrm>
          <a:prstGeom prst="rect">
            <a:avLst/>
          </a:prstGeom>
          <a:noFill/>
        </p:spPr>
        <p:txBody>
          <a:bodyPr wrap="square" rtlCol="0">
            <a:spAutoFit/>
          </a:bodyPr>
          <a:lstStyle/>
          <a:p>
            <a:r>
              <a:rPr lang="en-US" sz="1600" b="1" dirty="0" smtClean="0">
                <a:solidFill>
                  <a:srgbClr val="FF0000"/>
                </a:solidFill>
              </a:rPr>
              <a:t>For example:</a:t>
            </a:r>
            <a:endParaRPr lang="en-GB" sz="1600" b="1" dirty="0">
              <a:solidFill>
                <a:srgbClr val="FF0000"/>
              </a:solidFill>
            </a:endParaRPr>
          </a:p>
        </p:txBody>
      </p:sp>
      <p:sp>
        <p:nvSpPr>
          <p:cNvPr id="9" name="TextBox 8"/>
          <p:cNvSpPr txBox="1"/>
          <p:nvPr/>
        </p:nvSpPr>
        <p:spPr>
          <a:xfrm>
            <a:off x="4328161" y="6330713"/>
            <a:ext cx="3492136" cy="338554"/>
          </a:xfrm>
          <a:prstGeom prst="rect">
            <a:avLst/>
          </a:prstGeom>
          <a:noFill/>
        </p:spPr>
        <p:txBody>
          <a:bodyPr wrap="square" rtlCol="0">
            <a:spAutoFit/>
          </a:bodyPr>
          <a:lstStyle/>
          <a:p>
            <a:r>
              <a:rPr lang="en-US" sz="1600" b="1" dirty="0" smtClean="0">
                <a:solidFill>
                  <a:srgbClr val="FF0000"/>
                </a:solidFill>
              </a:rPr>
              <a:t>Write the combinations on the lines.</a:t>
            </a:r>
            <a:endParaRPr lang="en-GB" sz="1600" b="1" dirty="0">
              <a:solidFill>
                <a:srgbClr val="FF0000"/>
              </a:solidFill>
            </a:endParaRPr>
          </a:p>
        </p:txBody>
      </p:sp>
      <p:cxnSp>
        <p:nvCxnSpPr>
          <p:cNvPr id="10" name="Straight Arrow Connector 9"/>
          <p:cNvCxnSpPr/>
          <p:nvPr/>
        </p:nvCxnSpPr>
        <p:spPr>
          <a:xfrm flipV="1">
            <a:off x="7368129" y="5408023"/>
            <a:ext cx="849770" cy="9838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368937" y="2216330"/>
            <a:ext cx="3477237" cy="87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368937" y="2638695"/>
            <a:ext cx="3477237" cy="87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368937" y="3061060"/>
            <a:ext cx="3477237" cy="87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68937" y="3483425"/>
            <a:ext cx="3477237" cy="87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368937" y="3910144"/>
            <a:ext cx="3477237" cy="87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368937" y="4332509"/>
            <a:ext cx="3477237" cy="87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368937" y="4754874"/>
            <a:ext cx="3477237" cy="87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68937" y="5177239"/>
            <a:ext cx="3477237" cy="87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368937" y="5599604"/>
            <a:ext cx="3477237" cy="87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368936" y="6021969"/>
            <a:ext cx="3477237" cy="87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368935" y="6448275"/>
            <a:ext cx="3477237" cy="8709"/>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9283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D4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E3E5535D-DDA7-45DD-A6F6-22A0653C83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03400" y="1176793"/>
            <a:ext cx="4528108" cy="45481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AEF7FB7-AE85-463D-AE4B-E81330DE1376}"/>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8" name="Rectangle 7">
            <a:extLst>
              <a:ext uri="{FF2B5EF4-FFF2-40B4-BE49-F238E27FC236}">
                <a16:creationId xmlns:a16="http://schemas.microsoft.com/office/drawing/2014/main" id="{0F9FB752-D881-4A58-9734-650E9602BCC6}"/>
              </a:ext>
            </a:extLst>
          </p:cNvPr>
          <p:cNvSpPr/>
          <p:nvPr/>
        </p:nvSpPr>
        <p:spPr>
          <a:xfrm>
            <a:off x="0" y="5674395"/>
            <a:ext cx="12192000" cy="95607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7E06FD9-CF0D-427E-829C-AFA7A56C1688}"/>
              </a:ext>
            </a:extLst>
          </p:cNvPr>
          <p:cNvSpPr txBox="1"/>
          <p:nvPr/>
        </p:nvSpPr>
        <p:spPr>
          <a:xfrm>
            <a:off x="242056" y="5829267"/>
            <a:ext cx="11130455" cy="646331"/>
          </a:xfrm>
          <a:prstGeom prst="rect">
            <a:avLst/>
          </a:prstGeom>
          <a:noFill/>
        </p:spPr>
        <p:txBody>
          <a:bodyPr wrap="square" rtlCol="0">
            <a:spAutoFit/>
          </a:bodyPr>
          <a:lstStyle/>
          <a:p>
            <a:r>
              <a:rPr lang="en-GB" dirty="0"/>
              <a:t>Please send any completed work/photographed evidence of completed work (practical activities) to </a:t>
            </a:r>
            <a:r>
              <a:rPr lang="en-GB" dirty="0">
                <a:hlinkClick r:id="rId4"/>
              </a:rPr>
              <a:t>pioneerspupils@gmail.com</a:t>
            </a:r>
            <a:r>
              <a:rPr lang="en-GB" dirty="0"/>
              <a:t>                       </a:t>
            </a:r>
            <a:r>
              <a:rPr lang="en-GB" dirty="0">
                <a:solidFill>
                  <a:schemeClr val="bg1"/>
                </a:solidFill>
              </a:rPr>
              <a:t>or</a:t>
            </a:r>
            <a:r>
              <a:rPr lang="en-GB" dirty="0"/>
              <a:t>                          deliver it to the dropbox outside of school on a Friday.</a:t>
            </a:r>
          </a:p>
        </p:txBody>
      </p:sp>
      <p:sp>
        <p:nvSpPr>
          <p:cNvPr id="13" name="Rectangle 12">
            <a:extLst>
              <a:ext uri="{FF2B5EF4-FFF2-40B4-BE49-F238E27FC236}">
                <a16:creationId xmlns:a16="http://schemas.microsoft.com/office/drawing/2014/main" id="{772536DC-F3D8-4F1F-8376-E3E50FBB8361}"/>
              </a:ext>
            </a:extLst>
          </p:cNvPr>
          <p:cNvSpPr/>
          <p:nvPr/>
        </p:nvSpPr>
        <p:spPr>
          <a:xfrm>
            <a:off x="0" y="468936"/>
            <a:ext cx="12192000" cy="552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77A30C-55FB-45AF-A863-F51AE27C48E5}"/>
              </a:ext>
            </a:extLst>
          </p:cNvPr>
          <p:cNvSpPr txBox="1"/>
          <p:nvPr/>
        </p:nvSpPr>
        <p:spPr>
          <a:xfrm>
            <a:off x="1034043" y="347751"/>
            <a:ext cx="10535920" cy="707886"/>
          </a:xfrm>
          <a:prstGeom prst="rect">
            <a:avLst/>
          </a:prstGeom>
          <a:noFill/>
        </p:spPr>
        <p:txBody>
          <a:bodyPr wrap="square" lIns="91440" tIns="45720" rIns="91440" bIns="45720" rtlCol="0" anchor="t">
            <a:spAutoFit/>
          </a:bodyPr>
          <a:lstStyle/>
          <a:p>
            <a:pPr algn="ctr"/>
            <a:r>
              <a:rPr lang="en-GB" sz="4000" dirty="0">
                <a:solidFill>
                  <a:schemeClr val="accent1">
                    <a:lumMod val="60000"/>
                    <a:lumOff val="40000"/>
                  </a:schemeClr>
                </a:solidFill>
              </a:rPr>
              <a:t>Well done for all of your hard work this lesson!</a:t>
            </a:r>
          </a:p>
        </p:txBody>
      </p:sp>
    </p:spTree>
    <p:extLst>
      <p:ext uri="{BB962C8B-B14F-4D97-AF65-F5344CB8AC3E}">
        <p14:creationId xmlns:p14="http://schemas.microsoft.com/office/powerpoint/2010/main" val="26735613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smtClean="0"/>
              <a:t>24.02.21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1323439"/>
          </a:xfrm>
          <a:prstGeom prst="rect">
            <a:avLst/>
          </a:prstGeom>
          <a:noFill/>
        </p:spPr>
        <p:txBody>
          <a:bodyPr wrap="square" rtlCol="0">
            <a:spAutoFit/>
          </a:bodyPr>
          <a:lstStyle/>
          <a:p>
            <a:r>
              <a:rPr lang="en-GB" sz="4000" dirty="0"/>
              <a:t>LO To be able </a:t>
            </a:r>
            <a:r>
              <a:rPr lang="en-GB" sz="4000" dirty="0" smtClean="0"/>
              <a:t>to compare and order litres and millilitres.</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1193457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3346391" y="225973"/>
            <a:ext cx="5420138"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Capacity Warm Up</a:t>
            </a:r>
            <a:endParaRPr lang="en-US" sz="5400" dirty="0">
              <a:ln w="0"/>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860DFC27-56B5-4DC8-81FE-DC18ABC72E64}"/>
              </a:ext>
            </a:extLst>
          </p:cNvPr>
          <p:cNvSpPr/>
          <p:nvPr/>
        </p:nvSpPr>
        <p:spPr>
          <a:xfrm>
            <a:off x="-606074" y="1274811"/>
            <a:ext cx="9872249"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Capacity is the amount of liquid that a container can hold.</a:t>
            </a:r>
          </a:p>
        </p:txBody>
      </p:sp>
      <p:sp>
        <p:nvSpPr>
          <p:cNvPr id="9" name="Rectangle 8">
            <a:extLst>
              <a:ext uri="{FF2B5EF4-FFF2-40B4-BE49-F238E27FC236}">
                <a16:creationId xmlns:a16="http://schemas.microsoft.com/office/drawing/2014/main" id="{860DFC27-56B5-4DC8-81FE-DC18ABC72E64}"/>
              </a:ext>
            </a:extLst>
          </p:cNvPr>
          <p:cNvSpPr/>
          <p:nvPr/>
        </p:nvSpPr>
        <p:spPr>
          <a:xfrm>
            <a:off x="-139911" y="1683331"/>
            <a:ext cx="9872249"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Colour in the monsters milkshakes to match what they are saying:</a:t>
            </a:r>
          </a:p>
        </p:txBody>
      </p:sp>
      <p:pic>
        <p:nvPicPr>
          <p:cNvPr id="8" name="Picture 7"/>
          <p:cNvPicPr>
            <a:picLocks noChangeAspect="1"/>
          </p:cNvPicPr>
          <p:nvPr/>
        </p:nvPicPr>
        <p:blipFill>
          <a:blip r:embed="rId2"/>
          <a:stretch>
            <a:fillRect/>
          </a:stretch>
        </p:blipFill>
        <p:spPr>
          <a:xfrm>
            <a:off x="704570" y="2321297"/>
            <a:ext cx="3024747" cy="2122074"/>
          </a:xfrm>
          <a:prstGeom prst="rect">
            <a:avLst/>
          </a:prstGeom>
        </p:spPr>
      </p:pic>
      <p:pic>
        <p:nvPicPr>
          <p:cNvPr id="10" name="Picture 9"/>
          <p:cNvPicPr>
            <a:picLocks noChangeAspect="1"/>
          </p:cNvPicPr>
          <p:nvPr/>
        </p:nvPicPr>
        <p:blipFill>
          <a:blip r:embed="rId3"/>
          <a:stretch>
            <a:fillRect/>
          </a:stretch>
        </p:blipFill>
        <p:spPr>
          <a:xfrm>
            <a:off x="4653116" y="2321297"/>
            <a:ext cx="2543316" cy="2138091"/>
          </a:xfrm>
          <a:prstGeom prst="rect">
            <a:avLst/>
          </a:prstGeom>
        </p:spPr>
      </p:pic>
      <p:pic>
        <p:nvPicPr>
          <p:cNvPr id="11" name="Picture 10"/>
          <p:cNvPicPr>
            <a:picLocks noChangeAspect="1"/>
          </p:cNvPicPr>
          <p:nvPr/>
        </p:nvPicPr>
        <p:blipFill>
          <a:blip r:embed="rId4"/>
          <a:stretch>
            <a:fillRect/>
          </a:stretch>
        </p:blipFill>
        <p:spPr>
          <a:xfrm>
            <a:off x="2825604" y="4584897"/>
            <a:ext cx="2804308" cy="2138091"/>
          </a:xfrm>
          <a:prstGeom prst="rect">
            <a:avLst/>
          </a:prstGeom>
        </p:spPr>
      </p:pic>
      <p:pic>
        <p:nvPicPr>
          <p:cNvPr id="12" name="Picture 11"/>
          <p:cNvPicPr>
            <a:picLocks noChangeAspect="1"/>
          </p:cNvPicPr>
          <p:nvPr/>
        </p:nvPicPr>
        <p:blipFill>
          <a:blip r:embed="rId5"/>
          <a:stretch>
            <a:fillRect/>
          </a:stretch>
        </p:blipFill>
        <p:spPr>
          <a:xfrm>
            <a:off x="8120232" y="2321297"/>
            <a:ext cx="3385578" cy="2118044"/>
          </a:xfrm>
          <a:prstGeom prst="rect">
            <a:avLst/>
          </a:prstGeom>
        </p:spPr>
      </p:pic>
      <p:pic>
        <p:nvPicPr>
          <p:cNvPr id="14" name="Picture 13"/>
          <p:cNvPicPr>
            <a:picLocks noChangeAspect="1"/>
          </p:cNvPicPr>
          <p:nvPr/>
        </p:nvPicPr>
        <p:blipFill>
          <a:blip r:embed="rId6"/>
          <a:stretch>
            <a:fillRect/>
          </a:stretch>
        </p:blipFill>
        <p:spPr>
          <a:xfrm>
            <a:off x="6056460" y="4584896"/>
            <a:ext cx="4127544" cy="2138091"/>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7"/>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10637253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832"/>
            <a:ext cx="10515600" cy="1325563"/>
          </a:xfrm>
        </p:spPr>
        <p:txBody>
          <a:bodyPr>
            <a:normAutofit/>
          </a:bodyPr>
          <a:lstStyle/>
          <a:p>
            <a:pPr algn="ctr"/>
            <a:r>
              <a:rPr lang="en-GB" sz="5400" dirty="0">
                <a:effectLst>
                  <a:outerShdw blurRad="38100" dist="38100" dir="2700000" algn="tl">
                    <a:srgbClr val="000000">
                      <a:alpha val="43137"/>
                    </a:srgbClr>
                  </a:outerShdw>
                </a:effectLst>
                <a:latin typeface="+mn-lt"/>
              </a:rPr>
              <a:t>Comparing millilitres and litres</a:t>
            </a:r>
          </a:p>
        </p:txBody>
      </p:sp>
      <p:sp>
        <p:nvSpPr>
          <p:cNvPr id="5" name="TextBox 4">
            <a:extLst>
              <a:ext uri="{FF2B5EF4-FFF2-40B4-BE49-F238E27FC236}">
                <a16:creationId xmlns:a16="http://schemas.microsoft.com/office/drawing/2014/main" id="{D2B06148-CD7E-764E-97CE-34F88C651DA4}"/>
              </a:ext>
            </a:extLst>
          </p:cNvPr>
          <p:cNvSpPr txBox="1"/>
          <p:nvPr/>
        </p:nvSpPr>
        <p:spPr>
          <a:xfrm>
            <a:off x="5893760" y="1675924"/>
            <a:ext cx="5685118" cy="461665"/>
          </a:xfrm>
          <a:prstGeom prst="rect">
            <a:avLst/>
          </a:prstGeom>
          <a:noFill/>
        </p:spPr>
        <p:txBody>
          <a:bodyPr wrap="square" rtlCol="0">
            <a:spAutoFit/>
          </a:bodyPr>
          <a:lstStyle/>
          <a:p>
            <a:pPr algn="ctr"/>
            <a:r>
              <a:rPr lang="en-US" sz="2400" dirty="0"/>
              <a:t>One litre</a:t>
            </a:r>
            <a:r>
              <a:rPr lang="en-US" sz="2400" dirty="0">
                <a:solidFill>
                  <a:srgbClr val="FF0000"/>
                </a:solidFill>
              </a:rPr>
              <a:t> </a:t>
            </a:r>
            <a:r>
              <a:rPr lang="en-US" sz="2400" dirty="0"/>
              <a:t>is made up of 1000 millilitres! </a:t>
            </a:r>
          </a:p>
        </p:txBody>
      </p:sp>
      <p:pic>
        <p:nvPicPr>
          <p:cNvPr id="1026" name="Picture 2" descr="Image result for ks1 comparing millilitres and litres">
            <a:extLst>
              <a:ext uri="{FF2B5EF4-FFF2-40B4-BE49-F238E27FC236}">
                <a16:creationId xmlns:a16="http://schemas.microsoft.com/office/drawing/2014/main" id="{B98564AD-593B-834A-9A1D-681D075CC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658" y="1451395"/>
            <a:ext cx="3107765" cy="504353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52BF5B83-1FBE-F24B-A36E-8A0F83EEDF70}"/>
              </a:ext>
            </a:extLst>
          </p:cNvPr>
          <p:cNvCxnSpPr>
            <a:cxnSpLocks/>
          </p:cNvCxnSpPr>
          <p:nvPr/>
        </p:nvCxnSpPr>
        <p:spPr>
          <a:xfrm flipH="1">
            <a:off x="4751294" y="2010617"/>
            <a:ext cx="1427833" cy="109788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7B60192-81CF-AD48-A635-D6D639717029}"/>
              </a:ext>
            </a:extLst>
          </p:cNvPr>
          <p:cNvSpPr txBox="1"/>
          <p:nvPr/>
        </p:nvSpPr>
        <p:spPr>
          <a:xfrm>
            <a:off x="7578654" y="2199144"/>
            <a:ext cx="2600696" cy="646331"/>
          </a:xfrm>
          <a:prstGeom prst="rect">
            <a:avLst/>
          </a:prstGeom>
          <a:noFill/>
        </p:spPr>
        <p:txBody>
          <a:bodyPr wrap="square" rtlCol="0">
            <a:spAutoFit/>
          </a:bodyPr>
          <a:lstStyle/>
          <a:p>
            <a:r>
              <a:rPr lang="en-US" sz="3600" dirty="0">
                <a:solidFill>
                  <a:srgbClr val="FF0000"/>
                </a:solidFill>
              </a:rPr>
              <a:t>1000ml = 1L</a:t>
            </a:r>
          </a:p>
        </p:txBody>
      </p:sp>
      <p:sp>
        <p:nvSpPr>
          <p:cNvPr id="4" name="TextBox 3">
            <a:extLst>
              <a:ext uri="{FF2B5EF4-FFF2-40B4-BE49-F238E27FC236}">
                <a16:creationId xmlns:a16="http://schemas.microsoft.com/office/drawing/2014/main" id="{720F5960-D226-7B4E-BCD9-BC991B25A627}"/>
              </a:ext>
            </a:extLst>
          </p:cNvPr>
          <p:cNvSpPr txBox="1"/>
          <p:nvPr/>
        </p:nvSpPr>
        <p:spPr>
          <a:xfrm>
            <a:off x="6254377" y="3350449"/>
            <a:ext cx="5387788" cy="707886"/>
          </a:xfrm>
          <a:prstGeom prst="rect">
            <a:avLst/>
          </a:prstGeom>
          <a:noFill/>
        </p:spPr>
        <p:txBody>
          <a:bodyPr wrap="square" rtlCol="0">
            <a:spAutoFit/>
          </a:bodyPr>
          <a:lstStyle/>
          <a:p>
            <a:r>
              <a:rPr lang="en-US" sz="2000" dirty="0"/>
              <a:t>The abbreviation for millilitres is ‘ml’ and the abbreviation for litres is ‘L’.</a:t>
            </a:r>
          </a:p>
        </p:txBody>
      </p:sp>
      <p:sp>
        <p:nvSpPr>
          <p:cNvPr id="6" name="TextBox 5">
            <a:extLst>
              <a:ext uri="{FF2B5EF4-FFF2-40B4-BE49-F238E27FC236}">
                <a16:creationId xmlns:a16="http://schemas.microsoft.com/office/drawing/2014/main" id="{A5C13763-33FD-104A-85B4-B3424F097F78}"/>
              </a:ext>
            </a:extLst>
          </p:cNvPr>
          <p:cNvSpPr txBox="1"/>
          <p:nvPr/>
        </p:nvSpPr>
        <p:spPr>
          <a:xfrm>
            <a:off x="6254377" y="4412278"/>
            <a:ext cx="4963885" cy="369332"/>
          </a:xfrm>
          <a:prstGeom prst="rect">
            <a:avLst/>
          </a:prstGeom>
          <a:noFill/>
        </p:spPr>
        <p:txBody>
          <a:bodyPr wrap="square" rtlCol="0">
            <a:spAutoFit/>
          </a:bodyPr>
          <a:lstStyle/>
          <a:p>
            <a:r>
              <a:rPr lang="en-US" dirty="0"/>
              <a:t>The </a:t>
            </a:r>
            <a:r>
              <a:rPr lang="en-US" u="sng" dirty="0">
                <a:solidFill>
                  <a:schemeClr val="accent1"/>
                </a:solidFill>
              </a:rPr>
              <a:t>maximum capacity </a:t>
            </a:r>
            <a:r>
              <a:rPr lang="en-US" dirty="0"/>
              <a:t>for this cylinder is 1 litre.</a:t>
            </a:r>
          </a:p>
        </p:txBody>
      </p:sp>
      <p:sp>
        <p:nvSpPr>
          <p:cNvPr id="7" name="Cloud Callout 6">
            <a:extLst>
              <a:ext uri="{FF2B5EF4-FFF2-40B4-BE49-F238E27FC236}">
                <a16:creationId xmlns:a16="http://schemas.microsoft.com/office/drawing/2014/main" id="{8381E9F6-AD05-784D-9C77-7DC80CAC46A8}"/>
              </a:ext>
            </a:extLst>
          </p:cNvPr>
          <p:cNvSpPr/>
          <p:nvPr/>
        </p:nvSpPr>
        <p:spPr>
          <a:xfrm>
            <a:off x="7688972" y="5008167"/>
            <a:ext cx="3664828" cy="1384854"/>
          </a:xfrm>
          <a:prstGeom prst="cloudCallout">
            <a:avLst>
              <a:gd name="adj1" fmla="val -47481"/>
              <a:gd name="adj2" fmla="val -655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Maximum capacity </a:t>
            </a:r>
            <a:r>
              <a:rPr lang="en-US" dirty="0"/>
              <a:t>is the </a:t>
            </a:r>
            <a:r>
              <a:rPr lang="en-US" dirty="0" smtClean="0"/>
              <a:t>highest </a:t>
            </a:r>
            <a:r>
              <a:rPr lang="en-US" dirty="0"/>
              <a:t>amount that something can contain.</a:t>
            </a:r>
          </a:p>
        </p:txBody>
      </p:sp>
      <p:pic>
        <p:nvPicPr>
          <p:cNvPr id="10"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3"/>
          <a:stretch>
            <a:fillRect/>
          </a:stretch>
        </p:blipFill>
        <p:spPr>
          <a:xfrm>
            <a:off x="10745062" y="134513"/>
            <a:ext cx="1276350" cy="971550"/>
          </a:xfrm>
          <a:prstGeom prst="rect">
            <a:avLst/>
          </a:prstGeom>
        </p:spPr>
      </p:pic>
    </p:spTree>
    <p:extLst>
      <p:ext uri="{BB962C8B-B14F-4D97-AF65-F5344CB8AC3E}">
        <p14:creationId xmlns:p14="http://schemas.microsoft.com/office/powerpoint/2010/main" val="282242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91A0C-A0CE-A54E-B7A6-4B142CAC48A7}"/>
              </a:ext>
            </a:extLst>
          </p:cNvPr>
          <p:cNvSpPr>
            <a:spLocks noGrp="1"/>
          </p:cNvSpPr>
          <p:nvPr>
            <p:ph type="title"/>
          </p:nvPr>
        </p:nvSpPr>
        <p:spPr>
          <a:xfrm>
            <a:off x="306006" y="293239"/>
            <a:ext cx="10515600" cy="1325563"/>
          </a:xfrm>
        </p:spPr>
        <p:txBody>
          <a:bodyPr/>
          <a:lstStyle/>
          <a:p>
            <a:pPr algn="ctr"/>
            <a:r>
              <a:rPr lang="en-GB" b="1" dirty="0">
                <a:effectLst>
                  <a:outerShdw blurRad="38100" dist="38100" dir="2700000" algn="tl">
                    <a:srgbClr val="000000">
                      <a:alpha val="43137"/>
                    </a:srgbClr>
                  </a:outerShdw>
                </a:effectLst>
              </a:rPr>
              <a:t>What do we measure in millilitres and litres?</a:t>
            </a:r>
            <a:endParaRPr lang="en-US" b="1" dirty="0"/>
          </a:p>
        </p:txBody>
      </p:sp>
      <p:sp>
        <p:nvSpPr>
          <p:cNvPr id="4" name="TextBox 3">
            <a:extLst>
              <a:ext uri="{FF2B5EF4-FFF2-40B4-BE49-F238E27FC236}">
                <a16:creationId xmlns:a16="http://schemas.microsoft.com/office/drawing/2014/main" id="{FC744E7C-7767-234B-91F8-B91FC4F36C57}"/>
              </a:ext>
            </a:extLst>
          </p:cNvPr>
          <p:cNvSpPr txBox="1"/>
          <p:nvPr/>
        </p:nvSpPr>
        <p:spPr>
          <a:xfrm>
            <a:off x="769917" y="1531917"/>
            <a:ext cx="10652166" cy="1323439"/>
          </a:xfrm>
          <a:prstGeom prst="rect">
            <a:avLst/>
          </a:prstGeom>
          <a:noFill/>
        </p:spPr>
        <p:txBody>
          <a:bodyPr wrap="square" rtlCol="0">
            <a:spAutoFit/>
          </a:bodyPr>
          <a:lstStyle/>
          <a:p>
            <a:pPr algn="ctr"/>
            <a:r>
              <a:rPr lang="en-GB" sz="2000" dirty="0"/>
              <a:t>We use </a:t>
            </a:r>
            <a:r>
              <a:rPr lang="en-GB" sz="2000" b="1" dirty="0"/>
              <a:t>millilitres</a:t>
            </a:r>
            <a:r>
              <a:rPr lang="en-GB" sz="2000" dirty="0"/>
              <a:t> and </a:t>
            </a:r>
            <a:r>
              <a:rPr lang="en-GB" sz="2000" b="1" dirty="0"/>
              <a:t>litres</a:t>
            </a:r>
            <a:r>
              <a:rPr lang="en-GB" sz="2000" dirty="0"/>
              <a:t> to measure volume and capacity. Capacity is the amount of liquid a container can hold and volume is how much liquid is in the container. </a:t>
            </a:r>
            <a:r>
              <a:rPr lang="en-US" sz="2000" dirty="0"/>
              <a:t>Depending on the amount of liquid we are measuring, will depend if we need to measure it in millilitres (ml) or litres (L).</a:t>
            </a:r>
          </a:p>
          <a:p>
            <a:pPr algn="ctr"/>
            <a:endParaRPr lang="en-US" sz="2000" dirty="0"/>
          </a:p>
        </p:txBody>
      </p:sp>
      <p:sp>
        <p:nvSpPr>
          <p:cNvPr id="6" name="TextBox 5">
            <a:extLst>
              <a:ext uri="{FF2B5EF4-FFF2-40B4-BE49-F238E27FC236}">
                <a16:creationId xmlns:a16="http://schemas.microsoft.com/office/drawing/2014/main" id="{D47F6A9E-A0EE-B84B-860E-F7B885008D27}"/>
              </a:ext>
            </a:extLst>
          </p:cNvPr>
          <p:cNvSpPr txBox="1"/>
          <p:nvPr/>
        </p:nvSpPr>
        <p:spPr>
          <a:xfrm>
            <a:off x="607214" y="2738973"/>
            <a:ext cx="3803421" cy="369332"/>
          </a:xfrm>
          <a:prstGeom prst="rect">
            <a:avLst/>
          </a:prstGeom>
          <a:noFill/>
        </p:spPr>
        <p:txBody>
          <a:bodyPr wrap="square" rtlCol="0">
            <a:spAutoFit/>
          </a:bodyPr>
          <a:lstStyle/>
          <a:p>
            <a:r>
              <a:rPr lang="en-US" dirty="0"/>
              <a:t>Let's take a look at some examples!</a:t>
            </a:r>
          </a:p>
        </p:txBody>
      </p:sp>
      <p:sp>
        <p:nvSpPr>
          <p:cNvPr id="7" name="TextBox 6">
            <a:extLst>
              <a:ext uri="{FF2B5EF4-FFF2-40B4-BE49-F238E27FC236}">
                <a16:creationId xmlns:a16="http://schemas.microsoft.com/office/drawing/2014/main" id="{124B1C4D-B7E7-3A48-AD5C-BE5B2D16922F}"/>
              </a:ext>
            </a:extLst>
          </p:cNvPr>
          <p:cNvSpPr txBox="1"/>
          <p:nvPr/>
        </p:nvSpPr>
        <p:spPr>
          <a:xfrm>
            <a:off x="1116280" y="3429000"/>
            <a:ext cx="4441371" cy="369332"/>
          </a:xfrm>
          <a:prstGeom prst="rect">
            <a:avLst/>
          </a:prstGeom>
          <a:noFill/>
        </p:spPr>
        <p:txBody>
          <a:bodyPr wrap="square" rtlCol="0">
            <a:spAutoFit/>
          </a:bodyPr>
          <a:lstStyle/>
          <a:p>
            <a:r>
              <a:rPr lang="en-US" u="sng" dirty="0"/>
              <a:t>What we would measure in millilitres (ml)</a:t>
            </a:r>
          </a:p>
        </p:txBody>
      </p:sp>
      <p:sp>
        <p:nvSpPr>
          <p:cNvPr id="8" name="TextBox 7">
            <a:extLst>
              <a:ext uri="{FF2B5EF4-FFF2-40B4-BE49-F238E27FC236}">
                <a16:creationId xmlns:a16="http://schemas.microsoft.com/office/drawing/2014/main" id="{70C91993-D4BC-9F43-9612-2C6BD50422D7}"/>
              </a:ext>
            </a:extLst>
          </p:cNvPr>
          <p:cNvSpPr txBox="1"/>
          <p:nvPr/>
        </p:nvSpPr>
        <p:spPr>
          <a:xfrm>
            <a:off x="6634351" y="3429000"/>
            <a:ext cx="4441371" cy="369332"/>
          </a:xfrm>
          <a:prstGeom prst="rect">
            <a:avLst/>
          </a:prstGeom>
          <a:noFill/>
        </p:spPr>
        <p:txBody>
          <a:bodyPr wrap="square" rtlCol="0">
            <a:spAutoFit/>
          </a:bodyPr>
          <a:lstStyle/>
          <a:p>
            <a:r>
              <a:rPr lang="en-US" u="sng" dirty="0"/>
              <a:t>What we would measure in litres (L)</a:t>
            </a:r>
          </a:p>
        </p:txBody>
      </p:sp>
      <p:cxnSp>
        <p:nvCxnSpPr>
          <p:cNvPr id="10" name="Straight Connector 9">
            <a:extLst>
              <a:ext uri="{FF2B5EF4-FFF2-40B4-BE49-F238E27FC236}">
                <a16:creationId xmlns:a16="http://schemas.microsoft.com/office/drawing/2014/main" id="{92FE8BCF-1FCB-6F47-8855-80A03C43E1F9}"/>
              </a:ext>
            </a:extLst>
          </p:cNvPr>
          <p:cNvCxnSpPr/>
          <p:nvPr/>
        </p:nvCxnSpPr>
        <p:spPr>
          <a:xfrm>
            <a:off x="5913912" y="3429000"/>
            <a:ext cx="0" cy="3304309"/>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red, container, soft drink&#10;&#10;Description automatically generated">
            <a:extLst>
              <a:ext uri="{FF2B5EF4-FFF2-40B4-BE49-F238E27FC236}">
                <a16:creationId xmlns:a16="http://schemas.microsoft.com/office/drawing/2014/main" id="{E4C3A560-58D4-324D-A7A0-AD57ED403160}"/>
              </a:ext>
            </a:extLst>
          </p:cNvPr>
          <p:cNvPicPr>
            <a:picLocks noChangeAspect="1"/>
          </p:cNvPicPr>
          <p:nvPr/>
        </p:nvPicPr>
        <p:blipFill>
          <a:blip r:embed="rId2" cstate="hq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116280" y="3984398"/>
            <a:ext cx="1181857" cy="2164976"/>
          </a:xfrm>
          <a:prstGeom prst="rect">
            <a:avLst/>
          </a:prstGeom>
        </p:spPr>
      </p:pic>
      <p:pic>
        <p:nvPicPr>
          <p:cNvPr id="15" name="Picture 14" descr="Text, letter&#10;&#10;Description automatically generated">
            <a:extLst>
              <a:ext uri="{FF2B5EF4-FFF2-40B4-BE49-F238E27FC236}">
                <a16:creationId xmlns:a16="http://schemas.microsoft.com/office/drawing/2014/main" id="{6B5B8306-7B31-5344-A848-1D652BEBDE0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9166617" y="4086306"/>
            <a:ext cx="1654989" cy="2063068"/>
          </a:xfrm>
          <a:prstGeom prst="rect">
            <a:avLst/>
          </a:prstGeom>
        </p:spPr>
      </p:pic>
      <p:pic>
        <p:nvPicPr>
          <p:cNvPr id="18" name="Picture 17" descr="A cup of tea&#10;&#10;Description automatically generated with low confidence">
            <a:extLst>
              <a:ext uri="{FF2B5EF4-FFF2-40B4-BE49-F238E27FC236}">
                <a16:creationId xmlns:a16="http://schemas.microsoft.com/office/drawing/2014/main" id="{2ACFAF31-E31A-3744-9B5A-491E14FDEE27}"/>
              </a:ext>
            </a:extLst>
          </p:cNvPr>
          <p:cNvPicPr>
            <a:picLocks noChangeAspect="1"/>
          </p:cNvPicPr>
          <p:nvPr/>
        </p:nvPicPr>
        <p:blipFill>
          <a:blip r:embed="rId6" cstate="hq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3341491" y="3866615"/>
            <a:ext cx="1527263" cy="2164977"/>
          </a:xfrm>
          <a:prstGeom prst="rect">
            <a:avLst/>
          </a:prstGeom>
        </p:spPr>
      </p:pic>
      <p:sp>
        <p:nvSpPr>
          <p:cNvPr id="19" name="TextBox 18">
            <a:extLst>
              <a:ext uri="{FF2B5EF4-FFF2-40B4-BE49-F238E27FC236}">
                <a16:creationId xmlns:a16="http://schemas.microsoft.com/office/drawing/2014/main" id="{98B0CEF0-F247-F648-8A49-B31A7CA7D4E7}"/>
              </a:ext>
            </a:extLst>
          </p:cNvPr>
          <p:cNvSpPr txBox="1"/>
          <p:nvPr/>
        </p:nvSpPr>
        <p:spPr>
          <a:xfrm>
            <a:off x="1116280" y="6087917"/>
            <a:ext cx="1528220" cy="369332"/>
          </a:xfrm>
          <a:prstGeom prst="rect">
            <a:avLst/>
          </a:prstGeom>
          <a:noFill/>
        </p:spPr>
        <p:txBody>
          <a:bodyPr wrap="square" rtlCol="0">
            <a:spAutoFit/>
          </a:bodyPr>
          <a:lstStyle/>
          <a:p>
            <a:r>
              <a:rPr lang="en-US" dirty="0"/>
              <a:t>Can of pop</a:t>
            </a:r>
          </a:p>
        </p:txBody>
      </p:sp>
      <p:sp>
        <p:nvSpPr>
          <p:cNvPr id="20" name="TextBox 19">
            <a:extLst>
              <a:ext uri="{FF2B5EF4-FFF2-40B4-BE49-F238E27FC236}">
                <a16:creationId xmlns:a16="http://schemas.microsoft.com/office/drawing/2014/main" id="{1CEA43BB-C147-BE48-82A1-C91EB7AEA7FD}"/>
              </a:ext>
            </a:extLst>
          </p:cNvPr>
          <p:cNvSpPr txBox="1"/>
          <p:nvPr/>
        </p:nvSpPr>
        <p:spPr>
          <a:xfrm>
            <a:off x="3443452" y="6149374"/>
            <a:ext cx="1528220" cy="369332"/>
          </a:xfrm>
          <a:prstGeom prst="rect">
            <a:avLst/>
          </a:prstGeom>
          <a:noFill/>
        </p:spPr>
        <p:txBody>
          <a:bodyPr wrap="square" rtlCol="0">
            <a:spAutoFit/>
          </a:bodyPr>
          <a:lstStyle/>
          <a:p>
            <a:r>
              <a:rPr lang="en-US" dirty="0"/>
              <a:t>Cup of tea</a:t>
            </a:r>
          </a:p>
        </p:txBody>
      </p:sp>
      <p:sp>
        <p:nvSpPr>
          <p:cNvPr id="21" name="TextBox 20">
            <a:extLst>
              <a:ext uri="{FF2B5EF4-FFF2-40B4-BE49-F238E27FC236}">
                <a16:creationId xmlns:a16="http://schemas.microsoft.com/office/drawing/2014/main" id="{7F70DF6B-F990-814D-90E5-99949F961130}"/>
              </a:ext>
            </a:extLst>
          </p:cNvPr>
          <p:cNvSpPr txBox="1"/>
          <p:nvPr/>
        </p:nvSpPr>
        <p:spPr>
          <a:xfrm>
            <a:off x="9293386" y="6272583"/>
            <a:ext cx="1528220" cy="369332"/>
          </a:xfrm>
          <a:prstGeom prst="rect">
            <a:avLst/>
          </a:prstGeom>
          <a:noFill/>
        </p:spPr>
        <p:txBody>
          <a:bodyPr wrap="square" rtlCol="0">
            <a:spAutoFit/>
          </a:bodyPr>
          <a:lstStyle/>
          <a:p>
            <a:r>
              <a:rPr lang="en-US" dirty="0"/>
              <a:t>Carton of milk</a:t>
            </a:r>
          </a:p>
        </p:txBody>
      </p:sp>
      <p:pic>
        <p:nvPicPr>
          <p:cNvPr id="1026" name="Picture 2" descr="Image result for orange squash">
            <a:extLst>
              <a:ext uri="{FF2B5EF4-FFF2-40B4-BE49-F238E27FC236}">
                <a16:creationId xmlns:a16="http://schemas.microsoft.com/office/drawing/2014/main" id="{0F2082E2-9930-EB4A-A82C-5666DD12753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623070" y="4086306"/>
            <a:ext cx="2063068" cy="206306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8CC0A8D-C004-1D4A-BFB1-DC53BFF42E36}"/>
              </a:ext>
            </a:extLst>
          </p:cNvPr>
          <p:cNvSpPr txBox="1"/>
          <p:nvPr/>
        </p:nvSpPr>
        <p:spPr>
          <a:xfrm>
            <a:off x="6474976" y="6292284"/>
            <a:ext cx="2570615" cy="369332"/>
          </a:xfrm>
          <a:prstGeom prst="rect">
            <a:avLst/>
          </a:prstGeom>
          <a:noFill/>
        </p:spPr>
        <p:txBody>
          <a:bodyPr wrap="square" rtlCol="0">
            <a:spAutoFit/>
          </a:bodyPr>
          <a:lstStyle/>
          <a:p>
            <a:r>
              <a:rPr lang="en-US" dirty="0"/>
              <a:t>Bottle of orange squash</a:t>
            </a:r>
          </a:p>
        </p:txBody>
      </p:sp>
      <p:pic>
        <p:nvPicPr>
          <p:cNvPr id="16"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9"/>
          <a:stretch>
            <a:fillRect/>
          </a:stretch>
        </p:blipFill>
        <p:spPr>
          <a:xfrm>
            <a:off x="10745062" y="134513"/>
            <a:ext cx="1276350" cy="971550"/>
          </a:xfrm>
          <a:prstGeom prst="rect">
            <a:avLst/>
          </a:prstGeom>
        </p:spPr>
      </p:pic>
    </p:spTree>
    <p:extLst>
      <p:ext uri="{BB962C8B-B14F-4D97-AF65-F5344CB8AC3E}">
        <p14:creationId xmlns:p14="http://schemas.microsoft.com/office/powerpoint/2010/main" val="2556941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0A8AA-0A10-594E-A3E2-EA124DBCFD1F}"/>
              </a:ext>
            </a:extLst>
          </p:cNvPr>
          <p:cNvSpPr>
            <a:spLocks noGrp="1"/>
          </p:cNvSpPr>
          <p:nvPr>
            <p:ph type="title"/>
          </p:nvPr>
        </p:nvSpPr>
        <p:spPr>
          <a:xfrm>
            <a:off x="781199" y="0"/>
            <a:ext cx="10515600" cy="1325563"/>
          </a:xfrm>
        </p:spPr>
        <p:txBody>
          <a:bodyPr/>
          <a:lstStyle/>
          <a:p>
            <a:pPr algn="ctr"/>
            <a:r>
              <a:rPr lang="en-GB" b="1" dirty="0">
                <a:effectLst>
                  <a:outerShdw blurRad="38100" dist="38100" dir="2700000" algn="tl">
                    <a:srgbClr val="000000">
                      <a:alpha val="43137"/>
                    </a:srgbClr>
                  </a:outerShdw>
                </a:effectLst>
              </a:rPr>
              <a:t>Measuring your own liquids!</a:t>
            </a:r>
            <a:endParaRPr lang="en-US" dirty="0"/>
          </a:p>
        </p:txBody>
      </p:sp>
      <p:pic>
        <p:nvPicPr>
          <p:cNvPr id="20" name="Picture 19" descr="A picture containing text, device, thermometer&#10;&#10;Description automatically generated">
            <a:extLst>
              <a:ext uri="{FF2B5EF4-FFF2-40B4-BE49-F238E27FC236}">
                <a16:creationId xmlns:a16="http://schemas.microsoft.com/office/drawing/2014/main" id="{77300DF8-4A8C-B047-8313-FB1F4050831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0089499" y="1179596"/>
            <a:ext cx="1478056" cy="4498431"/>
          </a:xfrm>
          <a:prstGeom prst="rect">
            <a:avLst/>
          </a:prstGeom>
        </p:spPr>
      </p:pic>
      <p:sp>
        <p:nvSpPr>
          <p:cNvPr id="22" name="TextBox 21">
            <a:extLst>
              <a:ext uri="{FF2B5EF4-FFF2-40B4-BE49-F238E27FC236}">
                <a16:creationId xmlns:a16="http://schemas.microsoft.com/office/drawing/2014/main" id="{DA37152B-6567-044A-B59D-26489815FD77}"/>
              </a:ext>
            </a:extLst>
          </p:cNvPr>
          <p:cNvSpPr txBox="1"/>
          <p:nvPr/>
        </p:nvSpPr>
        <p:spPr>
          <a:xfrm>
            <a:off x="6483377" y="1427465"/>
            <a:ext cx="3281082" cy="646331"/>
          </a:xfrm>
          <a:prstGeom prst="rect">
            <a:avLst/>
          </a:prstGeom>
          <a:noFill/>
        </p:spPr>
        <p:txBody>
          <a:bodyPr wrap="square" rtlCol="0">
            <a:spAutoFit/>
          </a:bodyPr>
          <a:lstStyle/>
          <a:p>
            <a:r>
              <a:rPr lang="en-US" dirty="0"/>
              <a:t>Here are some examples of what to measure your liquids in!</a:t>
            </a:r>
          </a:p>
        </p:txBody>
      </p:sp>
      <p:cxnSp>
        <p:nvCxnSpPr>
          <p:cNvPr id="24" name="Straight Arrow Connector 23">
            <a:extLst>
              <a:ext uri="{FF2B5EF4-FFF2-40B4-BE49-F238E27FC236}">
                <a16:creationId xmlns:a16="http://schemas.microsoft.com/office/drawing/2014/main" id="{6A4483FB-0F8F-6E4A-B546-D5E05F87C183}"/>
              </a:ext>
            </a:extLst>
          </p:cNvPr>
          <p:cNvCxnSpPr>
            <a:cxnSpLocks/>
          </p:cNvCxnSpPr>
          <p:nvPr/>
        </p:nvCxnSpPr>
        <p:spPr>
          <a:xfrm>
            <a:off x="8123918" y="2065930"/>
            <a:ext cx="181291" cy="67923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A307328-DE33-EE4D-9B4B-EAD26A24DB4B}"/>
              </a:ext>
            </a:extLst>
          </p:cNvPr>
          <p:cNvCxnSpPr>
            <a:cxnSpLocks/>
          </p:cNvCxnSpPr>
          <p:nvPr/>
        </p:nvCxnSpPr>
        <p:spPr>
          <a:xfrm>
            <a:off x="9202407" y="1930154"/>
            <a:ext cx="711982" cy="231737"/>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D283D1A-D641-4E4C-92EC-20763CECBDE1}"/>
              </a:ext>
            </a:extLst>
          </p:cNvPr>
          <p:cNvSpPr txBox="1"/>
          <p:nvPr/>
        </p:nvSpPr>
        <p:spPr>
          <a:xfrm>
            <a:off x="398513" y="1325563"/>
            <a:ext cx="5759824" cy="3139321"/>
          </a:xfrm>
          <a:prstGeom prst="rect">
            <a:avLst/>
          </a:prstGeom>
          <a:noFill/>
        </p:spPr>
        <p:txBody>
          <a:bodyPr wrap="square" rtlCol="0">
            <a:spAutoFit/>
          </a:bodyPr>
          <a:lstStyle/>
          <a:p>
            <a:r>
              <a:rPr lang="en-US" dirty="0"/>
              <a:t>Using a measuring jug or cylinder which measures in millilitres, have a go at measuring some liquids. Here are some measurements for you to measure out:</a:t>
            </a:r>
          </a:p>
          <a:p>
            <a:endParaRPr lang="en-US" dirty="0"/>
          </a:p>
          <a:p>
            <a:pPr marL="342900" indent="-342900">
              <a:buFont typeface="+mj-lt"/>
              <a:buAutoNum type="arabicPeriod"/>
            </a:pPr>
            <a:r>
              <a:rPr lang="en-US" dirty="0"/>
              <a:t>100ml</a:t>
            </a:r>
          </a:p>
          <a:p>
            <a:pPr marL="342900" indent="-342900">
              <a:buFont typeface="+mj-lt"/>
              <a:buAutoNum type="arabicPeriod"/>
            </a:pPr>
            <a:endParaRPr lang="en-US" dirty="0"/>
          </a:p>
          <a:p>
            <a:pPr marL="342900" indent="-342900">
              <a:buFont typeface="+mj-lt"/>
              <a:buAutoNum type="arabicPeriod"/>
            </a:pPr>
            <a:r>
              <a:rPr lang="en-US" dirty="0"/>
              <a:t>500ml</a:t>
            </a:r>
          </a:p>
          <a:p>
            <a:pPr marL="342900" indent="-342900">
              <a:buFont typeface="+mj-lt"/>
              <a:buAutoNum type="arabicPeriod"/>
            </a:pPr>
            <a:endParaRPr lang="en-US" dirty="0"/>
          </a:p>
          <a:p>
            <a:pPr marL="342900" indent="-342900">
              <a:buFont typeface="+mj-lt"/>
              <a:buAutoNum type="arabicPeriod"/>
            </a:pPr>
            <a:r>
              <a:rPr lang="en-US" dirty="0"/>
              <a:t>750ml </a:t>
            </a:r>
          </a:p>
          <a:p>
            <a:pPr marL="342900" indent="-342900">
              <a:buFont typeface="+mj-lt"/>
              <a:buAutoNum type="arabicPeriod"/>
            </a:pPr>
            <a:endParaRPr lang="en-US" dirty="0"/>
          </a:p>
          <a:p>
            <a:pPr marL="342900" indent="-342900">
              <a:buFont typeface="+mj-lt"/>
              <a:buAutoNum type="arabicPeriod"/>
            </a:pPr>
            <a:r>
              <a:rPr lang="en-US" dirty="0"/>
              <a:t>1 L</a:t>
            </a:r>
          </a:p>
        </p:txBody>
      </p:sp>
      <p:sp>
        <p:nvSpPr>
          <p:cNvPr id="31" name="TextBox 30">
            <a:extLst>
              <a:ext uri="{FF2B5EF4-FFF2-40B4-BE49-F238E27FC236}">
                <a16:creationId xmlns:a16="http://schemas.microsoft.com/office/drawing/2014/main" id="{A1117353-1BE0-9C47-B92D-978EC3821072}"/>
              </a:ext>
            </a:extLst>
          </p:cNvPr>
          <p:cNvSpPr txBox="1"/>
          <p:nvPr/>
        </p:nvSpPr>
        <p:spPr>
          <a:xfrm>
            <a:off x="3050508" y="3644699"/>
            <a:ext cx="2926192" cy="1077218"/>
          </a:xfrm>
          <a:prstGeom prst="rect">
            <a:avLst/>
          </a:prstGeom>
          <a:noFill/>
        </p:spPr>
        <p:txBody>
          <a:bodyPr wrap="square" rtlCol="0">
            <a:spAutoFit/>
          </a:bodyPr>
          <a:lstStyle/>
          <a:p>
            <a:pPr algn="ctr"/>
            <a:r>
              <a:rPr lang="en-US" sz="1600" dirty="0">
                <a:solidFill>
                  <a:srgbClr val="FF0000"/>
                </a:solidFill>
              </a:rPr>
              <a:t>Don’t worry if you don’t have a measuring jug, </a:t>
            </a:r>
            <a:r>
              <a:rPr lang="en-US" sz="1600" dirty="0" smtClean="0">
                <a:solidFill>
                  <a:srgbClr val="FF0000"/>
                </a:solidFill>
              </a:rPr>
              <a:t>school can provide one if you don’t have one to use at home.</a:t>
            </a:r>
            <a:endParaRPr lang="en-US" sz="1600" dirty="0">
              <a:solidFill>
                <a:srgbClr val="FF0000"/>
              </a:solidFill>
            </a:endParaRPr>
          </a:p>
        </p:txBody>
      </p:sp>
      <p:sp>
        <p:nvSpPr>
          <p:cNvPr id="32" name="Explosion 1 31">
            <a:extLst>
              <a:ext uri="{FF2B5EF4-FFF2-40B4-BE49-F238E27FC236}">
                <a16:creationId xmlns:a16="http://schemas.microsoft.com/office/drawing/2014/main" id="{14184E06-036D-9B47-B3CE-AA6106CA1B47}"/>
              </a:ext>
            </a:extLst>
          </p:cNvPr>
          <p:cNvSpPr/>
          <p:nvPr/>
        </p:nvSpPr>
        <p:spPr>
          <a:xfrm>
            <a:off x="2104571" y="2522508"/>
            <a:ext cx="4881736" cy="3378953"/>
          </a:xfrm>
          <a:prstGeom prst="irregularSeal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Image result for 1 litre measuring cylinder">
            <a:extLst>
              <a:ext uri="{FF2B5EF4-FFF2-40B4-BE49-F238E27FC236}">
                <a16:creationId xmlns:a16="http://schemas.microsoft.com/office/drawing/2014/main" id="{B2D72930-65B7-7441-B477-DAB7E2DE8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0838" y="2800356"/>
            <a:ext cx="2877671" cy="28776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A37152B-6567-044A-B59D-26489815FD77}"/>
              </a:ext>
            </a:extLst>
          </p:cNvPr>
          <p:cNvSpPr txBox="1"/>
          <p:nvPr/>
        </p:nvSpPr>
        <p:spPr>
          <a:xfrm>
            <a:off x="7840017" y="5701397"/>
            <a:ext cx="1828277" cy="369332"/>
          </a:xfrm>
          <a:prstGeom prst="rect">
            <a:avLst/>
          </a:prstGeom>
          <a:noFill/>
        </p:spPr>
        <p:txBody>
          <a:bodyPr wrap="square" rtlCol="0">
            <a:spAutoFit/>
          </a:bodyPr>
          <a:lstStyle/>
          <a:p>
            <a:r>
              <a:rPr lang="en-US" dirty="0" smtClean="0"/>
              <a:t>Measuring Jug</a:t>
            </a:r>
            <a:endParaRPr lang="en-US" dirty="0"/>
          </a:p>
        </p:txBody>
      </p:sp>
      <p:sp>
        <p:nvSpPr>
          <p:cNvPr id="13" name="TextBox 12">
            <a:extLst>
              <a:ext uri="{FF2B5EF4-FFF2-40B4-BE49-F238E27FC236}">
                <a16:creationId xmlns:a16="http://schemas.microsoft.com/office/drawing/2014/main" id="{DA37152B-6567-044A-B59D-26489815FD77}"/>
              </a:ext>
            </a:extLst>
          </p:cNvPr>
          <p:cNvSpPr txBox="1"/>
          <p:nvPr/>
        </p:nvSpPr>
        <p:spPr>
          <a:xfrm>
            <a:off x="9914388" y="5674094"/>
            <a:ext cx="1828277" cy="646331"/>
          </a:xfrm>
          <a:prstGeom prst="rect">
            <a:avLst/>
          </a:prstGeom>
          <a:noFill/>
        </p:spPr>
        <p:txBody>
          <a:bodyPr wrap="square" rtlCol="0">
            <a:spAutoFit/>
          </a:bodyPr>
          <a:lstStyle/>
          <a:p>
            <a:pPr algn="ctr"/>
            <a:r>
              <a:rPr lang="en-US" dirty="0" smtClean="0"/>
              <a:t>Measuring </a:t>
            </a:r>
          </a:p>
          <a:p>
            <a:pPr algn="ctr"/>
            <a:r>
              <a:rPr lang="en-US" dirty="0" smtClean="0"/>
              <a:t>Cylinder</a:t>
            </a:r>
            <a:endParaRPr lang="en-US" dirty="0"/>
          </a:p>
        </p:txBody>
      </p:sp>
      <p:sp>
        <p:nvSpPr>
          <p:cNvPr id="14" name="Rectangle 13">
            <a:extLst>
              <a:ext uri="{FF2B5EF4-FFF2-40B4-BE49-F238E27FC236}">
                <a16:creationId xmlns:a16="http://schemas.microsoft.com/office/drawing/2014/main" id="{9ACA1241-448F-42BF-AA2B-BA8E7EFA6EB5}"/>
              </a:ext>
            </a:extLst>
          </p:cNvPr>
          <p:cNvSpPr/>
          <p:nvPr/>
        </p:nvSpPr>
        <p:spPr>
          <a:xfrm>
            <a:off x="-156887" y="6094099"/>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 photo of you </a:t>
            </a:r>
            <a:r>
              <a:rPr lang="en-US" sz="1600" dirty="0" smtClean="0">
                <a:ln w="0"/>
                <a:solidFill>
                  <a:schemeClr val="bg1"/>
                </a:solidFill>
                <a:effectLst>
                  <a:outerShdw blurRad="38100" dist="19050" dir="2700000" algn="tl" rotWithShape="0">
                    <a:schemeClr val="dk1">
                      <a:alpha val="40000"/>
                    </a:schemeClr>
                  </a:outerShdw>
                </a:effectLst>
              </a:rPr>
              <a:t>measuring different liquids to</a:t>
            </a:r>
            <a:r>
              <a:rPr lang="en-US" sz="1600" dirty="0">
                <a:ln w="0"/>
                <a:solidFill>
                  <a:schemeClr val="bg1"/>
                </a:solidFill>
                <a:effectLst>
                  <a:outerShdw blurRad="38100" dist="19050" dir="2700000" algn="tl" rotWithShape="0">
                    <a:schemeClr val="dk1">
                      <a:alpha val="40000"/>
                    </a:schemeClr>
                  </a:outerShdw>
                </a:effectLst>
              </a:rPr>
              <a:t>:</a:t>
            </a:r>
          </a:p>
          <a:p>
            <a:pPr algn="ctr"/>
            <a:r>
              <a:rPr lang="en-US" sz="1600" dirty="0">
                <a:ln w="0"/>
                <a:solidFill>
                  <a:schemeClr val="bg1"/>
                </a:solidFill>
                <a:effectLst>
                  <a:outerShdw blurRad="38100" dist="19050" dir="2700000" algn="tl" rotWithShape="0">
                    <a:schemeClr val="dk1">
                      <a:alpha val="40000"/>
                    </a:schemeClr>
                  </a:outerShdw>
                </a:effectLst>
                <a:hlinkClick r:id="rId5"/>
              </a:rPr>
              <a:t>pioneerspupils@gmail.com</a:t>
            </a:r>
            <a:r>
              <a:rPr lang="en-US" sz="1600" dirty="0">
                <a:ln w="0"/>
                <a:solidFill>
                  <a:schemeClr val="bg1"/>
                </a:solidFill>
                <a:effectLst>
                  <a:outerShdw blurRad="38100" dist="19050" dir="2700000" algn="tl" rotWithShape="0">
                    <a:schemeClr val="dk1">
                      <a:alpha val="40000"/>
                    </a:schemeClr>
                  </a:outerShdw>
                </a:effectLst>
              </a:rPr>
              <a:t>      so that you can be in our weekly Facebook post!</a:t>
            </a:r>
          </a:p>
        </p:txBody>
      </p:sp>
      <p:pic>
        <p:nvPicPr>
          <p:cNvPr id="15" name="Picture 14"/>
          <p:cNvPicPr>
            <a:picLocks noChangeAspect="1"/>
          </p:cNvPicPr>
          <p:nvPr/>
        </p:nvPicPr>
        <p:blipFill>
          <a:blip r:embed="rId6"/>
          <a:stretch>
            <a:fillRect/>
          </a:stretch>
        </p:blipFill>
        <p:spPr>
          <a:xfrm>
            <a:off x="168217" y="6033136"/>
            <a:ext cx="433109" cy="794032"/>
          </a:xfrm>
          <a:prstGeom prst="rect">
            <a:avLst/>
          </a:prstGeom>
        </p:spPr>
      </p:pic>
      <p:pic>
        <p:nvPicPr>
          <p:cNvPr id="16" name="Picture 15"/>
          <p:cNvPicPr>
            <a:picLocks noChangeAspect="1"/>
          </p:cNvPicPr>
          <p:nvPr/>
        </p:nvPicPr>
        <p:blipFill>
          <a:blip r:embed="rId7"/>
          <a:stretch>
            <a:fillRect/>
          </a:stretch>
        </p:blipFill>
        <p:spPr>
          <a:xfrm>
            <a:off x="7362813" y="6142251"/>
            <a:ext cx="589586" cy="590876"/>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8"/>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347127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EF52-E764-3D47-B6AF-6B5694127AE9}"/>
              </a:ext>
            </a:extLst>
          </p:cNvPr>
          <p:cNvSpPr>
            <a:spLocks noGrp="1"/>
          </p:cNvSpPr>
          <p:nvPr>
            <p:ph type="title"/>
          </p:nvPr>
        </p:nvSpPr>
        <p:spPr>
          <a:xfrm>
            <a:off x="838199" y="194732"/>
            <a:ext cx="10515600" cy="1325563"/>
          </a:xfrm>
        </p:spPr>
        <p:txBody>
          <a:bodyPr>
            <a:normAutofit/>
          </a:bodyPr>
          <a:lstStyle/>
          <a:p>
            <a:pPr algn="ctr"/>
            <a:r>
              <a:rPr lang="en-US" sz="4800" b="1" dirty="0"/>
              <a:t>Try these!</a:t>
            </a:r>
          </a:p>
        </p:txBody>
      </p:sp>
      <p:pic>
        <p:nvPicPr>
          <p:cNvPr id="5" name="Picture 4" descr="A picture containing text, vessel&#10;&#10;Description automatically generated">
            <a:extLst>
              <a:ext uri="{FF2B5EF4-FFF2-40B4-BE49-F238E27FC236}">
                <a16:creationId xmlns:a16="http://schemas.microsoft.com/office/drawing/2014/main" id="{3E646C3E-9B12-4B43-9489-7B619D782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00" y="2106977"/>
            <a:ext cx="3492500" cy="3098800"/>
          </a:xfrm>
          <a:prstGeom prst="rect">
            <a:avLst/>
          </a:prstGeom>
        </p:spPr>
      </p:pic>
      <p:sp>
        <p:nvSpPr>
          <p:cNvPr id="6" name="TextBox 5">
            <a:extLst>
              <a:ext uri="{FF2B5EF4-FFF2-40B4-BE49-F238E27FC236}">
                <a16:creationId xmlns:a16="http://schemas.microsoft.com/office/drawing/2014/main" id="{6C5905FF-3F7F-394C-A058-F27B3BF659C6}"/>
              </a:ext>
            </a:extLst>
          </p:cNvPr>
          <p:cNvSpPr txBox="1"/>
          <p:nvPr/>
        </p:nvSpPr>
        <p:spPr>
          <a:xfrm>
            <a:off x="945572" y="1289463"/>
            <a:ext cx="10300855" cy="461665"/>
          </a:xfrm>
          <a:prstGeom prst="rect">
            <a:avLst/>
          </a:prstGeom>
          <a:noFill/>
        </p:spPr>
        <p:txBody>
          <a:bodyPr wrap="square" rtlCol="0">
            <a:spAutoFit/>
          </a:bodyPr>
          <a:lstStyle/>
          <a:p>
            <a:pPr algn="ctr"/>
            <a:r>
              <a:rPr lang="en-US" sz="2400" dirty="0"/>
              <a:t>What do these liquids measure? </a:t>
            </a:r>
            <a:r>
              <a:rPr lang="en-US" sz="2400" dirty="0" smtClean="0"/>
              <a:t>Write</a:t>
            </a:r>
            <a:r>
              <a:rPr lang="en-US" sz="2400" dirty="0" smtClean="0"/>
              <a:t> </a:t>
            </a:r>
            <a:r>
              <a:rPr lang="en-US" sz="2400" dirty="0"/>
              <a:t>your answers </a:t>
            </a:r>
            <a:r>
              <a:rPr lang="en-US" sz="2400" dirty="0" smtClean="0"/>
              <a:t>on the line.</a:t>
            </a:r>
            <a:endParaRPr lang="en-US" sz="2400" dirty="0"/>
          </a:p>
        </p:txBody>
      </p:sp>
      <p:pic>
        <p:nvPicPr>
          <p:cNvPr id="8" name="Picture 7" descr="A picture containing text, vessel&#10;&#10;Description automatically generated">
            <a:extLst>
              <a:ext uri="{FF2B5EF4-FFF2-40B4-BE49-F238E27FC236}">
                <a16:creationId xmlns:a16="http://schemas.microsoft.com/office/drawing/2014/main" id="{727060C5-211C-DF48-937C-15890CA93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413" y="2106978"/>
            <a:ext cx="3479800" cy="3098799"/>
          </a:xfrm>
          <a:prstGeom prst="rect">
            <a:avLst/>
          </a:prstGeom>
        </p:spPr>
      </p:pic>
      <p:pic>
        <p:nvPicPr>
          <p:cNvPr id="10" name="Picture 9" descr="Diagram&#10;&#10;Description automatically generated">
            <a:extLst>
              <a:ext uri="{FF2B5EF4-FFF2-40B4-BE49-F238E27FC236}">
                <a16:creationId xmlns:a16="http://schemas.microsoft.com/office/drawing/2014/main" id="{96C2EBBA-7601-4A4B-AD98-8FDBF5CA2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8426" y="2106977"/>
            <a:ext cx="3622862" cy="3098800"/>
          </a:xfrm>
          <a:prstGeom prst="rect">
            <a:avLst/>
          </a:prstGeom>
        </p:spPr>
      </p:pic>
      <p:cxnSp>
        <p:nvCxnSpPr>
          <p:cNvPr id="13" name="Straight Connector 12">
            <a:extLst>
              <a:ext uri="{FF2B5EF4-FFF2-40B4-BE49-F238E27FC236}">
                <a16:creationId xmlns:a16="http://schemas.microsoft.com/office/drawing/2014/main" id="{2235E156-0CE1-AE41-B472-3A6A603A9D76}"/>
              </a:ext>
            </a:extLst>
          </p:cNvPr>
          <p:cNvCxnSpPr/>
          <p:nvPr/>
        </p:nvCxnSpPr>
        <p:spPr>
          <a:xfrm>
            <a:off x="838199" y="6000880"/>
            <a:ext cx="246314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1373BF7-1EF0-2A41-8E81-8A26BBFEAEBC}"/>
              </a:ext>
            </a:extLst>
          </p:cNvPr>
          <p:cNvCxnSpPr/>
          <p:nvPr/>
        </p:nvCxnSpPr>
        <p:spPr>
          <a:xfrm>
            <a:off x="4607858" y="6000880"/>
            <a:ext cx="246314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D78F46-D556-ED49-98A5-D3CF7F0A63B2}"/>
              </a:ext>
            </a:extLst>
          </p:cNvPr>
          <p:cNvCxnSpPr/>
          <p:nvPr/>
        </p:nvCxnSpPr>
        <p:spPr>
          <a:xfrm>
            <a:off x="8494058" y="6000880"/>
            <a:ext cx="2463141"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1" name="Picture 10"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5"/>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4094760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chemeClr val="accent1">
                    <a:lumMod val="50000"/>
                  </a:schemeClr>
                </a:solidFill>
                <a:effectLst>
                  <a:outerShdw blurRad="38100" dist="19050" dir="2700000" algn="tl" rotWithShape="0">
                    <a:schemeClr val="dk1">
                      <a:alpha val="40000"/>
                    </a:schemeClr>
                  </a:outerShdw>
                </a:effectLst>
              </a:rPr>
              <a:t>Pre-recorded Teaching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r>
              <a:rPr lang="en-US" sz="2400" dirty="0">
                <a:solidFill>
                  <a:schemeClr val="accent5">
                    <a:lumMod val="50000"/>
                  </a:schemeClr>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chemeClr val="accent5">
                  <a:lumMod val="50000"/>
                </a:schemeClr>
              </a:solidFill>
            </a:endParaRPr>
          </a:p>
        </p:txBody>
      </p:sp>
      <p:sp>
        <p:nvSpPr>
          <p:cNvPr id="5" name="Rectangle 4">
            <a:hlinkClick r:id="rId4"/>
          </p:cNvPr>
          <p:cNvSpPr/>
          <p:nvPr/>
        </p:nvSpPr>
        <p:spPr>
          <a:xfrm>
            <a:off x="6356465" y="372589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hlinkClick r:id="rId5"/>
              </a:rPr>
              <a:t>Play Video</a:t>
            </a:r>
            <a:endParaRPr lang="en-GB" dirty="0"/>
          </a:p>
        </p:txBody>
      </p:sp>
    </p:spTree>
    <p:extLst>
      <p:ext uri="{BB962C8B-B14F-4D97-AF65-F5344CB8AC3E}">
        <p14:creationId xmlns:p14="http://schemas.microsoft.com/office/powerpoint/2010/main" val="534930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81667-F9FD-7748-85C3-E6AE22070EB3}"/>
              </a:ext>
            </a:extLst>
          </p:cNvPr>
          <p:cNvSpPr>
            <a:spLocks noGrp="1"/>
          </p:cNvSpPr>
          <p:nvPr>
            <p:ph type="title"/>
          </p:nvPr>
        </p:nvSpPr>
        <p:spPr/>
        <p:txBody>
          <a:bodyPr>
            <a:normAutofit/>
          </a:bodyPr>
          <a:lstStyle/>
          <a:p>
            <a:pPr algn="ctr"/>
            <a:r>
              <a:rPr lang="en-US" sz="4800" b="1" dirty="0"/>
              <a:t>Measuring Cylinders</a:t>
            </a:r>
          </a:p>
        </p:txBody>
      </p:sp>
      <p:sp>
        <p:nvSpPr>
          <p:cNvPr id="4" name="TextBox 3">
            <a:extLst>
              <a:ext uri="{FF2B5EF4-FFF2-40B4-BE49-F238E27FC236}">
                <a16:creationId xmlns:a16="http://schemas.microsoft.com/office/drawing/2014/main" id="{E28236A0-09CD-6C42-9005-08DF74256A9B}"/>
              </a:ext>
            </a:extLst>
          </p:cNvPr>
          <p:cNvSpPr txBox="1"/>
          <p:nvPr/>
        </p:nvSpPr>
        <p:spPr>
          <a:xfrm>
            <a:off x="439270" y="1660152"/>
            <a:ext cx="4787154" cy="1569660"/>
          </a:xfrm>
          <a:prstGeom prst="rect">
            <a:avLst/>
          </a:prstGeom>
          <a:noFill/>
        </p:spPr>
        <p:txBody>
          <a:bodyPr wrap="square" rtlCol="0">
            <a:spAutoFit/>
          </a:bodyPr>
          <a:lstStyle/>
          <a:p>
            <a:pPr algn="ctr"/>
            <a:r>
              <a:rPr lang="en-US" sz="2400" dirty="0"/>
              <a:t>We have learned that there are 1000 millilitres (ml) in 1 litre (L), therefore we know that anything under 1000 millilitres is smaller than 1 litre (L). </a:t>
            </a:r>
          </a:p>
        </p:txBody>
      </p:sp>
      <p:pic>
        <p:nvPicPr>
          <p:cNvPr id="3074" name="Picture 2" descr="Image result for 1000ml measuring cylinder">
            <a:extLst>
              <a:ext uri="{FF2B5EF4-FFF2-40B4-BE49-F238E27FC236}">
                <a16:creationId xmlns:a16="http://schemas.microsoft.com/office/drawing/2014/main" id="{CC0E422E-F2EB-4B49-83D6-62639938D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562" t="3922" r="38497" b="3334"/>
          <a:stretch/>
        </p:blipFill>
        <p:spPr bwMode="auto">
          <a:xfrm>
            <a:off x="9780494" y="365125"/>
            <a:ext cx="1573306" cy="63604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5800C7-9843-3D47-A4ED-780E83119423}"/>
              </a:ext>
            </a:extLst>
          </p:cNvPr>
          <p:cNvSpPr txBox="1"/>
          <p:nvPr/>
        </p:nvSpPr>
        <p:spPr>
          <a:xfrm>
            <a:off x="3603811" y="5062771"/>
            <a:ext cx="5274609" cy="1200329"/>
          </a:xfrm>
          <a:prstGeom prst="rect">
            <a:avLst/>
          </a:prstGeom>
          <a:noFill/>
        </p:spPr>
        <p:txBody>
          <a:bodyPr wrap="square" rtlCol="0">
            <a:spAutoFit/>
          </a:bodyPr>
          <a:lstStyle/>
          <a:p>
            <a:r>
              <a:rPr lang="en-US" dirty="0"/>
              <a:t>The lines in between the numbers represent the numbers in between going up in tens:</a:t>
            </a:r>
          </a:p>
          <a:p>
            <a:endParaRPr lang="en-US" dirty="0"/>
          </a:p>
          <a:p>
            <a:r>
              <a:rPr lang="en-US" dirty="0"/>
              <a:t>100, </a:t>
            </a:r>
            <a:r>
              <a:rPr lang="en-US" dirty="0">
                <a:solidFill>
                  <a:srgbClr val="FF0000"/>
                </a:solidFill>
              </a:rPr>
              <a:t>110, 120, 130, 140, 150, 160, 170, 180, 190, </a:t>
            </a:r>
            <a:r>
              <a:rPr lang="en-US" dirty="0"/>
              <a:t>200</a:t>
            </a:r>
          </a:p>
        </p:txBody>
      </p:sp>
      <p:cxnSp>
        <p:nvCxnSpPr>
          <p:cNvPr id="7" name="Straight Arrow Connector 6">
            <a:extLst>
              <a:ext uri="{FF2B5EF4-FFF2-40B4-BE49-F238E27FC236}">
                <a16:creationId xmlns:a16="http://schemas.microsoft.com/office/drawing/2014/main" id="{8EEDF457-57EF-0246-B5AC-CBB07E1CB8B2}"/>
              </a:ext>
            </a:extLst>
          </p:cNvPr>
          <p:cNvCxnSpPr>
            <a:cxnSpLocks/>
          </p:cNvCxnSpPr>
          <p:nvPr/>
        </p:nvCxnSpPr>
        <p:spPr>
          <a:xfrm>
            <a:off x="8875059" y="2561010"/>
            <a:ext cx="676835" cy="3529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131D787-7A11-0742-8004-3DF52093E5AE}"/>
              </a:ext>
            </a:extLst>
          </p:cNvPr>
          <p:cNvSpPr txBox="1"/>
          <p:nvPr/>
        </p:nvSpPr>
        <p:spPr>
          <a:xfrm>
            <a:off x="702609" y="3538505"/>
            <a:ext cx="9047629" cy="1107996"/>
          </a:xfrm>
          <a:prstGeom prst="rect">
            <a:avLst/>
          </a:prstGeom>
          <a:noFill/>
        </p:spPr>
        <p:txBody>
          <a:bodyPr wrap="square" rtlCol="0">
            <a:spAutoFit/>
          </a:bodyPr>
          <a:lstStyle/>
          <a:p>
            <a:r>
              <a:rPr lang="en-US" sz="2200" dirty="0"/>
              <a:t>This measuring cylinder begins at 100ml and goes all the way up to 1000ml</a:t>
            </a:r>
          </a:p>
          <a:p>
            <a:endParaRPr lang="en-US" sz="2200" dirty="0"/>
          </a:p>
          <a:p>
            <a:r>
              <a:rPr lang="en-US" sz="2200" dirty="0">
                <a:solidFill>
                  <a:srgbClr val="FF0000"/>
                </a:solidFill>
              </a:rPr>
              <a:t>100ml, 200ml, 300ml, 400ml, 500ml, 600ml, 700ml, 800ml, 900ml, 1000ml</a:t>
            </a:r>
          </a:p>
        </p:txBody>
      </p:sp>
      <p:sp>
        <p:nvSpPr>
          <p:cNvPr id="10" name="TextBox 9">
            <a:extLst>
              <a:ext uri="{FF2B5EF4-FFF2-40B4-BE49-F238E27FC236}">
                <a16:creationId xmlns:a16="http://schemas.microsoft.com/office/drawing/2014/main" id="{2F57525C-13E9-C948-A9EB-679FD38F2626}"/>
              </a:ext>
            </a:extLst>
          </p:cNvPr>
          <p:cNvSpPr txBox="1"/>
          <p:nvPr/>
        </p:nvSpPr>
        <p:spPr>
          <a:xfrm>
            <a:off x="6041091" y="1753624"/>
            <a:ext cx="3455894" cy="923330"/>
          </a:xfrm>
          <a:prstGeom prst="rect">
            <a:avLst/>
          </a:prstGeom>
          <a:noFill/>
        </p:spPr>
        <p:txBody>
          <a:bodyPr wrap="square" rtlCol="0">
            <a:spAutoFit/>
          </a:bodyPr>
          <a:lstStyle/>
          <a:p>
            <a:r>
              <a:rPr lang="en-US" dirty="0"/>
              <a:t>Take a close look at this measuring cylinder which measures up to 1000ml which equals to 1 L.</a:t>
            </a:r>
          </a:p>
        </p:txBody>
      </p:sp>
      <p:cxnSp>
        <p:nvCxnSpPr>
          <p:cNvPr id="12" name="Straight Arrow Connector 11">
            <a:extLst>
              <a:ext uri="{FF2B5EF4-FFF2-40B4-BE49-F238E27FC236}">
                <a16:creationId xmlns:a16="http://schemas.microsoft.com/office/drawing/2014/main" id="{DF29D25C-0EBC-574B-9146-A8A96E97DC04}"/>
              </a:ext>
            </a:extLst>
          </p:cNvPr>
          <p:cNvCxnSpPr/>
          <p:nvPr/>
        </p:nvCxnSpPr>
        <p:spPr>
          <a:xfrm flipV="1">
            <a:off x="8471647" y="5540188"/>
            <a:ext cx="1532965" cy="122747"/>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5496F0D-C8B9-1145-BC26-EC639202A2D5}"/>
              </a:ext>
            </a:extLst>
          </p:cNvPr>
          <p:cNvCxnSpPr/>
          <p:nvPr/>
        </p:nvCxnSpPr>
        <p:spPr>
          <a:xfrm flipV="1">
            <a:off x="11134165" y="5299783"/>
            <a:ext cx="0" cy="340479"/>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3"/>
          <a:stretch>
            <a:fillRect/>
          </a:stretch>
        </p:blipFill>
        <p:spPr>
          <a:xfrm>
            <a:off x="200025" y="121028"/>
            <a:ext cx="1276350" cy="971550"/>
          </a:xfrm>
          <a:prstGeom prst="rect">
            <a:avLst/>
          </a:prstGeom>
        </p:spPr>
      </p:pic>
    </p:spTree>
    <p:extLst>
      <p:ext uri="{BB962C8B-B14F-4D97-AF65-F5344CB8AC3E}">
        <p14:creationId xmlns:p14="http://schemas.microsoft.com/office/powerpoint/2010/main" val="1172167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6C0466-4985-0549-9CD2-AF556B3494E5}"/>
              </a:ext>
            </a:extLst>
          </p:cNvPr>
          <p:cNvSpPr>
            <a:spLocks noGrp="1"/>
          </p:cNvSpPr>
          <p:nvPr>
            <p:ph type="title"/>
          </p:nvPr>
        </p:nvSpPr>
        <p:spPr>
          <a:xfrm>
            <a:off x="624444" y="257420"/>
            <a:ext cx="10515600" cy="917552"/>
          </a:xfrm>
        </p:spPr>
        <p:txBody>
          <a:bodyPr>
            <a:normAutofit/>
          </a:bodyPr>
          <a:lstStyle/>
          <a:p>
            <a:pPr algn="ctr"/>
            <a:r>
              <a:rPr lang="en-US" sz="4800" b="1" dirty="0"/>
              <a:t>Ordering millilitres and litres</a:t>
            </a:r>
          </a:p>
        </p:txBody>
      </p:sp>
      <p:sp>
        <p:nvSpPr>
          <p:cNvPr id="5" name="TextBox 4">
            <a:extLst>
              <a:ext uri="{FF2B5EF4-FFF2-40B4-BE49-F238E27FC236}">
                <a16:creationId xmlns:a16="http://schemas.microsoft.com/office/drawing/2014/main" id="{E7FB1936-E28F-9648-B97C-7486ACE7D5D0}"/>
              </a:ext>
            </a:extLst>
          </p:cNvPr>
          <p:cNvSpPr txBox="1"/>
          <p:nvPr/>
        </p:nvSpPr>
        <p:spPr>
          <a:xfrm>
            <a:off x="606837" y="1333781"/>
            <a:ext cx="7188297" cy="461665"/>
          </a:xfrm>
          <a:prstGeom prst="rect">
            <a:avLst/>
          </a:prstGeom>
          <a:noFill/>
        </p:spPr>
        <p:txBody>
          <a:bodyPr wrap="square" rtlCol="0">
            <a:spAutoFit/>
          </a:bodyPr>
          <a:lstStyle/>
          <a:p>
            <a:r>
              <a:rPr lang="en-US" sz="2400" dirty="0"/>
              <a:t>Let’s take a look at how we order millilitres and litres:</a:t>
            </a:r>
          </a:p>
        </p:txBody>
      </p:sp>
      <p:pic>
        <p:nvPicPr>
          <p:cNvPr id="7" name="Picture 6" descr="A picture containing text, container, beverage, soft drink&#10;&#10;Description automatically generated">
            <a:extLst>
              <a:ext uri="{FF2B5EF4-FFF2-40B4-BE49-F238E27FC236}">
                <a16:creationId xmlns:a16="http://schemas.microsoft.com/office/drawing/2014/main" id="{6B3382B8-96D8-6B48-9E11-695F00CE965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8931" r="30007"/>
          <a:stretch/>
        </p:blipFill>
        <p:spPr>
          <a:xfrm>
            <a:off x="1250575" y="1954994"/>
            <a:ext cx="1364467" cy="2024925"/>
          </a:xfrm>
          <a:prstGeom prst="rect">
            <a:avLst/>
          </a:prstGeom>
        </p:spPr>
      </p:pic>
      <p:pic>
        <p:nvPicPr>
          <p:cNvPr id="10" name="Picture 9" descr="A picture containing text, toiletry&#10;&#10;Description automatically generated">
            <a:extLst>
              <a:ext uri="{FF2B5EF4-FFF2-40B4-BE49-F238E27FC236}">
                <a16:creationId xmlns:a16="http://schemas.microsoft.com/office/drawing/2014/main" id="{E087D90F-004F-2B4D-B8C6-783012419B3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r="50000"/>
          <a:stretch/>
        </p:blipFill>
        <p:spPr>
          <a:xfrm>
            <a:off x="4011609" y="1983489"/>
            <a:ext cx="973337" cy="2394719"/>
          </a:xfrm>
          <a:prstGeom prst="rect">
            <a:avLst/>
          </a:prstGeom>
        </p:spPr>
      </p:pic>
      <p:pic>
        <p:nvPicPr>
          <p:cNvPr id="13" name="Picture 2" descr="Image result for apple juice clipart">
            <a:extLst>
              <a:ext uri="{FF2B5EF4-FFF2-40B4-BE49-F238E27FC236}">
                <a16:creationId xmlns:a16="http://schemas.microsoft.com/office/drawing/2014/main" id="{48BF882E-9420-344E-AD12-5F9252EB9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381513" y="1962605"/>
            <a:ext cx="1380848" cy="26750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ottle of water&#10;&#10;Description automatically generated with low confidence">
            <a:extLst>
              <a:ext uri="{FF2B5EF4-FFF2-40B4-BE49-F238E27FC236}">
                <a16:creationId xmlns:a16="http://schemas.microsoft.com/office/drawing/2014/main" id="{923CDD37-9E4F-714B-928C-7A19A47CCF5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8931837" y="1306476"/>
            <a:ext cx="2009588" cy="3501421"/>
          </a:xfrm>
          <a:prstGeom prst="rect">
            <a:avLst/>
          </a:prstGeom>
        </p:spPr>
      </p:pic>
      <p:sp>
        <p:nvSpPr>
          <p:cNvPr id="16" name="TextBox 15">
            <a:extLst>
              <a:ext uri="{FF2B5EF4-FFF2-40B4-BE49-F238E27FC236}">
                <a16:creationId xmlns:a16="http://schemas.microsoft.com/office/drawing/2014/main" id="{4DD1FA8A-E989-8C41-876A-FA700280CE37}"/>
              </a:ext>
            </a:extLst>
          </p:cNvPr>
          <p:cNvSpPr txBox="1"/>
          <p:nvPr/>
        </p:nvSpPr>
        <p:spPr>
          <a:xfrm>
            <a:off x="479113" y="4147165"/>
            <a:ext cx="3092824" cy="369332"/>
          </a:xfrm>
          <a:prstGeom prst="rect">
            <a:avLst/>
          </a:prstGeom>
          <a:noFill/>
        </p:spPr>
        <p:txBody>
          <a:bodyPr wrap="square" rtlCol="0">
            <a:spAutoFit/>
          </a:bodyPr>
          <a:lstStyle/>
          <a:p>
            <a:r>
              <a:rPr lang="en-US" dirty="0"/>
              <a:t>This can of pop holds </a:t>
            </a:r>
            <a:r>
              <a:rPr lang="en-US" b="1" dirty="0"/>
              <a:t>330ml</a:t>
            </a:r>
            <a:r>
              <a:rPr lang="en-US" dirty="0"/>
              <a:t> </a:t>
            </a:r>
          </a:p>
        </p:txBody>
      </p:sp>
      <p:sp>
        <p:nvSpPr>
          <p:cNvPr id="17" name="TextBox 16">
            <a:extLst>
              <a:ext uri="{FF2B5EF4-FFF2-40B4-BE49-F238E27FC236}">
                <a16:creationId xmlns:a16="http://schemas.microsoft.com/office/drawing/2014/main" id="{B73240E3-D356-6943-B920-B71BA2F1EFE9}"/>
              </a:ext>
            </a:extLst>
          </p:cNvPr>
          <p:cNvSpPr txBox="1"/>
          <p:nvPr/>
        </p:nvSpPr>
        <p:spPr>
          <a:xfrm>
            <a:off x="3524353" y="4566251"/>
            <a:ext cx="2466691" cy="646331"/>
          </a:xfrm>
          <a:prstGeom prst="rect">
            <a:avLst/>
          </a:prstGeom>
          <a:noFill/>
        </p:spPr>
        <p:txBody>
          <a:bodyPr wrap="square" rtlCol="0">
            <a:spAutoFit/>
          </a:bodyPr>
          <a:lstStyle/>
          <a:p>
            <a:r>
              <a:rPr lang="en-US" dirty="0"/>
              <a:t>This bottle of shampoo holds </a:t>
            </a:r>
            <a:r>
              <a:rPr lang="en-US" b="1" dirty="0"/>
              <a:t>450ml </a:t>
            </a:r>
          </a:p>
        </p:txBody>
      </p:sp>
      <p:sp>
        <p:nvSpPr>
          <p:cNvPr id="18" name="TextBox 17">
            <a:extLst>
              <a:ext uri="{FF2B5EF4-FFF2-40B4-BE49-F238E27FC236}">
                <a16:creationId xmlns:a16="http://schemas.microsoft.com/office/drawing/2014/main" id="{78C89D97-0070-9E4D-9C6C-07CAE21932F6}"/>
              </a:ext>
            </a:extLst>
          </p:cNvPr>
          <p:cNvSpPr txBox="1"/>
          <p:nvPr/>
        </p:nvSpPr>
        <p:spPr>
          <a:xfrm>
            <a:off x="6180090" y="4717019"/>
            <a:ext cx="2214282" cy="646331"/>
          </a:xfrm>
          <a:prstGeom prst="rect">
            <a:avLst/>
          </a:prstGeom>
          <a:noFill/>
        </p:spPr>
        <p:txBody>
          <a:bodyPr wrap="square" rtlCol="0">
            <a:spAutoFit/>
          </a:bodyPr>
          <a:lstStyle/>
          <a:p>
            <a:r>
              <a:rPr lang="en-US" dirty="0"/>
              <a:t>This carton of apple juice holds </a:t>
            </a:r>
            <a:r>
              <a:rPr lang="en-US" b="1" dirty="0"/>
              <a:t>950ml</a:t>
            </a:r>
          </a:p>
        </p:txBody>
      </p:sp>
      <p:sp>
        <p:nvSpPr>
          <p:cNvPr id="19" name="TextBox 18">
            <a:extLst>
              <a:ext uri="{FF2B5EF4-FFF2-40B4-BE49-F238E27FC236}">
                <a16:creationId xmlns:a16="http://schemas.microsoft.com/office/drawing/2014/main" id="{E08B18EB-5F45-0E4A-AEB0-3AC5BE49A7F6}"/>
              </a:ext>
            </a:extLst>
          </p:cNvPr>
          <p:cNvSpPr txBox="1"/>
          <p:nvPr/>
        </p:nvSpPr>
        <p:spPr>
          <a:xfrm>
            <a:off x="8931837" y="4807897"/>
            <a:ext cx="2359115" cy="646331"/>
          </a:xfrm>
          <a:prstGeom prst="rect">
            <a:avLst/>
          </a:prstGeom>
          <a:noFill/>
        </p:spPr>
        <p:txBody>
          <a:bodyPr wrap="square" rtlCol="0">
            <a:spAutoFit/>
          </a:bodyPr>
          <a:lstStyle/>
          <a:p>
            <a:r>
              <a:rPr lang="en-US" dirty="0"/>
              <a:t>This bottle of water holds </a:t>
            </a:r>
            <a:r>
              <a:rPr lang="en-US" b="1" dirty="0"/>
              <a:t>2L</a:t>
            </a:r>
            <a:r>
              <a:rPr lang="en-US" dirty="0"/>
              <a:t>.</a:t>
            </a:r>
          </a:p>
        </p:txBody>
      </p:sp>
      <p:sp>
        <p:nvSpPr>
          <p:cNvPr id="20" name="TextBox 19">
            <a:extLst>
              <a:ext uri="{FF2B5EF4-FFF2-40B4-BE49-F238E27FC236}">
                <a16:creationId xmlns:a16="http://schemas.microsoft.com/office/drawing/2014/main" id="{AF715957-16A9-0541-A46D-A5359384C66C}"/>
              </a:ext>
            </a:extLst>
          </p:cNvPr>
          <p:cNvSpPr txBox="1"/>
          <p:nvPr/>
        </p:nvSpPr>
        <p:spPr>
          <a:xfrm>
            <a:off x="271915" y="5677250"/>
            <a:ext cx="7648403" cy="923330"/>
          </a:xfrm>
          <a:prstGeom prst="rect">
            <a:avLst/>
          </a:prstGeom>
          <a:noFill/>
        </p:spPr>
        <p:txBody>
          <a:bodyPr wrap="square" rtlCol="0">
            <a:spAutoFit/>
          </a:bodyPr>
          <a:lstStyle/>
          <a:p>
            <a:pPr algn="ctr"/>
            <a:r>
              <a:rPr lang="en-US" dirty="0"/>
              <a:t>These items are liquids that are measured in millilitres or litres. They have been ordered for you. The can of pop holds 330ml which is the smallest amount and the bottle of water holds 2L which is the largest amount.</a:t>
            </a:r>
          </a:p>
        </p:txBody>
      </p:sp>
      <p:cxnSp>
        <p:nvCxnSpPr>
          <p:cNvPr id="22" name="Straight Arrow Connector 21">
            <a:extLst>
              <a:ext uri="{FF2B5EF4-FFF2-40B4-BE49-F238E27FC236}">
                <a16:creationId xmlns:a16="http://schemas.microsoft.com/office/drawing/2014/main" id="{E0A8B708-ED27-0C42-BAE2-A98E0AC071E3}"/>
              </a:ext>
            </a:extLst>
          </p:cNvPr>
          <p:cNvCxnSpPr>
            <a:cxnSpLocks/>
          </p:cNvCxnSpPr>
          <p:nvPr/>
        </p:nvCxnSpPr>
        <p:spPr>
          <a:xfrm flipH="1" flipV="1">
            <a:off x="9936631" y="5363351"/>
            <a:ext cx="269687" cy="3138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9D3C004-910A-4C46-A1A1-B9B8FA00746D}"/>
              </a:ext>
            </a:extLst>
          </p:cNvPr>
          <p:cNvSpPr txBox="1"/>
          <p:nvPr/>
        </p:nvSpPr>
        <p:spPr>
          <a:xfrm>
            <a:off x="8931837" y="5815749"/>
            <a:ext cx="3200400" cy="646331"/>
          </a:xfrm>
          <a:prstGeom prst="rect">
            <a:avLst/>
          </a:prstGeom>
          <a:noFill/>
        </p:spPr>
        <p:txBody>
          <a:bodyPr wrap="square" rtlCol="0">
            <a:spAutoFit/>
          </a:bodyPr>
          <a:lstStyle/>
          <a:p>
            <a:r>
              <a:rPr lang="en-US" dirty="0">
                <a:solidFill>
                  <a:srgbClr val="FF0000"/>
                </a:solidFill>
              </a:rPr>
              <a:t>2L is equal to 2000ml as we already know that 1L = 1000ml</a:t>
            </a:r>
          </a:p>
        </p:txBody>
      </p:sp>
      <p:pic>
        <p:nvPicPr>
          <p:cNvPr id="15"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9"/>
          <a:stretch>
            <a:fillRect/>
          </a:stretch>
        </p:blipFill>
        <p:spPr>
          <a:xfrm>
            <a:off x="10745062" y="134513"/>
            <a:ext cx="1276350" cy="971550"/>
          </a:xfrm>
          <a:prstGeom prst="rect">
            <a:avLst/>
          </a:prstGeom>
        </p:spPr>
      </p:pic>
    </p:spTree>
    <p:extLst>
      <p:ext uri="{BB962C8B-B14F-4D97-AF65-F5344CB8AC3E}">
        <p14:creationId xmlns:p14="http://schemas.microsoft.com/office/powerpoint/2010/main" val="2766361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CA0E0-0E34-2842-A08F-DE180CC0219C}"/>
              </a:ext>
            </a:extLst>
          </p:cNvPr>
          <p:cNvSpPr>
            <a:spLocks noGrp="1"/>
          </p:cNvSpPr>
          <p:nvPr>
            <p:ph type="title"/>
          </p:nvPr>
        </p:nvSpPr>
        <p:spPr>
          <a:xfrm>
            <a:off x="357909" y="230589"/>
            <a:ext cx="7973291" cy="1325563"/>
          </a:xfrm>
        </p:spPr>
        <p:txBody>
          <a:bodyPr>
            <a:normAutofit/>
          </a:bodyPr>
          <a:lstStyle/>
          <a:p>
            <a:pPr algn="ctr"/>
            <a:r>
              <a:rPr lang="en-US" sz="5400" b="1" dirty="0" smtClean="0"/>
              <a:t>Let’s order them together!</a:t>
            </a:r>
            <a:endParaRPr lang="en-US" sz="5400" b="1" dirty="0"/>
          </a:p>
        </p:txBody>
      </p:sp>
      <p:sp>
        <p:nvSpPr>
          <p:cNvPr id="4" name="TextBox 3">
            <a:extLst>
              <a:ext uri="{FF2B5EF4-FFF2-40B4-BE49-F238E27FC236}">
                <a16:creationId xmlns:a16="http://schemas.microsoft.com/office/drawing/2014/main" id="{BE3975E6-E313-F949-9DFE-21DAA3254EFA}"/>
              </a:ext>
            </a:extLst>
          </p:cNvPr>
          <p:cNvSpPr txBox="1"/>
          <p:nvPr/>
        </p:nvSpPr>
        <p:spPr>
          <a:xfrm>
            <a:off x="672353" y="1459855"/>
            <a:ext cx="5423647" cy="830997"/>
          </a:xfrm>
          <a:prstGeom prst="rect">
            <a:avLst/>
          </a:prstGeom>
          <a:noFill/>
        </p:spPr>
        <p:txBody>
          <a:bodyPr wrap="square" rtlCol="0">
            <a:spAutoFit/>
          </a:bodyPr>
          <a:lstStyle/>
          <a:p>
            <a:r>
              <a:rPr lang="en-US" sz="2400" dirty="0"/>
              <a:t>Can you order these amounts?</a:t>
            </a:r>
          </a:p>
          <a:p>
            <a:r>
              <a:rPr lang="en-US" sz="2400" dirty="0"/>
              <a:t>(drag the amounts into the boxes in order)</a:t>
            </a:r>
          </a:p>
        </p:txBody>
      </p:sp>
      <p:sp>
        <p:nvSpPr>
          <p:cNvPr id="5" name="Rectangle 4">
            <a:extLst>
              <a:ext uri="{FF2B5EF4-FFF2-40B4-BE49-F238E27FC236}">
                <a16:creationId xmlns:a16="http://schemas.microsoft.com/office/drawing/2014/main" id="{9E86F6E9-F8C7-FE45-AF97-C8C9CAD1F251}"/>
              </a:ext>
            </a:extLst>
          </p:cNvPr>
          <p:cNvSpPr/>
          <p:nvPr/>
        </p:nvSpPr>
        <p:spPr>
          <a:xfrm>
            <a:off x="838200"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95939509-A0AE-A646-9C2E-2AF49F2E7144}"/>
              </a:ext>
            </a:extLst>
          </p:cNvPr>
          <p:cNvSpPr/>
          <p:nvPr/>
        </p:nvSpPr>
        <p:spPr>
          <a:xfrm>
            <a:off x="3388658"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95BD31DA-B387-EF44-B47E-D1D30C914B79}"/>
              </a:ext>
            </a:extLst>
          </p:cNvPr>
          <p:cNvSpPr/>
          <p:nvPr/>
        </p:nvSpPr>
        <p:spPr>
          <a:xfrm>
            <a:off x="5939116"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A49A401C-EE6A-9943-8F62-1E8609A3DBA7}"/>
              </a:ext>
            </a:extLst>
          </p:cNvPr>
          <p:cNvSpPr/>
          <p:nvPr/>
        </p:nvSpPr>
        <p:spPr>
          <a:xfrm>
            <a:off x="8489574"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7588AD3E-BE19-0648-8DD8-FD94CC2FEA5E}"/>
              </a:ext>
            </a:extLst>
          </p:cNvPr>
          <p:cNvSpPr txBox="1"/>
          <p:nvPr/>
        </p:nvSpPr>
        <p:spPr>
          <a:xfrm>
            <a:off x="1337981" y="4453310"/>
            <a:ext cx="1120589" cy="369332"/>
          </a:xfrm>
          <a:prstGeom prst="rect">
            <a:avLst/>
          </a:prstGeom>
          <a:noFill/>
        </p:spPr>
        <p:txBody>
          <a:bodyPr wrap="square" rtlCol="0">
            <a:spAutoFit/>
          </a:bodyPr>
          <a:lstStyle/>
          <a:p>
            <a:r>
              <a:rPr lang="en-US" dirty="0"/>
              <a:t>Smallest </a:t>
            </a:r>
          </a:p>
        </p:txBody>
      </p:sp>
      <p:sp>
        <p:nvSpPr>
          <p:cNvPr id="10" name="TextBox 9">
            <a:extLst>
              <a:ext uri="{FF2B5EF4-FFF2-40B4-BE49-F238E27FC236}">
                <a16:creationId xmlns:a16="http://schemas.microsoft.com/office/drawing/2014/main" id="{853EED36-B99E-C847-9A17-2A799ED4AD09}"/>
              </a:ext>
            </a:extLst>
          </p:cNvPr>
          <p:cNvSpPr txBox="1"/>
          <p:nvPr/>
        </p:nvSpPr>
        <p:spPr>
          <a:xfrm>
            <a:off x="9150719" y="4461905"/>
            <a:ext cx="1120589" cy="369332"/>
          </a:xfrm>
          <a:prstGeom prst="rect">
            <a:avLst/>
          </a:prstGeom>
          <a:noFill/>
        </p:spPr>
        <p:txBody>
          <a:bodyPr wrap="square" rtlCol="0">
            <a:spAutoFit/>
          </a:bodyPr>
          <a:lstStyle/>
          <a:p>
            <a:r>
              <a:rPr lang="en-US" dirty="0"/>
              <a:t>Largest </a:t>
            </a:r>
          </a:p>
        </p:txBody>
      </p:sp>
      <p:sp>
        <p:nvSpPr>
          <p:cNvPr id="11" name="TextBox 10">
            <a:extLst>
              <a:ext uri="{FF2B5EF4-FFF2-40B4-BE49-F238E27FC236}">
                <a16:creationId xmlns:a16="http://schemas.microsoft.com/office/drawing/2014/main" id="{D589867F-5371-0448-8BC1-64B9F35C691B}"/>
              </a:ext>
            </a:extLst>
          </p:cNvPr>
          <p:cNvSpPr txBox="1"/>
          <p:nvPr/>
        </p:nvSpPr>
        <p:spPr>
          <a:xfrm>
            <a:off x="1206872" y="3202804"/>
            <a:ext cx="1382805" cy="707886"/>
          </a:xfrm>
          <a:prstGeom prst="rect">
            <a:avLst/>
          </a:prstGeom>
          <a:noFill/>
          <a:ln>
            <a:solidFill>
              <a:schemeClr val="accent1"/>
            </a:solidFill>
          </a:ln>
        </p:spPr>
        <p:txBody>
          <a:bodyPr wrap="square" rtlCol="0">
            <a:spAutoFit/>
          </a:bodyPr>
          <a:lstStyle/>
          <a:p>
            <a:r>
              <a:rPr lang="en-US" sz="4000" dirty="0"/>
              <a:t>75ml </a:t>
            </a:r>
          </a:p>
        </p:txBody>
      </p:sp>
      <p:sp>
        <p:nvSpPr>
          <p:cNvPr id="12" name="TextBox 11">
            <a:extLst>
              <a:ext uri="{FF2B5EF4-FFF2-40B4-BE49-F238E27FC236}">
                <a16:creationId xmlns:a16="http://schemas.microsoft.com/office/drawing/2014/main" id="{045BF3FE-2C8A-F844-A456-90DBBE346335}"/>
              </a:ext>
            </a:extLst>
          </p:cNvPr>
          <p:cNvSpPr txBox="1"/>
          <p:nvPr/>
        </p:nvSpPr>
        <p:spPr>
          <a:xfrm>
            <a:off x="9306480" y="3200954"/>
            <a:ext cx="809065" cy="707886"/>
          </a:xfrm>
          <a:prstGeom prst="rect">
            <a:avLst/>
          </a:prstGeom>
          <a:noFill/>
          <a:ln>
            <a:solidFill>
              <a:schemeClr val="accent1"/>
            </a:solidFill>
          </a:ln>
        </p:spPr>
        <p:txBody>
          <a:bodyPr wrap="square" rtlCol="0">
            <a:spAutoFit/>
          </a:bodyPr>
          <a:lstStyle/>
          <a:p>
            <a:r>
              <a:rPr lang="en-US" sz="4000" dirty="0"/>
              <a:t>1L </a:t>
            </a:r>
          </a:p>
        </p:txBody>
      </p:sp>
      <p:sp>
        <p:nvSpPr>
          <p:cNvPr id="13" name="TextBox 12">
            <a:extLst>
              <a:ext uri="{FF2B5EF4-FFF2-40B4-BE49-F238E27FC236}">
                <a16:creationId xmlns:a16="http://schemas.microsoft.com/office/drawing/2014/main" id="{BB9B39DA-D98D-9144-A869-B640A7D4E1DC}"/>
              </a:ext>
            </a:extLst>
          </p:cNvPr>
          <p:cNvSpPr txBox="1"/>
          <p:nvPr/>
        </p:nvSpPr>
        <p:spPr>
          <a:xfrm>
            <a:off x="4900329" y="5896227"/>
            <a:ext cx="1671919" cy="707886"/>
          </a:xfrm>
          <a:prstGeom prst="rect">
            <a:avLst/>
          </a:prstGeom>
          <a:noFill/>
          <a:ln>
            <a:solidFill>
              <a:schemeClr val="accent1"/>
            </a:solidFill>
          </a:ln>
        </p:spPr>
        <p:txBody>
          <a:bodyPr wrap="square" rtlCol="0">
            <a:spAutoFit/>
          </a:bodyPr>
          <a:lstStyle/>
          <a:p>
            <a:r>
              <a:rPr lang="en-US" sz="4000" dirty="0"/>
              <a:t>250ml </a:t>
            </a:r>
          </a:p>
        </p:txBody>
      </p:sp>
      <p:sp>
        <p:nvSpPr>
          <p:cNvPr id="14" name="TextBox 13">
            <a:extLst>
              <a:ext uri="{FF2B5EF4-FFF2-40B4-BE49-F238E27FC236}">
                <a16:creationId xmlns:a16="http://schemas.microsoft.com/office/drawing/2014/main" id="{C518B930-8BC1-EA40-8C66-F4C106B36667}"/>
              </a:ext>
            </a:extLst>
          </p:cNvPr>
          <p:cNvSpPr txBox="1"/>
          <p:nvPr/>
        </p:nvSpPr>
        <p:spPr>
          <a:xfrm>
            <a:off x="4968689" y="4919270"/>
            <a:ext cx="1535201" cy="707886"/>
          </a:xfrm>
          <a:prstGeom prst="rect">
            <a:avLst/>
          </a:prstGeom>
          <a:noFill/>
          <a:ln>
            <a:solidFill>
              <a:schemeClr val="accent1"/>
            </a:solidFill>
          </a:ln>
        </p:spPr>
        <p:txBody>
          <a:bodyPr wrap="square" rtlCol="0">
            <a:spAutoFit/>
          </a:bodyPr>
          <a:lstStyle/>
          <a:p>
            <a:r>
              <a:rPr lang="en-US" sz="4000" dirty="0"/>
              <a:t>600ml </a:t>
            </a:r>
          </a:p>
        </p:txBody>
      </p:sp>
      <p:sp>
        <p:nvSpPr>
          <p:cNvPr id="15" name="Cloud Callout 14">
            <a:extLst>
              <a:ext uri="{FF2B5EF4-FFF2-40B4-BE49-F238E27FC236}">
                <a16:creationId xmlns:a16="http://schemas.microsoft.com/office/drawing/2014/main" id="{8381E9F6-AD05-784D-9C77-7DC80CAC46A8}"/>
              </a:ext>
            </a:extLst>
          </p:cNvPr>
          <p:cNvSpPr/>
          <p:nvPr/>
        </p:nvSpPr>
        <p:spPr>
          <a:xfrm>
            <a:off x="8059269" y="1285669"/>
            <a:ext cx="3664828" cy="1179367"/>
          </a:xfrm>
          <a:prstGeom prst="cloudCallout">
            <a:avLst>
              <a:gd name="adj1" fmla="val -47481"/>
              <a:gd name="adj2" fmla="val -655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Remember – 1L is the same as 1000ml.</a:t>
            </a:r>
            <a:endParaRPr lang="en-US" dirty="0"/>
          </a:p>
        </p:txBody>
      </p:sp>
      <p:pic>
        <p:nvPicPr>
          <p:cNvPr id="16"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2"/>
          <a:stretch>
            <a:fillRect/>
          </a:stretch>
        </p:blipFill>
        <p:spPr>
          <a:xfrm>
            <a:off x="10760176" y="143222"/>
            <a:ext cx="1276350" cy="971550"/>
          </a:xfrm>
          <a:prstGeom prst="rect">
            <a:avLst/>
          </a:prstGeom>
        </p:spPr>
      </p:pic>
    </p:spTree>
    <p:extLst>
      <p:ext uri="{BB962C8B-B14F-4D97-AF65-F5344CB8AC3E}">
        <p14:creationId xmlns:p14="http://schemas.microsoft.com/office/powerpoint/2010/main" val="3850623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CA0E0-0E34-2842-A08F-DE180CC0219C}"/>
              </a:ext>
            </a:extLst>
          </p:cNvPr>
          <p:cNvSpPr>
            <a:spLocks noGrp="1"/>
          </p:cNvSpPr>
          <p:nvPr>
            <p:ph type="title"/>
          </p:nvPr>
        </p:nvSpPr>
        <p:spPr/>
        <p:txBody>
          <a:bodyPr>
            <a:normAutofit/>
          </a:bodyPr>
          <a:lstStyle/>
          <a:p>
            <a:pPr algn="ctr"/>
            <a:r>
              <a:rPr lang="en-US" sz="5400" b="1" dirty="0"/>
              <a:t>Your turn!</a:t>
            </a:r>
          </a:p>
        </p:txBody>
      </p:sp>
      <p:sp>
        <p:nvSpPr>
          <p:cNvPr id="4" name="TextBox 3">
            <a:extLst>
              <a:ext uri="{FF2B5EF4-FFF2-40B4-BE49-F238E27FC236}">
                <a16:creationId xmlns:a16="http://schemas.microsoft.com/office/drawing/2014/main" id="{BE3975E6-E313-F949-9DFE-21DAA3254EFA}"/>
              </a:ext>
            </a:extLst>
          </p:cNvPr>
          <p:cNvSpPr txBox="1"/>
          <p:nvPr/>
        </p:nvSpPr>
        <p:spPr>
          <a:xfrm>
            <a:off x="672353" y="1459855"/>
            <a:ext cx="5423647" cy="830997"/>
          </a:xfrm>
          <a:prstGeom prst="rect">
            <a:avLst/>
          </a:prstGeom>
          <a:noFill/>
        </p:spPr>
        <p:txBody>
          <a:bodyPr wrap="square" rtlCol="0">
            <a:spAutoFit/>
          </a:bodyPr>
          <a:lstStyle/>
          <a:p>
            <a:r>
              <a:rPr lang="en-US" sz="2400" dirty="0"/>
              <a:t>Can you order these amounts?</a:t>
            </a:r>
          </a:p>
          <a:p>
            <a:r>
              <a:rPr lang="en-US" sz="2400" dirty="0"/>
              <a:t>(drag the amounts into the boxes in order)</a:t>
            </a:r>
          </a:p>
        </p:txBody>
      </p:sp>
      <p:sp>
        <p:nvSpPr>
          <p:cNvPr id="5" name="Rectangle 4">
            <a:extLst>
              <a:ext uri="{FF2B5EF4-FFF2-40B4-BE49-F238E27FC236}">
                <a16:creationId xmlns:a16="http://schemas.microsoft.com/office/drawing/2014/main" id="{9E86F6E9-F8C7-FE45-AF97-C8C9CAD1F251}"/>
              </a:ext>
            </a:extLst>
          </p:cNvPr>
          <p:cNvSpPr/>
          <p:nvPr/>
        </p:nvSpPr>
        <p:spPr>
          <a:xfrm>
            <a:off x="838200"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95939509-A0AE-A646-9C2E-2AF49F2E7144}"/>
              </a:ext>
            </a:extLst>
          </p:cNvPr>
          <p:cNvSpPr/>
          <p:nvPr/>
        </p:nvSpPr>
        <p:spPr>
          <a:xfrm>
            <a:off x="3388658"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95BD31DA-B387-EF44-B47E-D1D30C914B79}"/>
              </a:ext>
            </a:extLst>
          </p:cNvPr>
          <p:cNvSpPr/>
          <p:nvPr/>
        </p:nvSpPr>
        <p:spPr>
          <a:xfrm>
            <a:off x="5939116"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A49A401C-EE6A-9943-8F62-1E8609A3DBA7}"/>
              </a:ext>
            </a:extLst>
          </p:cNvPr>
          <p:cNvSpPr/>
          <p:nvPr/>
        </p:nvSpPr>
        <p:spPr>
          <a:xfrm>
            <a:off x="8489574"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7588AD3E-BE19-0648-8DD8-FD94CC2FEA5E}"/>
              </a:ext>
            </a:extLst>
          </p:cNvPr>
          <p:cNvSpPr txBox="1"/>
          <p:nvPr/>
        </p:nvSpPr>
        <p:spPr>
          <a:xfrm>
            <a:off x="1337981" y="4453310"/>
            <a:ext cx="1120589" cy="369332"/>
          </a:xfrm>
          <a:prstGeom prst="rect">
            <a:avLst/>
          </a:prstGeom>
          <a:noFill/>
        </p:spPr>
        <p:txBody>
          <a:bodyPr wrap="square" rtlCol="0">
            <a:spAutoFit/>
          </a:bodyPr>
          <a:lstStyle/>
          <a:p>
            <a:r>
              <a:rPr lang="en-US" dirty="0"/>
              <a:t>Smallest </a:t>
            </a:r>
          </a:p>
        </p:txBody>
      </p:sp>
      <p:sp>
        <p:nvSpPr>
          <p:cNvPr id="10" name="TextBox 9">
            <a:extLst>
              <a:ext uri="{FF2B5EF4-FFF2-40B4-BE49-F238E27FC236}">
                <a16:creationId xmlns:a16="http://schemas.microsoft.com/office/drawing/2014/main" id="{853EED36-B99E-C847-9A17-2A799ED4AD09}"/>
              </a:ext>
            </a:extLst>
          </p:cNvPr>
          <p:cNvSpPr txBox="1"/>
          <p:nvPr/>
        </p:nvSpPr>
        <p:spPr>
          <a:xfrm>
            <a:off x="9150719" y="4461905"/>
            <a:ext cx="1120589" cy="369332"/>
          </a:xfrm>
          <a:prstGeom prst="rect">
            <a:avLst/>
          </a:prstGeom>
          <a:noFill/>
        </p:spPr>
        <p:txBody>
          <a:bodyPr wrap="square" rtlCol="0">
            <a:spAutoFit/>
          </a:bodyPr>
          <a:lstStyle/>
          <a:p>
            <a:r>
              <a:rPr lang="en-US" dirty="0"/>
              <a:t>Largest </a:t>
            </a:r>
          </a:p>
        </p:txBody>
      </p:sp>
      <p:sp>
        <p:nvSpPr>
          <p:cNvPr id="11" name="TextBox 10">
            <a:extLst>
              <a:ext uri="{FF2B5EF4-FFF2-40B4-BE49-F238E27FC236}">
                <a16:creationId xmlns:a16="http://schemas.microsoft.com/office/drawing/2014/main" id="{D589867F-5371-0448-8BC1-64B9F35C691B}"/>
              </a:ext>
            </a:extLst>
          </p:cNvPr>
          <p:cNvSpPr txBox="1"/>
          <p:nvPr/>
        </p:nvSpPr>
        <p:spPr>
          <a:xfrm>
            <a:off x="6381989" y="5792261"/>
            <a:ext cx="1382805" cy="707886"/>
          </a:xfrm>
          <a:prstGeom prst="rect">
            <a:avLst/>
          </a:prstGeom>
          <a:noFill/>
          <a:ln>
            <a:solidFill>
              <a:schemeClr val="accent1"/>
            </a:solidFill>
          </a:ln>
        </p:spPr>
        <p:txBody>
          <a:bodyPr wrap="square" rtlCol="0">
            <a:spAutoFit/>
          </a:bodyPr>
          <a:lstStyle/>
          <a:p>
            <a:r>
              <a:rPr lang="en-US" sz="4000" dirty="0" smtClean="0"/>
              <a:t>25</a:t>
            </a:r>
            <a:r>
              <a:rPr lang="en-US" sz="4000" dirty="0" smtClean="0"/>
              <a:t>ml </a:t>
            </a:r>
            <a:endParaRPr lang="en-US" sz="4000" dirty="0"/>
          </a:p>
        </p:txBody>
      </p:sp>
      <p:sp>
        <p:nvSpPr>
          <p:cNvPr id="12" name="TextBox 11">
            <a:extLst>
              <a:ext uri="{FF2B5EF4-FFF2-40B4-BE49-F238E27FC236}">
                <a16:creationId xmlns:a16="http://schemas.microsoft.com/office/drawing/2014/main" id="{045BF3FE-2C8A-F844-A456-90DBBE346335}"/>
              </a:ext>
            </a:extLst>
          </p:cNvPr>
          <p:cNvSpPr txBox="1"/>
          <p:nvPr/>
        </p:nvSpPr>
        <p:spPr>
          <a:xfrm>
            <a:off x="3981166" y="4850555"/>
            <a:ext cx="809065" cy="707886"/>
          </a:xfrm>
          <a:prstGeom prst="rect">
            <a:avLst/>
          </a:prstGeom>
          <a:noFill/>
          <a:ln>
            <a:solidFill>
              <a:schemeClr val="accent1"/>
            </a:solidFill>
          </a:ln>
        </p:spPr>
        <p:txBody>
          <a:bodyPr wrap="square" rtlCol="0">
            <a:spAutoFit/>
          </a:bodyPr>
          <a:lstStyle/>
          <a:p>
            <a:r>
              <a:rPr lang="en-US" sz="4000" dirty="0"/>
              <a:t>5</a:t>
            </a:r>
            <a:r>
              <a:rPr lang="en-US" sz="4000" dirty="0" smtClean="0"/>
              <a:t>L </a:t>
            </a:r>
            <a:endParaRPr lang="en-US" sz="4000" dirty="0"/>
          </a:p>
        </p:txBody>
      </p:sp>
      <p:sp>
        <p:nvSpPr>
          <p:cNvPr id="13" name="TextBox 12">
            <a:extLst>
              <a:ext uri="{FF2B5EF4-FFF2-40B4-BE49-F238E27FC236}">
                <a16:creationId xmlns:a16="http://schemas.microsoft.com/office/drawing/2014/main" id="{BB9B39DA-D98D-9144-A869-B640A7D4E1DC}"/>
              </a:ext>
            </a:extLst>
          </p:cNvPr>
          <p:cNvSpPr txBox="1"/>
          <p:nvPr/>
        </p:nvSpPr>
        <p:spPr>
          <a:xfrm>
            <a:off x="1174614" y="5530528"/>
            <a:ext cx="1671919" cy="707886"/>
          </a:xfrm>
          <a:prstGeom prst="rect">
            <a:avLst/>
          </a:prstGeom>
          <a:noFill/>
          <a:ln>
            <a:solidFill>
              <a:schemeClr val="accent1"/>
            </a:solidFill>
          </a:ln>
        </p:spPr>
        <p:txBody>
          <a:bodyPr wrap="square" rtlCol="0">
            <a:spAutoFit/>
          </a:bodyPr>
          <a:lstStyle/>
          <a:p>
            <a:r>
              <a:rPr lang="en-US" sz="4000" dirty="0" smtClean="0"/>
              <a:t>500</a:t>
            </a:r>
            <a:r>
              <a:rPr lang="en-US" sz="4000" dirty="0" smtClean="0"/>
              <a:t>ml </a:t>
            </a:r>
            <a:endParaRPr lang="en-US" sz="4000" dirty="0"/>
          </a:p>
        </p:txBody>
      </p:sp>
      <p:sp>
        <p:nvSpPr>
          <p:cNvPr id="14" name="TextBox 13">
            <a:extLst>
              <a:ext uri="{FF2B5EF4-FFF2-40B4-BE49-F238E27FC236}">
                <a16:creationId xmlns:a16="http://schemas.microsoft.com/office/drawing/2014/main" id="{C518B930-8BC1-EA40-8C66-F4C106B36667}"/>
              </a:ext>
            </a:extLst>
          </p:cNvPr>
          <p:cNvSpPr txBox="1"/>
          <p:nvPr/>
        </p:nvSpPr>
        <p:spPr>
          <a:xfrm>
            <a:off x="8626289" y="5327656"/>
            <a:ext cx="1535201" cy="707886"/>
          </a:xfrm>
          <a:prstGeom prst="rect">
            <a:avLst/>
          </a:prstGeom>
          <a:noFill/>
          <a:ln>
            <a:solidFill>
              <a:schemeClr val="accent1"/>
            </a:solidFill>
          </a:ln>
        </p:spPr>
        <p:txBody>
          <a:bodyPr wrap="square" rtlCol="0">
            <a:spAutoFit/>
          </a:bodyPr>
          <a:lstStyle/>
          <a:p>
            <a:r>
              <a:rPr lang="en-US" sz="4000" dirty="0" smtClean="0"/>
              <a:t>725</a:t>
            </a:r>
            <a:r>
              <a:rPr lang="en-US" sz="4000" dirty="0" smtClean="0"/>
              <a:t>ml </a:t>
            </a:r>
            <a:endParaRPr lang="en-US" sz="4000" dirty="0"/>
          </a:p>
        </p:txBody>
      </p:sp>
      <p:sp>
        <p:nvSpPr>
          <p:cNvPr id="15" name="Cloud Callout 14">
            <a:extLst>
              <a:ext uri="{FF2B5EF4-FFF2-40B4-BE49-F238E27FC236}">
                <a16:creationId xmlns:a16="http://schemas.microsoft.com/office/drawing/2014/main" id="{8381E9F6-AD05-784D-9C77-7DC80CAC46A8}"/>
              </a:ext>
            </a:extLst>
          </p:cNvPr>
          <p:cNvSpPr/>
          <p:nvPr/>
        </p:nvSpPr>
        <p:spPr>
          <a:xfrm>
            <a:off x="8153585" y="1027906"/>
            <a:ext cx="3664828" cy="1384854"/>
          </a:xfrm>
          <a:prstGeom prst="cloudCallout">
            <a:avLst>
              <a:gd name="adj1" fmla="val -47481"/>
              <a:gd name="adj2" fmla="val -655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Remember – 1L is the same as 1000ml.</a:t>
            </a:r>
            <a:endParaRPr lang="en-US" dirty="0"/>
          </a:p>
        </p:txBody>
      </p:sp>
      <p:pic>
        <p:nvPicPr>
          <p:cNvPr id="16" name="Picture 15"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920258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CA0E0-0E34-2842-A08F-DE180CC0219C}"/>
              </a:ext>
            </a:extLst>
          </p:cNvPr>
          <p:cNvSpPr>
            <a:spLocks noGrp="1"/>
          </p:cNvSpPr>
          <p:nvPr>
            <p:ph type="title"/>
          </p:nvPr>
        </p:nvSpPr>
        <p:spPr/>
        <p:txBody>
          <a:bodyPr>
            <a:normAutofit/>
          </a:bodyPr>
          <a:lstStyle/>
          <a:p>
            <a:pPr algn="ctr"/>
            <a:r>
              <a:rPr lang="en-US" sz="5400" b="1" dirty="0"/>
              <a:t>Your turn!</a:t>
            </a:r>
          </a:p>
        </p:txBody>
      </p:sp>
      <p:sp>
        <p:nvSpPr>
          <p:cNvPr id="4" name="TextBox 3">
            <a:extLst>
              <a:ext uri="{FF2B5EF4-FFF2-40B4-BE49-F238E27FC236}">
                <a16:creationId xmlns:a16="http://schemas.microsoft.com/office/drawing/2014/main" id="{BE3975E6-E313-F949-9DFE-21DAA3254EFA}"/>
              </a:ext>
            </a:extLst>
          </p:cNvPr>
          <p:cNvSpPr txBox="1"/>
          <p:nvPr/>
        </p:nvSpPr>
        <p:spPr>
          <a:xfrm>
            <a:off x="672353" y="1459855"/>
            <a:ext cx="5423647" cy="830997"/>
          </a:xfrm>
          <a:prstGeom prst="rect">
            <a:avLst/>
          </a:prstGeom>
          <a:noFill/>
        </p:spPr>
        <p:txBody>
          <a:bodyPr wrap="square" rtlCol="0">
            <a:spAutoFit/>
          </a:bodyPr>
          <a:lstStyle/>
          <a:p>
            <a:r>
              <a:rPr lang="en-US" sz="2400" dirty="0"/>
              <a:t>Can you order these amounts?</a:t>
            </a:r>
          </a:p>
          <a:p>
            <a:r>
              <a:rPr lang="en-US" sz="2400" dirty="0"/>
              <a:t>(drag the amounts into the boxes in order)</a:t>
            </a:r>
          </a:p>
        </p:txBody>
      </p:sp>
      <p:sp>
        <p:nvSpPr>
          <p:cNvPr id="5" name="Rectangle 4">
            <a:extLst>
              <a:ext uri="{FF2B5EF4-FFF2-40B4-BE49-F238E27FC236}">
                <a16:creationId xmlns:a16="http://schemas.microsoft.com/office/drawing/2014/main" id="{9E86F6E9-F8C7-FE45-AF97-C8C9CAD1F251}"/>
              </a:ext>
            </a:extLst>
          </p:cNvPr>
          <p:cNvSpPr/>
          <p:nvPr/>
        </p:nvSpPr>
        <p:spPr>
          <a:xfrm>
            <a:off x="838200"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95939509-A0AE-A646-9C2E-2AF49F2E7144}"/>
              </a:ext>
            </a:extLst>
          </p:cNvPr>
          <p:cNvSpPr/>
          <p:nvPr/>
        </p:nvSpPr>
        <p:spPr>
          <a:xfrm>
            <a:off x="3388658"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95BD31DA-B387-EF44-B47E-D1D30C914B79}"/>
              </a:ext>
            </a:extLst>
          </p:cNvPr>
          <p:cNvSpPr/>
          <p:nvPr/>
        </p:nvSpPr>
        <p:spPr>
          <a:xfrm>
            <a:off x="5939116"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A49A401C-EE6A-9943-8F62-1E8609A3DBA7}"/>
              </a:ext>
            </a:extLst>
          </p:cNvPr>
          <p:cNvSpPr/>
          <p:nvPr/>
        </p:nvSpPr>
        <p:spPr>
          <a:xfrm>
            <a:off x="8489574"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7588AD3E-BE19-0648-8DD8-FD94CC2FEA5E}"/>
              </a:ext>
            </a:extLst>
          </p:cNvPr>
          <p:cNvSpPr txBox="1"/>
          <p:nvPr/>
        </p:nvSpPr>
        <p:spPr>
          <a:xfrm>
            <a:off x="1337981" y="4453310"/>
            <a:ext cx="1120589" cy="369332"/>
          </a:xfrm>
          <a:prstGeom prst="rect">
            <a:avLst/>
          </a:prstGeom>
          <a:noFill/>
        </p:spPr>
        <p:txBody>
          <a:bodyPr wrap="square" rtlCol="0">
            <a:spAutoFit/>
          </a:bodyPr>
          <a:lstStyle/>
          <a:p>
            <a:r>
              <a:rPr lang="en-US" dirty="0"/>
              <a:t>Smallest </a:t>
            </a:r>
          </a:p>
        </p:txBody>
      </p:sp>
      <p:sp>
        <p:nvSpPr>
          <p:cNvPr id="10" name="TextBox 9">
            <a:extLst>
              <a:ext uri="{FF2B5EF4-FFF2-40B4-BE49-F238E27FC236}">
                <a16:creationId xmlns:a16="http://schemas.microsoft.com/office/drawing/2014/main" id="{853EED36-B99E-C847-9A17-2A799ED4AD09}"/>
              </a:ext>
            </a:extLst>
          </p:cNvPr>
          <p:cNvSpPr txBox="1"/>
          <p:nvPr/>
        </p:nvSpPr>
        <p:spPr>
          <a:xfrm>
            <a:off x="9150719" y="4461905"/>
            <a:ext cx="1120589" cy="369332"/>
          </a:xfrm>
          <a:prstGeom prst="rect">
            <a:avLst/>
          </a:prstGeom>
          <a:noFill/>
        </p:spPr>
        <p:txBody>
          <a:bodyPr wrap="square" rtlCol="0">
            <a:spAutoFit/>
          </a:bodyPr>
          <a:lstStyle/>
          <a:p>
            <a:r>
              <a:rPr lang="en-US" dirty="0"/>
              <a:t>Largest </a:t>
            </a:r>
          </a:p>
        </p:txBody>
      </p:sp>
      <p:sp>
        <p:nvSpPr>
          <p:cNvPr id="11" name="TextBox 10">
            <a:extLst>
              <a:ext uri="{FF2B5EF4-FFF2-40B4-BE49-F238E27FC236}">
                <a16:creationId xmlns:a16="http://schemas.microsoft.com/office/drawing/2014/main" id="{D589867F-5371-0448-8BC1-64B9F35C691B}"/>
              </a:ext>
            </a:extLst>
          </p:cNvPr>
          <p:cNvSpPr txBox="1"/>
          <p:nvPr/>
        </p:nvSpPr>
        <p:spPr>
          <a:xfrm>
            <a:off x="6307789" y="5764552"/>
            <a:ext cx="1382805" cy="707886"/>
          </a:xfrm>
          <a:prstGeom prst="rect">
            <a:avLst/>
          </a:prstGeom>
          <a:noFill/>
          <a:ln>
            <a:solidFill>
              <a:schemeClr val="accent1"/>
            </a:solidFill>
          </a:ln>
        </p:spPr>
        <p:txBody>
          <a:bodyPr wrap="square" rtlCol="0">
            <a:spAutoFit/>
          </a:bodyPr>
          <a:lstStyle/>
          <a:p>
            <a:pPr algn="ctr"/>
            <a:r>
              <a:rPr lang="en-US" sz="4000" dirty="0" smtClean="0"/>
              <a:t>4L</a:t>
            </a:r>
            <a:r>
              <a:rPr lang="en-US" sz="4000" dirty="0" smtClean="0"/>
              <a:t> </a:t>
            </a:r>
            <a:endParaRPr lang="en-US" sz="4000" dirty="0"/>
          </a:p>
        </p:txBody>
      </p:sp>
      <p:sp>
        <p:nvSpPr>
          <p:cNvPr id="12" name="TextBox 11">
            <a:extLst>
              <a:ext uri="{FF2B5EF4-FFF2-40B4-BE49-F238E27FC236}">
                <a16:creationId xmlns:a16="http://schemas.microsoft.com/office/drawing/2014/main" id="{045BF3FE-2C8A-F844-A456-90DBBE346335}"/>
              </a:ext>
            </a:extLst>
          </p:cNvPr>
          <p:cNvSpPr txBox="1"/>
          <p:nvPr/>
        </p:nvSpPr>
        <p:spPr>
          <a:xfrm>
            <a:off x="3981166" y="4850555"/>
            <a:ext cx="809065" cy="707886"/>
          </a:xfrm>
          <a:prstGeom prst="rect">
            <a:avLst/>
          </a:prstGeom>
          <a:noFill/>
          <a:ln>
            <a:solidFill>
              <a:schemeClr val="accent1"/>
            </a:solidFill>
          </a:ln>
        </p:spPr>
        <p:txBody>
          <a:bodyPr wrap="square" rtlCol="0">
            <a:spAutoFit/>
          </a:bodyPr>
          <a:lstStyle/>
          <a:p>
            <a:pPr algn="ctr"/>
            <a:r>
              <a:rPr lang="en-US" sz="4000" dirty="0"/>
              <a:t>1</a:t>
            </a:r>
            <a:r>
              <a:rPr lang="en-US" sz="4000" dirty="0" smtClean="0"/>
              <a:t>L </a:t>
            </a:r>
            <a:endParaRPr lang="en-US" sz="4000" dirty="0"/>
          </a:p>
        </p:txBody>
      </p:sp>
      <p:sp>
        <p:nvSpPr>
          <p:cNvPr id="13" name="TextBox 12">
            <a:extLst>
              <a:ext uri="{FF2B5EF4-FFF2-40B4-BE49-F238E27FC236}">
                <a16:creationId xmlns:a16="http://schemas.microsoft.com/office/drawing/2014/main" id="{BB9B39DA-D98D-9144-A869-B640A7D4E1DC}"/>
              </a:ext>
            </a:extLst>
          </p:cNvPr>
          <p:cNvSpPr txBox="1"/>
          <p:nvPr/>
        </p:nvSpPr>
        <p:spPr>
          <a:xfrm>
            <a:off x="1174614" y="5530528"/>
            <a:ext cx="1671919" cy="707886"/>
          </a:xfrm>
          <a:prstGeom prst="rect">
            <a:avLst/>
          </a:prstGeom>
          <a:noFill/>
          <a:ln>
            <a:solidFill>
              <a:schemeClr val="accent1"/>
            </a:solidFill>
          </a:ln>
        </p:spPr>
        <p:txBody>
          <a:bodyPr wrap="square" rtlCol="0">
            <a:spAutoFit/>
          </a:bodyPr>
          <a:lstStyle/>
          <a:p>
            <a:pPr algn="ctr"/>
            <a:r>
              <a:rPr lang="en-US" sz="4000" dirty="0" smtClean="0"/>
              <a:t>900ml </a:t>
            </a:r>
            <a:endParaRPr lang="en-US" sz="4000" dirty="0"/>
          </a:p>
        </p:txBody>
      </p:sp>
      <p:sp>
        <p:nvSpPr>
          <p:cNvPr id="14" name="TextBox 13">
            <a:extLst>
              <a:ext uri="{FF2B5EF4-FFF2-40B4-BE49-F238E27FC236}">
                <a16:creationId xmlns:a16="http://schemas.microsoft.com/office/drawing/2014/main" id="{C518B930-8BC1-EA40-8C66-F4C106B36667}"/>
              </a:ext>
            </a:extLst>
          </p:cNvPr>
          <p:cNvSpPr txBox="1"/>
          <p:nvPr/>
        </p:nvSpPr>
        <p:spPr>
          <a:xfrm>
            <a:off x="8451879" y="5204498"/>
            <a:ext cx="1764620" cy="707886"/>
          </a:xfrm>
          <a:prstGeom prst="rect">
            <a:avLst/>
          </a:prstGeom>
          <a:noFill/>
          <a:ln>
            <a:solidFill>
              <a:schemeClr val="accent1"/>
            </a:solidFill>
          </a:ln>
        </p:spPr>
        <p:txBody>
          <a:bodyPr wrap="square" rtlCol="0">
            <a:spAutoFit/>
          </a:bodyPr>
          <a:lstStyle/>
          <a:p>
            <a:r>
              <a:rPr lang="en-US" sz="4000" dirty="0" smtClean="0"/>
              <a:t>1200ml</a:t>
            </a:r>
            <a:r>
              <a:rPr lang="en-US" sz="4000" dirty="0" smtClean="0"/>
              <a:t> </a:t>
            </a:r>
            <a:endParaRPr lang="en-US" sz="4000" dirty="0"/>
          </a:p>
        </p:txBody>
      </p:sp>
      <p:sp>
        <p:nvSpPr>
          <p:cNvPr id="15" name="Cloud Callout 14">
            <a:extLst>
              <a:ext uri="{FF2B5EF4-FFF2-40B4-BE49-F238E27FC236}">
                <a16:creationId xmlns:a16="http://schemas.microsoft.com/office/drawing/2014/main" id="{8381E9F6-AD05-784D-9C77-7DC80CAC46A8}"/>
              </a:ext>
            </a:extLst>
          </p:cNvPr>
          <p:cNvSpPr/>
          <p:nvPr/>
        </p:nvSpPr>
        <p:spPr>
          <a:xfrm>
            <a:off x="8153585" y="1027906"/>
            <a:ext cx="3664828" cy="1384854"/>
          </a:xfrm>
          <a:prstGeom prst="cloudCallout">
            <a:avLst>
              <a:gd name="adj1" fmla="val -47481"/>
              <a:gd name="adj2" fmla="val -655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Remember – 1L is the same as 1000ml.</a:t>
            </a:r>
            <a:endParaRPr lang="en-US" dirty="0"/>
          </a:p>
        </p:txBody>
      </p:sp>
      <p:pic>
        <p:nvPicPr>
          <p:cNvPr id="16" name="Picture 15"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2276278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0" y="222232"/>
            <a:ext cx="6482417" cy="923330"/>
          </a:xfrm>
          <a:prstGeom prst="rect">
            <a:avLst/>
          </a:prstGeom>
          <a:noFill/>
        </p:spPr>
        <p:txBody>
          <a:bodyPr wrap="none" lIns="91440" tIns="45720" rIns="91440" bIns="45720">
            <a:spAutoFit/>
          </a:bodyPr>
          <a:lstStyle/>
          <a:p>
            <a:pPr algn="ctr"/>
            <a:r>
              <a:rPr lang="en-US" sz="5400" b="0" cap="none" spc="0" dirty="0">
                <a:ln w="0"/>
                <a:solidFill>
                  <a:schemeClr val="accent1">
                    <a:lumMod val="50000"/>
                  </a:schemeClr>
                </a:solidFill>
                <a:effectLst>
                  <a:outerShdw blurRad="38100" dist="19050" dir="2700000" algn="tl" rotWithShape="0">
                    <a:schemeClr val="dk1">
                      <a:alpha val="40000"/>
                    </a:schemeClr>
                  </a:outerShdw>
                </a:effectLst>
              </a:rPr>
              <a:t>Pre-recorded Teaching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r>
              <a:rPr lang="en-US" sz="2400" dirty="0">
                <a:solidFill>
                  <a:schemeClr val="accent5">
                    <a:lumMod val="50000"/>
                  </a:schemeClr>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chemeClr val="accent5">
                  <a:lumMod val="50000"/>
                </a:schemeClr>
              </a:solidFill>
            </a:endParaRPr>
          </a:p>
        </p:txBody>
      </p:sp>
      <p:sp>
        <p:nvSpPr>
          <p:cNvPr id="5" name="Rectangle 4">
            <a:hlinkClick r:id="rId4"/>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Tree>
    <p:extLst>
      <p:ext uri="{BB962C8B-B14F-4D97-AF65-F5344CB8AC3E}">
        <p14:creationId xmlns:p14="http://schemas.microsoft.com/office/powerpoint/2010/main" val="11484503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CA0E0-0E34-2842-A08F-DE180CC0219C}"/>
              </a:ext>
            </a:extLst>
          </p:cNvPr>
          <p:cNvSpPr>
            <a:spLocks noGrp="1"/>
          </p:cNvSpPr>
          <p:nvPr>
            <p:ph type="title"/>
          </p:nvPr>
        </p:nvSpPr>
        <p:spPr/>
        <p:txBody>
          <a:bodyPr>
            <a:normAutofit/>
          </a:bodyPr>
          <a:lstStyle/>
          <a:p>
            <a:pPr algn="ctr"/>
            <a:r>
              <a:rPr lang="en-US" sz="5400" b="1" dirty="0"/>
              <a:t>Your turn!</a:t>
            </a:r>
          </a:p>
        </p:txBody>
      </p:sp>
      <p:sp>
        <p:nvSpPr>
          <p:cNvPr id="4" name="TextBox 3">
            <a:extLst>
              <a:ext uri="{FF2B5EF4-FFF2-40B4-BE49-F238E27FC236}">
                <a16:creationId xmlns:a16="http://schemas.microsoft.com/office/drawing/2014/main" id="{BE3975E6-E313-F949-9DFE-21DAA3254EFA}"/>
              </a:ext>
            </a:extLst>
          </p:cNvPr>
          <p:cNvSpPr txBox="1"/>
          <p:nvPr/>
        </p:nvSpPr>
        <p:spPr>
          <a:xfrm>
            <a:off x="672353" y="1459855"/>
            <a:ext cx="5423647" cy="830997"/>
          </a:xfrm>
          <a:prstGeom prst="rect">
            <a:avLst/>
          </a:prstGeom>
          <a:noFill/>
        </p:spPr>
        <p:txBody>
          <a:bodyPr wrap="square" rtlCol="0">
            <a:spAutoFit/>
          </a:bodyPr>
          <a:lstStyle/>
          <a:p>
            <a:r>
              <a:rPr lang="en-US" sz="2400" dirty="0"/>
              <a:t>Can you order these amounts?</a:t>
            </a:r>
          </a:p>
          <a:p>
            <a:r>
              <a:rPr lang="en-US" sz="2400" dirty="0"/>
              <a:t>(drag the amounts into the boxes in order)</a:t>
            </a:r>
          </a:p>
        </p:txBody>
      </p:sp>
      <p:sp>
        <p:nvSpPr>
          <p:cNvPr id="5" name="Rectangle 4">
            <a:extLst>
              <a:ext uri="{FF2B5EF4-FFF2-40B4-BE49-F238E27FC236}">
                <a16:creationId xmlns:a16="http://schemas.microsoft.com/office/drawing/2014/main" id="{9E86F6E9-F8C7-FE45-AF97-C8C9CAD1F251}"/>
              </a:ext>
            </a:extLst>
          </p:cNvPr>
          <p:cNvSpPr/>
          <p:nvPr/>
        </p:nvSpPr>
        <p:spPr>
          <a:xfrm>
            <a:off x="838200"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95939509-A0AE-A646-9C2E-2AF49F2E7144}"/>
              </a:ext>
            </a:extLst>
          </p:cNvPr>
          <p:cNvSpPr/>
          <p:nvPr/>
        </p:nvSpPr>
        <p:spPr>
          <a:xfrm>
            <a:off x="3388658"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95BD31DA-B387-EF44-B47E-D1D30C914B79}"/>
              </a:ext>
            </a:extLst>
          </p:cNvPr>
          <p:cNvSpPr/>
          <p:nvPr/>
        </p:nvSpPr>
        <p:spPr>
          <a:xfrm>
            <a:off x="5939116"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A49A401C-EE6A-9943-8F62-1E8609A3DBA7}"/>
              </a:ext>
            </a:extLst>
          </p:cNvPr>
          <p:cNvSpPr/>
          <p:nvPr/>
        </p:nvSpPr>
        <p:spPr>
          <a:xfrm>
            <a:off x="8489574" y="2675965"/>
            <a:ext cx="2120153" cy="1761564"/>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7588AD3E-BE19-0648-8DD8-FD94CC2FEA5E}"/>
              </a:ext>
            </a:extLst>
          </p:cNvPr>
          <p:cNvSpPr txBox="1"/>
          <p:nvPr/>
        </p:nvSpPr>
        <p:spPr>
          <a:xfrm>
            <a:off x="1337981" y="4453310"/>
            <a:ext cx="1120589" cy="369332"/>
          </a:xfrm>
          <a:prstGeom prst="rect">
            <a:avLst/>
          </a:prstGeom>
          <a:noFill/>
        </p:spPr>
        <p:txBody>
          <a:bodyPr wrap="square" rtlCol="0">
            <a:spAutoFit/>
          </a:bodyPr>
          <a:lstStyle/>
          <a:p>
            <a:r>
              <a:rPr lang="en-US" dirty="0"/>
              <a:t>Smallest </a:t>
            </a:r>
          </a:p>
        </p:txBody>
      </p:sp>
      <p:sp>
        <p:nvSpPr>
          <p:cNvPr id="10" name="TextBox 9">
            <a:extLst>
              <a:ext uri="{FF2B5EF4-FFF2-40B4-BE49-F238E27FC236}">
                <a16:creationId xmlns:a16="http://schemas.microsoft.com/office/drawing/2014/main" id="{853EED36-B99E-C847-9A17-2A799ED4AD09}"/>
              </a:ext>
            </a:extLst>
          </p:cNvPr>
          <p:cNvSpPr txBox="1"/>
          <p:nvPr/>
        </p:nvSpPr>
        <p:spPr>
          <a:xfrm>
            <a:off x="9150719" y="4461905"/>
            <a:ext cx="1120589" cy="369332"/>
          </a:xfrm>
          <a:prstGeom prst="rect">
            <a:avLst/>
          </a:prstGeom>
          <a:noFill/>
        </p:spPr>
        <p:txBody>
          <a:bodyPr wrap="square" rtlCol="0">
            <a:spAutoFit/>
          </a:bodyPr>
          <a:lstStyle/>
          <a:p>
            <a:r>
              <a:rPr lang="en-US" dirty="0"/>
              <a:t>Largest </a:t>
            </a:r>
          </a:p>
        </p:txBody>
      </p:sp>
      <p:sp>
        <p:nvSpPr>
          <p:cNvPr id="11" name="TextBox 10">
            <a:extLst>
              <a:ext uri="{FF2B5EF4-FFF2-40B4-BE49-F238E27FC236}">
                <a16:creationId xmlns:a16="http://schemas.microsoft.com/office/drawing/2014/main" id="{D589867F-5371-0448-8BC1-64B9F35C691B}"/>
              </a:ext>
            </a:extLst>
          </p:cNvPr>
          <p:cNvSpPr txBox="1"/>
          <p:nvPr/>
        </p:nvSpPr>
        <p:spPr>
          <a:xfrm>
            <a:off x="5939116" y="5773962"/>
            <a:ext cx="1912266" cy="707886"/>
          </a:xfrm>
          <a:prstGeom prst="rect">
            <a:avLst/>
          </a:prstGeom>
          <a:noFill/>
          <a:ln>
            <a:solidFill>
              <a:schemeClr val="accent1"/>
            </a:solidFill>
          </a:ln>
        </p:spPr>
        <p:txBody>
          <a:bodyPr wrap="square" rtlCol="0">
            <a:spAutoFit/>
          </a:bodyPr>
          <a:lstStyle/>
          <a:p>
            <a:pPr algn="ctr"/>
            <a:r>
              <a:rPr lang="en-US" sz="4000" dirty="0" smtClean="0"/>
              <a:t>2400</a:t>
            </a:r>
            <a:r>
              <a:rPr lang="en-US" sz="4000" dirty="0" smtClean="0"/>
              <a:t>ml </a:t>
            </a:r>
            <a:endParaRPr lang="en-US" sz="4000" dirty="0"/>
          </a:p>
        </p:txBody>
      </p:sp>
      <p:sp>
        <p:nvSpPr>
          <p:cNvPr id="12" name="TextBox 11">
            <a:extLst>
              <a:ext uri="{FF2B5EF4-FFF2-40B4-BE49-F238E27FC236}">
                <a16:creationId xmlns:a16="http://schemas.microsoft.com/office/drawing/2014/main" id="{045BF3FE-2C8A-F844-A456-90DBBE346335}"/>
              </a:ext>
            </a:extLst>
          </p:cNvPr>
          <p:cNvSpPr txBox="1"/>
          <p:nvPr/>
        </p:nvSpPr>
        <p:spPr>
          <a:xfrm>
            <a:off x="3981166" y="4850555"/>
            <a:ext cx="809065" cy="707886"/>
          </a:xfrm>
          <a:prstGeom prst="rect">
            <a:avLst/>
          </a:prstGeom>
          <a:noFill/>
          <a:ln>
            <a:solidFill>
              <a:schemeClr val="accent1"/>
            </a:solidFill>
          </a:ln>
        </p:spPr>
        <p:txBody>
          <a:bodyPr wrap="square" rtlCol="0">
            <a:spAutoFit/>
          </a:bodyPr>
          <a:lstStyle/>
          <a:p>
            <a:r>
              <a:rPr lang="en-US" sz="4000" dirty="0"/>
              <a:t>2</a:t>
            </a:r>
            <a:r>
              <a:rPr lang="en-US" sz="4000" dirty="0" smtClean="0"/>
              <a:t>L </a:t>
            </a:r>
            <a:endParaRPr lang="en-US" sz="4000" dirty="0"/>
          </a:p>
        </p:txBody>
      </p:sp>
      <p:sp>
        <p:nvSpPr>
          <p:cNvPr id="13" name="TextBox 12">
            <a:extLst>
              <a:ext uri="{FF2B5EF4-FFF2-40B4-BE49-F238E27FC236}">
                <a16:creationId xmlns:a16="http://schemas.microsoft.com/office/drawing/2014/main" id="{BB9B39DA-D98D-9144-A869-B640A7D4E1DC}"/>
              </a:ext>
            </a:extLst>
          </p:cNvPr>
          <p:cNvSpPr txBox="1"/>
          <p:nvPr/>
        </p:nvSpPr>
        <p:spPr>
          <a:xfrm>
            <a:off x="1062315" y="5408729"/>
            <a:ext cx="1671919" cy="707886"/>
          </a:xfrm>
          <a:prstGeom prst="rect">
            <a:avLst/>
          </a:prstGeom>
          <a:noFill/>
          <a:ln>
            <a:solidFill>
              <a:schemeClr val="accent1"/>
            </a:solidFill>
          </a:ln>
        </p:spPr>
        <p:txBody>
          <a:bodyPr wrap="square" rtlCol="0">
            <a:spAutoFit/>
          </a:bodyPr>
          <a:lstStyle/>
          <a:p>
            <a:r>
              <a:rPr lang="en-US" sz="4000" dirty="0" smtClean="0"/>
              <a:t>800ml </a:t>
            </a:r>
            <a:endParaRPr lang="en-US" sz="4000" dirty="0"/>
          </a:p>
        </p:txBody>
      </p:sp>
      <p:sp>
        <p:nvSpPr>
          <p:cNvPr id="14" name="TextBox 13">
            <a:extLst>
              <a:ext uri="{FF2B5EF4-FFF2-40B4-BE49-F238E27FC236}">
                <a16:creationId xmlns:a16="http://schemas.microsoft.com/office/drawing/2014/main" id="{C518B930-8BC1-EA40-8C66-F4C106B36667}"/>
              </a:ext>
            </a:extLst>
          </p:cNvPr>
          <p:cNvSpPr txBox="1"/>
          <p:nvPr/>
        </p:nvSpPr>
        <p:spPr>
          <a:xfrm>
            <a:off x="9150719" y="5204498"/>
            <a:ext cx="1831317" cy="707886"/>
          </a:xfrm>
          <a:prstGeom prst="rect">
            <a:avLst/>
          </a:prstGeom>
          <a:noFill/>
          <a:ln>
            <a:solidFill>
              <a:schemeClr val="accent1"/>
            </a:solidFill>
          </a:ln>
        </p:spPr>
        <p:txBody>
          <a:bodyPr wrap="square" rtlCol="0">
            <a:spAutoFit/>
          </a:bodyPr>
          <a:lstStyle/>
          <a:p>
            <a:pPr algn="ctr"/>
            <a:r>
              <a:rPr lang="en-US" sz="4000" dirty="0" smtClean="0"/>
              <a:t>1100</a:t>
            </a:r>
            <a:r>
              <a:rPr lang="en-US" sz="4000" dirty="0" smtClean="0"/>
              <a:t>ml </a:t>
            </a:r>
            <a:endParaRPr lang="en-US" sz="4000" dirty="0"/>
          </a:p>
        </p:txBody>
      </p:sp>
      <p:sp>
        <p:nvSpPr>
          <p:cNvPr id="15" name="Cloud Callout 14">
            <a:extLst>
              <a:ext uri="{FF2B5EF4-FFF2-40B4-BE49-F238E27FC236}">
                <a16:creationId xmlns:a16="http://schemas.microsoft.com/office/drawing/2014/main" id="{8381E9F6-AD05-784D-9C77-7DC80CAC46A8}"/>
              </a:ext>
            </a:extLst>
          </p:cNvPr>
          <p:cNvSpPr/>
          <p:nvPr/>
        </p:nvSpPr>
        <p:spPr>
          <a:xfrm>
            <a:off x="8153585" y="1027906"/>
            <a:ext cx="3664828" cy="1384854"/>
          </a:xfrm>
          <a:prstGeom prst="cloudCallout">
            <a:avLst>
              <a:gd name="adj1" fmla="val -47481"/>
              <a:gd name="adj2" fmla="val -655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Remember – 1L is the same as 1000ml.</a:t>
            </a:r>
            <a:endParaRPr lang="en-US" dirty="0"/>
          </a:p>
        </p:txBody>
      </p:sp>
      <p:pic>
        <p:nvPicPr>
          <p:cNvPr id="16" name="Picture 15"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722084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4214224" y="169544"/>
            <a:ext cx="3922549"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Practical Task</a:t>
            </a:r>
            <a:endParaRPr lang="en-US" sz="5400" dirty="0">
              <a:ln w="0"/>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860DFC27-56B5-4DC8-81FE-DC18ABC72E64}"/>
              </a:ext>
            </a:extLst>
          </p:cNvPr>
          <p:cNvSpPr/>
          <p:nvPr/>
        </p:nvSpPr>
        <p:spPr>
          <a:xfrm>
            <a:off x="1239375" y="1019843"/>
            <a:ext cx="9872249"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Find some different liquids in your house that are measured in ml’s or L’s.</a:t>
            </a:r>
            <a:endParaRPr lang="en-US" sz="2400" dirty="0" smtClean="0">
              <a:ln w="0"/>
              <a:effectLst>
                <a:outerShdw blurRad="38100" dist="19050" dir="2700000" algn="tl" rotWithShape="0">
                  <a:schemeClr val="dk1">
                    <a:alpha val="40000"/>
                  </a:schemeClr>
                </a:outerShdw>
              </a:effectLst>
            </a:endParaRPr>
          </a:p>
        </p:txBody>
      </p:sp>
      <p:sp>
        <p:nvSpPr>
          <p:cNvPr id="20" name="Rectangle 19"/>
          <p:cNvSpPr/>
          <p:nvPr/>
        </p:nvSpPr>
        <p:spPr>
          <a:xfrm>
            <a:off x="3183674" y="1677741"/>
            <a:ext cx="5990902" cy="369332"/>
          </a:xfrm>
          <a:prstGeom prst="rect">
            <a:avLst/>
          </a:prstGeom>
        </p:spPr>
        <p:txBody>
          <a:bodyPr wrap="square">
            <a:spAutoFit/>
          </a:bodyPr>
          <a:lstStyle/>
          <a:p>
            <a:r>
              <a:rPr lang="en-US" dirty="0" smtClean="0"/>
              <a:t>Order your amounts from least capacity to most capacity.</a:t>
            </a:r>
            <a:endParaRPr lang="en-GB" dirty="0"/>
          </a:p>
        </p:txBody>
      </p:sp>
      <p:sp>
        <p:nvSpPr>
          <p:cNvPr id="9" name="Rectangle 8"/>
          <p:cNvSpPr/>
          <p:nvPr/>
        </p:nvSpPr>
        <p:spPr>
          <a:xfrm>
            <a:off x="1432902" y="5195002"/>
            <a:ext cx="1093165" cy="369332"/>
          </a:xfrm>
          <a:prstGeom prst="rect">
            <a:avLst/>
          </a:prstGeom>
        </p:spPr>
        <p:txBody>
          <a:bodyPr wrap="square">
            <a:spAutoFit/>
          </a:bodyPr>
          <a:lstStyle/>
          <a:p>
            <a:pPr algn="ctr"/>
            <a:r>
              <a:rPr lang="en-US" dirty="0" smtClean="0"/>
              <a:t>200ml</a:t>
            </a:r>
            <a:endParaRPr lang="en-GB" dirty="0"/>
          </a:p>
        </p:txBody>
      </p:sp>
      <p:grpSp>
        <p:nvGrpSpPr>
          <p:cNvPr id="14" name="Group 13"/>
          <p:cNvGrpSpPr/>
          <p:nvPr/>
        </p:nvGrpSpPr>
        <p:grpSpPr>
          <a:xfrm>
            <a:off x="1925695" y="5881858"/>
            <a:ext cx="8303426" cy="794032"/>
            <a:chOff x="1925695" y="5707681"/>
            <a:chExt cx="8303426" cy="794032"/>
          </a:xfrm>
        </p:grpSpPr>
        <p:sp>
          <p:nvSpPr>
            <p:cNvPr id="15" name="Rectangle 14">
              <a:extLst>
                <a:ext uri="{FF2B5EF4-FFF2-40B4-BE49-F238E27FC236}">
                  <a16:creationId xmlns:a16="http://schemas.microsoft.com/office/drawing/2014/main" id="{9ACA1241-448F-42BF-AA2B-BA8E7EFA6EB5}"/>
                </a:ext>
              </a:extLst>
            </p:cNvPr>
            <p:cNvSpPr/>
            <p:nvPr/>
          </p:nvSpPr>
          <p:spPr>
            <a:xfrm>
              <a:off x="1925695" y="5768917"/>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 photo </a:t>
              </a:r>
              <a:r>
                <a:rPr lang="en-US" sz="1600" dirty="0" smtClean="0">
                  <a:ln w="0"/>
                  <a:solidFill>
                    <a:schemeClr val="bg1"/>
                  </a:solidFill>
                  <a:effectLst>
                    <a:outerShdw blurRad="38100" dist="19050" dir="2700000" algn="tl" rotWithShape="0">
                      <a:schemeClr val="dk1">
                        <a:alpha val="40000"/>
                      </a:schemeClr>
                    </a:outerShdw>
                  </a:effectLst>
                </a:rPr>
                <a:t>of you hunting for items measured in </a:t>
              </a:r>
              <a:r>
                <a:rPr lang="en-US" sz="1600" dirty="0" smtClean="0">
                  <a:ln w="0"/>
                  <a:solidFill>
                    <a:schemeClr val="bg1"/>
                  </a:solidFill>
                  <a:effectLst>
                    <a:outerShdw blurRad="38100" dist="19050" dir="2700000" algn="tl" rotWithShape="0">
                      <a:schemeClr val="dk1">
                        <a:alpha val="40000"/>
                      </a:schemeClr>
                    </a:outerShdw>
                  </a:effectLst>
                </a:rPr>
                <a:t>‘millilitres</a:t>
              </a:r>
              <a:r>
                <a:rPr lang="en-US" sz="1600" dirty="0" smtClean="0">
                  <a:ln w="0"/>
                  <a:solidFill>
                    <a:schemeClr val="bg1"/>
                  </a:solidFill>
                  <a:effectLst>
                    <a:outerShdw blurRad="38100" dist="19050" dir="2700000" algn="tl" rotWithShape="0">
                      <a:schemeClr val="dk1">
                        <a:alpha val="40000"/>
                      </a:schemeClr>
                    </a:outerShdw>
                  </a:effectLst>
                </a:rPr>
                <a:t>’ to</a:t>
              </a:r>
              <a:endParaRPr lang="en-US" sz="1600" dirty="0">
                <a:ln w="0"/>
                <a:solidFill>
                  <a:schemeClr val="bg1"/>
                </a:solidFill>
                <a:effectLst>
                  <a:outerShdw blurRad="38100" dist="19050" dir="2700000" algn="tl" rotWithShape="0">
                    <a:schemeClr val="dk1">
                      <a:alpha val="40000"/>
                    </a:schemeClr>
                  </a:outerShdw>
                </a:effectLst>
              </a:endParaRPr>
            </a:p>
            <a:p>
              <a:pPr algn="ctr"/>
              <a:r>
                <a:rPr lang="en-US" sz="1600" dirty="0">
                  <a:ln w="0"/>
                  <a:solidFill>
                    <a:schemeClr val="bg1"/>
                  </a:solidFill>
                  <a:effectLst>
                    <a:outerShdw blurRad="38100" dist="19050" dir="2700000" algn="tl" rotWithShape="0">
                      <a:schemeClr val="dk1">
                        <a:alpha val="40000"/>
                      </a:schemeClr>
                    </a:outerShdw>
                  </a:effectLst>
                  <a:hlinkClick r:id="rId2"/>
                </a:rPr>
                <a:t>pioneerspupils@gmail.com</a:t>
              </a:r>
              <a:r>
                <a:rPr lang="en-US" sz="1600" dirty="0">
                  <a:ln w="0"/>
                  <a:solidFill>
                    <a:schemeClr val="bg1"/>
                  </a:solidFill>
                  <a:effectLst>
                    <a:outerShdw blurRad="38100" dist="19050" dir="2700000" algn="tl" rotWithShape="0">
                      <a:schemeClr val="dk1">
                        <a:alpha val="40000"/>
                      </a:schemeClr>
                    </a:outerShdw>
                  </a:effectLst>
                </a:rPr>
                <a:t>    </a:t>
              </a:r>
              <a:r>
                <a:rPr lang="en-US" sz="1600" dirty="0" smtClean="0">
                  <a:ln w="0"/>
                  <a:solidFill>
                    <a:schemeClr val="bg1"/>
                  </a:solidFill>
                  <a:effectLst>
                    <a:outerShdw blurRad="38100" dist="19050" dir="2700000" algn="tl" rotWithShape="0">
                      <a:schemeClr val="dk1">
                        <a:alpha val="40000"/>
                      </a:schemeClr>
                    </a:outerShdw>
                  </a:effectLst>
                </a:rPr>
                <a:t>so </a:t>
              </a:r>
              <a:r>
                <a:rPr lang="en-US" sz="1600" dirty="0">
                  <a:ln w="0"/>
                  <a:solidFill>
                    <a:schemeClr val="bg1"/>
                  </a:solidFill>
                  <a:effectLst>
                    <a:outerShdw blurRad="38100" dist="19050" dir="2700000" algn="tl" rotWithShape="0">
                      <a:schemeClr val="dk1">
                        <a:alpha val="40000"/>
                      </a:schemeClr>
                    </a:outerShdw>
                  </a:effectLst>
                </a:rPr>
                <a:t>that you can be in our weekly Facebook post!</a:t>
              </a:r>
            </a:p>
          </p:txBody>
        </p:sp>
        <p:pic>
          <p:nvPicPr>
            <p:cNvPr id="16" name="Picture 15"/>
            <p:cNvPicPr>
              <a:picLocks noChangeAspect="1"/>
            </p:cNvPicPr>
            <p:nvPr/>
          </p:nvPicPr>
          <p:blipFill>
            <a:blip r:embed="rId3"/>
            <a:stretch>
              <a:fillRect/>
            </a:stretch>
          </p:blipFill>
          <p:spPr>
            <a:xfrm>
              <a:off x="2309512" y="5707681"/>
              <a:ext cx="433109" cy="794032"/>
            </a:xfrm>
            <a:prstGeom prst="rect">
              <a:avLst/>
            </a:prstGeom>
          </p:spPr>
        </p:pic>
        <p:pic>
          <p:nvPicPr>
            <p:cNvPr id="18" name="Picture 17"/>
            <p:cNvPicPr>
              <a:picLocks noChangeAspect="1"/>
            </p:cNvPicPr>
            <p:nvPr/>
          </p:nvPicPr>
          <p:blipFill>
            <a:blip r:embed="rId4"/>
            <a:stretch>
              <a:fillRect/>
            </a:stretch>
          </p:blipFill>
          <p:spPr>
            <a:xfrm>
              <a:off x="9426365" y="5782448"/>
              <a:ext cx="589586" cy="590876"/>
            </a:xfrm>
            <a:prstGeom prst="rect">
              <a:avLst/>
            </a:prstGeom>
          </p:spPr>
        </p:pic>
      </p:grpSp>
      <p:sp>
        <p:nvSpPr>
          <p:cNvPr id="19" name="Rectangle 18"/>
          <p:cNvSpPr/>
          <p:nvPr/>
        </p:nvSpPr>
        <p:spPr>
          <a:xfrm>
            <a:off x="3160312" y="2066880"/>
            <a:ext cx="5990902" cy="400110"/>
          </a:xfrm>
          <a:prstGeom prst="rect">
            <a:avLst/>
          </a:prstGeom>
        </p:spPr>
        <p:txBody>
          <a:bodyPr wrap="square">
            <a:spAutoFit/>
          </a:bodyPr>
          <a:lstStyle/>
          <a:p>
            <a:r>
              <a:rPr lang="en-US" sz="2000" b="1" dirty="0" smtClean="0">
                <a:solidFill>
                  <a:schemeClr val="accent1"/>
                </a:solidFill>
              </a:rPr>
              <a:t>For example:</a:t>
            </a:r>
            <a:endParaRPr lang="en-GB" sz="2000" b="1" dirty="0">
              <a:solidFill>
                <a:schemeClr val="accent1"/>
              </a:solidFill>
            </a:endParaRPr>
          </a:p>
        </p:txBody>
      </p:sp>
      <p:pic>
        <p:nvPicPr>
          <p:cNvPr id="22" name="Picture 21"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5"/>
          <a:stretch>
            <a:fillRect/>
          </a:stretch>
        </p:blipFill>
        <p:spPr>
          <a:xfrm>
            <a:off x="10818563" y="88524"/>
            <a:ext cx="1276350" cy="962025"/>
          </a:xfrm>
          <a:prstGeom prst="rect">
            <a:avLst/>
          </a:prstGeom>
        </p:spPr>
      </p:pic>
      <p:pic>
        <p:nvPicPr>
          <p:cNvPr id="23" name="Picture 22"/>
          <p:cNvPicPr>
            <a:picLocks noChangeAspect="1"/>
          </p:cNvPicPr>
          <p:nvPr/>
        </p:nvPicPr>
        <p:blipFill>
          <a:blip r:embed="rId6"/>
          <a:stretch>
            <a:fillRect/>
          </a:stretch>
        </p:blipFill>
        <p:spPr>
          <a:xfrm>
            <a:off x="1281900" y="3747603"/>
            <a:ext cx="1287590" cy="1450668"/>
          </a:xfrm>
          <a:prstGeom prst="rect">
            <a:avLst/>
          </a:prstGeom>
        </p:spPr>
      </p:pic>
      <p:pic>
        <p:nvPicPr>
          <p:cNvPr id="24" name="Picture 23"/>
          <p:cNvPicPr>
            <a:picLocks noChangeAspect="1"/>
          </p:cNvPicPr>
          <p:nvPr/>
        </p:nvPicPr>
        <p:blipFill>
          <a:blip r:embed="rId7"/>
          <a:stretch>
            <a:fillRect/>
          </a:stretch>
        </p:blipFill>
        <p:spPr>
          <a:xfrm>
            <a:off x="9151214" y="2578888"/>
            <a:ext cx="1095117" cy="2619691"/>
          </a:xfrm>
          <a:prstGeom prst="rect">
            <a:avLst/>
          </a:prstGeom>
        </p:spPr>
      </p:pic>
      <p:pic>
        <p:nvPicPr>
          <p:cNvPr id="21" name="Picture 20"/>
          <p:cNvPicPr>
            <a:picLocks noChangeAspect="1"/>
          </p:cNvPicPr>
          <p:nvPr/>
        </p:nvPicPr>
        <p:blipFill>
          <a:blip r:embed="rId8"/>
          <a:stretch>
            <a:fillRect/>
          </a:stretch>
        </p:blipFill>
        <p:spPr>
          <a:xfrm>
            <a:off x="6533367" y="2592125"/>
            <a:ext cx="1242075" cy="2616408"/>
          </a:xfrm>
          <a:prstGeom prst="rect">
            <a:avLst/>
          </a:prstGeom>
        </p:spPr>
      </p:pic>
      <p:pic>
        <p:nvPicPr>
          <p:cNvPr id="26" name="Picture 25"/>
          <p:cNvPicPr>
            <a:picLocks noChangeAspect="1"/>
          </p:cNvPicPr>
          <p:nvPr/>
        </p:nvPicPr>
        <p:blipFill>
          <a:blip r:embed="rId9"/>
          <a:stretch>
            <a:fillRect/>
          </a:stretch>
        </p:blipFill>
        <p:spPr>
          <a:xfrm>
            <a:off x="3654958" y="3568373"/>
            <a:ext cx="1865386" cy="1629898"/>
          </a:xfrm>
          <a:prstGeom prst="rect">
            <a:avLst/>
          </a:prstGeom>
        </p:spPr>
      </p:pic>
      <p:sp>
        <p:nvSpPr>
          <p:cNvPr id="27" name="Rectangle 26"/>
          <p:cNvSpPr/>
          <p:nvPr/>
        </p:nvSpPr>
        <p:spPr>
          <a:xfrm>
            <a:off x="9174576" y="5208533"/>
            <a:ext cx="1093165" cy="369332"/>
          </a:xfrm>
          <a:prstGeom prst="rect">
            <a:avLst/>
          </a:prstGeom>
        </p:spPr>
        <p:txBody>
          <a:bodyPr wrap="square">
            <a:spAutoFit/>
          </a:bodyPr>
          <a:lstStyle/>
          <a:p>
            <a:pPr algn="ctr"/>
            <a:r>
              <a:rPr lang="en-US" dirty="0" smtClean="0"/>
              <a:t>7</a:t>
            </a:r>
            <a:r>
              <a:rPr lang="en-US" dirty="0" smtClean="0"/>
              <a:t>00ml</a:t>
            </a:r>
            <a:endParaRPr lang="en-GB" dirty="0"/>
          </a:p>
        </p:txBody>
      </p:sp>
      <p:sp>
        <p:nvSpPr>
          <p:cNvPr id="28" name="Rectangle 27"/>
          <p:cNvSpPr/>
          <p:nvPr/>
        </p:nvSpPr>
        <p:spPr>
          <a:xfrm>
            <a:off x="4041068" y="5208533"/>
            <a:ext cx="1093165" cy="369332"/>
          </a:xfrm>
          <a:prstGeom prst="rect">
            <a:avLst/>
          </a:prstGeom>
        </p:spPr>
        <p:txBody>
          <a:bodyPr wrap="square">
            <a:spAutoFit/>
          </a:bodyPr>
          <a:lstStyle/>
          <a:p>
            <a:pPr algn="ctr"/>
            <a:r>
              <a:rPr lang="en-US" dirty="0" smtClean="0"/>
              <a:t>330</a:t>
            </a:r>
            <a:r>
              <a:rPr lang="en-US" dirty="0" smtClean="0"/>
              <a:t>ml</a:t>
            </a:r>
            <a:endParaRPr lang="en-GB" dirty="0"/>
          </a:p>
        </p:txBody>
      </p:sp>
      <p:sp>
        <p:nvSpPr>
          <p:cNvPr id="29" name="Rectangle 28"/>
          <p:cNvSpPr/>
          <p:nvPr/>
        </p:nvSpPr>
        <p:spPr>
          <a:xfrm>
            <a:off x="6648396" y="5195002"/>
            <a:ext cx="1093165" cy="369332"/>
          </a:xfrm>
          <a:prstGeom prst="rect">
            <a:avLst/>
          </a:prstGeom>
        </p:spPr>
        <p:txBody>
          <a:bodyPr wrap="square">
            <a:spAutoFit/>
          </a:bodyPr>
          <a:lstStyle/>
          <a:p>
            <a:pPr algn="ctr"/>
            <a:r>
              <a:rPr lang="en-US" dirty="0" smtClean="0"/>
              <a:t>400</a:t>
            </a:r>
            <a:r>
              <a:rPr lang="en-US" dirty="0" smtClean="0"/>
              <a:t>ml</a:t>
            </a:r>
            <a:endParaRPr lang="en-GB" dirty="0"/>
          </a:p>
        </p:txBody>
      </p:sp>
      <p:sp>
        <p:nvSpPr>
          <p:cNvPr id="30" name="Cloud Callout 29">
            <a:extLst>
              <a:ext uri="{FF2B5EF4-FFF2-40B4-BE49-F238E27FC236}">
                <a16:creationId xmlns:a16="http://schemas.microsoft.com/office/drawing/2014/main" id="{8381E9F6-AD05-784D-9C77-7DC80CAC46A8}"/>
              </a:ext>
            </a:extLst>
          </p:cNvPr>
          <p:cNvSpPr/>
          <p:nvPr/>
        </p:nvSpPr>
        <p:spPr>
          <a:xfrm rot="10800000" flipV="1">
            <a:off x="200297" y="1898601"/>
            <a:ext cx="2720618" cy="1558349"/>
          </a:xfrm>
          <a:prstGeom prst="cloudCallout">
            <a:avLst>
              <a:gd name="adj1" fmla="val -47481"/>
              <a:gd name="adj2" fmla="val -655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Send us some photographs!</a:t>
            </a:r>
            <a:endParaRPr lang="en-US" dirty="0"/>
          </a:p>
        </p:txBody>
      </p:sp>
    </p:spTree>
    <p:extLst>
      <p:ext uri="{BB962C8B-B14F-4D97-AF65-F5344CB8AC3E}">
        <p14:creationId xmlns:p14="http://schemas.microsoft.com/office/powerpoint/2010/main" val="12290728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0A56B-A02F-C04E-B657-61FD0B4A69E3}"/>
              </a:ext>
            </a:extLst>
          </p:cNvPr>
          <p:cNvSpPr>
            <a:spLocks noGrp="1"/>
          </p:cNvSpPr>
          <p:nvPr>
            <p:ph type="title"/>
          </p:nvPr>
        </p:nvSpPr>
        <p:spPr/>
        <p:txBody>
          <a:bodyPr>
            <a:normAutofit/>
          </a:bodyPr>
          <a:lstStyle/>
          <a:p>
            <a:pPr algn="ctr"/>
            <a:r>
              <a:rPr lang="en-US" sz="5400" b="1" dirty="0"/>
              <a:t>Have a go at these!</a:t>
            </a:r>
          </a:p>
        </p:txBody>
      </p:sp>
      <p:pic>
        <p:nvPicPr>
          <p:cNvPr id="7" name="Picture 6" descr="Diagram&#10;&#10;Description automatically generated">
            <a:extLst>
              <a:ext uri="{FF2B5EF4-FFF2-40B4-BE49-F238E27FC236}">
                <a16:creationId xmlns:a16="http://schemas.microsoft.com/office/drawing/2014/main" id="{C6429304-008B-3C46-A5C1-AB56BE331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25" y="2408276"/>
            <a:ext cx="3733800" cy="2007102"/>
          </a:xfrm>
          <a:prstGeom prst="rect">
            <a:avLst/>
          </a:prstGeom>
        </p:spPr>
      </p:pic>
      <p:sp>
        <p:nvSpPr>
          <p:cNvPr id="8" name="TextBox 7">
            <a:extLst>
              <a:ext uri="{FF2B5EF4-FFF2-40B4-BE49-F238E27FC236}">
                <a16:creationId xmlns:a16="http://schemas.microsoft.com/office/drawing/2014/main" id="{58ABD65E-18F1-A44C-B0EC-B087D50FAFCF}"/>
              </a:ext>
            </a:extLst>
          </p:cNvPr>
          <p:cNvSpPr txBox="1"/>
          <p:nvPr/>
        </p:nvSpPr>
        <p:spPr>
          <a:xfrm>
            <a:off x="502023" y="1450323"/>
            <a:ext cx="11187953" cy="738664"/>
          </a:xfrm>
          <a:prstGeom prst="rect">
            <a:avLst/>
          </a:prstGeom>
          <a:noFill/>
        </p:spPr>
        <p:txBody>
          <a:bodyPr wrap="square" rtlCol="0">
            <a:spAutoFit/>
          </a:bodyPr>
          <a:lstStyle/>
          <a:p>
            <a:pPr algn="ctr"/>
            <a:r>
              <a:rPr lang="en-US" sz="2400" dirty="0"/>
              <a:t>Using </a:t>
            </a:r>
            <a:r>
              <a:rPr lang="en-US" sz="2400" b="1" dirty="0"/>
              <a:t>&lt;, &gt;</a:t>
            </a:r>
            <a:r>
              <a:rPr lang="en-US" sz="2400" dirty="0"/>
              <a:t> and </a:t>
            </a:r>
            <a:r>
              <a:rPr lang="en-US" sz="2400" b="1" dirty="0"/>
              <a:t>=</a:t>
            </a:r>
            <a:r>
              <a:rPr lang="en-US" sz="2400" dirty="0"/>
              <a:t> symbols, work out the following tasks</a:t>
            </a:r>
            <a:r>
              <a:rPr lang="en-US" dirty="0"/>
              <a:t>!</a:t>
            </a:r>
          </a:p>
          <a:p>
            <a:pPr algn="ctr"/>
            <a:r>
              <a:rPr lang="en-US" dirty="0"/>
              <a:t>(Drag the symbols into the right box)</a:t>
            </a:r>
          </a:p>
        </p:txBody>
      </p:sp>
      <p:pic>
        <p:nvPicPr>
          <p:cNvPr id="10" name="Picture 9" descr="Diagram&#10;&#10;Description automatically generated">
            <a:extLst>
              <a:ext uri="{FF2B5EF4-FFF2-40B4-BE49-F238E27FC236}">
                <a16:creationId xmlns:a16="http://schemas.microsoft.com/office/drawing/2014/main" id="{29F88E97-F522-BB4B-9166-CBF0936DA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775" y="2408277"/>
            <a:ext cx="3733800" cy="2007102"/>
          </a:xfrm>
          <a:prstGeom prst="rect">
            <a:avLst/>
          </a:prstGeom>
        </p:spPr>
      </p:pic>
      <p:pic>
        <p:nvPicPr>
          <p:cNvPr id="12" name="Picture 11" descr="Diagram&#10;&#10;Description automatically generated">
            <a:extLst>
              <a:ext uri="{FF2B5EF4-FFF2-40B4-BE49-F238E27FC236}">
                <a16:creationId xmlns:a16="http://schemas.microsoft.com/office/drawing/2014/main" id="{B725B428-C852-7C44-8AD4-2C44DA9C9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3920" y="2391824"/>
            <a:ext cx="3733799" cy="2023554"/>
          </a:xfrm>
          <a:prstGeom prst="rect">
            <a:avLst/>
          </a:prstGeom>
        </p:spPr>
      </p:pic>
      <p:sp>
        <p:nvSpPr>
          <p:cNvPr id="13" name="TextBox 12">
            <a:extLst>
              <a:ext uri="{FF2B5EF4-FFF2-40B4-BE49-F238E27FC236}">
                <a16:creationId xmlns:a16="http://schemas.microsoft.com/office/drawing/2014/main" id="{DBF4587F-3EF9-9F48-AEF3-780197E01864}"/>
              </a:ext>
            </a:extLst>
          </p:cNvPr>
          <p:cNvSpPr txBox="1"/>
          <p:nvPr/>
        </p:nvSpPr>
        <p:spPr>
          <a:xfrm>
            <a:off x="1602878" y="4957846"/>
            <a:ext cx="551329" cy="769441"/>
          </a:xfrm>
          <a:prstGeom prst="rect">
            <a:avLst/>
          </a:prstGeom>
          <a:noFill/>
        </p:spPr>
        <p:txBody>
          <a:bodyPr wrap="square" rtlCol="0">
            <a:spAutoFit/>
          </a:bodyPr>
          <a:lstStyle/>
          <a:p>
            <a:r>
              <a:rPr lang="en-US" sz="4400" b="1" dirty="0"/>
              <a:t>&gt;</a:t>
            </a:r>
          </a:p>
        </p:txBody>
      </p:sp>
      <p:sp>
        <p:nvSpPr>
          <p:cNvPr id="14" name="TextBox 13">
            <a:extLst>
              <a:ext uri="{FF2B5EF4-FFF2-40B4-BE49-F238E27FC236}">
                <a16:creationId xmlns:a16="http://schemas.microsoft.com/office/drawing/2014/main" id="{AA792CBB-E14F-FE48-B41E-B851E93A8760}"/>
              </a:ext>
            </a:extLst>
          </p:cNvPr>
          <p:cNvSpPr txBox="1"/>
          <p:nvPr/>
        </p:nvSpPr>
        <p:spPr>
          <a:xfrm>
            <a:off x="3469777" y="4941394"/>
            <a:ext cx="551329" cy="769441"/>
          </a:xfrm>
          <a:prstGeom prst="rect">
            <a:avLst/>
          </a:prstGeom>
          <a:noFill/>
        </p:spPr>
        <p:txBody>
          <a:bodyPr wrap="square" rtlCol="0">
            <a:spAutoFit/>
          </a:bodyPr>
          <a:lstStyle/>
          <a:p>
            <a:r>
              <a:rPr lang="en-US" sz="4400" b="1" dirty="0"/>
              <a:t>&lt;</a:t>
            </a:r>
          </a:p>
        </p:txBody>
      </p:sp>
      <p:sp>
        <p:nvSpPr>
          <p:cNvPr id="15" name="TextBox 14">
            <a:extLst>
              <a:ext uri="{FF2B5EF4-FFF2-40B4-BE49-F238E27FC236}">
                <a16:creationId xmlns:a16="http://schemas.microsoft.com/office/drawing/2014/main" id="{DD32B929-BE4D-FE44-95A6-747AC9D46652}"/>
              </a:ext>
            </a:extLst>
          </p:cNvPr>
          <p:cNvSpPr txBox="1"/>
          <p:nvPr/>
        </p:nvSpPr>
        <p:spPr>
          <a:xfrm>
            <a:off x="5316000" y="4941394"/>
            <a:ext cx="551329" cy="769441"/>
          </a:xfrm>
          <a:prstGeom prst="rect">
            <a:avLst/>
          </a:prstGeom>
          <a:noFill/>
        </p:spPr>
        <p:txBody>
          <a:bodyPr wrap="square" rtlCol="0">
            <a:spAutoFit/>
          </a:bodyPr>
          <a:lstStyle/>
          <a:p>
            <a:r>
              <a:rPr lang="en-US" sz="4400" b="1" dirty="0"/>
              <a:t>=</a:t>
            </a:r>
          </a:p>
        </p:txBody>
      </p:sp>
      <p:sp>
        <p:nvSpPr>
          <p:cNvPr id="16" name="TextBox 15">
            <a:extLst>
              <a:ext uri="{FF2B5EF4-FFF2-40B4-BE49-F238E27FC236}">
                <a16:creationId xmlns:a16="http://schemas.microsoft.com/office/drawing/2014/main" id="{507297F6-780A-6643-8514-820FF7D3DC8F}"/>
              </a:ext>
            </a:extLst>
          </p:cNvPr>
          <p:cNvSpPr txBox="1"/>
          <p:nvPr/>
        </p:nvSpPr>
        <p:spPr>
          <a:xfrm>
            <a:off x="5004475" y="5863235"/>
            <a:ext cx="1452282" cy="369332"/>
          </a:xfrm>
          <a:prstGeom prst="rect">
            <a:avLst/>
          </a:prstGeom>
          <a:noFill/>
        </p:spPr>
        <p:txBody>
          <a:bodyPr wrap="square" rtlCol="0">
            <a:spAutoFit/>
          </a:bodyPr>
          <a:lstStyle/>
          <a:p>
            <a:r>
              <a:rPr lang="en-US" dirty="0"/>
              <a:t>Equal to</a:t>
            </a:r>
          </a:p>
        </p:txBody>
      </p:sp>
      <p:sp>
        <p:nvSpPr>
          <p:cNvPr id="17" name="TextBox 16">
            <a:extLst>
              <a:ext uri="{FF2B5EF4-FFF2-40B4-BE49-F238E27FC236}">
                <a16:creationId xmlns:a16="http://schemas.microsoft.com/office/drawing/2014/main" id="{7DD9D69C-BFEA-A947-855C-56A56209CA51}"/>
              </a:ext>
            </a:extLst>
          </p:cNvPr>
          <p:cNvSpPr txBox="1"/>
          <p:nvPr/>
        </p:nvSpPr>
        <p:spPr>
          <a:xfrm>
            <a:off x="3189123" y="5863235"/>
            <a:ext cx="1452282" cy="369332"/>
          </a:xfrm>
          <a:prstGeom prst="rect">
            <a:avLst/>
          </a:prstGeom>
          <a:noFill/>
        </p:spPr>
        <p:txBody>
          <a:bodyPr wrap="square" rtlCol="0">
            <a:spAutoFit/>
          </a:bodyPr>
          <a:lstStyle/>
          <a:p>
            <a:r>
              <a:rPr lang="en-US" dirty="0"/>
              <a:t>Less than</a:t>
            </a:r>
          </a:p>
        </p:txBody>
      </p:sp>
      <p:sp>
        <p:nvSpPr>
          <p:cNvPr id="18" name="TextBox 17">
            <a:extLst>
              <a:ext uri="{FF2B5EF4-FFF2-40B4-BE49-F238E27FC236}">
                <a16:creationId xmlns:a16="http://schemas.microsoft.com/office/drawing/2014/main" id="{E68D689C-4D57-4A46-AA6D-9666FF788708}"/>
              </a:ext>
            </a:extLst>
          </p:cNvPr>
          <p:cNvSpPr txBox="1"/>
          <p:nvPr/>
        </p:nvSpPr>
        <p:spPr>
          <a:xfrm>
            <a:off x="1373771" y="5863235"/>
            <a:ext cx="1452282" cy="369332"/>
          </a:xfrm>
          <a:prstGeom prst="rect">
            <a:avLst/>
          </a:prstGeom>
          <a:noFill/>
        </p:spPr>
        <p:txBody>
          <a:bodyPr wrap="square" rtlCol="0">
            <a:spAutoFit/>
          </a:bodyPr>
          <a:lstStyle/>
          <a:p>
            <a:r>
              <a:rPr lang="en-US" dirty="0"/>
              <a:t>More than</a:t>
            </a:r>
          </a:p>
        </p:txBody>
      </p:sp>
      <p:sp>
        <p:nvSpPr>
          <p:cNvPr id="19" name="TextBox 18">
            <a:extLst>
              <a:ext uri="{FF2B5EF4-FFF2-40B4-BE49-F238E27FC236}">
                <a16:creationId xmlns:a16="http://schemas.microsoft.com/office/drawing/2014/main" id="{507297F6-780A-6643-8514-820FF7D3DC8F}"/>
              </a:ext>
            </a:extLst>
          </p:cNvPr>
          <p:cNvSpPr txBox="1"/>
          <p:nvPr/>
        </p:nvSpPr>
        <p:spPr>
          <a:xfrm>
            <a:off x="7853249" y="5122958"/>
            <a:ext cx="2500713" cy="830997"/>
          </a:xfrm>
          <a:prstGeom prst="rect">
            <a:avLst/>
          </a:prstGeom>
          <a:noFill/>
        </p:spPr>
        <p:txBody>
          <a:bodyPr wrap="square" rtlCol="0">
            <a:spAutoFit/>
          </a:bodyPr>
          <a:lstStyle/>
          <a:p>
            <a:pPr algn="ctr"/>
            <a:r>
              <a:rPr lang="en-US" sz="1600" dirty="0" smtClean="0"/>
              <a:t>Remember: the open side of the symbol points at the larger amount!</a:t>
            </a:r>
            <a:endParaRPr lang="en-US" sz="1600" dirty="0"/>
          </a:p>
        </p:txBody>
      </p:sp>
      <p:sp>
        <p:nvSpPr>
          <p:cNvPr id="3" name="Cloud Callout 2"/>
          <p:cNvSpPr/>
          <p:nvPr/>
        </p:nvSpPr>
        <p:spPr>
          <a:xfrm>
            <a:off x="7354486" y="4804136"/>
            <a:ext cx="3498241" cy="1653370"/>
          </a:xfrm>
          <a:prstGeom prst="cloudCallou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5"/>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431149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78391-0AE7-3D4F-8E3C-1D92C4E614D8}"/>
              </a:ext>
            </a:extLst>
          </p:cNvPr>
          <p:cNvSpPr>
            <a:spLocks noGrp="1"/>
          </p:cNvSpPr>
          <p:nvPr>
            <p:ph type="title"/>
          </p:nvPr>
        </p:nvSpPr>
        <p:spPr>
          <a:xfrm>
            <a:off x="651594" y="163419"/>
            <a:ext cx="9857234" cy="1611593"/>
          </a:xfrm>
        </p:spPr>
        <p:txBody>
          <a:bodyPr>
            <a:normAutofit/>
          </a:bodyPr>
          <a:lstStyle/>
          <a:p>
            <a:pPr algn="ctr"/>
            <a:r>
              <a:rPr lang="en-US" b="1" dirty="0"/>
              <a:t>Which orange juice measures the least and which measures the most?</a:t>
            </a:r>
          </a:p>
        </p:txBody>
      </p:sp>
      <p:pic>
        <p:nvPicPr>
          <p:cNvPr id="8" name="Picture 7" descr="A picture containing food, beverage, fruit drink&#10;&#10;Description automatically generated">
            <a:extLst>
              <a:ext uri="{FF2B5EF4-FFF2-40B4-BE49-F238E27FC236}">
                <a16:creationId xmlns:a16="http://schemas.microsoft.com/office/drawing/2014/main" id="{2C271DB8-C2ED-6C40-81B1-58D339D300C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37882" y="1976718"/>
            <a:ext cx="2779380" cy="2549213"/>
          </a:xfrm>
          <a:prstGeom prst="rect">
            <a:avLst/>
          </a:prstGeom>
        </p:spPr>
      </p:pic>
      <p:sp>
        <p:nvSpPr>
          <p:cNvPr id="9" name="TextBox 8">
            <a:extLst>
              <a:ext uri="{FF2B5EF4-FFF2-40B4-BE49-F238E27FC236}">
                <a16:creationId xmlns:a16="http://schemas.microsoft.com/office/drawing/2014/main" id="{63911655-8543-6F4D-9947-20753336A90C}"/>
              </a:ext>
            </a:extLst>
          </p:cNvPr>
          <p:cNvSpPr txBox="1"/>
          <p:nvPr/>
        </p:nvSpPr>
        <p:spPr>
          <a:xfrm>
            <a:off x="833718" y="1792052"/>
            <a:ext cx="726141" cy="369332"/>
          </a:xfrm>
          <a:prstGeom prst="rect">
            <a:avLst/>
          </a:prstGeom>
          <a:noFill/>
        </p:spPr>
        <p:txBody>
          <a:bodyPr wrap="square" rtlCol="0">
            <a:spAutoFit/>
          </a:bodyPr>
          <a:lstStyle/>
          <a:p>
            <a:r>
              <a:rPr lang="en-US" dirty="0"/>
              <a:t>A.</a:t>
            </a:r>
          </a:p>
        </p:txBody>
      </p:sp>
      <p:sp>
        <p:nvSpPr>
          <p:cNvPr id="10" name="TextBox 9">
            <a:extLst>
              <a:ext uri="{FF2B5EF4-FFF2-40B4-BE49-F238E27FC236}">
                <a16:creationId xmlns:a16="http://schemas.microsoft.com/office/drawing/2014/main" id="{DB17BF83-2124-D248-B0FC-808A6791BAF6}"/>
              </a:ext>
            </a:extLst>
          </p:cNvPr>
          <p:cNvSpPr txBox="1"/>
          <p:nvPr/>
        </p:nvSpPr>
        <p:spPr>
          <a:xfrm>
            <a:off x="4240307" y="1792052"/>
            <a:ext cx="726141" cy="369332"/>
          </a:xfrm>
          <a:prstGeom prst="rect">
            <a:avLst/>
          </a:prstGeom>
          <a:noFill/>
        </p:spPr>
        <p:txBody>
          <a:bodyPr wrap="square" rtlCol="0">
            <a:spAutoFit/>
          </a:bodyPr>
          <a:lstStyle/>
          <a:p>
            <a:r>
              <a:rPr lang="en-US" dirty="0"/>
              <a:t>B.</a:t>
            </a:r>
          </a:p>
        </p:txBody>
      </p:sp>
      <p:pic>
        <p:nvPicPr>
          <p:cNvPr id="12" name="Picture 11" descr="A picture containing orange, bottle&#10;&#10;Description automatically generated">
            <a:extLst>
              <a:ext uri="{FF2B5EF4-FFF2-40B4-BE49-F238E27FC236}">
                <a16:creationId xmlns:a16="http://schemas.microsoft.com/office/drawing/2014/main" id="{DAFC5CAD-43B2-2749-B85E-15CB6FBE441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8481254" y="1775012"/>
            <a:ext cx="2286000" cy="3429000"/>
          </a:xfrm>
          <a:prstGeom prst="rect">
            <a:avLst/>
          </a:prstGeom>
        </p:spPr>
      </p:pic>
      <p:sp>
        <p:nvSpPr>
          <p:cNvPr id="13" name="TextBox 12">
            <a:extLst>
              <a:ext uri="{FF2B5EF4-FFF2-40B4-BE49-F238E27FC236}">
                <a16:creationId xmlns:a16="http://schemas.microsoft.com/office/drawing/2014/main" id="{150BB544-76CC-EF4F-82AD-B17817F724A3}"/>
              </a:ext>
            </a:extLst>
          </p:cNvPr>
          <p:cNvSpPr txBox="1"/>
          <p:nvPr/>
        </p:nvSpPr>
        <p:spPr>
          <a:xfrm>
            <a:off x="8118183" y="1801907"/>
            <a:ext cx="726141" cy="369332"/>
          </a:xfrm>
          <a:prstGeom prst="rect">
            <a:avLst/>
          </a:prstGeom>
          <a:noFill/>
        </p:spPr>
        <p:txBody>
          <a:bodyPr wrap="square" rtlCol="0">
            <a:spAutoFit/>
          </a:bodyPr>
          <a:lstStyle/>
          <a:p>
            <a:r>
              <a:rPr lang="en-US" dirty="0"/>
              <a:t>C.</a:t>
            </a:r>
          </a:p>
        </p:txBody>
      </p:sp>
      <p:pic>
        <p:nvPicPr>
          <p:cNvPr id="1032" name="Picture 8" descr="Image result for jug of orange juice">
            <a:extLst>
              <a:ext uri="{FF2B5EF4-FFF2-40B4-BE49-F238E27FC236}">
                <a16:creationId xmlns:a16="http://schemas.microsoft.com/office/drawing/2014/main" id="{266E14BC-9AE3-8E4D-9E73-7A2EA4B2BE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84" t="5324" r="10740" b="7254"/>
          <a:stretch/>
        </p:blipFill>
        <p:spPr bwMode="auto">
          <a:xfrm>
            <a:off x="4796748" y="1976718"/>
            <a:ext cx="2385278" cy="3025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3B888A3-D858-D64D-9E2B-46AD2D53A689}"/>
              </a:ext>
            </a:extLst>
          </p:cNvPr>
          <p:cNvSpPr txBox="1"/>
          <p:nvPr/>
        </p:nvSpPr>
        <p:spPr>
          <a:xfrm>
            <a:off x="1838086" y="4710597"/>
            <a:ext cx="1479176" cy="369332"/>
          </a:xfrm>
          <a:prstGeom prst="rect">
            <a:avLst/>
          </a:prstGeom>
          <a:noFill/>
        </p:spPr>
        <p:txBody>
          <a:bodyPr wrap="square" rtlCol="0">
            <a:spAutoFit/>
          </a:bodyPr>
          <a:lstStyle/>
          <a:p>
            <a:r>
              <a:rPr lang="en-US" dirty="0"/>
              <a:t>300ml</a:t>
            </a:r>
          </a:p>
        </p:txBody>
      </p:sp>
      <p:sp>
        <p:nvSpPr>
          <p:cNvPr id="19" name="TextBox 18">
            <a:extLst>
              <a:ext uri="{FF2B5EF4-FFF2-40B4-BE49-F238E27FC236}">
                <a16:creationId xmlns:a16="http://schemas.microsoft.com/office/drawing/2014/main" id="{539939D7-CDA5-2C46-AF08-04C221703CCB}"/>
              </a:ext>
            </a:extLst>
          </p:cNvPr>
          <p:cNvSpPr txBox="1"/>
          <p:nvPr/>
        </p:nvSpPr>
        <p:spPr>
          <a:xfrm>
            <a:off x="5854437" y="5079929"/>
            <a:ext cx="483124" cy="369332"/>
          </a:xfrm>
          <a:prstGeom prst="rect">
            <a:avLst/>
          </a:prstGeom>
          <a:noFill/>
        </p:spPr>
        <p:txBody>
          <a:bodyPr wrap="square" rtlCol="0">
            <a:spAutoFit/>
          </a:bodyPr>
          <a:lstStyle/>
          <a:p>
            <a:r>
              <a:rPr lang="en-US" dirty="0"/>
              <a:t>1L</a:t>
            </a:r>
          </a:p>
        </p:txBody>
      </p:sp>
      <p:sp>
        <p:nvSpPr>
          <p:cNvPr id="20" name="TextBox 19">
            <a:extLst>
              <a:ext uri="{FF2B5EF4-FFF2-40B4-BE49-F238E27FC236}">
                <a16:creationId xmlns:a16="http://schemas.microsoft.com/office/drawing/2014/main" id="{D73FA001-F0DB-6E4F-848D-48D6ADB6FBF1}"/>
              </a:ext>
            </a:extLst>
          </p:cNvPr>
          <p:cNvSpPr txBox="1"/>
          <p:nvPr/>
        </p:nvSpPr>
        <p:spPr>
          <a:xfrm>
            <a:off x="9279419" y="5079929"/>
            <a:ext cx="1479176" cy="369332"/>
          </a:xfrm>
          <a:prstGeom prst="rect">
            <a:avLst/>
          </a:prstGeom>
          <a:noFill/>
        </p:spPr>
        <p:txBody>
          <a:bodyPr wrap="square" rtlCol="0">
            <a:spAutoFit/>
          </a:bodyPr>
          <a:lstStyle/>
          <a:p>
            <a:r>
              <a:rPr lang="en-US" dirty="0"/>
              <a:t>650ml</a:t>
            </a:r>
          </a:p>
        </p:txBody>
      </p:sp>
      <p:sp>
        <p:nvSpPr>
          <p:cNvPr id="15" name="TextBox 14">
            <a:extLst>
              <a:ext uri="{FF2B5EF4-FFF2-40B4-BE49-F238E27FC236}">
                <a16:creationId xmlns:a16="http://schemas.microsoft.com/office/drawing/2014/main" id="{AC790681-2F30-584E-86E0-5F82CF3FEDA7}"/>
              </a:ext>
            </a:extLst>
          </p:cNvPr>
          <p:cNvSpPr txBox="1"/>
          <p:nvPr/>
        </p:nvSpPr>
        <p:spPr>
          <a:xfrm>
            <a:off x="537882" y="5204012"/>
            <a:ext cx="3039036" cy="369332"/>
          </a:xfrm>
          <a:prstGeom prst="rect">
            <a:avLst/>
          </a:prstGeom>
          <a:noFill/>
        </p:spPr>
        <p:txBody>
          <a:bodyPr wrap="square" rtlCol="0">
            <a:spAutoFit/>
          </a:bodyPr>
          <a:lstStyle/>
          <a:p>
            <a:r>
              <a:rPr lang="en-US" dirty="0"/>
              <a:t>Explain your thoughts below</a:t>
            </a:r>
          </a:p>
        </p:txBody>
      </p:sp>
      <p:cxnSp>
        <p:nvCxnSpPr>
          <p:cNvPr id="17" name="Straight Connector 16">
            <a:extLst>
              <a:ext uri="{FF2B5EF4-FFF2-40B4-BE49-F238E27FC236}">
                <a16:creationId xmlns:a16="http://schemas.microsoft.com/office/drawing/2014/main" id="{B5C56CF2-5C75-004A-ADD7-302F3EBD9F2B}"/>
              </a:ext>
            </a:extLst>
          </p:cNvPr>
          <p:cNvCxnSpPr/>
          <p:nvPr/>
        </p:nvCxnSpPr>
        <p:spPr>
          <a:xfrm>
            <a:off x="697005" y="5957047"/>
            <a:ext cx="107979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4BF0C80-310E-C64B-A67A-417BED50E191}"/>
              </a:ext>
            </a:extLst>
          </p:cNvPr>
          <p:cNvCxnSpPr/>
          <p:nvPr/>
        </p:nvCxnSpPr>
        <p:spPr>
          <a:xfrm>
            <a:off x="681638" y="6485965"/>
            <a:ext cx="10797989"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7"/>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21866141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A0D6-75DF-49AA-BB21-DFB8246D480F}"/>
              </a:ext>
            </a:extLst>
          </p:cNvPr>
          <p:cNvSpPr txBox="1"/>
          <p:nvPr/>
        </p:nvSpPr>
        <p:spPr>
          <a:xfrm>
            <a:off x="6904452" y="2327607"/>
            <a:ext cx="4805996"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7200" dirty="0">
                <a:solidFill>
                  <a:srgbClr val="000000"/>
                </a:solidFill>
                <a:latin typeface="+mj-lt"/>
                <a:ea typeface="+mj-ea"/>
                <a:cs typeface="+mj-cs"/>
              </a:rPr>
              <a:t>Challenge!</a:t>
            </a:r>
          </a:p>
        </p:txBody>
      </p:sp>
      <p:pic>
        <p:nvPicPr>
          <p:cNvPr id="1026" name="Picture 2" descr="Trophy Store Gold Well Done Medal award, 5 cm, Free Ribbon, Free engraving  up to 45 letters AM1182.01: Amazon.co.uk: Sports &amp; Outdoors">
            <a:extLst>
              <a:ext uri="{FF2B5EF4-FFF2-40B4-BE49-F238E27FC236}">
                <a16:creationId xmlns:a16="http://schemas.microsoft.com/office/drawing/2014/main" id="{2D9305EB-4C1C-4E8C-B387-332C2BDF4B4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828" r="1175" b="3"/>
          <a:stretch/>
        </p:blipFill>
        <p:spPr bwMode="auto">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E0EB96-74EB-4776-A020-60A830657FAD}"/>
              </a:ext>
            </a:extLst>
          </p:cNvPr>
          <p:cNvSpPr txBox="1"/>
          <p:nvPr/>
        </p:nvSpPr>
        <p:spPr>
          <a:xfrm>
            <a:off x="7079598" y="3753110"/>
            <a:ext cx="4311869" cy="461665"/>
          </a:xfrm>
          <a:prstGeom prst="rect">
            <a:avLst/>
          </a:prstGeom>
          <a:noFill/>
        </p:spPr>
        <p:txBody>
          <a:bodyPr wrap="square" rtlCol="0">
            <a:spAutoFit/>
          </a:bodyPr>
          <a:lstStyle/>
          <a:p>
            <a:pPr>
              <a:spcAft>
                <a:spcPts val="600"/>
              </a:spcAft>
            </a:pPr>
            <a:r>
              <a:rPr lang="en-GB" sz="2400" dirty="0"/>
              <a:t>Have a go at these problems…</a:t>
            </a:r>
          </a:p>
        </p:txBody>
      </p:sp>
    </p:spTree>
    <p:extLst>
      <p:ext uri="{BB962C8B-B14F-4D97-AF65-F5344CB8AC3E}">
        <p14:creationId xmlns:p14="http://schemas.microsoft.com/office/powerpoint/2010/main" val="1913690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185" y="202442"/>
            <a:ext cx="10515600" cy="1325563"/>
          </a:xfrm>
        </p:spPr>
        <p:txBody>
          <a:bodyPr>
            <a:normAutofit/>
          </a:bodyPr>
          <a:lstStyle/>
          <a:p>
            <a:pPr algn="ctr"/>
            <a:r>
              <a:rPr lang="en-GB" sz="5400" dirty="0">
                <a:effectLst>
                  <a:outerShdw blurRad="38100" dist="38100" dir="2700000" algn="tl">
                    <a:srgbClr val="000000">
                      <a:alpha val="43137"/>
                    </a:srgbClr>
                  </a:outerShdw>
                </a:effectLst>
                <a:latin typeface="+mn-lt"/>
              </a:rPr>
              <a:t>Challenge</a:t>
            </a:r>
          </a:p>
        </p:txBody>
      </p:sp>
      <p:cxnSp>
        <p:nvCxnSpPr>
          <p:cNvPr id="14" name="Straight Connector 13">
            <a:extLst>
              <a:ext uri="{FF2B5EF4-FFF2-40B4-BE49-F238E27FC236}">
                <a16:creationId xmlns:a16="http://schemas.microsoft.com/office/drawing/2014/main" id="{AABAD057-724F-6B43-BE22-698F7F8142E5}"/>
              </a:ext>
            </a:extLst>
          </p:cNvPr>
          <p:cNvCxnSpPr>
            <a:cxnSpLocks/>
          </p:cNvCxnSpPr>
          <p:nvPr/>
        </p:nvCxnSpPr>
        <p:spPr>
          <a:xfrm>
            <a:off x="1140890" y="5415147"/>
            <a:ext cx="47848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E3A691D-296B-454A-892B-0EE88B10947C}"/>
              </a:ext>
            </a:extLst>
          </p:cNvPr>
          <p:cNvCxnSpPr>
            <a:cxnSpLocks/>
          </p:cNvCxnSpPr>
          <p:nvPr/>
        </p:nvCxnSpPr>
        <p:spPr>
          <a:xfrm>
            <a:off x="1140890" y="5947558"/>
            <a:ext cx="47848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63599CF-8DD9-1542-AEE4-ECF5C025D4AE}"/>
              </a:ext>
            </a:extLst>
          </p:cNvPr>
          <p:cNvCxnSpPr>
            <a:cxnSpLocks/>
          </p:cNvCxnSpPr>
          <p:nvPr/>
        </p:nvCxnSpPr>
        <p:spPr>
          <a:xfrm>
            <a:off x="1140890" y="6444343"/>
            <a:ext cx="47848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8AC57D-6262-3746-95B0-E3371899A5B6}"/>
              </a:ext>
            </a:extLst>
          </p:cNvPr>
          <p:cNvCxnSpPr>
            <a:cxnSpLocks/>
          </p:cNvCxnSpPr>
          <p:nvPr/>
        </p:nvCxnSpPr>
        <p:spPr>
          <a:xfrm>
            <a:off x="6285985" y="5415147"/>
            <a:ext cx="4769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EDBCB68-3FEF-C14D-9200-F9B32BE3AF62}"/>
              </a:ext>
            </a:extLst>
          </p:cNvPr>
          <p:cNvCxnSpPr>
            <a:cxnSpLocks/>
          </p:cNvCxnSpPr>
          <p:nvPr/>
        </p:nvCxnSpPr>
        <p:spPr>
          <a:xfrm>
            <a:off x="6278382" y="5947558"/>
            <a:ext cx="47775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438283-01D6-E74D-A3C8-1D193B30F4C3}"/>
              </a:ext>
            </a:extLst>
          </p:cNvPr>
          <p:cNvCxnSpPr>
            <a:cxnSpLocks/>
          </p:cNvCxnSpPr>
          <p:nvPr/>
        </p:nvCxnSpPr>
        <p:spPr>
          <a:xfrm>
            <a:off x="6285985" y="6444343"/>
            <a:ext cx="4769942"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877537" y="1443498"/>
            <a:ext cx="5048250" cy="3552825"/>
          </a:xfrm>
          <a:prstGeom prst="rect">
            <a:avLst/>
          </a:prstGeom>
          <a:ln w="38100">
            <a:solidFill>
              <a:schemeClr val="accent1">
                <a:lumMod val="75000"/>
              </a:schemeClr>
            </a:solidFill>
          </a:ln>
        </p:spPr>
      </p:pic>
      <p:pic>
        <p:nvPicPr>
          <p:cNvPr id="4" name="Picture 3"/>
          <p:cNvPicPr>
            <a:picLocks noChangeAspect="1"/>
          </p:cNvPicPr>
          <p:nvPr/>
        </p:nvPicPr>
        <p:blipFill>
          <a:blip r:embed="rId3"/>
          <a:stretch>
            <a:fillRect/>
          </a:stretch>
        </p:blipFill>
        <p:spPr>
          <a:xfrm>
            <a:off x="6303912" y="1443499"/>
            <a:ext cx="4638675" cy="3552825"/>
          </a:xfrm>
          <a:prstGeom prst="rect">
            <a:avLst/>
          </a:prstGeom>
          <a:ln w="38100">
            <a:solidFill>
              <a:schemeClr val="accent1">
                <a:lumMod val="75000"/>
              </a:schemeClr>
            </a:solidFill>
          </a:ln>
        </p:spPr>
      </p:pic>
      <p:pic>
        <p:nvPicPr>
          <p:cNvPr id="11" name="Picture 10"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4"/>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2584374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normAutofit/>
          </a:bodyPr>
          <a:lstStyle/>
          <a:p>
            <a:pPr algn="ctr"/>
            <a:r>
              <a:rPr lang="en-GB" sz="5400" dirty="0">
                <a:effectLst>
                  <a:outerShdw blurRad="38100" dist="38100" dir="2700000" algn="tl">
                    <a:srgbClr val="000000">
                      <a:alpha val="43137"/>
                    </a:srgbClr>
                  </a:outerShdw>
                </a:effectLst>
                <a:latin typeface="+mn-lt"/>
              </a:rPr>
              <a:t>Tricky Challenge</a:t>
            </a:r>
          </a:p>
        </p:txBody>
      </p:sp>
      <p:cxnSp>
        <p:nvCxnSpPr>
          <p:cNvPr id="9" name="Straight Connector 8">
            <a:extLst>
              <a:ext uri="{FF2B5EF4-FFF2-40B4-BE49-F238E27FC236}">
                <a16:creationId xmlns:a16="http://schemas.microsoft.com/office/drawing/2014/main" id="{46AB1A32-45F2-5549-A47A-34393D90066F}"/>
              </a:ext>
            </a:extLst>
          </p:cNvPr>
          <p:cNvCxnSpPr/>
          <p:nvPr/>
        </p:nvCxnSpPr>
        <p:spPr>
          <a:xfrm>
            <a:off x="1203084" y="5533901"/>
            <a:ext cx="47939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CD0C101-7E28-5D40-9B34-DEA1E29A7D67}"/>
              </a:ext>
            </a:extLst>
          </p:cNvPr>
          <p:cNvCxnSpPr/>
          <p:nvPr/>
        </p:nvCxnSpPr>
        <p:spPr>
          <a:xfrm>
            <a:off x="1203083" y="5983183"/>
            <a:ext cx="47939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7BC990C-50A5-A44B-921A-41C00C3E7214}"/>
              </a:ext>
            </a:extLst>
          </p:cNvPr>
          <p:cNvCxnSpPr/>
          <p:nvPr/>
        </p:nvCxnSpPr>
        <p:spPr>
          <a:xfrm>
            <a:off x="1203083" y="6434446"/>
            <a:ext cx="47939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4A7D430-FA50-C340-9D28-DB788D6EC2BB}"/>
              </a:ext>
            </a:extLst>
          </p:cNvPr>
          <p:cNvCxnSpPr/>
          <p:nvPr/>
        </p:nvCxnSpPr>
        <p:spPr>
          <a:xfrm>
            <a:off x="6221152" y="5533901"/>
            <a:ext cx="47939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DBFEC3-2DBE-DE4C-AB5F-3E957793C21F}"/>
              </a:ext>
            </a:extLst>
          </p:cNvPr>
          <p:cNvCxnSpPr/>
          <p:nvPr/>
        </p:nvCxnSpPr>
        <p:spPr>
          <a:xfrm>
            <a:off x="6221152" y="5983183"/>
            <a:ext cx="47939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713C67-4B76-4647-ADA0-9C72D055EADB}"/>
              </a:ext>
            </a:extLst>
          </p:cNvPr>
          <p:cNvCxnSpPr/>
          <p:nvPr/>
        </p:nvCxnSpPr>
        <p:spPr>
          <a:xfrm>
            <a:off x="6221152" y="6434446"/>
            <a:ext cx="4793955"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1068084" y="1248064"/>
            <a:ext cx="4895850" cy="3733800"/>
          </a:xfrm>
          <a:prstGeom prst="rect">
            <a:avLst/>
          </a:prstGeom>
          <a:ln w="38100">
            <a:solidFill>
              <a:schemeClr val="accent1">
                <a:lumMod val="75000"/>
              </a:schemeClr>
            </a:solidFill>
          </a:ln>
        </p:spPr>
      </p:pic>
      <p:pic>
        <p:nvPicPr>
          <p:cNvPr id="8" name="Picture 7"/>
          <p:cNvPicPr>
            <a:picLocks noChangeAspect="1"/>
          </p:cNvPicPr>
          <p:nvPr/>
        </p:nvPicPr>
        <p:blipFill>
          <a:blip r:embed="rId3"/>
          <a:stretch>
            <a:fillRect/>
          </a:stretch>
        </p:blipFill>
        <p:spPr>
          <a:xfrm>
            <a:off x="6221152" y="1248064"/>
            <a:ext cx="4914900" cy="3733800"/>
          </a:xfrm>
          <a:prstGeom prst="rect">
            <a:avLst/>
          </a:prstGeom>
          <a:ln w="38100">
            <a:solidFill>
              <a:schemeClr val="accent1">
                <a:lumMod val="75000"/>
              </a:schemeClr>
            </a:solidFill>
          </a:ln>
        </p:spPr>
      </p:pic>
      <p:pic>
        <p:nvPicPr>
          <p:cNvPr id="15" name="Picture 14"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4"/>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6422285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D4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E3E5535D-DDA7-45DD-A6F6-22A0653C83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03400" y="1176793"/>
            <a:ext cx="4528108" cy="45481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AEF7FB7-AE85-463D-AE4B-E81330DE1376}"/>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8" name="Rectangle 7">
            <a:extLst>
              <a:ext uri="{FF2B5EF4-FFF2-40B4-BE49-F238E27FC236}">
                <a16:creationId xmlns:a16="http://schemas.microsoft.com/office/drawing/2014/main" id="{0F9FB752-D881-4A58-9734-650E9602BCC6}"/>
              </a:ext>
            </a:extLst>
          </p:cNvPr>
          <p:cNvSpPr/>
          <p:nvPr/>
        </p:nvSpPr>
        <p:spPr>
          <a:xfrm>
            <a:off x="0" y="5674395"/>
            <a:ext cx="12192000" cy="95607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7E06FD9-CF0D-427E-829C-AFA7A56C1688}"/>
              </a:ext>
            </a:extLst>
          </p:cNvPr>
          <p:cNvSpPr txBox="1"/>
          <p:nvPr/>
        </p:nvSpPr>
        <p:spPr>
          <a:xfrm>
            <a:off x="242056" y="5829267"/>
            <a:ext cx="11130455" cy="646331"/>
          </a:xfrm>
          <a:prstGeom prst="rect">
            <a:avLst/>
          </a:prstGeom>
          <a:noFill/>
        </p:spPr>
        <p:txBody>
          <a:bodyPr wrap="square" rtlCol="0">
            <a:spAutoFit/>
          </a:bodyPr>
          <a:lstStyle/>
          <a:p>
            <a:r>
              <a:rPr lang="en-GB" dirty="0"/>
              <a:t>Please send any completed work/photographed evidence of completed work (practical activities) to </a:t>
            </a:r>
            <a:r>
              <a:rPr lang="en-GB" dirty="0">
                <a:hlinkClick r:id="rId4"/>
              </a:rPr>
              <a:t>pioneerspupils@gmail.com</a:t>
            </a:r>
            <a:r>
              <a:rPr lang="en-GB" dirty="0"/>
              <a:t>                       </a:t>
            </a:r>
            <a:r>
              <a:rPr lang="en-GB" dirty="0">
                <a:solidFill>
                  <a:schemeClr val="bg1"/>
                </a:solidFill>
              </a:rPr>
              <a:t>or</a:t>
            </a:r>
            <a:r>
              <a:rPr lang="en-GB" dirty="0"/>
              <a:t>                          deliver it to the dropbox outside of school on a Friday.</a:t>
            </a:r>
          </a:p>
        </p:txBody>
      </p:sp>
      <p:sp>
        <p:nvSpPr>
          <p:cNvPr id="13" name="Rectangle 12">
            <a:extLst>
              <a:ext uri="{FF2B5EF4-FFF2-40B4-BE49-F238E27FC236}">
                <a16:creationId xmlns:a16="http://schemas.microsoft.com/office/drawing/2014/main" id="{772536DC-F3D8-4F1F-8376-E3E50FBB8361}"/>
              </a:ext>
            </a:extLst>
          </p:cNvPr>
          <p:cNvSpPr/>
          <p:nvPr/>
        </p:nvSpPr>
        <p:spPr>
          <a:xfrm>
            <a:off x="0" y="468936"/>
            <a:ext cx="12192000" cy="552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77A30C-55FB-45AF-A863-F51AE27C48E5}"/>
              </a:ext>
            </a:extLst>
          </p:cNvPr>
          <p:cNvSpPr txBox="1"/>
          <p:nvPr/>
        </p:nvSpPr>
        <p:spPr>
          <a:xfrm>
            <a:off x="1034043" y="347751"/>
            <a:ext cx="10535920" cy="707886"/>
          </a:xfrm>
          <a:prstGeom prst="rect">
            <a:avLst/>
          </a:prstGeom>
          <a:noFill/>
        </p:spPr>
        <p:txBody>
          <a:bodyPr wrap="square" lIns="91440" tIns="45720" rIns="91440" bIns="45720" rtlCol="0" anchor="t">
            <a:spAutoFit/>
          </a:bodyPr>
          <a:lstStyle/>
          <a:p>
            <a:pPr algn="ctr"/>
            <a:r>
              <a:rPr lang="en-GB" sz="4000" dirty="0">
                <a:solidFill>
                  <a:schemeClr val="accent1">
                    <a:lumMod val="60000"/>
                    <a:lumOff val="40000"/>
                  </a:schemeClr>
                </a:solidFill>
              </a:rPr>
              <a:t>Well done for all of your hard work this lesson!</a:t>
            </a:r>
          </a:p>
        </p:txBody>
      </p:sp>
    </p:spTree>
    <p:extLst>
      <p:ext uri="{BB962C8B-B14F-4D97-AF65-F5344CB8AC3E}">
        <p14:creationId xmlns:p14="http://schemas.microsoft.com/office/powerpoint/2010/main" val="36629559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smtClean="0"/>
              <a:t>25.02.21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3"/>
            <a:ext cx="10612654" cy="104415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69871" y="2832960"/>
            <a:ext cx="10704012" cy="707886"/>
          </a:xfrm>
          <a:prstGeom prst="rect">
            <a:avLst/>
          </a:prstGeom>
          <a:noFill/>
        </p:spPr>
        <p:txBody>
          <a:bodyPr wrap="square" rtlCol="0">
            <a:spAutoFit/>
          </a:bodyPr>
          <a:lstStyle/>
          <a:p>
            <a:r>
              <a:rPr lang="en-GB" sz="4000" dirty="0"/>
              <a:t>LO: To be able </a:t>
            </a:r>
            <a:r>
              <a:rPr lang="en-GB" sz="4000" dirty="0" smtClean="0"/>
              <a:t>to create a rainforest potion.</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28488977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229FEB-F1D5-49F8-B320-DF06234EBE46}"/>
              </a:ext>
            </a:extLst>
          </p:cNvPr>
          <p:cNvSpPr txBox="1"/>
          <p:nvPr/>
        </p:nvSpPr>
        <p:spPr>
          <a:xfrm>
            <a:off x="3355442" y="281103"/>
            <a:ext cx="5711687" cy="830997"/>
          </a:xfrm>
          <a:prstGeom prst="rect">
            <a:avLst/>
          </a:prstGeom>
          <a:noFill/>
        </p:spPr>
        <p:txBody>
          <a:bodyPr wrap="square" rtlCol="0">
            <a:spAutoFit/>
          </a:bodyPr>
          <a:lstStyle/>
          <a:p>
            <a:pPr algn="ctr"/>
            <a:r>
              <a:rPr lang="en-GB" sz="4800" dirty="0"/>
              <a:t>Rainforest </a:t>
            </a:r>
            <a:r>
              <a:rPr lang="en-GB" sz="4800" dirty="0" smtClean="0"/>
              <a:t>Potion</a:t>
            </a:r>
            <a:endParaRPr lang="en-GB" sz="4800" dirty="0"/>
          </a:p>
        </p:txBody>
      </p:sp>
      <p:sp>
        <p:nvSpPr>
          <p:cNvPr id="4" name="TextBox 3">
            <a:extLst>
              <a:ext uri="{FF2B5EF4-FFF2-40B4-BE49-F238E27FC236}">
                <a16:creationId xmlns:a16="http://schemas.microsoft.com/office/drawing/2014/main" id="{44C781FE-3CB1-43B5-913A-25A143C7D515}"/>
              </a:ext>
            </a:extLst>
          </p:cNvPr>
          <p:cNvSpPr txBox="1"/>
          <p:nvPr/>
        </p:nvSpPr>
        <p:spPr>
          <a:xfrm>
            <a:off x="941252" y="1218333"/>
            <a:ext cx="10144188" cy="769441"/>
          </a:xfrm>
          <a:prstGeom prst="rect">
            <a:avLst/>
          </a:prstGeom>
          <a:noFill/>
        </p:spPr>
        <p:txBody>
          <a:bodyPr wrap="square" rtlCol="0">
            <a:spAutoFit/>
          </a:bodyPr>
          <a:lstStyle/>
          <a:p>
            <a:pPr algn="ctr"/>
            <a:r>
              <a:rPr lang="en-GB" sz="2200" dirty="0" smtClean="0"/>
              <a:t>Today we are going to measure out different amounts to make our own rainforest potions! </a:t>
            </a:r>
            <a:endParaRPr lang="en-GB" sz="2200" dirty="0"/>
          </a:p>
        </p:txBody>
      </p:sp>
      <p:pic>
        <p:nvPicPr>
          <p:cNvPr id="2050" name="Picture 2" descr="Image result for rainforest tropical">
            <a:extLst>
              <a:ext uri="{FF2B5EF4-FFF2-40B4-BE49-F238E27FC236}">
                <a16:creationId xmlns:a16="http://schemas.microsoft.com/office/drawing/2014/main" id="{B436CF5E-E985-4CB0-8C00-9816AB3DD27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83284" y="4140434"/>
            <a:ext cx="3674466" cy="2112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reen potion">
            <a:extLst>
              <a:ext uri="{FF2B5EF4-FFF2-40B4-BE49-F238E27FC236}">
                <a16:creationId xmlns:a16="http://schemas.microsoft.com/office/drawing/2014/main" id="{C5A81C26-4F99-4EEE-88B8-A49D1012283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1649" y="3822369"/>
            <a:ext cx="18192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children making potions with food colouring">
            <a:extLst>
              <a:ext uri="{FF2B5EF4-FFF2-40B4-BE49-F238E27FC236}">
                <a16:creationId xmlns:a16="http://schemas.microsoft.com/office/drawing/2014/main" id="{7801C785-E788-4419-BC8C-812852F7C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4823" y="4140434"/>
            <a:ext cx="3430415" cy="21123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64610" y="2364049"/>
            <a:ext cx="9638224" cy="430887"/>
          </a:xfrm>
          <a:prstGeom prst="rect">
            <a:avLst/>
          </a:prstGeom>
        </p:spPr>
        <p:txBody>
          <a:bodyPr wrap="square">
            <a:spAutoFit/>
          </a:bodyPr>
          <a:lstStyle/>
          <a:p>
            <a:pPr algn="ctr"/>
            <a:r>
              <a:rPr lang="en-GB" sz="2200" dirty="0" smtClean="0"/>
              <a:t>First, I </a:t>
            </a:r>
            <a:r>
              <a:rPr lang="en-GB" sz="2200" dirty="0"/>
              <a:t>am going to mix lots of things together from the rainforest to make a potion.</a:t>
            </a:r>
            <a:endParaRPr lang="en-GB" sz="2200" dirty="0"/>
          </a:p>
        </p:txBody>
      </p:sp>
      <p:sp>
        <p:nvSpPr>
          <p:cNvPr id="11" name="Rectangle 10"/>
          <p:cNvSpPr/>
          <p:nvPr/>
        </p:nvSpPr>
        <p:spPr>
          <a:xfrm>
            <a:off x="2387000" y="3179016"/>
            <a:ext cx="8550966" cy="430887"/>
          </a:xfrm>
          <a:prstGeom prst="rect">
            <a:avLst/>
          </a:prstGeom>
        </p:spPr>
        <p:txBody>
          <a:bodyPr wrap="square">
            <a:spAutoFit/>
          </a:bodyPr>
          <a:lstStyle/>
          <a:p>
            <a:pPr algn="ctr"/>
            <a:r>
              <a:rPr lang="en-GB" sz="2200" dirty="0" smtClean="0"/>
              <a:t>To create my potion, I’m going to be measuring in millilitres (ml’s).</a:t>
            </a:r>
            <a:endParaRPr lang="en-GB" sz="2200" dirty="0"/>
          </a:p>
        </p:txBody>
      </p:sp>
      <p:pic>
        <p:nvPicPr>
          <p:cNvPr id="15"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5"/>
          <a:stretch>
            <a:fillRect/>
          </a:stretch>
        </p:blipFill>
        <p:spPr>
          <a:xfrm>
            <a:off x="10745062" y="134513"/>
            <a:ext cx="1276350" cy="971550"/>
          </a:xfrm>
          <a:prstGeom prst="rect">
            <a:avLst/>
          </a:prstGeom>
        </p:spPr>
      </p:pic>
    </p:spTree>
    <p:extLst>
      <p:ext uri="{BB962C8B-B14F-4D97-AF65-F5344CB8AC3E}">
        <p14:creationId xmlns:p14="http://schemas.microsoft.com/office/powerpoint/2010/main" val="3665842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4597939" y="134513"/>
            <a:ext cx="2579553"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Capacity</a:t>
            </a:r>
            <a:endParaRPr lang="en-US" sz="5400" dirty="0">
              <a:ln w="0"/>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860DFC27-56B5-4DC8-81FE-DC18ABC72E64}"/>
              </a:ext>
            </a:extLst>
          </p:cNvPr>
          <p:cNvSpPr/>
          <p:nvPr/>
        </p:nvSpPr>
        <p:spPr>
          <a:xfrm>
            <a:off x="1030369" y="1057843"/>
            <a:ext cx="9872249"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Capacity is measured in litres and millilitres. </a:t>
            </a:r>
          </a:p>
        </p:txBody>
      </p:sp>
      <p:pic>
        <p:nvPicPr>
          <p:cNvPr id="13"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2"/>
          <a:stretch>
            <a:fillRect/>
          </a:stretch>
        </p:blipFill>
        <p:spPr>
          <a:xfrm>
            <a:off x="10745062" y="134513"/>
            <a:ext cx="1276350" cy="971550"/>
          </a:xfrm>
          <a:prstGeom prst="rect">
            <a:avLst/>
          </a:prstGeom>
        </p:spPr>
      </p:pic>
      <p:pic>
        <p:nvPicPr>
          <p:cNvPr id="8" name="Picture 7"/>
          <p:cNvPicPr>
            <a:picLocks noChangeAspect="1"/>
          </p:cNvPicPr>
          <p:nvPr/>
        </p:nvPicPr>
        <p:blipFill>
          <a:blip r:embed="rId3"/>
          <a:stretch>
            <a:fillRect/>
          </a:stretch>
        </p:blipFill>
        <p:spPr>
          <a:xfrm>
            <a:off x="1473012" y="1636619"/>
            <a:ext cx="2251349" cy="4907616"/>
          </a:xfrm>
          <a:prstGeom prst="rect">
            <a:avLst/>
          </a:prstGeom>
        </p:spPr>
      </p:pic>
      <p:sp>
        <p:nvSpPr>
          <p:cNvPr id="9" name="Oval 8"/>
          <p:cNvSpPr/>
          <p:nvPr/>
        </p:nvSpPr>
        <p:spPr>
          <a:xfrm>
            <a:off x="1757082" y="4090427"/>
            <a:ext cx="769887" cy="687761"/>
          </a:xfrm>
          <a:prstGeom prst="ellipse">
            <a:avLst/>
          </a:prstGeom>
          <a:no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cxnSp>
        <p:nvCxnSpPr>
          <p:cNvPr id="11" name="Straight Arrow Connector 10"/>
          <p:cNvCxnSpPr/>
          <p:nvPr/>
        </p:nvCxnSpPr>
        <p:spPr>
          <a:xfrm flipV="1">
            <a:off x="2607651" y="3505200"/>
            <a:ext cx="1614724" cy="857387"/>
          </a:xfrm>
          <a:prstGeom prst="straightConnector1">
            <a:avLst/>
          </a:prstGeom>
          <a:ln w="38100">
            <a:solidFill>
              <a:schemeClr val="bg1">
                <a:lumMod val="65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17" name="Rectangle 16"/>
          <p:cNvSpPr/>
          <p:nvPr/>
        </p:nvSpPr>
        <p:spPr>
          <a:xfrm>
            <a:off x="4124478" y="2727521"/>
            <a:ext cx="2374933" cy="1200329"/>
          </a:xfrm>
          <a:prstGeom prst="rect">
            <a:avLst/>
          </a:prstGeom>
        </p:spPr>
        <p:txBody>
          <a:bodyPr wrap="square">
            <a:spAutoFit/>
          </a:bodyPr>
          <a:lstStyle/>
          <a:p>
            <a:pPr algn="ctr"/>
            <a:r>
              <a:rPr lang="en-US" dirty="0"/>
              <a:t>Litres is written as a </a:t>
            </a:r>
            <a:r>
              <a:rPr lang="en-US" dirty="0" smtClean="0"/>
              <a:t>‘L’ </a:t>
            </a:r>
            <a:r>
              <a:rPr lang="en-US" dirty="0"/>
              <a:t>for short. This is how we will often see it on </a:t>
            </a:r>
            <a:r>
              <a:rPr lang="en-US" dirty="0" smtClean="0"/>
              <a:t>packaging.</a:t>
            </a:r>
            <a:endParaRPr lang="en-GB" dirty="0"/>
          </a:p>
        </p:txBody>
      </p:sp>
      <p:pic>
        <p:nvPicPr>
          <p:cNvPr id="19" name="Picture 18"/>
          <p:cNvPicPr>
            <a:picLocks noChangeAspect="1"/>
          </p:cNvPicPr>
          <p:nvPr/>
        </p:nvPicPr>
        <p:blipFill>
          <a:blip r:embed="rId4"/>
          <a:stretch>
            <a:fillRect/>
          </a:stretch>
        </p:blipFill>
        <p:spPr>
          <a:xfrm>
            <a:off x="9398534" y="2442838"/>
            <a:ext cx="1186983" cy="2926635"/>
          </a:xfrm>
          <a:prstGeom prst="rect">
            <a:avLst/>
          </a:prstGeom>
        </p:spPr>
      </p:pic>
      <p:sp>
        <p:nvSpPr>
          <p:cNvPr id="21" name="Oval 20"/>
          <p:cNvSpPr/>
          <p:nvPr/>
        </p:nvSpPr>
        <p:spPr>
          <a:xfrm>
            <a:off x="9580186" y="4832546"/>
            <a:ext cx="769887" cy="687761"/>
          </a:xfrm>
          <a:prstGeom prst="ellipse">
            <a:avLst/>
          </a:prstGeom>
          <a:no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cxnSp>
        <p:nvCxnSpPr>
          <p:cNvPr id="22" name="Straight Arrow Connector 21"/>
          <p:cNvCxnSpPr/>
          <p:nvPr/>
        </p:nvCxnSpPr>
        <p:spPr>
          <a:xfrm flipH="1" flipV="1">
            <a:off x="7834062" y="5152165"/>
            <a:ext cx="1655298" cy="106429"/>
          </a:xfrm>
          <a:prstGeom prst="straightConnector1">
            <a:avLst/>
          </a:prstGeom>
          <a:ln w="38100">
            <a:solidFill>
              <a:schemeClr val="bg1">
                <a:lumMod val="65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24" name="Rectangle 23"/>
          <p:cNvSpPr/>
          <p:nvPr/>
        </p:nvSpPr>
        <p:spPr>
          <a:xfrm>
            <a:off x="5475464" y="4676358"/>
            <a:ext cx="2497057" cy="1200329"/>
          </a:xfrm>
          <a:prstGeom prst="rect">
            <a:avLst/>
          </a:prstGeom>
        </p:spPr>
        <p:txBody>
          <a:bodyPr wrap="square">
            <a:spAutoFit/>
          </a:bodyPr>
          <a:lstStyle/>
          <a:p>
            <a:pPr algn="ctr"/>
            <a:r>
              <a:rPr lang="en-US" dirty="0" smtClean="0"/>
              <a:t>Millilitres </a:t>
            </a:r>
            <a:r>
              <a:rPr lang="en-US" dirty="0"/>
              <a:t>is written as </a:t>
            </a:r>
            <a:r>
              <a:rPr lang="en-US" dirty="0" smtClean="0"/>
              <a:t>‘ml’ </a:t>
            </a:r>
            <a:r>
              <a:rPr lang="en-US" dirty="0"/>
              <a:t>for short. This is how we will often see it on </a:t>
            </a:r>
            <a:r>
              <a:rPr lang="en-US" dirty="0" smtClean="0"/>
              <a:t>packaging.</a:t>
            </a:r>
            <a:endParaRPr lang="en-GB" dirty="0"/>
          </a:p>
        </p:txBody>
      </p:sp>
      <p:sp>
        <p:nvSpPr>
          <p:cNvPr id="25" name="Explosion 2 24"/>
          <p:cNvSpPr/>
          <p:nvPr/>
        </p:nvSpPr>
        <p:spPr>
          <a:xfrm rot="622551">
            <a:off x="3365424" y="2186740"/>
            <a:ext cx="4422719" cy="2187519"/>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2 25"/>
          <p:cNvSpPr/>
          <p:nvPr/>
        </p:nvSpPr>
        <p:spPr>
          <a:xfrm rot="622551">
            <a:off x="4801252" y="4118049"/>
            <a:ext cx="4422719" cy="2187519"/>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7236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59417" y="271459"/>
            <a:ext cx="6482417" cy="923330"/>
          </a:xfrm>
          <a:prstGeom prst="rect">
            <a:avLst/>
          </a:prstGeom>
          <a:noFill/>
        </p:spPr>
        <p:txBody>
          <a:bodyPr wrap="none" lIns="91440" tIns="45720" rIns="91440" bIns="45720">
            <a:spAutoFit/>
          </a:bodyPr>
          <a:lstStyle/>
          <a:p>
            <a:pPr algn="ctr"/>
            <a:r>
              <a:rPr lang="en-US" sz="5400" b="0" cap="none" spc="0" dirty="0">
                <a:ln w="0"/>
                <a:solidFill>
                  <a:schemeClr val="accent1">
                    <a:lumMod val="50000"/>
                  </a:schemeClr>
                </a:solidFill>
                <a:effectLst>
                  <a:outerShdw blurRad="38100" dist="19050" dir="2700000" algn="tl" rotWithShape="0">
                    <a:schemeClr val="dk1">
                      <a:alpha val="40000"/>
                    </a:schemeClr>
                  </a:outerShdw>
                </a:effectLst>
              </a:rPr>
              <a:t>Pre-recorded Teaching</a:t>
            </a:r>
          </a:p>
        </p:txBody>
      </p:sp>
      <p:sp>
        <p:nvSpPr>
          <p:cNvPr id="3" name="TextBox 2"/>
          <p:cNvSpPr txBox="1"/>
          <p:nvPr/>
        </p:nvSpPr>
        <p:spPr>
          <a:xfrm>
            <a:off x="1123950" y="1201783"/>
            <a:ext cx="9953353" cy="1938992"/>
          </a:xfrm>
          <a:prstGeom prst="rect">
            <a:avLst/>
          </a:prstGeom>
          <a:noFill/>
        </p:spPr>
        <p:txBody>
          <a:bodyPr wrap="square" rtlCol="0">
            <a:spAutoFit/>
          </a:bodyPr>
          <a:lstStyle/>
          <a:p>
            <a:r>
              <a:rPr lang="en-US" sz="2400" dirty="0">
                <a:solidFill>
                  <a:schemeClr val="accent5">
                    <a:lumMod val="50000"/>
                  </a:schemeClr>
                </a:solidFill>
              </a:rPr>
              <a:t>Access </a:t>
            </a:r>
            <a:r>
              <a:rPr lang="en-US" sz="2400" dirty="0" smtClean="0">
                <a:solidFill>
                  <a:schemeClr val="accent5">
                    <a:lumMod val="50000"/>
                  </a:schemeClr>
                </a:solidFill>
              </a:rPr>
              <a:t>the </a:t>
            </a:r>
            <a:r>
              <a:rPr lang="en-US" sz="2400" dirty="0">
                <a:solidFill>
                  <a:schemeClr val="accent5">
                    <a:lumMod val="50000"/>
                  </a:schemeClr>
                </a:solidFill>
              </a:rPr>
              <a:t>teaching video </a:t>
            </a:r>
            <a:r>
              <a:rPr lang="en-US" sz="2400" dirty="0" smtClean="0">
                <a:solidFill>
                  <a:schemeClr val="accent5">
                    <a:lumMod val="50000"/>
                  </a:schemeClr>
                </a:solidFill>
              </a:rPr>
              <a:t>by Miss Malloy that </a:t>
            </a:r>
            <a:r>
              <a:rPr lang="en-US" sz="2400" dirty="0">
                <a:solidFill>
                  <a:schemeClr val="accent5">
                    <a:lumMod val="50000"/>
                  </a:schemeClr>
                </a:solidFill>
              </a:rPr>
              <a:t>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chemeClr val="accent5">
                  <a:lumMod val="50000"/>
                </a:schemeClr>
              </a:solidFill>
            </a:endParaRPr>
          </a:p>
        </p:txBody>
      </p:sp>
      <p:sp>
        <p:nvSpPr>
          <p:cNvPr id="5" name="Rectangle 4">
            <a:hlinkClick r:id="rId3"/>
          </p:cNvPr>
          <p:cNvSpPr/>
          <p:nvPr/>
        </p:nvSpPr>
        <p:spPr>
          <a:xfrm>
            <a:off x="6164877" y="4064919"/>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Play the video from the school website.</a:t>
            </a:r>
            <a:endParaRPr lang="en-GB" dirty="0"/>
          </a:p>
        </p:txBody>
      </p:sp>
      <p:pic>
        <p:nvPicPr>
          <p:cNvPr id="9" name="Picture 8"/>
          <p:cNvPicPr>
            <a:picLocks noChangeAspect="1"/>
          </p:cNvPicPr>
          <p:nvPr/>
        </p:nvPicPr>
        <p:blipFill>
          <a:blip r:embed="rId4"/>
          <a:stretch>
            <a:fillRect/>
          </a:stretch>
        </p:blipFill>
        <p:spPr>
          <a:xfrm>
            <a:off x="2031139" y="3409026"/>
            <a:ext cx="3733936" cy="2722577"/>
          </a:xfrm>
          <a:prstGeom prst="rect">
            <a:avLst/>
          </a:prstGeom>
        </p:spPr>
      </p:pic>
    </p:spTree>
    <p:extLst>
      <p:ext uri="{BB962C8B-B14F-4D97-AF65-F5344CB8AC3E}">
        <p14:creationId xmlns:p14="http://schemas.microsoft.com/office/powerpoint/2010/main" val="24783157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550C63-C476-49ED-8AD6-142203ED1F4E}"/>
              </a:ext>
            </a:extLst>
          </p:cNvPr>
          <p:cNvSpPr txBox="1"/>
          <p:nvPr/>
        </p:nvSpPr>
        <p:spPr>
          <a:xfrm>
            <a:off x="3148802" y="165297"/>
            <a:ext cx="5711687" cy="830997"/>
          </a:xfrm>
          <a:prstGeom prst="rect">
            <a:avLst/>
          </a:prstGeom>
          <a:noFill/>
        </p:spPr>
        <p:txBody>
          <a:bodyPr wrap="square" rtlCol="0">
            <a:spAutoFit/>
          </a:bodyPr>
          <a:lstStyle/>
          <a:p>
            <a:pPr algn="ctr"/>
            <a:r>
              <a:rPr lang="en-GB" sz="4800" dirty="0"/>
              <a:t>Rainforest </a:t>
            </a:r>
            <a:r>
              <a:rPr lang="en-GB" sz="4800" dirty="0" smtClean="0"/>
              <a:t>Potion</a:t>
            </a:r>
            <a:endParaRPr lang="en-GB" sz="4800" dirty="0"/>
          </a:p>
        </p:txBody>
      </p:sp>
      <p:sp>
        <p:nvSpPr>
          <p:cNvPr id="4" name="TextBox 3">
            <a:extLst>
              <a:ext uri="{FF2B5EF4-FFF2-40B4-BE49-F238E27FC236}">
                <a16:creationId xmlns:a16="http://schemas.microsoft.com/office/drawing/2014/main" id="{014AADF2-EF8D-4279-B9F0-DF8FD0AD7102}"/>
              </a:ext>
            </a:extLst>
          </p:cNvPr>
          <p:cNvSpPr txBox="1"/>
          <p:nvPr/>
        </p:nvSpPr>
        <p:spPr>
          <a:xfrm>
            <a:off x="513218" y="1095763"/>
            <a:ext cx="10982852" cy="769441"/>
          </a:xfrm>
          <a:prstGeom prst="rect">
            <a:avLst/>
          </a:prstGeom>
          <a:noFill/>
        </p:spPr>
        <p:txBody>
          <a:bodyPr wrap="square" rtlCol="0">
            <a:spAutoFit/>
          </a:bodyPr>
          <a:lstStyle/>
          <a:p>
            <a:pPr algn="ctr"/>
            <a:r>
              <a:rPr lang="en-GB" sz="2200" b="1" dirty="0"/>
              <a:t>Your Task: </a:t>
            </a:r>
            <a:r>
              <a:rPr lang="en-GB" sz="2200" dirty="0"/>
              <a:t>M</a:t>
            </a:r>
            <a:r>
              <a:rPr lang="en-GB" sz="2200" dirty="0" smtClean="0"/>
              <a:t>easure </a:t>
            </a:r>
            <a:r>
              <a:rPr lang="en-GB" sz="2200" dirty="0"/>
              <a:t>the volume of each </a:t>
            </a:r>
            <a:r>
              <a:rPr lang="en-GB" sz="2200" dirty="0" smtClean="0"/>
              <a:t>ingredient to create your own rainforest potion. You can be as creative as you like when naming your ingredients.</a:t>
            </a:r>
            <a:endParaRPr lang="en-GB" sz="2200" dirty="0"/>
          </a:p>
        </p:txBody>
      </p:sp>
      <p:sp>
        <p:nvSpPr>
          <p:cNvPr id="5" name="TextBox 4">
            <a:extLst>
              <a:ext uri="{FF2B5EF4-FFF2-40B4-BE49-F238E27FC236}">
                <a16:creationId xmlns:a16="http://schemas.microsoft.com/office/drawing/2014/main" id="{A6CEBA56-70B2-4C64-9909-5C6B5130D94C}"/>
              </a:ext>
            </a:extLst>
          </p:cNvPr>
          <p:cNvSpPr txBox="1"/>
          <p:nvPr/>
        </p:nvSpPr>
        <p:spPr>
          <a:xfrm>
            <a:off x="776662" y="2171184"/>
            <a:ext cx="10455965" cy="1446550"/>
          </a:xfrm>
          <a:prstGeom prst="rect">
            <a:avLst/>
          </a:prstGeom>
          <a:noFill/>
        </p:spPr>
        <p:txBody>
          <a:bodyPr wrap="square" rtlCol="0">
            <a:spAutoFit/>
          </a:bodyPr>
          <a:lstStyle/>
          <a:p>
            <a:pPr algn="ctr"/>
            <a:r>
              <a:rPr lang="en-GB" sz="2200" dirty="0" smtClean="0"/>
              <a:t>1. First, t</a:t>
            </a:r>
            <a:r>
              <a:rPr lang="en-GB" sz="2200" dirty="0" smtClean="0"/>
              <a:t>o </a:t>
            </a:r>
            <a:r>
              <a:rPr lang="en-GB" sz="2200" dirty="0"/>
              <a:t>make a rainforest </a:t>
            </a:r>
            <a:r>
              <a:rPr lang="en-GB" sz="2200" dirty="0" smtClean="0"/>
              <a:t>potion, </a:t>
            </a:r>
            <a:r>
              <a:rPr lang="en-GB" sz="2200" dirty="0"/>
              <a:t>you need </a:t>
            </a:r>
            <a:r>
              <a:rPr lang="en-GB" sz="2200" dirty="0" smtClean="0"/>
              <a:t>some different liquids that you can name </a:t>
            </a:r>
            <a:r>
              <a:rPr lang="en-GB" sz="2200" dirty="0" smtClean="0"/>
              <a:t>after </a:t>
            </a:r>
            <a:r>
              <a:rPr lang="en-GB" sz="2200" dirty="0"/>
              <a:t>something you would find in the </a:t>
            </a:r>
            <a:r>
              <a:rPr lang="en-GB" sz="2200" dirty="0" smtClean="0"/>
              <a:t>rainforest</a:t>
            </a:r>
            <a:r>
              <a:rPr lang="en-GB" sz="2200" dirty="0" smtClean="0"/>
              <a:t>. This could water with different colouring in or it could be different coloured liquids </a:t>
            </a:r>
            <a:r>
              <a:rPr lang="en-GB" sz="2200" dirty="0" smtClean="0"/>
              <a:t>(</a:t>
            </a:r>
            <a:r>
              <a:rPr lang="en-GB" sz="2200" dirty="0"/>
              <a:t>e.g. coke, orange juice, </a:t>
            </a:r>
            <a:r>
              <a:rPr lang="en-GB" sz="2200" dirty="0" smtClean="0"/>
              <a:t>blackcurrant, washing up liquid etc.</a:t>
            </a:r>
            <a:endParaRPr lang="en-GB" sz="2200" dirty="0"/>
          </a:p>
        </p:txBody>
      </p:sp>
      <p:sp>
        <p:nvSpPr>
          <p:cNvPr id="7" name="TextBox 6">
            <a:extLst>
              <a:ext uri="{FF2B5EF4-FFF2-40B4-BE49-F238E27FC236}">
                <a16:creationId xmlns:a16="http://schemas.microsoft.com/office/drawing/2014/main" id="{21D937F3-32E9-4A90-9C56-0EF4DDB702D2}"/>
              </a:ext>
            </a:extLst>
          </p:cNvPr>
          <p:cNvSpPr txBox="1"/>
          <p:nvPr/>
        </p:nvSpPr>
        <p:spPr>
          <a:xfrm>
            <a:off x="2879214" y="5401770"/>
            <a:ext cx="6450985" cy="1107996"/>
          </a:xfrm>
          <a:prstGeom prst="rect">
            <a:avLst/>
          </a:prstGeom>
          <a:noFill/>
        </p:spPr>
        <p:txBody>
          <a:bodyPr wrap="square">
            <a:spAutoFit/>
          </a:bodyPr>
          <a:lstStyle/>
          <a:p>
            <a:pPr algn="ctr"/>
            <a:r>
              <a:rPr lang="en-GB" sz="2200" dirty="0" smtClean="0"/>
              <a:t>3. </a:t>
            </a:r>
            <a:r>
              <a:rPr lang="en-GB" sz="2200" dirty="0" smtClean="0"/>
              <a:t>Finally, mix your ingredients together </a:t>
            </a:r>
            <a:r>
              <a:rPr lang="en-GB" sz="2200" dirty="0"/>
              <a:t>in a container or a bottle. Then, add a sprinkle of something from the </a:t>
            </a:r>
            <a:r>
              <a:rPr lang="en-GB" sz="2200" dirty="0" smtClean="0"/>
              <a:t>rainforest! (E.g. glitter, crushed cereal, sugar etc.)</a:t>
            </a:r>
            <a:endParaRPr lang="en-GB" sz="2200" dirty="0"/>
          </a:p>
        </p:txBody>
      </p:sp>
      <p:pic>
        <p:nvPicPr>
          <p:cNvPr id="8" name="Picture 4" descr="Image result for children making potions with food colouring">
            <a:extLst>
              <a:ext uri="{FF2B5EF4-FFF2-40B4-BE49-F238E27FC236}">
                <a16:creationId xmlns:a16="http://schemas.microsoft.com/office/drawing/2014/main" id="{4C3B7091-6348-4150-8F3B-FE94C9492E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07"/>
          <a:stretch/>
        </p:blipFill>
        <p:spPr bwMode="auto">
          <a:xfrm>
            <a:off x="205188" y="3923713"/>
            <a:ext cx="2555428" cy="27972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children making potions with food colouring">
            <a:extLst>
              <a:ext uri="{FF2B5EF4-FFF2-40B4-BE49-F238E27FC236}">
                <a16:creationId xmlns:a16="http://schemas.microsoft.com/office/drawing/2014/main" id="{09291484-1CDD-43A9-9BCD-B31332E9E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798" y="3923714"/>
            <a:ext cx="2555427" cy="27972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56706" y="3786477"/>
            <a:ext cx="6096000" cy="1446550"/>
          </a:xfrm>
          <a:prstGeom prst="rect">
            <a:avLst/>
          </a:prstGeom>
        </p:spPr>
        <p:txBody>
          <a:bodyPr>
            <a:spAutoFit/>
          </a:bodyPr>
          <a:lstStyle/>
          <a:p>
            <a:pPr algn="ctr"/>
            <a:r>
              <a:rPr lang="en-GB" sz="2200" dirty="0" smtClean="0"/>
              <a:t>2. Next, pour </a:t>
            </a:r>
            <a:r>
              <a:rPr lang="en-GB" sz="2200" dirty="0"/>
              <a:t>the ingredients into separate containers. Each ingredient needs to be a different </a:t>
            </a:r>
            <a:r>
              <a:rPr lang="en-GB" sz="2200" dirty="0" smtClean="0"/>
              <a:t>volume</a:t>
            </a:r>
            <a:r>
              <a:rPr lang="en-GB" sz="2200" dirty="0"/>
              <a:t> </a:t>
            </a:r>
            <a:r>
              <a:rPr lang="en-GB" sz="2200" dirty="0" smtClean="0"/>
              <a:t>that is accurately measured in millilitres (ml).</a:t>
            </a:r>
            <a:endParaRPr lang="en-GB" sz="2200" dirty="0"/>
          </a:p>
        </p:txBody>
      </p:sp>
      <p:pic>
        <p:nvPicPr>
          <p:cNvPr id="10"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4"/>
          <a:stretch>
            <a:fillRect/>
          </a:stretch>
        </p:blipFill>
        <p:spPr>
          <a:xfrm>
            <a:off x="10745062" y="134513"/>
            <a:ext cx="1276350" cy="971550"/>
          </a:xfrm>
          <a:prstGeom prst="rect">
            <a:avLst/>
          </a:prstGeom>
        </p:spPr>
      </p:pic>
    </p:spTree>
    <p:extLst>
      <p:ext uri="{BB962C8B-B14F-4D97-AF65-F5344CB8AC3E}">
        <p14:creationId xmlns:p14="http://schemas.microsoft.com/office/powerpoint/2010/main" val="15686271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563243-C74E-4697-BF90-78582400C8BF}"/>
              </a:ext>
            </a:extLst>
          </p:cNvPr>
          <p:cNvPicPr>
            <a:picLocks noChangeAspect="1"/>
          </p:cNvPicPr>
          <p:nvPr/>
        </p:nvPicPr>
        <p:blipFill>
          <a:blip r:embed="rId2"/>
          <a:stretch>
            <a:fillRect/>
          </a:stretch>
        </p:blipFill>
        <p:spPr>
          <a:xfrm>
            <a:off x="5930538" y="0"/>
            <a:ext cx="6261462" cy="6858000"/>
          </a:xfrm>
          <a:prstGeom prst="rect">
            <a:avLst/>
          </a:prstGeom>
        </p:spPr>
      </p:pic>
      <p:sp>
        <p:nvSpPr>
          <p:cNvPr id="7" name="TextBox 6">
            <a:extLst>
              <a:ext uri="{FF2B5EF4-FFF2-40B4-BE49-F238E27FC236}">
                <a16:creationId xmlns:a16="http://schemas.microsoft.com/office/drawing/2014/main" id="{1A5A15F5-905B-4C8A-BE5E-6BD0CB4B2552}"/>
              </a:ext>
            </a:extLst>
          </p:cNvPr>
          <p:cNvSpPr txBox="1"/>
          <p:nvPr/>
        </p:nvSpPr>
        <p:spPr>
          <a:xfrm>
            <a:off x="6707115" y="2902225"/>
            <a:ext cx="5605670" cy="369332"/>
          </a:xfrm>
          <a:prstGeom prst="rect">
            <a:avLst/>
          </a:prstGeom>
          <a:noFill/>
        </p:spPr>
        <p:txBody>
          <a:bodyPr wrap="square" rtlCol="0">
            <a:spAutoFit/>
          </a:bodyPr>
          <a:lstStyle/>
          <a:p>
            <a:r>
              <a:rPr lang="en-GB" dirty="0" smtClean="0"/>
              <a:t>80ml</a:t>
            </a:r>
            <a:r>
              <a:rPr lang="en-GB" dirty="0" smtClean="0"/>
              <a:t> </a:t>
            </a:r>
            <a:r>
              <a:rPr lang="en-GB" dirty="0"/>
              <a:t>of squashed tree frogs </a:t>
            </a:r>
          </a:p>
        </p:txBody>
      </p:sp>
      <p:sp>
        <p:nvSpPr>
          <p:cNvPr id="8" name="TextBox 7">
            <a:extLst>
              <a:ext uri="{FF2B5EF4-FFF2-40B4-BE49-F238E27FC236}">
                <a16:creationId xmlns:a16="http://schemas.microsoft.com/office/drawing/2014/main" id="{C4FFC822-B311-4DDF-9B91-55270EE19BF2}"/>
              </a:ext>
            </a:extLst>
          </p:cNvPr>
          <p:cNvSpPr txBox="1"/>
          <p:nvPr/>
        </p:nvSpPr>
        <p:spPr>
          <a:xfrm>
            <a:off x="6707115" y="3650032"/>
            <a:ext cx="5605670" cy="369332"/>
          </a:xfrm>
          <a:prstGeom prst="rect">
            <a:avLst/>
          </a:prstGeom>
          <a:noFill/>
        </p:spPr>
        <p:txBody>
          <a:bodyPr wrap="square" rtlCol="0">
            <a:spAutoFit/>
          </a:bodyPr>
          <a:lstStyle/>
          <a:p>
            <a:r>
              <a:rPr lang="en-GB" dirty="0" smtClean="0"/>
              <a:t>200ml of crushed, ripe </a:t>
            </a:r>
            <a:r>
              <a:rPr lang="en-GB" dirty="0"/>
              <a:t>bananas</a:t>
            </a:r>
          </a:p>
        </p:txBody>
      </p:sp>
      <p:sp>
        <p:nvSpPr>
          <p:cNvPr id="9" name="TextBox 8">
            <a:extLst>
              <a:ext uri="{FF2B5EF4-FFF2-40B4-BE49-F238E27FC236}">
                <a16:creationId xmlns:a16="http://schemas.microsoft.com/office/drawing/2014/main" id="{404F7352-2AAD-41F5-B4AF-A335803F913B}"/>
              </a:ext>
            </a:extLst>
          </p:cNvPr>
          <p:cNvSpPr txBox="1"/>
          <p:nvPr/>
        </p:nvSpPr>
        <p:spPr>
          <a:xfrm>
            <a:off x="6707115" y="4380160"/>
            <a:ext cx="5605670" cy="369332"/>
          </a:xfrm>
          <a:prstGeom prst="rect">
            <a:avLst/>
          </a:prstGeom>
          <a:noFill/>
        </p:spPr>
        <p:txBody>
          <a:bodyPr wrap="square" rtlCol="0">
            <a:spAutoFit/>
          </a:bodyPr>
          <a:lstStyle/>
          <a:p>
            <a:r>
              <a:rPr lang="en-GB" dirty="0" smtClean="0"/>
              <a:t>50ml of destroyed tree bark</a:t>
            </a:r>
            <a:endParaRPr lang="en-GB" dirty="0"/>
          </a:p>
        </p:txBody>
      </p:sp>
      <p:sp>
        <p:nvSpPr>
          <p:cNvPr id="10" name="TextBox 9">
            <a:extLst>
              <a:ext uri="{FF2B5EF4-FFF2-40B4-BE49-F238E27FC236}">
                <a16:creationId xmlns:a16="http://schemas.microsoft.com/office/drawing/2014/main" id="{7C1FE277-AD16-471B-9986-2EDA035C84A2}"/>
              </a:ext>
            </a:extLst>
          </p:cNvPr>
          <p:cNvSpPr txBox="1"/>
          <p:nvPr/>
        </p:nvSpPr>
        <p:spPr>
          <a:xfrm>
            <a:off x="6707115" y="5110288"/>
            <a:ext cx="5605670" cy="369332"/>
          </a:xfrm>
          <a:prstGeom prst="rect">
            <a:avLst/>
          </a:prstGeom>
          <a:noFill/>
        </p:spPr>
        <p:txBody>
          <a:bodyPr wrap="square" rtlCol="0">
            <a:spAutoFit/>
          </a:bodyPr>
          <a:lstStyle/>
          <a:p>
            <a:r>
              <a:rPr lang="en-GB" dirty="0" smtClean="0"/>
              <a:t>65ml</a:t>
            </a:r>
            <a:r>
              <a:rPr lang="en-GB" dirty="0" smtClean="0"/>
              <a:t> </a:t>
            </a:r>
            <a:r>
              <a:rPr lang="en-GB" dirty="0"/>
              <a:t>of liquefied bugs</a:t>
            </a:r>
          </a:p>
        </p:txBody>
      </p:sp>
      <p:sp>
        <p:nvSpPr>
          <p:cNvPr id="11" name="TextBox 10">
            <a:extLst>
              <a:ext uri="{FF2B5EF4-FFF2-40B4-BE49-F238E27FC236}">
                <a16:creationId xmlns:a16="http://schemas.microsoft.com/office/drawing/2014/main" id="{B48DDCA3-757A-4961-9815-C8A24DDD9DD3}"/>
              </a:ext>
            </a:extLst>
          </p:cNvPr>
          <p:cNvSpPr txBox="1"/>
          <p:nvPr/>
        </p:nvSpPr>
        <p:spPr>
          <a:xfrm>
            <a:off x="6724533" y="5918797"/>
            <a:ext cx="5605670" cy="369332"/>
          </a:xfrm>
          <a:prstGeom prst="rect">
            <a:avLst/>
          </a:prstGeom>
          <a:noFill/>
        </p:spPr>
        <p:txBody>
          <a:bodyPr wrap="square" rtlCol="0">
            <a:spAutoFit/>
          </a:bodyPr>
          <a:lstStyle/>
          <a:p>
            <a:r>
              <a:rPr lang="en-GB" dirty="0"/>
              <a:t>1 sprinkle of </a:t>
            </a:r>
            <a:r>
              <a:rPr lang="en-GB" dirty="0" smtClean="0"/>
              <a:t>blue morpho butterfly </a:t>
            </a:r>
            <a:r>
              <a:rPr lang="en-GB" dirty="0"/>
              <a:t>dust</a:t>
            </a:r>
          </a:p>
        </p:txBody>
      </p:sp>
      <p:pic>
        <p:nvPicPr>
          <p:cNvPr id="2" name="Picture 1"/>
          <p:cNvPicPr>
            <a:picLocks noChangeAspect="1"/>
          </p:cNvPicPr>
          <p:nvPr/>
        </p:nvPicPr>
        <p:blipFill rotWithShape="1">
          <a:blip r:embed="rId3"/>
          <a:srcRect r="23174"/>
          <a:stretch/>
        </p:blipFill>
        <p:spPr>
          <a:xfrm>
            <a:off x="3054887" y="4160643"/>
            <a:ext cx="2673805" cy="1942820"/>
          </a:xfrm>
          <a:prstGeom prst="rect">
            <a:avLst/>
          </a:prstGeom>
        </p:spPr>
      </p:pic>
      <p:pic>
        <p:nvPicPr>
          <p:cNvPr id="4" name="Picture 3"/>
          <p:cNvPicPr>
            <a:picLocks noChangeAspect="1"/>
          </p:cNvPicPr>
          <p:nvPr/>
        </p:nvPicPr>
        <p:blipFill>
          <a:blip r:embed="rId4"/>
          <a:stretch>
            <a:fillRect/>
          </a:stretch>
        </p:blipFill>
        <p:spPr>
          <a:xfrm>
            <a:off x="1225102" y="1930815"/>
            <a:ext cx="3480335" cy="1942820"/>
          </a:xfrm>
          <a:prstGeom prst="rect">
            <a:avLst/>
          </a:prstGeom>
        </p:spPr>
      </p:pic>
      <p:sp>
        <p:nvSpPr>
          <p:cNvPr id="14" name="Rectangle 13"/>
          <p:cNvSpPr/>
          <p:nvPr/>
        </p:nvSpPr>
        <p:spPr>
          <a:xfrm>
            <a:off x="-9619" y="339848"/>
            <a:ext cx="7872549" cy="1214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82B77B3-F6EE-4F04-ADB6-414CA0227C59}"/>
              </a:ext>
            </a:extLst>
          </p:cNvPr>
          <p:cNvSpPr txBox="1"/>
          <p:nvPr/>
        </p:nvSpPr>
        <p:spPr>
          <a:xfrm>
            <a:off x="-28855" y="503922"/>
            <a:ext cx="7891785" cy="830997"/>
          </a:xfrm>
          <a:prstGeom prst="rect">
            <a:avLst/>
          </a:prstGeom>
          <a:noFill/>
        </p:spPr>
        <p:txBody>
          <a:bodyPr wrap="square" rtlCol="0">
            <a:spAutoFit/>
          </a:bodyPr>
          <a:lstStyle/>
          <a:p>
            <a:pPr algn="ctr"/>
            <a:r>
              <a:rPr lang="en-GB" sz="4800" dirty="0" smtClean="0"/>
              <a:t>My Rainforest Potion</a:t>
            </a:r>
            <a:endParaRPr lang="en-GB" sz="4800" dirty="0"/>
          </a:p>
        </p:txBody>
      </p:sp>
      <p:pic>
        <p:nvPicPr>
          <p:cNvPr id="15" name="Picture 14"/>
          <p:cNvPicPr>
            <a:picLocks noChangeAspect="1"/>
          </p:cNvPicPr>
          <p:nvPr/>
        </p:nvPicPr>
        <p:blipFill rotWithShape="1">
          <a:blip r:embed="rId5"/>
          <a:srcRect r="23044"/>
          <a:stretch/>
        </p:blipFill>
        <p:spPr>
          <a:xfrm>
            <a:off x="251588" y="4152870"/>
            <a:ext cx="2682514" cy="1950593"/>
          </a:xfrm>
          <a:prstGeom prst="rect">
            <a:avLst/>
          </a:prstGeom>
        </p:spPr>
      </p:pic>
      <p:pic>
        <p:nvPicPr>
          <p:cNvPr id="16"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6"/>
          <a:stretch>
            <a:fillRect/>
          </a:stretch>
        </p:blipFill>
        <p:spPr>
          <a:xfrm>
            <a:off x="10745062" y="134513"/>
            <a:ext cx="1276350" cy="971550"/>
          </a:xfrm>
          <a:prstGeom prst="rect">
            <a:avLst/>
          </a:prstGeom>
        </p:spPr>
      </p:pic>
    </p:spTree>
    <p:extLst>
      <p:ext uri="{BB962C8B-B14F-4D97-AF65-F5344CB8AC3E}">
        <p14:creationId xmlns:p14="http://schemas.microsoft.com/office/powerpoint/2010/main" val="2464689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563243-C74E-4697-BF90-78582400C8BF}"/>
              </a:ext>
            </a:extLst>
          </p:cNvPr>
          <p:cNvPicPr>
            <a:picLocks noChangeAspect="1"/>
          </p:cNvPicPr>
          <p:nvPr/>
        </p:nvPicPr>
        <p:blipFill>
          <a:blip r:embed="rId2"/>
          <a:stretch>
            <a:fillRect/>
          </a:stretch>
        </p:blipFill>
        <p:spPr>
          <a:xfrm>
            <a:off x="5861994" y="0"/>
            <a:ext cx="6330006" cy="6858000"/>
          </a:xfrm>
          <a:prstGeom prst="rect">
            <a:avLst/>
          </a:prstGeom>
        </p:spPr>
      </p:pic>
      <p:sp>
        <p:nvSpPr>
          <p:cNvPr id="6" name="TextBox 5">
            <a:extLst>
              <a:ext uri="{FF2B5EF4-FFF2-40B4-BE49-F238E27FC236}">
                <a16:creationId xmlns:a16="http://schemas.microsoft.com/office/drawing/2014/main" id="{082B77B3-F6EE-4F04-ADB6-414CA0227C59}"/>
              </a:ext>
            </a:extLst>
          </p:cNvPr>
          <p:cNvSpPr txBox="1"/>
          <p:nvPr/>
        </p:nvSpPr>
        <p:spPr>
          <a:xfrm>
            <a:off x="0" y="261591"/>
            <a:ext cx="5671930" cy="1569660"/>
          </a:xfrm>
          <a:prstGeom prst="rect">
            <a:avLst/>
          </a:prstGeom>
          <a:noFill/>
        </p:spPr>
        <p:txBody>
          <a:bodyPr wrap="square" rtlCol="0">
            <a:spAutoFit/>
          </a:bodyPr>
          <a:lstStyle/>
          <a:p>
            <a:pPr algn="ctr"/>
            <a:r>
              <a:rPr lang="en-GB" sz="4800" dirty="0" smtClean="0"/>
              <a:t>Your Rainforest Potion</a:t>
            </a:r>
            <a:endParaRPr lang="en-GB" sz="4800" dirty="0"/>
          </a:p>
        </p:txBody>
      </p:sp>
      <p:sp>
        <p:nvSpPr>
          <p:cNvPr id="15" name="TextBox 14">
            <a:extLst>
              <a:ext uri="{FF2B5EF4-FFF2-40B4-BE49-F238E27FC236}">
                <a16:creationId xmlns:a16="http://schemas.microsoft.com/office/drawing/2014/main" id="{49DD9127-DFD2-4133-911D-3566C1F91CB7}"/>
              </a:ext>
            </a:extLst>
          </p:cNvPr>
          <p:cNvSpPr txBox="1"/>
          <p:nvPr/>
        </p:nvSpPr>
        <p:spPr>
          <a:xfrm>
            <a:off x="582673" y="1952836"/>
            <a:ext cx="4611757" cy="2339102"/>
          </a:xfrm>
          <a:prstGeom prst="rect">
            <a:avLst/>
          </a:prstGeom>
          <a:noFill/>
        </p:spPr>
        <p:txBody>
          <a:bodyPr wrap="square" rtlCol="0">
            <a:spAutoFit/>
          </a:bodyPr>
          <a:lstStyle/>
          <a:p>
            <a:pPr algn="ctr"/>
            <a:r>
              <a:rPr lang="en-GB" sz="2200" dirty="0"/>
              <a:t>Write the ingredients for your rainforest potion. </a:t>
            </a:r>
            <a:endParaRPr lang="en-GB" sz="2200" dirty="0" smtClean="0"/>
          </a:p>
          <a:p>
            <a:pPr algn="ctr"/>
            <a:endParaRPr lang="en-GB" sz="1200" dirty="0"/>
          </a:p>
          <a:p>
            <a:pPr algn="ctr"/>
            <a:r>
              <a:rPr lang="en-GB" sz="2200" dirty="0" smtClean="0"/>
              <a:t>Make </a:t>
            </a:r>
            <a:r>
              <a:rPr lang="en-GB" sz="2200" dirty="0"/>
              <a:t>sure to </a:t>
            </a:r>
            <a:r>
              <a:rPr lang="en-GB" sz="2200" dirty="0" smtClean="0"/>
              <a:t>measure each of your ingredients accurately, making sure they are each different amounts.</a:t>
            </a:r>
            <a:endParaRPr lang="en-GB" sz="2200" dirty="0"/>
          </a:p>
          <a:p>
            <a:endParaRPr lang="en-GB" sz="2200" dirty="0"/>
          </a:p>
        </p:txBody>
      </p:sp>
      <p:grpSp>
        <p:nvGrpSpPr>
          <p:cNvPr id="7" name="Group 6"/>
          <p:cNvGrpSpPr/>
          <p:nvPr/>
        </p:nvGrpSpPr>
        <p:grpSpPr>
          <a:xfrm>
            <a:off x="191031" y="5676246"/>
            <a:ext cx="5541137" cy="1077218"/>
            <a:chOff x="27771" y="5502069"/>
            <a:chExt cx="6075403" cy="1077218"/>
          </a:xfrm>
        </p:grpSpPr>
        <p:sp>
          <p:nvSpPr>
            <p:cNvPr id="8" name="Rectangle 7">
              <a:extLst>
                <a:ext uri="{FF2B5EF4-FFF2-40B4-BE49-F238E27FC236}">
                  <a16:creationId xmlns:a16="http://schemas.microsoft.com/office/drawing/2014/main" id="{9ACA1241-448F-42BF-AA2B-BA8E7EFA6EB5}"/>
                </a:ext>
              </a:extLst>
            </p:cNvPr>
            <p:cNvSpPr/>
            <p:nvPr/>
          </p:nvSpPr>
          <p:spPr>
            <a:xfrm>
              <a:off x="397729" y="5502069"/>
              <a:ext cx="5343472" cy="1077218"/>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t>
              </a:r>
              <a:r>
                <a:rPr lang="en-US" sz="1600" dirty="0" smtClean="0">
                  <a:ln w="0"/>
                  <a:solidFill>
                    <a:schemeClr val="bg1"/>
                  </a:solidFill>
                  <a:effectLst>
                    <a:outerShdw blurRad="38100" dist="19050" dir="2700000" algn="tl" rotWithShape="0">
                      <a:schemeClr val="dk1">
                        <a:alpha val="40000"/>
                      </a:schemeClr>
                    </a:outerShdw>
                  </a:effectLst>
                </a:rPr>
                <a:t>us photos of you measuring your ingredients, making your potion and the final product to</a:t>
              </a:r>
              <a:endParaRPr lang="en-US" sz="1600" dirty="0">
                <a:ln w="0"/>
                <a:solidFill>
                  <a:schemeClr val="bg1"/>
                </a:solidFill>
                <a:effectLst>
                  <a:outerShdw blurRad="38100" dist="19050" dir="2700000" algn="tl" rotWithShape="0">
                    <a:schemeClr val="dk1">
                      <a:alpha val="40000"/>
                    </a:schemeClr>
                  </a:outerShdw>
                </a:effectLst>
              </a:endParaRPr>
            </a:p>
            <a:p>
              <a:pPr algn="ctr"/>
              <a:r>
                <a:rPr lang="en-US" sz="1600" dirty="0">
                  <a:ln w="0"/>
                  <a:solidFill>
                    <a:schemeClr val="bg1"/>
                  </a:solidFill>
                  <a:effectLst>
                    <a:outerShdw blurRad="38100" dist="19050" dir="2700000" algn="tl" rotWithShape="0">
                      <a:schemeClr val="dk1">
                        <a:alpha val="40000"/>
                      </a:schemeClr>
                    </a:outerShdw>
                  </a:effectLst>
                  <a:hlinkClick r:id="rId3"/>
                </a:rPr>
                <a:t>pioneerspupils@gmail.com</a:t>
              </a:r>
              <a:r>
                <a:rPr lang="en-US" sz="1600" dirty="0">
                  <a:ln w="0"/>
                  <a:solidFill>
                    <a:schemeClr val="bg1"/>
                  </a:solidFill>
                  <a:effectLst>
                    <a:outerShdw blurRad="38100" dist="19050" dir="2700000" algn="tl" rotWithShape="0">
                      <a:schemeClr val="dk1">
                        <a:alpha val="40000"/>
                      </a:schemeClr>
                    </a:outerShdw>
                  </a:effectLst>
                </a:rPr>
                <a:t>      </a:t>
              </a:r>
              <a:endParaRPr lang="en-US" sz="1600" dirty="0" smtClean="0">
                <a:ln w="0"/>
                <a:solidFill>
                  <a:schemeClr val="bg1"/>
                </a:solidFill>
                <a:effectLst>
                  <a:outerShdw blurRad="38100" dist="19050" dir="2700000" algn="tl" rotWithShape="0">
                    <a:schemeClr val="dk1">
                      <a:alpha val="40000"/>
                    </a:schemeClr>
                  </a:outerShdw>
                </a:effectLst>
              </a:endParaRPr>
            </a:p>
            <a:p>
              <a:pPr algn="ctr"/>
              <a:r>
                <a:rPr lang="en-US" sz="1600" dirty="0" smtClean="0">
                  <a:ln w="0"/>
                  <a:solidFill>
                    <a:schemeClr val="bg1"/>
                  </a:solidFill>
                  <a:effectLst>
                    <a:outerShdw blurRad="38100" dist="19050" dir="2700000" algn="tl" rotWithShape="0">
                      <a:schemeClr val="dk1">
                        <a:alpha val="40000"/>
                      </a:schemeClr>
                    </a:outerShdw>
                  </a:effectLst>
                </a:rPr>
                <a:t>so </a:t>
              </a:r>
              <a:r>
                <a:rPr lang="en-US" sz="1600" dirty="0">
                  <a:ln w="0"/>
                  <a:solidFill>
                    <a:schemeClr val="bg1"/>
                  </a:solidFill>
                  <a:effectLst>
                    <a:outerShdw blurRad="38100" dist="19050" dir="2700000" algn="tl" rotWithShape="0">
                      <a:schemeClr val="dk1">
                        <a:alpha val="40000"/>
                      </a:schemeClr>
                    </a:outerShdw>
                  </a:effectLst>
                </a:rPr>
                <a:t>that you can be in our weekly Facebook post!</a:t>
              </a:r>
            </a:p>
          </p:txBody>
        </p:sp>
        <p:pic>
          <p:nvPicPr>
            <p:cNvPr id="9" name="Picture 8"/>
            <p:cNvPicPr>
              <a:picLocks noChangeAspect="1"/>
            </p:cNvPicPr>
            <p:nvPr/>
          </p:nvPicPr>
          <p:blipFill>
            <a:blip r:embed="rId4"/>
            <a:stretch>
              <a:fillRect/>
            </a:stretch>
          </p:blipFill>
          <p:spPr>
            <a:xfrm>
              <a:off x="27771" y="5712183"/>
              <a:ext cx="517300" cy="757507"/>
            </a:xfrm>
            <a:prstGeom prst="rect">
              <a:avLst/>
            </a:prstGeom>
          </p:spPr>
        </p:pic>
        <p:pic>
          <p:nvPicPr>
            <p:cNvPr id="10" name="Picture 9"/>
            <p:cNvPicPr>
              <a:picLocks noChangeAspect="1"/>
            </p:cNvPicPr>
            <p:nvPr/>
          </p:nvPicPr>
          <p:blipFill>
            <a:blip r:embed="rId5"/>
            <a:stretch>
              <a:fillRect/>
            </a:stretch>
          </p:blipFill>
          <p:spPr>
            <a:xfrm>
              <a:off x="5513588" y="5745240"/>
              <a:ext cx="589586" cy="590876"/>
            </a:xfrm>
            <a:prstGeom prst="rect">
              <a:avLst/>
            </a:prstGeom>
          </p:spPr>
        </p:pic>
      </p:grpSp>
      <p:pic>
        <p:nvPicPr>
          <p:cNvPr id="11" name="Picture 6" descr="Image result for children making potions with food colouring">
            <a:extLst>
              <a:ext uri="{FF2B5EF4-FFF2-40B4-BE49-F238E27FC236}">
                <a16:creationId xmlns:a16="http://schemas.microsoft.com/office/drawing/2014/main" id="{7801C785-E788-4419-BC8C-812852F7C7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5091" y="4061750"/>
            <a:ext cx="2379228" cy="14650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7"/>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37240324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2B77B3-F6EE-4F04-ADB6-414CA0227C59}"/>
              </a:ext>
            </a:extLst>
          </p:cNvPr>
          <p:cNvSpPr txBox="1"/>
          <p:nvPr/>
        </p:nvSpPr>
        <p:spPr>
          <a:xfrm>
            <a:off x="1158239" y="252882"/>
            <a:ext cx="9379131" cy="830997"/>
          </a:xfrm>
          <a:prstGeom prst="rect">
            <a:avLst/>
          </a:prstGeom>
          <a:noFill/>
        </p:spPr>
        <p:txBody>
          <a:bodyPr wrap="square" rtlCol="0">
            <a:spAutoFit/>
          </a:bodyPr>
          <a:lstStyle/>
          <a:p>
            <a:pPr algn="ctr"/>
            <a:r>
              <a:rPr lang="en-GB" sz="4800" dirty="0" smtClean="0"/>
              <a:t>Comparing Ingredients</a:t>
            </a:r>
            <a:endParaRPr lang="en-GB" sz="4800" dirty="0"/>
          </a:p>
        </p:txBody>
      </p:sp>
      <p:sp>
        <p:nvSpPr>
          <p:cNvPr id="3" name="TextBox 2">
            <a:extLst>
              <a:ext uri="{FF2B5EF4-FFF2-40B4-BE49-F238E27FC236}">
                <a16:creationId xmlns:a16="http://schemas.microsoft.com/office/drawing/2014/main" id="{1A5A15F5-905B-4C8A-BE5E-6BD0CB4B2552}"/>
              </a:ext>
            </a:extLst>
          </p:cNvPr>
          <p:cNvSpPr txBox="1"/>
          <p:nvPr/>
        </p:nvSpPr>
        <p:spPr>
          <a:xfrm>
            <a:off x="1682269" y="1493985"/>
            <a:ext cx="5605670" cy="1938992"/>
          </a:xfrm>
          <a:prstGeom prst="rect">
            <a:avLst/>
          </a:prstGeom>
          <a:noFill/>
        </p:spPr>
        <p:txBody>
          <a:bodyPr wrap="square" rtlCol="0">
            <a:spAutoFit/>
          </a:bodyPr>
          <a:lstStyle/>
          <a:p>
            <a:pPr marL="342900" indent="-342900" algn="ctr">
              <a:buFont typeface="Arial" panose="020B0604020202020204" pitchFamily="34" charset="0"/>
              <a:buChar char="•"/>
            </a:pPr>
            <a:r>
              <a:rPr lang="en-GB" sz="2400" dirty="0" smtClean="0">
                <a:solidFill>
                  <a:schemeClr val="accent1"/>
                </a:solidFill>
              </a:rPr>
              <a:t>80ml</a:t>
            </a:r>
            <a:r>
              <a:rPr lang="en-GB" sz="2400" dirty="0" smtClean="0">
                <a:solidFill>
                  <a:schemeClr val="accent1"/>
                </a:solidFill>
              </a:rPr>
              <a:t> </a:t>
            </a:r>
            <a:r>
              <a:rPr lang="en-GB" sz="2400" dirty="0">
                <a:solidFill>
                  <a:schemeClr val="accent1"/>
                </a:solidFill>
              </a:rPr>
              <a:t>of squashed tree </a:t>
            </a:r>
            <a:r>
              <a:rPr lang="en-GB" sz="2400" dirty="0" smtClean="0">
                <a:solidFill>
                  <a:schemeClr val="accent1"/>
                </a:solidFill>
              </a:rPr>
              <a:t>frogs</a:t>
            </a:r>
          </a:p>
          <a:p>
            <a:pPr marL="342900" indent="-342900" algn="ctr">
              <a:buFont typeface="Arial" panose="020B0604020202020204" pitchFamily="34" charset="0"/>
              <a:buChar char="•"/>
            </a:pPr>
            <a:r>
              <a:rPr lang="en-GB" sz="2400" dirty="0" smtClean="0">
                <a:solidFill>
                  <a:schemeClr val="accent1"/>
                </a:solidFill>
              </a:rPr>
              <a:t>200ml of crushed, ripe bananas</a:t>
            </a:r>
          </a:p>
          <a:p>
            <a:pPr marL="342900" indent="-342900" algn="ctr">
              <a:buFont typeface="Arial" panose="020B0604020202020204" pitchFamily="34" charset="0"/>
              <a:buChar char="•"/>
            </a:pPr>
            <a:r>
              <a:rPr lang="en-GB" sz="2400" dirty="0" smtClean="0">
                <a:solidFill>
                  <a:schemeClr val="accent1"/>
                </a:solidFill>
              </a:rPr>
              <a:t>50ml of destroyed tree bark</a:t>
            </a:r>
          </a:p>
          <a:p>
            <a:pPr marL="342900" indent="-342900" algn="ctr">
              <a:buFont typeface="Arial" panose="020B0604020202020204" pitchFamily="34" charset="0"/>
              <a:buChar char="•"/>
            </a:pPr>
            <a:r>
              <a:rPr lang="en-GB" sz="2400" dirty="0" smtClean="0">
                <a:solidFill>
                  <a:schemeClr val="accent1"/>
                </a:solidFill>
              </a:rPr>
              <a:t>65ml of liquefied bugs</a:t>
            </a:r>
          </a:p>
          <a:p>
            <a:pPr marL="342900" indent="-342900" algn="ctr">
              <a:buFont typeface="Arial" panose="020B0604020202020204" pitchFamily="34" charset="0"/>
              <a:buChar char="•"/>
            </a:pPr>
            <a:r>
              <a:rPr lang="en-GB" sz="2400" dirty="0" smtClean="0">
                <a:solidFill>
                  <a:schemeClr val="accent1"/>
                </a:solidFill>
              </a:rPr>
              <a:t>1 sprinkle of blue morpho butterfly dust </a:t>
            </a:r>
            <a:endParaRPr lang="en-GB" sz="2400" dirty="0">
              <a:solidFill>
                <a:schemeClr val="accent1"/>
              </a:solidFill>
            </a:endParaRPr>
          </a:p>
        </p:txBody>
      </p:sp>
      <p:pic>
        <p:nvPicPr>
          <p:cNvPr id="8" name="Picture 4" descr="Image result for children making potions with food colouring">
            <a:extLst>
              <a:ext uri="{FF2B5EF4-FFF2-40B4-BE49-F238E27FC236}">
                <a16:creationId xmlns:a16="http://schemas.microsoft.com/office/drawing/2014/main" id="{4C3B7091-6348-4150-8F3B-FE94C9492E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07"/>
          <a:stretch/>
        </p:blipFill>
        <p:spPr bwMode="auto">
          <a:xfrm>
            <a:off x="7424594" y="1154388"/>
            <a:ext cx="2276755" cy="24921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14AADF2-EF8D-4279-B9F0-DF8FD0AD7102}"/>
              </a:ext>
            </a:extLst>
          </p:cNvPr>
          <p:cNvSpPr txBox="1"/>
          <p:nvPr/>
        </p:nvSpPr>
        <p:spPr>
          <a:xfrm>
            <a:off x="356378" y="4056678"/>
            <a:ext cx="10982852" cy="400110"/>
          </a:xfrm>
          <a:prstGeom prst="rect">
            <a:avLst/>
          </a:prstGeom>
          <a:noFill/>
        </p:spPr>
        <p:txBody>
          <a:bodyPr wrap="square" rtlCol="0">
            <a:spAutoFit/>
          </a:bodyPr>
          <a:lstStyle/>
          <a:p>
            <a:pPr algn="ctr"/>
            <a:r>
              <a:rPr lang="en-GB" sz="2000" dirty="0" smtClean="0"/>
              <a:t>I am going to use the words </a:t>
            </a:r>
            <a:r>
              <a:rPr lang="en-GB" sz="2000" b="1" u="sng" dirty="0" smtClean="0"/>
              <a:t>more</a:t>
            </a:r>
            <a:r>
              <a:rPr lang="en-GB" sz="2000" dirty="0" smtClean="0"/>
              <a:t> and </a:t>
            </a:r>
            <a:r>
              <a:rPr lang="en-GB" sz="2000" b="1" u="sng" dirty="0" smtClean="0"/>
              <a:t>less</a:t>
            </a:r>
            <a:r>
              <a:rPr lang="en-GB" sz="2000" dirty="0" smtClean="0"/>
              <a:t> to complete the statements about my potion:</a:t>
            </a:r>
            <a:endParaRPr lang="en-GB" sz="2000" dirty="0"/>
          </a:p>
        </p:txBody>
      </p:sp>
      <p:sp>
        <p:nvSpPr>
          <p:cNvPr id="10" name="TextBox 9">
            <a:extLst>
              <a:ext uri="{FF2B5EF4-FFF2-40B4-BE49-F238E27FC236}">
                <a16:creationId xmlns:a16="http://schemas.microsoft.com/office/drawing/2014/main" id="{014AADF2-EF8D-4279-B9F0-DF8FD0AD7102}"/>
              </a:ext>
            </a:extLst>
          </p:cNvPr>
          <p:cNvSpPr txBox="1"/>
          <p:nvPr/>
        </p:nvSpPr>
        <p:spPr>
          <a:xfrm>
            <a:off x="521169" y="4848279"/>
            <a:ext cx="10982852" cy="400110"/>
          </a:xfrm>
          <a:prstGeom prst="rect">
            <a:avLst/>
          </a:prstGeom>
          <a:noFill/>
        </p:spPr>
        <p:txBody>
          <a:bodyPr wrap="square" rtlCol="0">
            <a:spAutoFit/>
          </a:bodyPr>
          <a:lstStyle/>
          <a:p>
            <a:pPr algn="ctr"/>
            <a:r>
              <a:rPr lang="en-GB" sz="2000" dirty="0" smtClean="0"/>
              <a:t>There is   ___________   liquefied bugs than destroyed tree bark in the potion.</a:t>
            </a:r>
            <a:endParaRPr lang="en-GB" sz="2000" dirty="0"/>
          </a:p>
        </p:txBody>
      </p:sp>
      <p:sp>
        <p:nvSpPr>
          <p:cNvPr id="11" name="TextBox 10">
            <a:extLst>
              <a:ext uri="{FF2B5EF4-FFF2-40B4-BE49-F238E27FC236}">
                <a16:creationId xmlns:a16="http://schemas.microsoft.com/office/drawing/2014/main" id="{014AADF2-EF8D-4279-B9F0-DF8FD0AD7102}"/>
              </a:ext>
            </a:extLst>
          </p:cNvPr>
          <p:cNvSpPr txBox="1"/>
          <p:nvPr/>
        </p:nvSpPr>
        <p:spPr>
          <a:xfrm>
            <a:off x="2873345" y="4786724"/>
            <a:ext cx="1611759" cy="461665"/>
          </a:xfrm>
          <a:prstGeom prst="rect">
            <a:avLst/>
          </a:prstGeom>
          <a:noFill/>
        </p:spPr>
        <p:txBody>
          <a:bodyPr wrap="square" rtlCol="0">
            <a:spAutoFit/>
          </a:bodyPr>
          <a:lstStyle/>
          <a:p>
            <a:pPr algn="ctr"/>
            <a:r>
              <a:rPr lang="en-GB" sz="2400" dirty="0" smtClean="0">
                <a:solidFill>
                  <a:schemeClr val="accent1"/>
                </a:solidFill>
              </a:rPr>
              <a:t>more</a:t>
            </a:r>
            <a:endParaRPr lang="en-GB" sz="2400" dirty="0">
              <a:solidFill>
                <a:schemeClr val="accent1"/>
              </a:solidFill>
            </a:endParaRPr>
          </a:p>
        </p:txBody>
      </p:sp>
      <p:sp>
        <p:nvSpPr>
          <p:cNvPr id="12" name="TextBox 11">
            <a:extLst>
              <a:ext uri="{FF2B5EF4-FFF2-40B4-BE49-F238E27FC236}">
                <a16:creationId xmlns:a16="http://schemas.microsoft.com/office/drawing/2014/main" id="{014AADF2-EF8D-4279-B9F0-DF8FD0AD7102}"/>
              </a:ext>
            </a:extLst>
          </p:cNvPr>
          <p:cNvSpPr txBox="1"/>
          <p:nvPr/>
        </p:nvSpPr>
        <p:spPr>
          <a:xfrm>
            <a:off x="521169" y="5714782"/>
            <a:ext cx="10982852" cy="400110"/>
          </a:xfrm>
          <a:prstGeom prst="rect">
            <a:avLst/>
          </a:prstGeom>
          <a:noFill/>
        </p:spPr>
        <p:txBody>
          <a:bodyPr wrap="square" rtlCol="0">
            <a:spAutoFit/>
          </a:bodyPr>
          <a:lstStyle/>
          <a:p>
            <a:pPr algn="ctr"/>
            <a:r>
              <a:rPr lang="en-GB" sz="2000" dirty="0" smtClean="0"/>
              <a:t>There is   ___________   liquefied bugs than squashed tree frogs in the potion.</a:t>
            </a:r>
            <a:endParaRPr lang="en-GB" sz="2000" dirty="0"/>
          </a:p>
        </p:txBody>
      </p:sp>
      <p:sp>
        <p:nvSpPr>
          <p:cNvPr id="13" name="TextBox 12">
            <a:extLst>
              <a:ext uri="{FF2B5EF4-FFF2-40B4-BE49-F238E27FC236}">
                <a16:creationId xmlns:a16="http://schemas.microsoft.com/office/drawing/2014/main" id="{014AADF2-EF8D-4279-B9F0-DF8FD0AD7102}"/>
              </a:ext>
            </a:extLst>
          </p:cNvPr>
          <p:cNvSpPr txBox="1"/>
          <p:nvPr/>
        </p:nvSpPr>
        <p:spPr>
          <a:xfrm>
            <a:off x="2873344" y="5639880"/>
            <a:ext cx="1611759" cy="461665"/>
          </a:xfrm>
          <a:prstGeom prst="rect">
            <a:avLst/>
          </a:prstGeom>
          <a:noFill/>
        </p:spPr>
        <p:txBody>
          <a:bodyPr wrap="square" rtlCol="0">
            <a:spAutoFit/>
          </a:bodyPr>
          <a:lstStyle/>
          <a:p>
            <a:pPr algn="ctr"/>
            <a:r>
              <a:rPr lang="en-US" sz="2400" dirty="0" smtClean="0">
                <a:solidFill>
                  <a:schemeClr val="accent1"/>
                </a:solidFill>
              </a:rPr>
              <a:t>less</a:t>
            </a:r>
            <a:endParaRPr lang="en-GB" sz="2400" dirty="0">
              <a:solidFill>
                <a:schemeClr val="accent1"/>
              </a:solidFill>
            </a:endParaRPr>
          </a:p>
        </p:txBody>
      </p:sp>
      <p:pic>
        <p:nvPicPr>
          <p:cNvPr id="14"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3"/>
          <a:stretch>
            <a:fillRect/>
          </a:stretch>
        </p:blipFill>
        <p:spPr>
          <a:xfrm>
            <a:off x="10745062" y="134513"/>
            <a:ext cx="1276350" cy="971550"/>
          </a:xfrm>
          <a:prstGeom prst="rect">
            <a:avLst/>
          </a:prstGeom>
        </p:spPr>
      </p:pic>
    </p:spTree>
    <p:extLst>
      <p:ext uri="{BB962C8B-B14F-4D97-AF65-F5344CB8AC3E}">
        <p14:creationId xmlns:p14="http://schemas.microsoft.com/office/powerpoint/2010/main" val="3661705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2B77B3-F6EE-4F04-ADB6-414CA0227C59}"/>
              </a:ext>
            </a:extLst>
          </p:cNvPr>
          <p:cNvSpPr txBox="1"/>
          <p:nvPr/>
        </p:nvSpPr>
        <p:spPr>
          <a:xfrm>
            <a:off x="1158239" y="252882"/>
            <a:ext cx="9379131" cy="830997"/>
          </a:xfrm>
          <a:prstGeom prst="rect">
            <a:avLst/>
          </a:prstGeom>
          <a:noFill/>
        </p:spPr>
        <p:txBody>
          <a:bodyPr wrap="square" rtlCol="0">
            <a:spAutoFit/>
          </a:bodyPr>
          <a:lstStyle/>
          <a:p>
            <a:pPr algn="ctr"/>
            <a:r>
              <a:rPr lang="en-GB" sz="4800" dirty="0" smtClean="0"/>
              <a:t>Comparing Ingredients</a:t>
            </a:r>
            <a:endParaRPr lang="en-GB" sz="4800" dirty="0"/>
          </a:p>
        </p:txBody>
      </p:sp>
      <p:sp>
        <p:nvSpPr>
          <p:cNvPr id="3" name="TextBox 2">
            <a:extLst>
              <a:ext uri="{FF2B5EF4-FFF2-40B4-BE49-F238E27FC236}">
                <a16:creationId xmlns:a16="http://schemas.microsoft.com/office/drawing/2014/main" id="{1A5A15F5-905B-4C8A-BE5E-6BD0CB4B2552}"/>
              </a:ext>
            </a:extLst>
          </p:cNvPr>
          <p:cNvSpPr txBox="1"/>
          <p:nvPr/>
        </p:nvSpPr>
        <p:spPr>
          <a:xfrm>
            <a:off x="1682269" y="1493985"/>
            <a:ext cx="5605670" cy="1938992"/>
          </a:xfrm>
          <a:prstGeom prst="rect">
            <a:avLst/>
          </a:prstGeom>
          <a:noFill/>
        </p:spPr>
        <p:txBody>
          <a:bodyPr wrap="square" rtlCol="0">
            <a:spAutoFit/>
          </a:bodyPr>
          <a:lstStyle/>
          <a:p>
            <a:pPr marL="342900" indent="-342900" algn="ctr">
              <a:buFont typeface="Arial" panose="020B0604020202020204" pitchFamily="34" charset="0"/>
              <a:buChar char="•"/>
            </a:pPr>
            <a:r>
              <a:rPr lang="en-GB" sz="2400" dirty="0" smtClean="0">
                <a:solidFill>
                  <a:schemeClr val="accent1"/>
                </a:solidFill>
              </a:rPr>
              <a:t>80ml</a:t>
            </a:r>
            <a:r>
              <a:rPr lang="en-GB" sz="2400" dirty="0" smtClean="0">
                <a:solidFill>
                  <a:schemeClr val="accent1"/>
                </a:solidFill>
              </a:rPr>
              <a:t> </a:t>
            </a:r>
            <a:r>
              <a:rPr lang="en-GB" sz="2400" dirty="0">
                <a:solidFill>
                  <a:schemeClr val="accent1"/>
                </a:solidFill>
              </a:rPr>
              <a:t>of squashed tree </a:t>
            </a:r>
            <a:r>
              <a:rPr lang="en-GB" sz="2400" dirty="0" smtClean="0">
                <a:solidFill>
                  <a:schemeClr val="accent1"/>
                </a:solidFill>
              </a:rPr>
              <a:t>frogs</a:t>
            </a:r>
          </a:p>
          <a:p>
            <a:pPr marL="342900" indent="-342900" algn="ctr">
              <a:buFont typeface="Arial" panose="020B0604020202020204" pitchFamily="34" charset="0"/>
              <a:buChar char="•"/>
            </a:pPr>
            <a:r>
              <a:rPr lang="en-GB" sz="2400" dirty="0" smtClean="0">
                <a:solidFill>
                  <a:schemeClr val="accent1"/>
                </a:solidFill>
              </a:rPr>
              <a:t>200ml of crushed, ripe bananas</a:t>
            </a:r>
          </a:p>
          <a:p>
            <a:pPr marL="342900" indent="-342900" algn="ctr">
              <a:buFont typeface="Arial" panose="020B0604020202020204" pitchFamily="34" charset="0"/>
              <a:buChar char="•"/>
            </a:pPr>
            <a:r>
              <a:rPr lang="en-GB" sz="2400" dirty="0" smtClean="0">
                <a:solidFill>
                  <a:schemeClr val="accent1"/>
                </a:solidFill>
              </a:rPr>
              <a:t>50ml of destroyed tree bark</a:t>
            </a:r>
          </a:p>
          <a:p>
            <a:pPr marL="342900" indent="-342900" algn="ctr">
              <a:buFont typeface="Arial" panose="020B0604020202020204" pitchFamily="34" charset="0"/>
              <a:buChar char="•"/>
            </a:pPr>
            <a:r>
              <a:rPr lang="en-GB" sz="2400" dirty="0" smtClean="0">
                <a:solidFill>
                  <a:schemeClr val="accent1"/>
                </a:solidFill>
              </a:rPr>
              <a:t>65ml of liquefied bugs</a:t>
            </a:r>
          </a:p>
          <a:p>
            <a:pPr marL="342900" indent="-342900" algn="ctr">
              <a:buFont typeface="Arial" panose="020B0604020202020204" pitchFamily="34" charset="0"/>
              <a:buChar char="•"/>
            </a:pPr>
            <a:r>
              <a:rPr lang="en-GB" sz="2400" dirty="0" smtClean="0">
                <a:solidFill>
                  <a:schemeClr val="accent1"/>
                </a:solidFill>
              </a:rPr>
              <a:t>1 sprinkle of blue morpho butterfly dust </a:t>
            </a:r>
            <a:endParaRPr lang="en-GB" sz="2400" dirty="0">
              <a:solidFill>
                <a:schemeClr val="accent1"/>
              </a:solidFill>
            </a:endParaRPr>
          </a:p>
        </p:txBody>
      </p:sp>
      <p:pic>
        <p:nvPicPr>
          <p:cNvPr id="8" name="Picture 4" descr="Image result for children making potions with food colouring">
            <a:extLst>
              <a:ext uri="{FF2B5EF4-FFF2-40B4-BE49-F238E27FC236}">
                <a16:creationId xmlns:a16="http://schemas.microsoft.com/office/drawing/2014/main" id="{4C3B7091-6348-4150-8F3B-FE94C9492E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07"/>
          <a:stretch/>
        </p:blipFill>
        <p:spPr bwMode="auto">
          <a:xfrm>
            <a:off x="7424594" y="1154388"/>
            <a:ext cx="2276755" cy="24921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14AADF2-EF8D-4279-B9F0-DF8FD0AD7102}"/>
              </a:ext>
            </a:extLst>
          </p:cNvPr>
          <p:cNvSpPr txBox="1"/>
          <p:nvPr/>
        </p:nvSpPr>
        <p:spPr>
          <a:xfrm>
            <a:off x="356378" y="4056678"/>
            <a:ext cx="10982852" cy="400110"/>
          </a:xfrm>
          <a:prstGeom prst="rect">
            <a:avLst/>
          </a:prstGeom>
          <a:noFill/>
        </p:spPr>
        <p:txBody>
          <a:bodyPr wrap="square" rtlCol="0">
            <a:spAutoFit/>
          </a:bodyPr>
          <a:lstStyle/>
          <a:p>
            <a:pPr algn="ctr"/>
            <a:r>
              <a:rPr lang="en-GB" sz="2000" dirty="0" smtClean="0"/>
              <a:t>I am going to use the words </a:t>
            </a:r>
            <a:r>
              <a:rPr lang="en-GB" sz="2000" b="1" u="sng" dirty="0" smtClean="0"/>
              <a:t>more</a:t>
            </a:r>
            <a:r>
              <a:rPr lang="en-GB" sz="2000" dirty="0" smtClean="0"/>
              <a:t> and </a:t>
            </a:r>
            <a:r>
              <a:rPr lang="en-GB" sz="2000" b="1" u="sng" dirty="0" smtClean="0"/>
              <a:t>less</a:t>
            </a:r>
            <a:r>
              <a:rPr lang="en-GB" sz="2000" dirty="0" smtClean="0"/>
              <a:t> to complete the statements about my potion:</a:t>
            </a:r>
            <a:endParaRPr lang="en-GB" sz="2000" dirty="0"/>
          </a:p>
        </p:txBody>
      </p:sp>
      <p:sp>
        <p:nvSpPr>
          <p:cNvPr id="10" name="TextBox 9">
            <a:extLst>
              <a:ext uri="{FF2B5EF4-FFF2-40B4-BE49-F238E27FC236}">
                <a16:creationId xmlns:a16="http://schemas.microsoft.com/office/drawing/2014/main" id="{014AADF2-EF8D-4279-B9F0-DF8FD0AD7102}"/>
              </a:ext>
            </a:extLst>
          </p:cNvPr>
          <p:cNvSpPr txBox="1"/>
          <p:nvPr/>
        </p:nvSpPr>
        <p:spPr>
          <a:xfrm>
            <a:off x="521169" y="4848279"/>
            <a:ext cx="10982852" cy="400110"/>
          </a:xfrm>
          <a:prstGeom prst="rect">
            <a:avLst/>
          </a:prstGeom>
          <a:noFill/>
        </p:spPr>
        <p:txBody>
          <a:bodyPr wrap="square" rtlCol="0">
            <a:spAutoFit/>
          </a:bodyPr>
          <a:lstStyle/>
          <a:p>
            <a:pPr algn="ctr"/>
            <a:r>
              <a:rPr lang="en-GB" sz="2000" dirty="0" smtClean="0"/>
              <a:t>There is   ___________   destroyed tree bark than crushed, ripe bananas in the potion.</a:t>
            </a:r>
            <a:endParaRPr lang="en-GB" sz="2000" dirty="0"/>
          </a:p>
        </p:txBody>
      </p:sp>
      <p:sp>
        <p:nvSpPr>
          <p:cNvPr id="12" name="TextBox 11">
            <a:extLst>
              <a:ext uri="{FF2B5EF4-FFF2-40B4-BE49-F238E27FC236}">
                <a16:creationId xmlns:a16="http://schemas.microsoft.com/office/drawing/2014/main" id="{014AADF2-EF8D-4279-B9F0-DF8FD0AD7102}"/>
              </a:ext>
            </a:extLst>
          </p:cNvPr>
          <p:cNvSpPr txBox="1"/>
          <p:nvPr/>
        </p:nvSpPr>
        <p:spPr>
          <a:xfrm>
            <a:off x="521169" y="5714782"/>
            <a:ext cx="10982852" cy="400110"/>
          </a:xfrm>
          <a:prstGeom prst="rect">
            <a:avLst/>
          </a:prstGeom>
          <a:noFill/>
        </p:spPr>
        <p:txBody>
          <a:bodyPr wrap="square" rtlCol="0">
            <a:spAutoFit/>
          </a:bodyPr>
          <a:lstStyle/>
          <a:p>
            <a:pPr algn="ctr"/>
            <a:r>
              <a:rPr lang="en-GB" sz="2000" dirty="0" smtClean="0"/>
              <a:t>There is   ___________   squashed tree frogs than liquefied bugs in the potion.</a:t>
            </a:r>
            <a:endParaRPr lang="en-GB" sz="2000" dirty="0"/>
          </a:p>
        </p:txBody>
      </p:sp>
      <p:pic>
        <p:nvPicPr>
          <p:cNvPr id="14" name="Picture 13"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3"/>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2426908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2B77B3-F6EE-4F04-ADB6-414CA0227C59}"/>
              </a:ext>
            </a:extLst>
          </p:cNvPr>
          <p:cNvSpPr txBox="1"/>
          <p:nvPr/>
        </p:nvSpPr>
        <p:spPr>
          <a:xfrm>
            <a:off x="1158239" y="252882"/>
            <a:ext cx="9379131" cy="830997"/>
          </a:xfrm>
          <a:prstGeom prst="rect">
            <a:avLst/>
          </a:prstGeom>
          <a:noFill/>
        </p:spPr>
        <p:txBody>
          <a:bodyPr wrap="square" rtlCol="0">
            <a:spAutoFit/>
          </a:bodyPr>
          <a:lstStyle/>
          <a:p>
            <a:pPr algn="ctr"/>
            <a:r>
              <a:rPr lang="en-GB" sz="4800" dirty="0" smtClean="0"/>
              <a:t>Comparing Ingredients</a:t>
            </a:r>
            <a:endParaRPr lang="en-GB" sz="4800" dirty="0"/>
          </a:p>
        </p:txBody>
      </p:sp>
      <p:sp>
        <p:nvSpPr>
          <p:cNvPr id="3" name="TextBox 2">
            <a:extLst>
              <a:ext uri="{FF2B5EF4-FFF2-40B4-BE49-F238E27FC236}">
                <a16:creationId xmlns:a16="http://schemas.microsoft.com/office/drawing/2014/main" id="{1A5A15F5-905B-4C8A-BE5E-6BD0CB4B2552}"/>
              </a:ext>
            </a:extLst>
          </p:cNvPr>
          <p:cNvSpPr txBox="1"/>
          <p:nvPr/>
        </p:nvSpPr>
        <p:spPr>
          <a:xfrm>
            <a:off x="1682269" y="1493985"/>
            <a:ext cx="5605670" cy="1938992"/>
          </a:xfrm>
          <a:prstGeom prst="rect">
            <a:avLst/>
          </a:prstGeom>
          <a:noFill/>
        </p:spPr>
        <p:txBody>
          <a:bodyPr wrap="square" rtlCol="0">
            <a:spAutoFit/>
          </a:bodyPr>
          <a:lstStyle/>
          <a:p>
            <a:pPr marL="342900" indent="-342900" algn="ctr">
              <a:buFont typeface="Arial" panose="020B0604020202020204" pitchFamily="34" charset="0"/>
              <a:buChar char="•"/>
            </a:pPr>
            <a:r>
              <a:rPr lang="en-GB" sz="2400" dirty="0" smtClean="0">
                <a:solidFill>
                  <a:schemeClr val="accent1"/>
                </a:solidFill>
              </a:rPr>
              <a:t>80ml</a:t>
            </a:r>
            <a:r>
              <a:rPr lang="en-GB" sz="2400" dirty="0" smtClean="0">
                <a:solidFill>
                  <a:schemeClr val="accent1"/>
                </a:solidFill>
              </a:rPr>
              <a:t> </a:t>
            </a:r>
            <a:r>
              <a:rPr lang="en-GB" sz="2400" dirty="0">
                <a:solidFill>
                  <a:schemeClr val="accent1"/>
                </a:solidFill>
              </a:rPr>
              <a:t>of squashed tree </a:t>
            </a:r>
            <a:r>
              <a:rPr lang="en-GB" sz="2400" dirty="0" smtClean="0">
                <a:solidFill>
                  <a:schemeClr val="accent1"/>
                </a:solidFill>
              </a:rPr>
              <a:t>frogs</a:t>
            </a:r>
          </a:p>
          <a:p>
            <a:pPr marL="342900" indent="-342900" algn="ctr">
              <a:buFont typeface="Arial" panose="020B0604020202020204" pitchFamily="34" charset="0"/>
              <a:buChar char="•"/>
            </a:pPr>
            <a:r>
              <a:rPr lang="en-GB" sz="2400" dirty="0" smtClean="0">
                <a:solidFill>
                  <a:schemeClr val="accent1"/>
                </a:solidFill>
              </a:rPr>
              <a:t>200ml of crushed, ripe bananas</a:t>
            </a:r>
          </a:p>
          <a:p>
            <a:pPr marL="342900" indent="-342900" algn="ctr">
              <a:buFont typeface="Arial" panose="020B0604020202020204" pitchFamily="34" charset="0"/>
              <a:buChar char="•"/>
            </a:pPr>
            <a:r>
              <a:rPr lang="en-GB" sz="2400" dirty="0" smtClean="0">
                <a:solidFill>
                  <a:schemeClr val="accent1"/>
                </a:solidFill>
              </a:rPr>
              <a:t>50ml of destroyed tree bark</a:t>
            </a:r>
          </a:p>
          <a:p>
            <a:pPr marL="342900" indent="-342900" algn="ctr">
              <a:buFont typeface="Arial" panose="020B0604020202020204" pitchFamily="34" charset="0"/>
              <a:buChar char="•"/>
            </a:pPr>
            <a:r>
              <a:rPr lang="en-GB" sz="2400" dirty="0" smtClean="0">
                <a:solidFill>
                  <a:schemeClr val="accent1"/>
                </a:solidFill>
              </a:rPr>
              <a:t>65ml of liquefied bugs</a:t>
            </a:r>
          </a:p>
          <a:p>
            <a:pPr marL="342900" indent="-342900" algn="ctr">
              <a:buFont typeface="Arial" panose="020B0604020202020204" pitchFamily="34" charset="0"/>
              <a:buChar char="•"/>
            </a:pPr>
            <a:r>
              <a:rPr lang="en-GB" sz="2400" dirty="0" smtClean="0">
                <a:solidFill>
                  <a:schemeClr val="accent1"/>
                </a:solidFill>
              </a:rPr>
              <a:t>1 sprinkle of blue morpho butterfly dust </a:t>
            </a:r>
            <a:endParaRPr lang="en-GB" sz="2400" dirty="0">
              <a:solidFill>
                <a:schemeClr val="accent1"/>
              </a:solidFill>
            </a:endParaRPr>
          </a:p>
        </p:txBody>
      </p:sp>
      <p:pic>
        <p:nvPicPr>
          <p:cNvPr id="8" name="Picture 4" descr="Image result for children making potions with food colouring">
            <a:extLst>
              <a:ext uri="{FF2B5EF4-FFF2-40B4-BE49-F238E27FC236}">
                <a16:creationId xmlns:a16="http://schemas.microsoft.com/office/drawing/2014/main" id="{4C3B7091-6348-4150-8F3B-FE94C9492E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07"/>
          <a:stretch/>
        </p:blipFill>
        <p:spPr bwMode="auto">
          <a:xfrm>
            <a:off x="7424594" y="1154388"/>
            <a:ext cx="2276755" cy="24921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14AADF2-EF8D-4279-B9F0-DF8FD0AD7102}"/>
              </a:ext>
            </a:extLst>
          </p:cNvPr>
          <p:cNvSpPr txBox="1"/>
          <p:nvPr/>
        </p:nvSpPr>
        <p:spPr>
          <a:xfrm>
            <a:off x="-601565" y="4056678"/>
            <a:ext cx="10982852" cy="461665"/>
          </a:xfrm>
          <a:prstGeom prst="rect">
            <a:avLst/>
          </a:prstGeom>
          <a:noFill/>
        </p:spPr>
        <p:txBody>
          <a:bodyPr wrap="square" rtlCol="0">
            <a:spAutoFit/>
          </a:bodyPr>
          <a:lstStyle/>
          <a:p>
            <a:pPr algn="ctr"/>
            <a:r>
              <a:rPr lang="en-GB" sz="2000" dirty="0" smtClean="0"/>
              <a:t>Use the symbols   </a:t>
            </a:r>
            <a:r>
              <a:rPr lang="en-GB" sz="2400" b="1" dirty="0" smtClean="0"/>
              <a:t>&lt;</a:t>
            </a:r>
            <a:r>
              <a:rPr lang="en-GB" sz="2000" dirty="0" smtClean="0"/>
              <a:t>,    </a:t>
            </a:r>
            <a:r>
              <a:rPr lang="en-GB" sz="2400" b="1" dirty="0" smtClean="0"/>
              <a:t>&gt;</a:t>
            </a:r>
            <a:r>
              <a:rPr lang="en-GB" sz="2000" dirty="0" smtClean="0"/>
              <a:t>    or     </a:t>
            </a:r>
            <a:r>
              <a:rPr lang="en-GB" sz="2400" b="1" dirty="0" smtClean="0"/>
              <a:t>=</a:t>
            </a:r>
            <a:r>
              <a:rPr lang="en-GB" sz="2000" dirty="0" smtClean="0"/>
              <a:t>    to complete the statements:</a:t>
            </a:r>
            <a:endParaRPr lang="en-GB" sz="2000" dirty="0"/>
          </a:p>
        </p:txBody>
      </p:sp>
      <p:sp>
        <p:nvSpPr>
          <p:cNvPr id="10" name="TextBox 9">
            <a:extLst>
              <a:ext uri="{FF2B5EF4-FFF2-40B4-BE49-F238E27FC236}">
                <a16:creationId xmlns:a16="http://schemas.microsoft.com/office/drawing/2014/main" id="{014AADF2-EF8D-4279-B9F0-DF8FD0AD7102}"/>
              </a:ext>
            </a:extLst>
          </p:cNvPr>
          <p:cNvSpPr txBox="1"/>
          <p:nvPr/>
        </p:nvSpPr>
        <p:spPr>
          <a:xfrm>
            <a:off x="1448628" y="4928449"/>
            <a:ext cx="3589277" cy="400110"/>
          </a:xfrm>
          <a:prstGeom prst="rect">
            <a:avLst/>
          </a:prstGeom>
          <a:noFill/>
        </p:spPr>
        <p:txBody>
          <a:bodyPr wrap="square" rtlCol="0">
            <a:spAutoFit/>
          </a:bodyPr>
          <a:lstStyle/>
          <a:p>
            <a:pPr algn="ctr"/>
            <a:r>
              <a:rPr lang="en-GB" sz="2000" dirty="0" smtClean="0"/>
              <a:t>Destroyed tree bark</a:t>
            </a:r>
            <a:endParaRPr lang="en-GB" sz="2000" dirty="0"/>
          </a:p>
        </p:txBody>
      </p:sp>
      <p:sp>
        <p:nvSpPr>
          <p:cNvPr id="12" name="TextBox 11">
            <a:extLst>
              <a:ext uri="{FF2B5EF4-FFF2-40B4-BE49-F238E27FC236}">
                <a16:creationId xmlns:a16="http://schemas.microsoft.com/office/drawing/2014/main" id="{014AADF2-EF8D-4279-B9F0-DF8FD0AD7102}"/>
              </a:ext>
            </a:extLst>
          </p:cNvPr>
          <p:cNvSpPr txBox="1"/>
          <p:nvPr/>
        </p:nvSpPr>
        <p:spPr>
          <a:xfrm>
            <a:off x="5333862" y="5853071"/>
            <a:ext cx="2561665" cy="400110"/>
          </a:xfrm>
          <a:prstGeom prst="rect">
            <a:avLst/>
          </a:prstGeom>
          <a:noFill/>
        </p:spPr>
        <p:txBody>
          <a:bodyPr wrap="square" rtlCol="0">
            <a:spAutoFit/>
          </a:bodyPr>
          <a:lstStyle/>
          <a:p>
            <a:pPr algn="ctr"/>
            <a:r>
              <a:rPr lang="en-GB" sz="2000" dirty="0" smtClean="0"/>
              <a:t>Liquefied bugs </a:t>
            </a:r>
            <a:endParaRPr lang="en-GB" sz="2000" dirty="0"/>
          </a:p>
        </p:txBody>
      </p:sp>
      <p:sp>
        <p:nvSpPr>
          <p:cNvPr id="11" name="TextBox 10">
            <a:extLst>
              <a:ext uri="{FF2B5EF4-FFF2-40B4-BE49-F238E27FC236}">
                <a16:creationId xmlns:a16="http://schemas.microsoft.com/office/drawing/2014/main" id="{014AADF2-EF8D-4279-B9F0-DF8FD0AD7102}"/>
              </a:ext>
            </a:extLst>
          </p:cNvPr>
          <p:cNvSpPr txBox="1"/>
          <p:nvPr/>
        </p:nvSpPr>
        <p:spPr>
          <a:xfrm>
            <a:off x="4820057" y="4915535"/>
            <a:ext cx="3589277" cy="400110"/>
          </a:xfrm>
          <a:prstGeom prst="rect">
            <a:avLst/>
          </a:prstGeom>
          <a:noFill/>
        </p:spPr>
        <p:txBody>
          <a:bodyPr wrap="square" rtlCol="0">
            <a:spAutoFit/>
          </a:bodyPr>
          <a:lstStyle/>
          <a:p>
            <a:pPr algn="ctr"/>
            <a:r>
              <a:rPr lang="en-GB" sz="2000" dirty="0" smtClean="0"/>
              <a:t>Liquefied bugs</a:t>
            </a:r>
            <a:endParaRPr lang="en-GB" sz="2000" dirty="0"/>
          </a:p>
        </p:txBody>
      </p:sp>
      <p:sp>
        <p:nvSpPr>
          <p:cNvPr id="13" name="TextBox 12">
            <a:extLst>
              <a:ext uri="{FF2B5EF4-FFF2-40B4-BE49-F238E27FC236}">
                <a16:creationId xmlns:a16="http://schemas.microsoft.com/office/drawing/2014/main" id="{014AADF2-EF8D-4279-B9F0-DF8FD0AD7102}"/>
              </a:ext>
            </a:extLst>
          </p:cNvPr>
          <p:cNvSpPr txBox="1"/>
          <p:nvPr/>
        </p:nvSpPr>
        <p:spPr>
          <a:xfrm>
            <a:off x="1427844" y="5853071"/>
            <a:ext cx="3589277" cy="400110"/>
          </a:xfrm>
          <a:prstGeom prst="rect">
            <a:avLst/>
          </a:prstGeom>
          <a:noFill/>
        </p:spPr>
        <p:txBody>
          <a:bodyPr wrap="square" rtlCol="0">
            <a:spAutoFit/>
          </a:bodyPr>
          <a:lstStyle/>
          <a:p>
            <a:pPr algn="ctr"/>
            <a:r>
              <a:rPr lang="en-GB" sz="2000" dirty="0" smtClean="0"/>
              <a:t>Squashed tree frogs</a:t>
            </a:r>
            <a:endParaRPr lang="en-GB" sz="2000" dirty="0"/>
          </a:p>
        </p:txBody>
      </p:sp>
      <p:sp>
        <p:nvSpPr>
          <p:cNvPr id="4" name="Rectangle 3"/>
          <p:cNvSpPr/>
          <p:nvPr/>
        </p:nvSpPr>
        <p:spPr>
          <a:xfrm>
            <a:off x="4722151" y="4854661"/>
            <a:ext cx="675051" cy="57476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722150" y="5792538"/>
            <a:ext cx="675051" cy="57476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014AADF2-EF8D-4279-B9F0-DF8FD0AD7102}"/>
              </a:ext>
            </a:extLst>
          </p:cNvPr>
          <p:cNvSpPr txBox="1"/>
          <p:nvPr/>
        </p:nvSpPr>
        <p:spPr>
          <a:xfrm>
            <a:off x="4700380" y="4805338"/>
            <a:ext cx="696822" cy="646331"/>
          </a:xfrm>
          <a:prstGeom prst="rect">
            <a:avLst/>
          </a:prstGeom>
          <a:noFill/>
        </p:spPr>
        <p:txBody>
          <a:bodyPr wrap="square" rtlCol="0">
            <a:spAutoFit/>
          </a:bodyPr>
          <a:lstStyle/>
          <a:p>
            <a:pPr algn="ctr"/>
            <a:r>
              <a:rPr lang="en-GB" sz="3600" b="1" dirty="0" smtClean="0"/>
              <a:t>&lt;</a:t>
            </a:r>
            <a:endParaRPr lang="en-GB" sz="3600" b="1" dirty="0"/>
          </a:p>
        </p:txBody>
      </p:sp>
      <p:sp>
        <p:nvSpPr>
          <p:cNvPr id="16" name="TextBox 15">
            <a:extLst>
              <a:ext uri="{FF2B5EF4-FFF2-40B4-BE49-F238E27FC236}">
                <a16:creationId xmlns:a16="http://schemas.microsoft.com/office/drawing/2014/main" id="{014AADF2-EF8D-4279-B9F0-DF8FD0AD7102}"/>
              </a:ext>
            </a:extLst>
          </p:cNvPr>
          <p:cNvSpPr txBox="1"/>
          <p:nvPr/>
        </p:nvSpPr>
        <p:spPr>
          <a:xfrm>
            <a:off x="4685206" y="5725751"/>
            <a:ext cx="696822" cy="646331"/>
          </a:xfrm>
          <a:prstGeom prst="rect">
            <a:avLst/>
          </a:prstGeom>
          <a:noFill/>
        </p:spPr>
        <p:txBody>
          <a:bodyPr wrap="square" rtlCol="0">
            <a:spAutoFit/>
          </a:bodyPr>
          <a:lstStyle/>
          <a:p>
            <a:pPr algn="ctr"/>
            <a:r>
              <a:rPr lang="en-US" sz="3600" b="1" dirty="0"/>
              <a:t>&gt;</a:t>
            </a:r>
            <a:endParaRPr lang="en-GB" sz="3600" b="1" dirty="0"/>
          </a:p>
        </p:txBody>
      </p:sp>
      <p:sp>
        <p:nvSpPr>
          <p:cNvPr id="5" name="Cloud Callout 4"/>
          <p:cNvSpPr/>
          <p:nvPr/>
        </p:nvSpPr>
        <p:spPr>
          <a:xfrm>
            <a:off x="8836055" y="4270273"/>
            <a:ext cx="3234026" cy="219650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Remember, the wider, open side of the symbol needs to face the larger capacity.</a:t>
            </a:r>
            <a:endParaRPr lang="en-GB" dirty="0"/>
          </a:p>
        </p:txBody>
      </p:sp>
      <p:pic>
        <p:nvPicPr>
          <p:cNvPr id="17"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3"/>
          <a:stretch>
            <a:fillRect/>
          </a:stretch>
        </p:blipFill>
        <p:spPr>
          <a:xfrm>
            <a:off x="10745062" y="134513"/>
            <a:ext cx="1276350" cy="971550"/>
          </a:xfrm>
          <a:prstGeom prst="rect">
            <a:avLst/>
          </a:prstGeom>
        </p:spPr>
      </p:pic>
    </p:spTree>
    <p:extLst>
      <p:ext uri="{BB962C8B-B14F-4D97-AF65-F5344CB8AC3E}">
        <p14:creationId xmlns:p14="http://schemas.microsoft.com/office/powerpoint/2010/main" val="2926380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2B77B3-F6EE-4F04-ADB6-414CA0227C59}"/>
              </a:ext>
            </a:extLst>
          </p:cNvPr>
          <p:cNvSpPr txBox="1"/>
          <p:nvPr/>
        </p:nvSpPr>
        <p:spPr>
          <a:xfrm>
            <a:off x="1158239" y="252882"/>
            <a:ext cx="9379131" cy="830997"/>
          </a:xfrm>
          <a:prstGeom prst="rect">
            <a:avLst/>
          </a:prstGeom>
          <a:noFill/>
        </p:spPr>
        <p:txBody>
          <a:bodyPr wrap="square" rtlCol="0">
            <a:spAutoFit/>
          </a:bodyPr>
          <a:lstStyle/>
          <a:p>
            <a:pPr algn="ctr"/>
            <a:r>
              <a:rPr lang="en-GB" sz="4800" dirty="0" smtClean="0"/>
              <a:t>Comparing Ingredients</a:t>
            </a:r>
            <a:endParaRPr lang="en-GB" sz="4800" dirty="0"/>
          </a:p>
        </p:txBody>
      </p:sp>
      <p:sp>
        <p:nvSpPr>
          <p:cNvPr id="3" name="TextBox 2">
            <a:extLst>
              <a:ext uri="{FF2B5EF4-FFF2-40B4-BE49-F238E27FC236}">
                <a16:creationId xmlns:a16="http://schemas.microsoft.com/office/drawing/2014/main" id="{1A5A15F5-905B-4C8A-BE5E-6BD0CB4B2552}"/>
              </a:ext>
            </a:extLst>
          </p:cNvPr>
          <p:cNvSpPr txBox="1"/>
          <p:nvPr/>
        </p:nvSpPr>
        <p:spPr>
          <a:xfrm>
            <a:off x="1682269" y="1493985"/>
            <a:ext cx="5605670" cy="1938992"/>
          </a:xfrm>
          <a:prstGeom prst="rect">
            <a:avLst/>
          </a:prstGeom>
          <a:noFill/>
        </p:spPr>
        <p:txBody>
          <a:bodyPr wrap="square" rtlCol="0">
            <a:spAutoFit/>
          </a:bodyPr>
          <a:lstStyle/>
          <a:p>
            <a:pPr marL="342900" indent="-342900" algn="ctr">
              <a:buFont typeface="Arial" panose="020B0604020202020204" pitchFamily="34" charset="0"/>
              <a:buChar char="•"/>
            </a:pPr>
            <a:r>
              <a:rPr lang="en-GB" sz="2400" dirty="0" smtClean="0">
                <a:solidFill>
                  <a:schemeClr val="accent1"/>
                </a:solidFill>
              </a:rPr>
              <a:t>80ml</a:t>
            </a:r>
            <a:r>
              <a:rPr lang="en-GB" sz="2400" dirty="0" smtClean="0">
                <a:solidFill>
                  <a:schemeClr val="accent1"/>
                </a:solidFill>
              </a:rPr>
              <a:t> </a:t>
            </a:r>
            <a:r>
              <a:rPr lang="en-GB" sz="2400" dirty="0">
                <a:solidFill>
                  <a:schemeClr val="accent1"/>
                </a:solidFill>
              </a:rPr>
              <a:t>of squashed tree </a:t>
            </a:r>
            <a:r>
              <a:rPr lang="en-GB" sz="2400" dirty="0" smtClean="0">
                <a:solidFill>
                  <a:schemeClr val="accent1"/>
                </a:solidFill>
              </a:rPr>
              <a:t>frogs</a:t>
            </a:r>
          </a:p>
          <a:p>
            <a:pPr marL="342900" indent="-342900" algn="ctr">
              <a:buFont typeface="Arial" panose="020B0604020202020204" pitchFamily="34" charset="0"/>
              <a:buChar char="•"/>
            </a:pPr>
            <a:r>
              <a:rPr lang="en-GB" sz="2400" dirty="0" smtClean="0">
                <a:solidFill>
                  <a:schemeClr val="accent1"/>
                </a:solidFill>
              </a:rPr>
              <a:t>200ml of crushed, ripe bananas</a:t>
            </a:r>
          </a:p>
          <a:p>
            <a:pPr marL="342900" indent="-342900" algn="ctr">
              <a:buFont typeface="Arial" panose="020B0604020202020204" pitchFamily="34" charset="0"/>
              <a:buChar char="•"/>
            </a:pPr>
            <a:r>
              <a:rPr lang="en-GB" sz="2400" dirty="0" smtClean="0">
                <a:solidFill>
                  <a:schemeClr val="accent1"/>
                </a:solidFill>
              </a:rPr>
              <a:t>50ml of destroyed tree bark</a:t>
            </a:r>
          </a:p>
          <a:p>
            <a:pPr marL="342900" indent="-342900" algn="ctr">
              <a:buFont typeface="Arial" panose="020B0604020202020204" pitchFamily="34" charset="0"/>
              <a:buChar char="•"/>
            </a:pPr>
            <a:r>
              <a:rPr lang="en-GB" sz="2400" dirty="0" smtClean="0">
                <a:solidFill>
                  <a:schemeClr val="accent1"/>
                </a:solidFill>
              </a:rPr>
              <a:t>65ml of liquefied bugs</a:t>
            </a:r>
          </a:p>
          <a:p>
            <a:pPr marL="342900" indent="-342900" algn="ctr">
              <a:buFont typeface="Arial" panose="020B0604020202020204" pitchFamily="34" charset="0"/>
              <a:buChar char="•"/>
            </a:pPr>
            <a:r>
              <a:rPr lang="en-GB" sz="2400" dirty="0" smtClean="0">
                <a:solidFill>
                  <a:schemeClr val="accent1"/>
                </a:solidFill>
              </a:rPr>
              <a:t>1 sprinkle of blue morpho butterfly dust </a:t>
            </a:r>
            <a:endParaRPr lang="en-GB" sz="2400" dirty="0">
              <a:solidFill>
                <a:schemeClr val="accent1"/>
              </a:solidFill>
            </a:endParaRPr>
          </a:p>
        </p:txBody>
      </p:sp>
      <p:pic>
        <p:nvPicPr>
          <p:cNvPr id="8" name="Picture 4" descr="Image result for children making potions with food colouring">
            <a:extLst>
              <a:ext uri="{FF2B5EF4-FFF2-40B4-BE49-F238E27FC236}">
                <a16:creationId xmlns:a16="http://schemas.microsoft.com/office/drawing/2014/main" id="{4C3B7091-6348-4150-8F3B-FE94C9492E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07"/>
          <a:stretch/>
        </p:blipFill>
        <p:spPr bwMode="auto">
          <a:xfrm>
            <a:off x="7424594" y="1154388"/>
            <a:ext cx="2276755" cy="24921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14AADF2-EF8D-4279-B9F0-DF8FD0AD7102}"/>
              </a:ext>
            </a:extLst>
          </p:cNvPr>
          <p:cNvSpPr txBox="1"/>
          <p:nvPr/>
        </p:nvSpPr>
        <p:spPr>
          <a:xfrm>
            <a:off x="-601565" y="4056678"/>
            <a:ext cx="10982852" cy="461665"/>
          </a:xfrm>
          <a:prstGeom prst="rect">
            <a:avLst/>
          </a:prstGeom>
          <a:noFill/>
        </p:spPr>
        <p:txBody>
          <a:bodyPr wrap="square" rtlCol="0">
            <a:spAutoFit/>
          </a:bodyPr>
          <a:lstStyle/>
          <a:p>
            <a:pPr algn="ctr"/>
            <a:r>
              <a:rPr lang="en-GB" sz="2000" dirty="0" smtClean="0"/>
              <a:t>Use the symbols   </a:t>
            </a:r>
            <a:r>
              <a:rPr lang="en-GB" sz="2400" b="1" dirty="0" smtClean="0"/>
              <a:t>&lt;</a:t>
            </a:r>
            <a:r>
              <a:rPr lang="en-GB" sz="2000" dirty="0" smtClean="0"/>
              <a:t>,    </a:t>
            </a:r>
            <a:r>
              <a:rPr lang="en-GB" sz="2400" b="1" dirty="0" smtClean="0"/>
              <a:t>&gt;</a:t>
            </a:r>
            <a:r>
              <a:rPr lang="en-GB" sz="2000" dirty="0" smtClean="0"/>
              <a:t>    or     </a:t>
            </a:r>
            <a:r>
              <a:rPr lang="en-GB" sz="2400" b="1" dirty="0" smtClean="0"/>
              <a:t>=</a:t>
            </a:r>
            <a:r>
              <a:rPr lang="en-GB" sz="2000" dirty="0" smtClean="0"/>
              <a:t>    to complete the statements:</a:t>
            </a:r>
            <a:endParaRPr lang="en-GB" sz="2000" dirty="0"/>
          </a:p>
        </p:txBody>
      </p:sp>
      <p:sp>
        <p:nvSpPr>
          <p:cNvPr id="10" name="TextBox 9">
            <a:extLst>
              <a:ext uri="{FF2B5EF4-FFF2-40B4-BE49-F238E27FC236}">
                <a16:creationId xmlns:a16="http://schemas.microsoft.com/office/drawing/2014/main" id="{014AADF2-EF8D-4279-B9F0-DF8FD0AD7102}"/>
              </a:ext>
            </a:extLst>
          </p:cNvPr>
          <p:cNvSpPr txBox="1"/>
          <p:nvPr/>
        </p:nvSpPr>
        <p:spPr>
          <a:xfrm>
            <a:off x="1283298" y="4934088"/>
            <a:ext cx="3589277" cy="400110"/>
          </a:xfrm>
          <a:prstGeom prst="rect">
            <a:avLst/>
          </a:prstGeom>
          <a:noFill/>
        </p:spPr>
        <p:txBody>
          <a:bodyPr wrap="square" rtlCol="0">
            <a:spAutoFit/>
          </a:bodyPr>
          <a:lstStyle/>
          <a:p>
            <a:pPr algn="ctr"/>
            <a:r>
              <a:rPr lang="en-GB" sz="2000" dirty="0" smtClean="0"/>
              <a:t>Crushed, ripe bananas</a:t>
            </a:r>
            <a:endParaRPr lang="en-GB" sz="2000" dirty="0"/>
          </a:p>
        </p:txBody>
      </p:sp>
      <p:sp>
        <p:nvSpPr>
          <p:cNvPr id="12" name="TextBox 11">
            <a:extLst>
              <a:ext uri="{FF2B5EF4-FFF2-40B4-BE49-F238E27FC236}">
                <a16:creationId xmlns:a16="http://schemas.microsoft.com/office/drawing/2014/main" id="{014AADF2-EF8D-4279-B9F0-DF8FD0AD7102}"/>
              </a:ext>
            </a:extLst>
          </p:cNvPr>
          <p:cNvSpPr txBox="1"/>
          <p:nvPr/>
        </p:nvSpPr>
        <p:spPr>
          <a:xfrm>
            <a:off x="5749762" y="5879865"/>
            <a:ext cx="2561665" cy="400110"/>
          </a:xfrm>
          <a:prstGeom prst="rect">
            <a:avLst/>
          </a:prstGeom>
          <a:noFill/>
        </p:spPr>
        <p:txBody>
          <a:bodyPr wrap="square" rtlCol="0">
            <a:spAutoFit/>
          </a:bodyPr>
          <a:lstStyle/>
          <a:p>
            <a:pPr algn="ctr"/>
            <a:r>
              <a:rPr lang="en-GB" sz="2000" dirty="0" smtClean="0"/>
              <a:t>Crushed, ripe bananas</a:t>
            </a:r>
            <a:endParaRPr lang="en-GB" sz="2000" dirty="0"/>
          </a:p>
        </p:txBody>
      </p:sp>
      <p:sp>
        <p:nvSpPr>
          <p:cNvPr id="11" name="TextBox 10">
            <a:extLst>
              <a:ext uri="{FF2B5EF4-FFF2-40B4-BE49-F238E27FC236}">
                <a16:creationId xmlns:a16="http://schemas.microsoft.com/office/drawing/2014/main" id="{014AADF2-EF8D-4279-B9F0-DF8FD0AD7102}"/>
              </a:ext>
            </a:extLst>
          </p:cNvPr>
          <p:cNvSpPr txBox="1"/>
          <p:nvPr/>
        </p:nvSpPr>
        <p:spPr>
          <a:xfrm>
            <a:off x="5059677" y="4934088"/>
            <a:ext cx="3589277" cy="400110"/>
          </a:xfrm>
          <a:prstGeom prst="rect">
            <a:avLst/>
          </a:prstGeom>
          <a:noFill/>
        </p:spPr>
        <p:txBody>
          <a:bodyPr wrap="square" rtlCol="0">
            <a:spAutoFit/>
          </a:bodyPr>
          <a:lstStyle/>
          <a:p>
            <a:pPr algn="ctr"/>
            <a:r>
              <a:rPr lang="en-GB" sz="2000" dirty="0" smtClean="0"/>
              <a:t>Destroyed tree bark</a:t>
            </a:r>
            <a:endParaRPr lang="en-GB" sz="2000" dirty="0"/>
          </a:p>
        </p:txBody>
      </p:sp>
      <p:sp>
        <p:nvSpPr>
          <p:cNvPr id="13" name="TextBox 12">
            <a:extLst>
              <a:ext uri="{FF2B5EF4-FFF2-40B4-BE49-F238E27FC236}">
                <a16:creationId xmlns:a16="http://schemas.microsoft.com/office/drawing/2014/main" id="{014AADF2-EF8D-4279-B9F0-DF8FD0AD7102}"/>
              </a:ext>
            </a:extLst>
          </p:cNvPr>
          <p:cNvSpPr txBox="1"/>
          <p:nvPr/>
        </p:nvSpPr>
        <p:spPr>
          <a:xfrm>
            <a:off x="1427844" y="5853071"/>
            <a:ext cx="3589277" cy="400110"/>
          </a:xfrm>
          <a:prstGeom prst="rect">
            <a:avLst/>
          </a:prstGeom>
          <a:noFill/>
        </p:spPr>
        <p:txBody>
          <a:bodyPr wrap="square" rtlCol="0">
            <a:spAutoFit/>
          </a:bodyPr>
          <a:lstStyle/>
          <a:p>
            <a:pPr algn="ctr"/>
            <a:r>
              <a:rPr lang="en-GB" sz="2000" dirty="0" smtClean="0"/>
              <a:t>Squashed tree frogs</a:t>
            </a:r>
            <a:endParaRPr lang="en-GB" sz="2000" dirty="0"/>
          </a:p>
        </p:txBody>
      </p:sp>
      <p:sp>
        <p:nvSpPr>
          <p:cNvPr id="4" name="Rectangle 3"/>
          <p:cNvSpPr/>
          <p:nvPr/>
        </p:nvSpPr>
        <p:spPr>
          <a:xfrm>
            <a:off x="4722151" y="4854661"/>
            <a:ext cx="675051" cy="57476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722150" y="5792538"/>
            <a:ext cx="675051" cy="57476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loud Callout 4"/>
          <p:cNvSpPr/>
          <p:nvPr/>
        </p:nvSpPr>
        <p:spPr>
          <a:xfrm>
            <a:off x="8836055" y="4270273"/>
            <a:ext cx="3234026" cy="219650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Remember, the wider, open side of the symbol needs to face the larger capacity.</a:t>
            </a:r>
            <a:endParaRPr lang="en-GB" dirty="0"/>
          </a:p>
        </p:txBody>
      </p:sp>
      <p:pic>
        <p:nvPicPr>
          <p:cNvPr id="17" name="Picture 16"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3"/>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16052530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2B77B3-F6EE-4F04-ADB6-414CA0227C59}"/>
              </a:ext>
            </a:extLst>
          </p:cNvPr>
          <p:cNvSpPr txBox="1"/>
          <p:nvPr/>
        </p:nvSpPr>
        <p:spPr>
          <a:xfrm>
            <a:off x="1271451" y="374058"/>
            <a:ext cx="9379131" cy="830997"/>
          </a:xfrm>
          <a:prstGeom prst="rect">
            <a:avLst/>
          </a:prstGeom>
          <a:noFill/>
        </p:spPr>
        <p:txBody>
          <a:bodyPr wrap="square" rtlCol="0">
            <a:spAutoFit/>
          </a:bodyPr>
          <a:lstStyle/>
          <a:p>
            <a:pPr algn="ctr"/>
            <a:r>
              <a:rPr lang="en-GB" sz="4800" dirty="0" smtClean="0"/>
              <a:t>Comparing Ingredients</a:t>
            </a:r>
            <a:endParaRPr lang="en-GB" sz="4800" dirty="0"/>
          </a:p>
        </p:txBody>
      </p:sp>
      <p:pic>
        <p:nvPicPr>
          <p:cNvPr id="8" name="Picture 4" descr="Image result for children making potions with food colouring">
            <a:extLst>
              <a:ext uri="{FF2B5EF4-FFF2-40B4-BE49-F238E27FC236}">
                <a16:creationId xmlns:a16="http://schemas.microsoft.com/office/drawing/2014/main" id="{4C3B7091-6348-4150-8F3B-FE94C9492E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07"/>
          <a:stretch/>
        </p:blipFill>
        <p:spPr bwMode="auto">
          <a:xfrm>
            <a:off x="9463743" y="374058"/>
            <a:ext cx="2147253" cy="23504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14AADF2-EF8D-4279-B9F0-DF8FD0AD7102}"/>
              </a:ext>
            </a:extLst>
          </p:cNvPr>
          <p:cNvSpPr txBox="1"/>
          <p:nvPr/>
        </p:nvSpPr>
        <p:spPr>
          <a:xfrm>
            <a:off x="2409799" y="1899839"/>
            <a:ext cx="7376829" cy="1077218"/>
          </a:xfrm>
          <a:prstGeom prst="rect">
            <a:avLst/>
          </a:prstGeom>
          <a:noFill/>
        </p:spPr>
        <p:txBody>
          <a:bodyPr wrap="square" rtlCol="0">
            <a:spAutoFit/>
          </a:bodyPr>
          <a:lstStyle/>
          <a:p>
            <a:pPr algn="ctr"/>
            <a:r>
              <a:rPr lang="en-GB" sz="2000" dirty="0" smtClean="0"/>
              <a:t>Write 3 of your own statements, </a:t>
            </a:r>
            <a:r>
              <a:rPr lang="en-GB" sz="2000" dirty="0"/>
              <a:t>u</a:t>
            </a:r>
            <a:r>
              <a:rPr lang="en-GB" sz="2000" dirty="0" smtClean="0"/>
              <a:t>se the symbols   </a:t>
            </a:r>
          </a:p>
          <a:p>
            <a:pPr algn="ctr"/>
            <a:r>
              <a:rPr lang="en-GB" sz="2400" b="1" dirty="0" smtClean="0"/>
              <a:t>&lt;</a:t>
            </a:r>
            <a:r>
              <a:rPr lang="en-GB" sz="2000" dirty="0" smtClean="0"/>
              <a:t>,    </a:t>
            </a:r>
            <a:r>
              <a:rPr lang="en-GB" sz="2400" b="1" dirty="0" smtClean="0"/>
              <a:t>&gt;</a:t>
            </a:r>
            <a:r>
              <a:rPr lang="en-GB" sz="2000" dirty="0" smtClean="0"/>
              <a:t>    or     </a:t>
            </a:r>
            <a:r>
              <a:rPr lang="en-GB" sz="2400" b="1" dirty="0" smtClean="0"/>
              <a:t>=</a:t>
            </a:r>
            <a:r>
              <a:rPr lang="en-GB" sz="2000" dirty="0" smtClean="0"/>
              <a:t>    that link to the ingredients in your </a:t>
            </a:r>
          </a:p>
          <a:p>
            <a:pPr algn="ctr"/>
            <a:r>
              <a:rPr lang="en-GB" sz="2000" dirty="0" smtClean="0"/>
              <a:t>own potion:</a:t>
            </a:r>
            <a:endParaRPr lang="en-GB" sz="2000" dirty="0"/>
          </a:p>
        </p:txBody>
      </p:sp>
      <p:sp>
        <p:nvSpPr>
          <p:cNvPr id="10" name="TextBox 9">
            <a:extLst>
              <a:ext uri="{FF2B5EF4-FFF2-40B4-BE49-F238E27FC236}">
                <a16:creationId xmlns:a16="http://schemas.microsoft.com/office/drawing/2014/main" id="{014AADF2-EF8D-4279-B9F0-DF8FD0AD7102}"/>
              </a:ext>
            </a:extLst>
          </p:cNvPr>
          <p:cNvSpPr txBox="1"/>
          <p:nvPr/>
        </p:nvSpPr>
        <p:spPr>
          <a:xfrm>
            <a:off x="856577" y="3861481"/>
            <a:ext cx="6597959" cy="400110"/>
          </a:xfrm>
          <a:prstGeom prst="rect">
            <a:avLst/>
          </a:prstGeom>
          <a:noFill/>
        </p:spPr>
        <p:txBody>
          <a:bodyPr wrap="square" rtlCol="0">
            <a:spAutoFit/>
          </a:bodyPr>
          <a:lstStyle/>
          <a:p>
            <a:pPr algn="ctr"/>
            <a:r>
              <a:rPr lang="en-GB" sz="2000" dirty="0" smtClean="0">
                <a:solidFill>
                  <a:schemeClr val="accent1"/>
                </a:solidFill>
              </a:rPr>
              <a:t>Crushed, ripe bananas   &gt;   Destroyed tree bark</a:t>
            </a:r>
            <a:endParaRPr lang="en-GB" sz="2000" dirty="0">
              <a:solidFill>
                <a:schemeClr val="accent1"/>
              </a:solidFill>
            </a:endParaRPr>
          </a:p>
        </p:txBody>
      </p:sp>
      <p:sp>
        <p:nvSpPr>
          <p:cNvPr id="5" name="Cloud Callout 4"/>
          <p:cNvSpPr/>
          <p:nvPr/>
        </p:nvSpPr>
        <p:spPr>
          <a:xfrm>
            <a:off x="8090263" y="3419269"/>
            <a:ext cx="3607819" cy="177972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Remember, the wider, open side of the symbol needs to face the larger capacity.</a:t>
            </a:r>
            <a:endParaRPr lang="en-GB" dirty="0"/>
          </a:p>
        </p:txBody>
      </p:sp>
      <p:pic>
        <p:nvPicPr>
          <p:cNvPr id="15" name="Picture 14">
            <a:extLst>
              <a:ext uri="{FF2B5EF4-FFF2-40B4-BE49-F238E27FC236}">
                <a16:creationId xmlns:a16="http://schemas.microsoft.com/office/drawing/2014/main" id="{18563243-C74E-4697-BF90-78582400C8BF}"/>
              </a:ext>
            </a:extLst>
          </p:cNvPr>
          <p:cNvPicPr>
            <a:picLocks noChangeAspect="1"/>
          </p:cNvPicPr>
          <p:nvPr/>
        </p:nvPicPr>
        <p:blipFill>
          <a:blip r:embed="rId3"/>
          <a:stretch>
            <a:fillRect/>
          </a:stretch>
        </p:blipFill>
        <p:spPr>
          <a:xfrm>
            <a:off x="556316" y="374059"/>
            <a:ext cx="2169468" cy="2350426"/>
          </a:xfrm>
          <a:prstGeom prst="rect">
            <a:avLst/>
          </a:prstGeom>
        </p:spPr>
      </p:pic>
      <p:sp>
        <p:nvSpPr>
          <p:cNvPr id="16" name="TextBox 15">
            <a:extLst>
              <a:ext uri="{FF2B5EF4-FFF2-40B4-BE49-F238E27FC236}">
                <a16:creationId xmlns:a16="http://schemas.microsoft.com/office/drawing/2014/main" id="{014AADF2-EF8D-4279-B9F0-DF8FD0AD7102}"/>
              </a:ext>
            </a:extLst>
          </p:cNvPr>
          <p:cNvSpPr txBox="1"/>
          <p:nvPr/>
        </p:nvSpPr>
        <p:spPr>
          <a:xfrm>
            <a:off x="-848197" y="3219214"/>
            <a:ext cx="6597959" cy="400110"/>
          </a:xfrm>
          <a:prstGeom prst="rect">
            <a:avLst/>
          </a:prstGeom>
          <a:noFill/>
        </p:spPr>
        <p:txBody>
          <a:bodyPr wrap="square" rtlCol="0">
            <a:spAutoFit/>
          </a:bodyPr>
          <a:lstStyle/>
          <a:p>
            <a:pPr algn="ctr"/>
            <a:r>
              <a:rPr lang="en-GB" sz="2000" dirty="0" smtClean="0">
                <a:solidFill>
                  <a:schemeClr val="accent1"/>
                </a:solidFill>
              </a:rPr>
              <a:t>For example:</a:t>
            </a:r>
            <a:endParaRPr lang="en-GB" sz="2000" dirty="0">
              <a:solidFill>
                <a:schemeClr val="accent1"/>
              </a:solidFill>
            </a:endParaRPr>
          </a:p>
        </p:txBody>
      </p:sp>
      <p:cxnSp>
        <p:nvCxnSpPr>
          <p:cNvPr id="7" name="Straight Connector 6"/>
          <p:cNvCxnSpPr/>
          <p:nvPr/>
        </p:nvCxnSpPr>
        <p:spPr>
          <a:xfrm>
            <a:off x="1733006" y="4746173"/>
            <a:ext cx="5721530" cy="34834"/>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1733006" y="5316584"/>
            <a:ext cx="5721530" cy="34834"/>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1733006" y="5886995"/>
            <a:ext cx="5721530" cy="34834"/>
          </a:xfrm>
          <a:prstGeom prst="line">
            <a:avLst/>
          </a:prstGeom>
          <a:ln w="19050"/>
        </p:spPr>
        <p:style>
          <a:lnRef idx="1">
            <a:schemeClr val="dk1"/>
          </a:lnRef>
          <a:fillRef idx="0">
            <a:schemeClr val="dk1"/>
          </a:fillRef>
          <a:effectRef idx="0">
            <a:schemeClr val="dk1"/>
          </a:effectRef>
          <a:fontRef idx="minor">
            <a:schemeClr val="tx1"/>
          </a:fontRef>
        </p:style>
      </p:cxnSp>
      <p:pic>
        <p:nvPicPr>
          <p:cNvPr id="19" name="Picture 18"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4"/>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36046320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A0D6-75DF-49AA-BB21-DFB8246D480F}"/>
              </a:ext>
            </a:extLst>
          </p:cNvPr>
          <p:cNvSpPr txBox="1"/>
          <p:nvPr/>
        </p:nvSpPr>
        <p:spPr>
          <a:xfrm>
            <a:off x="6904452" y="2327607"/>
            <a:ext cx="4805996"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7200" dirty="0">
                <a:solidFill>
                  <a:srgbClr val="000000"/>
                </a:solidFill>
                <a:latin typeface="+mj-lt"/>
                <a:ea typeface="+mj-ea"/>
                <a:cs typeface="+mj-cs"/>
              </a:rPr>
              <a:t>Challenge!</a:t>
            </a:r>
          </a:p>
        </p:txBody>
      </p:sp>
      <p:pic>
        <p:nvPicPr>
          <p:cNvPr id="1026" name="Picture 2" descr="Trophy Store Gold Well Done Medal award, 5 cm, Free Ribbon, Free engraving  up to 45 letters AM1182.01: Amazon.co.uk: Sports &amp; Outdoors">
            <a:extLst>
              <a:ext uri="{FF2B5EF4-FFF2-40B4-BE49-F238E27FC236}">
                <a16:creationId xmlns:a16="http://schemas.microsoft.com/office/drawing/2014/main" id="{2D9305EB-4C1C-4E8C-B387-332C2BDF4B4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828" r="1175" b="3"/>
          <a:stretch/>
        </p:blipFill>
        <p:spPr bwMode="auto">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E0EB96-74EB-4776-A020-60A830657FAD}"/>
              </a:ext>
            </a:extLst>
          </p:cNvPr>
          <p:cNvSpPr txBox="1"/>
          <p:nvPr/>
        </p:nvSpPr>
        <p:spPr>
          <a:xfrm>
            <a:off x="7079598" y="3753110"/>
            <a:ext cx="4311869" cy="461665"/>
          </a:xfrm>
          <a:prstGeom prst="rect">
            <a:avLst/>
          </a:prstGeom>
          <a:noFill/>
        </p:spPr>
        <p:txBody>
          <a:bodyPr wrap="square" rtlCol="0">
            <a:spAutoFit/>
          </a:bodyPr>
          <a:lstStyle/>
          <a:p>
            <a:pPr>
              <a:spcAft>
                <a:spcPts val="600"/>
              </a:spcAft>
            </a:pPr>
            <a:r>
              <a:rPr lang="en-GB" sz="2400" dirty="0"/>
              <a:t>Have a go at these problems…</a:t>
            </a:r>
          </a:p>
        </p:txBody>
      </p:sp>
    </p:spTree>
    <p:extLst>
      <p:ext uri="{BB962C8B-B14F-4D97-AF65-F5344CB8AC3E}">
        <p14:creationId xmlns:p14="http://schemas.microsoft.com/office/powerpoint/2010/main" val="32752662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6019" y="1806349"/>
            <a:ext cx="3391631" cy="4794717"/>
          </a:xfrm>
          <a:prstGeom prst="rect">
            <a:avLst/>
          </a:prstGeom>
        </p:spPr>
      </p:pic>
      <p:sp>
        <p:nvSpPr>
          <p:cNvPr id="5" name="Rectangle 4">
            <a:extLst>
              <a:ext uri="{FF2B5EF4-FFF2-40B4-BE49-F238E27FC236}">
                <a16:creationId xmlns:a16="http://schemas.microsoft.com/office/drawing/2014/main" id="{9ACA1241-448F-42BF-AA2B-BA8E7EFA6EB5}"/>
              </a:ext>
            </a:extLst>
          </p:cNvPr>
          <p:cNvSpPr/>
          <p:nvPr/>
        </p:nvSpPr>
        <p:spPr>
          <a:xfrm>
            <a:off x="5029693" y="134513"/>
            <a:ext cx="1716047"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Litres</a:t>
            </a:r>
            <a:endParaRPr lang="en-US" sz="5400" dirty="0">
              <a:ln w="0"/>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860DFC27-56B5-4DC8-81FE-DC18ABC72E64}"/>
              </a:ext>
            </a:extLst>
          </p:cNvPr>
          <p:cNvSpPr/>
          <p:nvPr/>
        </p:nvSpPr>
        <p:spPr>
          <a:xfrm>
            <a:off x="1030369" y="1057843"/>
            <a:ext cx="9872249"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many litres are there?</a:t>
            </a:r>
          </a:p>
        </p:txBody>
      </p:sp>
      <p:sp>
        <p:nvSpPr>
          <p:cNvPr id="9" name="Oval 8"/>
          <p:cNvSpPr/>
          <p:nvPr/>
        </p:nvSpPr>
        <p:spPr>
          <a:xfrm>
            <a:off x="1577787" y="5722092"/>
            <a:ext cx="1004047" cy="506898"/>
          </a:xfrm>
          <a:prstGeom prst="ellipse">
            <a:avLst/>
          </a:prstGeom>
          <a:noFill/>
          <a:ln w="57150">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cxnSp>
        <p:nvCxnSpPr>
          <p:cNvPr id="11" name="Straight Arrow Connector 10"/>
          <p:cNvCxnSpPr/>
          <p:nvPr/>
        </p:nvCxnSpPr>
        <p:spPr>
          <a:xfrm flipV="1">
            <a:off x="2622380" y="4849906"/>
            <a:ext cx="2917808" cy="1026783"/>
          </a:xfrm>
          <a:prstGeom prst="straightConnector1">
            <a:avLst/>
          </a:prstGeom>
          <a:ln w="3810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17" name="Rectangle 16"/>
          <p:cNvSpPr/>
          <p:nvPr/>
        </p:nvSpPr>
        <p:spPr>
          <a:xfrm>
            <a:off x="7114427" y="2483161"/>
            <a:ext cx="2374933" cy="646331"/>
          </a:xfrm>
          <a:prstGeom prst="rect">
            <a:avLst/>
          </a:prstGeom>
        </p:spPr>
        <p:txBody>
          <a:bodyPr wrap="square">
            <a:spAutoFit/>
          </a:bodyPr>
          <a:lstStyle/>
          <a:p>
            <a:pPr algn="ctr"/>
            <a:r>
              <a:rPr lang="en-US" dirty="0" smtClean="0"/>
              <a:t>Paint is measured in litres.</a:t>
            </a:r>
            <a:endParaRPr lang="en-GB" dirty="0"/>
          </a:p>
        </p:txBody>
      </p:sp>
      <p:sp>
        <p:nvSpPr>
          <p:cNvPr id="25" name="Explosion 2 24"/>
          <p:cNvSpPr/>
          <p:nvPr/>
        </p:nvSpPr>
        <p:spPr>
          <a:xfrm rot="622551">
            <a:off x="6217105" y="1620602"/>
            <a:ext cx="4422719" cy="2187519"/>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5725969" y="4533356"/>
            <a:ext cx="5990902" cy="369332"/>
          </a:xfrm>
          <a:prstGeom prst="rect">
            <a:avLst/>
          </a:prstGeom>
        </p:spPr>
        <p:txBody>
          <a:bodyPr wrap="square">
            <a:spAutoFit/>
          </a:bodyPr>
          <a:lstStyle/>
          <a:p>
            <a:r>
              <a:rPr lang="en-US" dirty="0" smtClean="0"/>
              <a:t>How much paint is in the tin?</a:t>
            </a:r>
            <a:endParaRPr lang="en-GB" dirty="0"/>
          </a:p>
        </p:txBody>
      </p:sp>
      <p:cxnSp>
        <p:nvCxnSpPr>
          <p:cNvPr id="12" name="Straight Connector 11"/>
          <p:cNvCxnSpPr/>
          <p:nvPr/>
        </p:nvCxnSpPr>
        <p:spPr>
          <a:xfrm>
            <a:off x="5827933" y="5363297"/>
            <a:ext cx="507468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3"/>
          <a:stretch>
            <a:fillRect/>
          </a:stretch>
        </p:blipFill>
        <p:spPr>
          <a:xfrm>
            <a:off x="10760176" y="143222"/>
            <a:ext cx="1276350" cy="971550"/>
          </a:xfrm>
          <a:prstGeom prst="rect">
            <a:avLst/>
          </a:prstGeom>
        </p:spPr>
      </p:pic>
    </p:spTree>
    <p:extLst>
      <p:ext uri="{BB962C8B-B14F-4D97-AF65-F5344CB8AC3E}">
        <p14:creationId xmlns:p14="http://schemas.microsoft.com/office/powerpoint/2010/main" val="16059745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426" y="0"/>
            <a:ext cx="10515600" cy="1325563"/>
          </a:xfrm>
        </p:spPr>
        <p:txBody>
          <a:bodyPr>
            <a:normAutofit/>
          </a:bodyPr>
          <a:lstStyle/>
          <a:p>
            <a:pPr algn="ctr"/>
            <a:r>
              <a:rPr lang="en-GB" sz="5400" dirty="0">
                <a:effectLst>
                  <a:outerShdw blurRad="38100" dist="38100" dir="2700000" algn="tl">
                    <a:srgbClr val="000000">
                      <a:alpha val="43137"/>
                    </a:srgbClr>
                  </a:outerShdw>
                </a:effectLst>
                <a:latin typeface="+mn-lt"/>
              </a:rPr>
              <a:t>Challenge</a:t>
            </a:r>
          </a:p>
        </p:txBody>
      </p:sp>
      <p:pic>
        <p:nvPicPr>
          <p:cNvPr id="16" name="Picture 15"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sp>
        <p:nvSpPr>
          <p:cNvPr id="4" name="TextBox 3">
            <a:extLst>
              <a:ext uri="{FF2B5EF4-FFF2-40B4-BE49-F238E27FC236}">
                <a16:creationId xmlns:a16="http://schemas.microsoft.com/office/drawing/2014/main" id="{014AADF2-EF8D-4279-B9F0-DF8FD0AD7102}"/>
              </a:ext>
            </a:extLst>
          </p:cNvPr>
          <p:cNvSpPr txBox="1"/>
          <p:nvPr/>
        </p:nvSpPr>
        <p:spPr>
          <a:xfrm>
            <a:off x="2357548" y="1325563"/>
            <a:ext cx="7376829" cy="461665"/>
          </a:xfrm>
          <a:prstGeom prst="rect">
            <a:avLst/>
          </a:prstGeom>
          <a:noFill/>
        </p:spPr>
        <p:txBody>
          <a:bodyPr wrap="square" rtlCol="0">
            <a:spAutoFit/>
          </a:bodyPr>
          <a:lstStyle/>
          <a:p>
            <a:pPr algn="ctr"/>
            <a:r>
              <a:rPr lang="en-GB" sz="2400" dirty="0" smtClean="0"/>
              <a:t>What is the total volume of your potion?</a:t>
            </a:r>
            <a:endParaRPr lang="en-GB" sz="2400" dirty="0"/>
          </a:p>
        </p:txBody>
      </p:sp>
      <p:pic>
        <p:nvPicPr>
          <p:cNvPr id="5" name="Picture 4" descr="Image result for children making potions with food colouring">
            <a:extLst>
              <a:ext uri="{FF2B5EF4-FFF2-40B4-BE49-F238E27FC236}">
                <a16:creationId xmlns:a16="http://schemas.microsoft.com/office/drawing/2014/main" id="{4C3B7091-6348-4150-8F3B-FE94C9492E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07"/>
          <a:stretch/>
        </p:blipFill>
        <p:spPr bwMode="auto">
          <a:xfrm>
            <a:off x="3750920" y="1937577"/>
            <a:ext cx="2147253" cy="23504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children making potions with food colouring">
            <a:extLst>
              <a:ext uri="{FF2B5EF4-FFF2-40B4-BE49-F238E27FC236}">
                <a16:creationId xmlns:a16="http://schemas.microsoft.com/office/drawing/2014/main" id="{09291484-1CDD-43A9-9BCD-B31332E9E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878" y="1937577"/>
            <a:ext cx="2147253" cy="23504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14AADF2-EF8D-4279-B9F0-DF8FD0AD7102}"/>
              </a:ext>
            </a:extLst>
          </p:cNvPr>
          <p:cNvSpPr txBox="1"/>
          <p:nvPr/>
        </p:nvSpPr>
        <p:spPr>
          <a:xfrm>
            <a:off x="395971" y="4560798"/>
            <a:ext cx="11162509" cy="461665"/>
          </a:xfrm>
          <a:prstGeom prst="rect">
            <a:avLst/>
          </a:prstGeom>
          <a:noFill/>
        </p:spPr>
        <p:txBody>
          <a:bodyPr wrap="square" rtlCol="0">
            <a:spAutoFit/>
          </a:bodyPr>
          <a:lstStyle/>
          <a:p>
            <a:r>
              <a:rPr lang="en-GB" sz="2400" dirty="0" smtClean="0"/>
              <a:t>Add together the amount of each of your ingredients to find the total…</a:t>
            </a:r>
            <a:endParaRPr lang="en-GB" sz="2400" dirty="0"/>
          </a:p>
        </p:txBody>
      </p:sp>
      <p:sp>
        <p:nvSpPr>
          <p:cNvPr id="8" name="Cloud Callout 7"/>
          <p:cNvSpPr/>
          <p:nvPr/>
        </p:nvSpPr>
        <p:spPr>
          <a:xfrm>
            <a:off x="9283337" y="4270273"/>
            <a:ext cx="2786744" cy="219650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Don’t forget – your total amount needs to be in ml’s or L’s.</a:t>
            </a:r>
            <a:endParaRPr lang="en-GB" dirty="0"/>
          </a:p>
        </p:txBody>
      </p:sp>
      <p:cxnSp>
        <p:nvCxnSpPr>
          <p:cNvPr id="9" name="Straight Connector 8"/>
          <p:cNvCxnSpPr/>
          <p:nvPr/>
        </p:nvCxnSpPr>
        <p:spPr>
          <a:xfrm>
            <a:off x="1741714" y="5791200"/>
            <a:ext cx="65836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14AADF2-EF8D-4279-B9F0-DF8FD0AD7102}"/>
              </a:ext>
            </a:extLst>
          </p:cNvPr>
          <p:cNvSpPr txBox="1"/>
          <p:nvPr/>
        </p:nvSpPr>
        <p:spPr>
          <a:xfrm>
            <a:off x="-555469" y="5412069"/>
            <a:ext cx="7376829" cy="461665"/>
          </a:xfrm>
          <a:prstGeom prst="rect">
            <a:avLst/>
          </a:prstGeom>
          <a:noFill/>
        </p:spPr>
        <p:txBody>
          <a:bodyPr wrap="square" rtlCol="0">
            <a:spAutoFit/>
          </a:bodyPr>
          <a:lstStyle/>
          <a:p>
            <a:pPr algn="ctr"/>
            <a:r>
              <a:rPr lang="en-GB" sz="2400" dirty="0" smtClean="0"/>
              <a:t>Total =</a:t>
            </a:r>
            <a:endParaRPr lang="en-GB" sz="2400" dirty="0"/>
          </a:p>
        </p:txBody>
      </p:sp>
    </p:spTree>
    <p:extLst>
      <p:ext uri="{BB962C8B-B14F-4D97-AF65-F5344CB8AC3E}">
        <p14:creationId xmlns:p14="http://schemas.microsoft.com/office/powerpoint/2010/main" val="11989981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normAutofit/>
          </a:bodyPr>
          <a:lstStyle/>
          <a:p>
            <a:pPr algn="ctr"/>
            <a:r>
              <a:rPr lang="en-GB" sz="5400" dirty="0">
                <a:effectLst>
                  <a:outerShdw blurRad="38100" dist="38100" dir="2700000" algn="tl">
                    <a:srgbClr val="000000">
                      <a:alpha val="43137"/>
                    </a:srgbClr>
                  </a:outerShdw>
                </a:effectLst>
                <a:latin typeface="+mn-lt"/>
              </a:rPr>
              <a:t>Tricky Challenge</a:t>
            </a:r>
          </a:p>
        </p:txBody>
      </p:sp>
      <p:pic>
        <p:nvPicPr>
          <p:cNvPr id="11" name="Picture 10"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pic>
        <p:nvPicPr>
          <p:cNvPr id="3" name="Picture 2"/>
          <p:cNvPicPr>
            <a:picLocks noChangeAspect="1"/>
          </p:cNvPicPr>
          <p:nvPr/>
        </p:nvPicPr>
        <p:blipFill>
          <a:blip r:embed="rId3"/>
          <a:stretch>
            <a:fillRect/>
          </a:stretch>
        </p:blipFill>
        <p:spPr>
          <a:xfrm>
            <a:off x="2604110" y="1260837"/>
            <a:ext cx="7306244" cy="4728574"/>
          </a:xfrm>
          <a:prstGeom prst="rect">
            <a:avLst/>
          </a:prstGeom>
          <a:ln w="38100">
            <a:solidFill>
              <a:schemeClr val="accent1"/>
            </a:solidFill>
          </a:ln>
        </p:spPr>
      </p:pic>
      <p:sp>
        <p:nvSpPr>
          <p:cNvPr id="5" name="TextBox 4">
            <a:extLst>
              <a:ext uri="{FF2B5EF4-FFF2-40B4-BE49-F238E27FC236}">
                <a16:creationId xmlns:a16="http://schemas.microsoft.com/office/drawing/2014/main" id="{014AADF2-EF8D-4279-B9F0-DF8FD0AD7102}"/>
              </a:ext>
            </a:extLst>
          </p:cNvPr>
          <p:cNvSpPr txBox="1"/>
          <p:nvPr/>
        </p:nvSpPr>
        <p:spPr>
          <a:xfrm>
            <a:off x="2668909" y="6171884"/>
            <a:ext cx="5342978" cy="461665"/>
          </a:xfrm>
          <a:prstGeom prst="rect">
            <a:avLst/>
          </a:prstGeom>
          <a:noFill/>
        </p:spPr>
        <p:txBody>
          <a:bodyPr wrap="square" rtlCol="0">
            <a:spAutoFit/>
          </a:bodyPr>
          <a:lstStyle/>
          <a:p>
            <a:r>
              <a:rPr lang="en-GB" sz="2400" dirty="0" smtClean="0">
                <a:solidFill>
                  <a:srgbClr val="FF0000"/>
                </a:solidFill>
              </a:rPr>
              <a:t>For example:    C + C + C + C    =    B</a:t>
            </a:r>
            <a:endParaRPr lang="en-GB" sz="2400" dirty="0">
              <a:solidFill>
                <a:srgbClr val="FF0000"/>
              </a:solidFill>
            </a:endParaRPr>
          </a:p>
        </p:txBody>
      </p:sp>
    </p:spTree>
    <p:extLst>
      <p:ext uri="{BB962C8B-B14F-4D97-AF65-F5344CB8AC3E}">
        <p14:creationId xmlns:p14="http://schemas.microsoft.com/office/powerpoint/2010/main" val="26236195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D4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E3E5535D-DDA7-45DD-A6F6-22A0653C83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03400" y="1176793"/>
            <a:ext cx="4528108" cy="45481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AEF7FB7-AE85-463D-AE4B-E81330DE1376}"/>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8" name="Rectangle 7">
            <a:extLst>
              <a:ext uri="{FF2B5EF4-FFF2-40B4-BE49-F238E27FC236}">
                <a16:creationId xmlns:a16="http://schemas.microsoft.com/office/drawing/2014/main" id="{0F9FB752-D881-4A58-9734-650E9602BCC6}"/>
              </a:ext>
            </a:extLst>
          </p:cNvPr>
          <p:cNvSpPr/>
          <p:nvPr/>
        </p:nvSpPr>
        <p:spPr>
          <a:xfrm>
            <a:off x="0" y="5674395"/>
            <a:ext cx="12192000" cy="95607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7E06FD9-CF0D-427E-829C-AFA7A56C1688}"/>
              </a:ext>
            </a:extLst>
          </p:cNvPr>
          <p:cNvSpPr txBox="1"/>
          <p:nvPr/>
        </p:nvSpPr>
        <p:spPr>
          <a:xfrm>
            <a:off x="242056" y="5829267"/>
            <a:ext cx="11130455" cy="646331"/>
          </a:xfrm>
          <a:prstGeom prst="rect">
            <a:avLst/>
          </a:prstGeom>
          <a:noFill/>
        </p:spPr>
        <p:txBody>
          <a:bodyPr wrap="square" rtlCol="0">
            <a:spAutoFit/>
          </a:bodyPr>
          <a:lstStyle/>
          <a:p>
            <a:r>
              <a:rPr lang="en-GB" dirty="0"/>
              <a:t>Please send any completed work/photographed evidence of completed work (practical activities) to </a:t>
            </a:r>
            <a:r>
              <a:rPr lang="en-GB" dirty="0">
                <a:hlinkClick r:id="rId4"/>
              </a:rPr>
              <a:t>pioneerspupils@gmail.com</a:t>
            </a:r>
            <a:r>
              <a:rPr lang="en-GB" dirty="0"/>
              <a:t>                       </a:t>
            </a:r>
            <a:r>
              <a:rPr lang="en-GB" dirty="0">
                <a:solidFill>
                  <a:schemeClr val="bg1"/>
                </a:solidFill>
              </a:rPr>
              <a:t>or</a:t>
            </a:r>
            <a:r>
              <a:rPr lang="en-GB" dirty="0"/>
              <a:t>                          deliver it to the dropbox outside of school on a Friday.</a:t>
            </a:r>
          </a:p>
        </p:txBody>
      </p:sp>
      <p:sp>
        <p:nvSpPr>
          <p:cNvPr id="13" name="Rectangle 12">
            <a:extLst>
              <a:ext uri="{FF2B5EF4-FFF2-40B4-BE49-F238E27FC236}">
                <a16:creationId xmlns:a16="http://schemas.microsoft.com/office/drawing/2014/main" id="{772536DC-F3D8-4F1F-8376-E3E50FBB8361}"/>
              </a:ext>
            </a:extLst>
          </p:cNvPr>
          <p:cNvSpPr/>
          <p:nvPr/>
        </p:nvSpPr>
        <p:spPr>
          <a:xfrm>
            <a:off x="0" y="468936"/>
            <a:ext cx="12192000" cy="552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77A30C-55FB-45AF-A863-F51AE27C48E5}"/>
              </a:ext>
            </a:extLst>
          </p:cNvPr>
          <p:cNvSpPr txBox="1"/>
          <p:nvPr/>
        </p:nvSpPr>
        <p:spPr>
          <a:xfrm>
            <a:off x="1034043" y="347751"/>
            <a:ext cx="10535920" cy="707886"/>
          </a:xfrm>
          <a:prstGeom prst="rect">
            <a:avLst/>
          </a:prstGeom>
          <a:noFill/>
        </p:spPr>
        <p:txBody>
          <a:bodyPr wrap="square" lIns="91440" tIns="45720" rIns="91440" bIns="45720" rtlCol="0" anchor="t">
            <a:spAutoFit/>
          </a:bodyPr>
          <a:lstStyle/>
          <a:p>
            <a:pPr algn="ctr"/>
            <a:r>
              <a:rPr lang="en-GB" sz="4000" dirty="0">
                <a:solidFill>
                  <a:schemeClr val="accent1">
                    <a:lumMod val="60000"/>
                    <a:lumOff val="40000"/>
                  </a:schemeClr>
                </a:solidFill>
              </a:rPr>
              <a:t>Well done for all of your hard work this lesson!</a:t>
            </a:r>
          </a:p>
        </p:txBody>
      </p:sp>
    </p:spTree>
    <p:extLst>
      <p:ext uri="{BB962C8B-B14F-4D97-AF65-F5344CB8AC3E}">
        <p14:creationId xmlns:p14="http://schemas.microsoft.com/office/powerpoint/2010/main" val="18875151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smtClean="0"/>
              <a:t>26.02.21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1323439"/>
          </a:xfrm>
          <a:prstGeom prst="rect">
            <a:avLst/>
          </a:prstGeom>
          <a:noFill/>
        </p:spPr>
        <p:txBody>
          <a:bodyPr wrap="square" rtlCol="0">
            <a:spAutoFit/>
          </a:bodyPr>
          <a:lstStyle/>
          <a:p>
            <a:r>
              <a:rPr lang="en-GB" sz="4000" dirty="0"/>
              <a:t>LO To be able </a:t>
            </a:r>
            <a:r>
              <a:rPr lang="en-GB" sz="4000" dirty="0" smtClean="0"/>
              <a:t>to read temperature in degrees Celsius. </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14575203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15" y="231087"/>
            <a:ext cx="5766459"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Temperature</a:t>
            </a:r>
            <a:endParaRPr lang="en-GB" sz="5400" dirty="0">
              <a:effectLst>
                <a:outerShdw blurRad="38100" dist="38100" dir="2700000" algn="tl">
                  <a:srgbClr val="000000">
                    <a:alpha val="43137"/>
                  </a:srgbClr>
                </a:outerShdw>
              </a:effectLst>
              <a:latin typeface="+mn-lt"/>
            </a:endParaRPr>
          </a:p>
        </p:txBody>
      </p:sp>
      <p:sp>
        <p:nvSpPr>
          <p:cNvPr id="4" name="TextBox 3"/>
          <p:cNvSpPr txBox="1"/>
          <p:nvPr/>
        </p:nvSpPr>
        <p:spPr>
          <a:xfrm>
            <a:off x="1135655" y="1901078"/>
            <a:ext cx="8369178" cy="523220"/>
          </a:xfrm>
          <a:prstGeom prst="rect">
            <a:avLst/>
          </a:prstGeom>
          <a:noFill/>
        </p:spPr>
        <p:txBody>
          <a:bodyPr wrap="square" rtlCol="0">
            <a:spAutoFit/>
          </a:bodyPr>
          <a:lstStyle/>
          <a:p>
            <a:r>
              <a:rPr lang="en-GB" sz="2800" dirty="0" smtClean="0"/>
              <a:t>Temperature is how hot or cold something is.</a:t>
            </a:r>
            <a:endParaRPr lang="en-GB" sz="2800" dirty="0"/>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683122" y="1173249"/>
            <a:ext cx="1828124" cy="2136468"/>
          </a:xfrm>
          <a:prstGeom prst="rect">
            <a:avLst/>
          </a:prstGeom>
        </p:spPr>
      </p:pic>
      <p:sp>
        <p:nvSpPr>
          <p:cNvPr id="6" name="TextBox 5"/>
          <p:cNvSpPr txBox="1"/>
          <p:nvPr/>
        </p:nvSpPr>
        <p:spPr>
          <a:xfrm>
            <a:off x="1135655" y="2967596"/>
            <a:ext cx="8369178" cy="523220"/>
          </a:xfrm>
          <a:prstGeom prst="rect">
            <a:avLst/>
          </a:prstGeom>
          <a:noFill/>
        </p:spPr>
        <p:txBody>
          <a:bodyPr wrap="square" rtlCol="0">
            <a:spAutoFit/>
          </a:bodyPr>
          <a:lstStyle/>
          <a:p>
            <a:r>
              <a:rPr lang="en-US" sz="2800" dirty="0" smtClean="0"/>
              <a:t>Temperature is measured by a thermometer.</a:t>
            </a:r>
            <a:endParaRPr lang="en-GB" sz="2800" dirty="0">
              <a:solidFill>
                <a:schemeClr val="accent1"/>
              </a:solidFill>
            </a:endParaRPr>
          </a:p>
        </p:txBody>
      </p:sp>
      <p:sp>
        <p:nvSpPr>
          <p:cNvPr id="7" name="TextBox 6"/>
          <p:cNvSpPr txBox="1"/>
          <p:nvPr/>
        </p:nvSpPr>
        <p:spPr>
          <a:xfrm>
            <a:off x="1135655" y="3853015"/>
            <a:ext cx="8369178" cy="523220"/>
          </a:xfrm>
          <a:prstGeom prst="rect">
            <a:avLst/>
          </a:prstGeom>
          <a:noFill/>
        </p:spPr>
        <p:txBody>
          <a:bodyPr wrap="square" rtlCol="0">
            <a:spAutoFit/>
          </a:bodyPr>
          <a:lstStyle/>
          <a:p>
            <a:r>
              <a:rPr lang="en-US" sz="2800" dirty="0" smtClean="0"/>
              <a:t>Thermometers can look like this:</a:t>
            </a:r>
            <a:endParaRPr lang="en-GB" sz="2800" dirty="0">
              <a:solidFill>
                <a:schemeClr val="accent1"/>
              </a:solidFill>
            </a:endParaRPr>
          </a:p>
        </p:txBody>
      </p:sp>
      <p:pic>
        <p:nvPicPr>
          <p:cNvPr id="5" name="Picture 4"/>
          <p:cNvPicPr>
            <a:picLocks noChangeAspect="1"/>
          </p:cNvPicPr>
          <p:nvPr/>
        </p:nvPicPr>
        <p:blipFill>
          <a:blip r:embed="rId3"/>
          <a:stretch>
            <a:fillRect/>
          </a:stretch>
        </p:blipFill>
        <p:spPr>
          <a:xfrm>
            <a:off x="693260" y="4541093"/>
            <a:ext cx="1743755" cy="1697015"/>
          </a:xfrm>
          <a:prstGeom prst="rect">
            <a:avLst/>
          </a:prstGeom>
        </p:spPr>
      </p:pic>
      <p:pic>
        <p:nvPicPr>
          <p:cNvPr id="8" name="Picture 7"/>
          <p:cNvPicPr>
            <a:picLocks noChangeAspect="1"/>
          </p:cNvPicPr>
          <p:nvPr/>
        </p:nvPicPr>
        <p:blipFill>
          <a:blip r:embed="rId4"/>
          <a:stretch>
            <a:fillRect/>
          </a:stretch>
        </p:blipFill>
        <p:spPr>
          <a:xfrm>
            <a:off x="2981958" y="4427494"/>
            <a:ext cx="967498" cy="1909819"/>
          </a:xfrm>
          <a:prstGeom prst="rect">
            <a:avLst/>
          </a:prstGeom>
        </p:spPr>
      </p:pic>
      <p:pic>
        <p:nvPicPr>
          <p:cNvPr id="9" name="Picture 8"/>
          <p:cNvPicPr>
            <a:picLocks noChangeAspect="1"/>
          </p:cNvPicPr>
          <p:nvPr/>
        </p:nvPicPr>
        <p:blipFill>
          <a:blip r:embed="rId5"/>
          <a:stretch>
            <a:fillRect/>
          </a:stretch>
        </p:blipFill>
        <p:spPr>
          <a:xfrm>
            <a:off x="4504845" y="4541093"/>
            <a:ext cx="1955888" cy="1711402"/>
          </a:xfrm>
          <a:prstGeom prst="rect">
            <a:avLst/>
          </a:prstGeom>
        </p:spPr>
      </p:pic>
      <p:pic>
        <p:nvPicPr>
          <p:cNvPr id="10" name="Picture 9"/>
          <p:cNvPicPr>
            <a:picLocks noChangeAspect="1"/>
          </p:cNvPicPr>
          <p:nvPr/>
        </p:nvPicPr>
        <p:blipFill>
          <a:blip r:embed="rId6"/>
          <a:stretch>
            <a:fillRect/>
          </a:stretch>
        </p:blipFill>
        <p:spPr>
          <a:xfrm>
            <a:off x="6995230" y="4533895"/>
            <a:ext cx="1743755" cy="1697015"/>
          </a:xfrm>
          <a:prstGeom prst="rect">
            <a:avLst/>
          </a:prstGeom>
        </p:spPr>
      </p:pic>
      <p:pic>
        <p:nvPicPr>
          <p:cNvPr id="12" name="Picture 11"/>
          <p:cNvPicPr>
            <a:picLocks noChangeAspect="1"/>
          </p:cNvPicPr>
          <p:nvPr/>
        </p:nvPicPr>
        <p:blipFill>
          <a:blip r:embed="rId7"/>
          <a:stretch>
            <a:fillRect/>
          </a:stretch>
        </p:blipFill>
        <p:spPr>
          <a:xfrm>
            <a:off x="9217209" y="4533897"/>
            <a:ext cx="2458767" cy="1697015"/>
          </a:xfrm>
          <a:prstGeom prst="rect">
            <a:avLst/>
          </a:prstGeom>
        </p:spPr>
      </p:pic>
      <p:pic>
        <p:nvPicPr>
          <p:cNvPr id="13"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8"/>
          <a:stretch>
            <a:fillRect/>
          </a:stretch>
        </p:blipFill>
        <p:spPr>
          <a:xfrm>
            <a:off x="10806021" y="82262"/>
            <a:ext cx="1276350" cy="971550"/>
          </a:xfrm>
          <a:prstGeom prst="rect">
            <a:avLst/>
          </a:prstGeom>
        </p:spPr>
      </p:pic>
    </p:spTree>
    <p:extLst>
      <p:ext uri="{BB962C8B-B14F-4D97-AF65-F5344CB8AC3E}">
        <p14:creationId xmlns:p14="http://schemas.microsoft.com/office/powerpoint/2010/main" val="34595101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15" y="231087"/>
            <a:ext cx="5766459"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Thermometers</a:t>
            </a:r>
            <a:endParaRPr lang="en-GB" sz="5400" dirty="0">
              <a:effectLst>
                <a:outerShdw blurRad="38100" dist="38100" dir="2700000" algn="tl">
                  <a:srgbClr val="000000">
                    <a:alpha val="43137"/>
                  </a:srgbClr>
                </a:outerShdw>
              </a:effectLst>
              <a:latin typeface="+mn-lt"/>
            </a:endParaRPr>
          </a:p>
        </p:txBody>
      </p:sp>
      <p:sp>
        <p:nvSpPr>
          <p:cNvPr id="6" name="TextBox 5"/>
          <p:cNvSpPr txBox="1"/>
          <p:nvPr/>
        </p:nvSpPr>
        <p:spPr>
          <a:xfrm>
            <a:off x="614883" y="3684800"/>
            <a:ext cx="11016343" cy="461665"/>
          </a:xfrm>
          <a:prstGeom prst="rect">
            <a:avLst/>
          </a:prstGeom>
          <a:noFill/>
        </p:spPr>
        <p:txBody>
          <a:bodyPr wrap="square" rtlCol="0">
            <a:spAutoFit/>
          </a:bodyPr>
          <a:lstStyle/>
          <a:p>
            <a:r>
              <a:rPr lang="en-US" sz="2400" dirty="0" smtClean="0"/>
              <a:t>Thermometers can be used to check the temperature of lots of different things.</a:t>
            </a:r>
            <a:endParaRPr lang="en-GB" sz="2400" dirty="0">
              <a:solidFill>
                <a:schemeClr val="accent1"/>
              </a:solidFill>
            </a:endParaRPr>
          </a:p>
        </p:txBody>
      </p:sp>
      <p:sp>
        <p:nvSpPr>
          <p:cNvPr id="7" name="TextBox 6"/>
          <p:cNvSpPr txBox="1"/>
          <p:nvPr/>
        </p:nvSpPr>
        <p:spPr>
          <a:xfrm>
            <a:off x="1675587" y="4567119"/>
            <a:ext cx="8369178" cy="1569660"/>
          </a:xfrm>
          <a:prstGeom prst="rect">
            <a:avLst/>
          </a:prstGeom>
          <a:noFill/>
        </p:spPr>
        <p:txBody>
          <a:bodyPr wrap="square" rtlCol="0">
            <a:spAutoFit/>
          </a:bodyPr>
          <a:lstStyle/>
          <a:p>
            <a:r>
              <a:rPr lang="en-US" sz="2400" dirty="0" smtClean="0"/>
              <a:t>This can include:</a:t>
            </a:r>
          </a:p>
          <a:p>
            <a:pPr marL="342900" indent="-342900">
              <a:buFont typeface="Arial" panose="020B0604020202020204" pitchFamily="34" charset="0"/>
              <a:buChar char="•"/>
            </a:pPr>
            <a:r>
              <a:rPr lang="en-US" sz="2400" dirty="0" smtClean="0">
                <a:solidFill>
                  <a:schemeClr val="accent1"/>
                </a:solidFill>
              </a:rPr>
              <a:t>How hot or cold our bodies are</a:t>
            </a:r>
          </a:p>
          <a:p>
            <a:pPr marL="342900" indent="-342900">
              <a:buFont typeface="Arial" panose="020B0604020202020204" pitchFamily="34" charset="0"/>
              <a:buChar char="•"/>
            </a:pPr>
            <a:r>
              <a:rPr lang="en-US" sz="2400" dirty="0" smtClean="0">
                <a:solidFill>
                  <a:schemeClr val="accent1"/>
                </a:solidFill>
              </a:rPr>
              <a:t>The temperature of the air outside</a:t>
            </a:r>
          </a:p>
          <a:p>
            <a:pPr marL="342900" indent="-342900">
              <a:buFont typeface="Arial" panose="020B0604020202020204" pitchFamily="34" charset="0"/>
              <a:buChar char="•"/>
            </a:pPr>
            <a:r>
              <a:rPr lang="en-US" sz="2400" dirty="0" smtClean="0">
                <a:solidFill>
                  <a:schemeClr val="accent1"/>
                </a:solidFill>
              </a:rPr>
              <a:t>How hot food is that has been in the oven</a:t>
            </a:r>
            <a:endParaRPr lang="en-GB" sz="2400" dirty="0">
              <a:solidFill>
                <a:schemeClr val="accent1"/>
              </a:solidFill>
            </a:endParaRPr>
          </a:p>
        </p:txBody>
      </p:sp>
      <p:pic>
        <p:nvPicPr>
          <p:cNvPr id="5" name="Picture 4"/>
          <p:cNvPicPr>
            <a:picLocks noChangeAspect="1"/>
          </p:cNvPicPr>
          <p:nvPr/>
        </p:nvPicPr>
        <p:blipFill>
          <a:blip r:embed="rId2"/>
          <a:stretch>
            <a:fillRect/>
          </a:stretch>
        </p:blipFill>
        <p:spPr>
          <a:xfrm>
            <a:off x="614883" y="1670249"/>
            <a:ext cx="1743755" cy="1697015"/>
          </a:xfrm>
          <a:prstGeom prst="rect">
            <a:avLst/>
          </a:prstGeom>
        </p:spPr>
      </p:pic>
      <p:pic>
        <p:nvPicPr>
          <p:cNvPr id="8" name="Picture 7"/>
          <p:cNvPicPr>
            <a:picLocks noChangeAspect="1"/>
          </p:cNvPicPr>
          <p:nvPr/>
        </p:nvPicPr>
        <p:blipFill>
          <a:blip r:embed="rId3"/>
          <a:stretch>
            <a:fillRect/>
          </a:stretch>
        </p:blipFill>
        <p:spPr>
          <a:xfrm>
            <a:off x="2903581" y="1556650"/>
            <a:ext cx="967498" cy="1909819"/>
          </a:xfrm>
          <a:prstGeom prst="rect">
            <a:avLst/>
          </a:prstGeom>
        </p:spPr>
      </p:pic>
      <p:pic>
        <p:nvPicPr>
          <p:cNvPr id="9" name="Picture 8"/>
          <p:cNvPicPr>
            <a:picLocks noChangeAspect="1"/>
          </p:cNvPicPr>
          <p:nvPr/>
        </p:nvPicPr>
        <p:blipFill>
          <a:blip r:embed="rId4"/>
          <a:stretch>
            <a:fillRect/>
          </a:stretch>
        </p:blipFill>
        <p:spPr>
          <a:xfrm>
            <a:off x="4426468" y="1670249"/>
            <a:ext cx="1955888" cy="1711402"/>
          </a:xfrm>
          <a:prstGeom prst="rect">
            <a:avLst/>
          </a:prstGeom>
        </p:spPr>
      </p:pic>
      <p:pic>
        <p:nvPicPr>
          <p:cNvPr id="10" name="Picture 9"/>
          <p:cNvPicPr>
            <a:picLocks noChangeAspect="1"/>
          </p:cNvPicPr>
          <p:nvPr/>
        </p:nvPicPr>
        <p:blipFill>
          <a:blip r:embed="rId5"/>
          <a:stretch>
            <a:fillRect/>
          </a:stretch>
        </p:blipFill>
        <p:spPr>
          <a:xfrm>
            <a:off x="6916853" y="1663051"/>
            <a:ext cx="1743755" cy="1697015"/>
          </a:xfrm>
          <a:prstGeom prst="rect">
            <a:avLst/>
          </a:prstGeom>
        </p:spPr>
      </p:pic>
      <p:pic>
        <p:nvPicPr>
          <p:cNvPr id="12" name="Picture 11"/>
          <p:cNvPicPr>
            <a:picLocks noChangeAspect="1"/>
          </p:cNvPicPr>
          <p:nvPr/>
        </p:nvPicPr>
        <p:blipFill>
          <a:blip r:embed="rId6"/>
          <a:stretch>
            <a:fillRect/>
          </a:stretch>
        </p:blipFill>
        <p:spPr>
          <a:xfrm>
            <a:off x="9138832" y="1663053"/>
            <a:ext cx="2458767" cy="1697015"/>
          </a:xfrm>
          <a:prstGeom prst="rect">
            <a:avLst/>
          </a:prstGeom>
        </p:spPr>
      </p:pic>
      <p:pic>
        <p:nvPicPr>
          <p:cNvPr id="13"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7"/>
          <a:stretch>
            <a:fillRect/>
          </a:stretch>
        </p:blipFill>
        <p:spPr>
          <a:xfrm>
            <a:off x="10806021" y="82262"/>
            <a:ext cx="1276350" cy="971550"/>
          </a:xfrm>
          <a:prstGeom prst="rect">
            <a:avLst/>
          </a:prstGeom>
        </p:spPr>
      </p:pic>
    </p:spTree>
    <p:extLst>
      <p:ext uri="{BB962C8B-B14F-4D97-AF65-F5344CB8AC3E}">
        <p14:creationId xmlns:p14="http://schemas.microsoft.com/office/powerpoint/2010/main" val="18758705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15" y="231087"/>
            <a:ext cx="5766459"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Degrees Celsius</a:t>
            </a:r>
            <a:endParaRPr lang="en-GB" sz="5400" dirty="0">
              <a:effectLst>
                <a:outerShdw blurRad="38100" dist="38100" dir="2700000" algn="tl">
                  <a:srgbClr val="000000">
                    <a:alpha val="43137"/>
                  </a:srgbClr>
                </a:outerShdw>
              </a:effectLst>
              <a:latin typeface="+mn-lt"/>
            </a:endParaRPr>
          </a:p>
        </p:txBody>
      </p:sp>
      <p:sp>
        <p:nvSpPr>
          <p:cNvPr id="4" name="TextBox 3"/>
          <p:cNvSpPr txBox="1"/>
          <p:nvPr/>
        </p:nvSpPr>
        <p:spPr>
          <a:xfrm>
            <a:off x="273506" y="2527762"/>
            <a:ext cx="10455454" cy="523220"/>
          </a:xfrm>
          <a:prstGeom prst="rect">
            <a:avLst/>
          </a:prstGeom>
          <a:noFill/>
        </p:spPr>
        <p:txBody>
          <a:bodyPr wrap="square" rtlCol="0">
            <a:spAutoFit/>
          </a:bodyPr>
          <a:lstStyle/>
          <a:p>
            <a:r>
              <a:rPr lang="en-US" sz="2800" dirty="0" smtClean="0"/>
              <a:t>‘Degrees Celsius’ are long words so we can write degrees Celsius as </a:t>
            </a:r>
            <a:endParaRPr lang="en-GB" sz="2800" dirty="0"/>
          </a:p>
        </p:txBody>
      </p:sp>
      <p:sp>
        <p:nvSpPr>
          <p:cNvPr id="6" name="TextBox 5"/>
          <p:cNvSpPr txBox="1"/>
          <p:nvPr/>
        </p:nvSpPr>
        <p:spPr>
          <a:xfrm>
            <a:off x="273506" y="1717747"/>
            <a:ext cx="8369178" cy="523220"/>
          </a:xfrm>
          <a:prstGeom prst="rect">
            <a:avLst/>
          </a:prstGeom>
          <a:noFill/>
        </p:spPr>
        <p:txBody>
          <a:bodyPr wrap="square" rtlCol="0">
            <a:spAutoFit/>
          </a:bodyPr>
          <a:lstStyle/>
          <a:p>
            <a:r>
              <a:rPr lang="en-US" sz="2800" dirty="0" smtClean="0"/>
              <a:t>Temperature is measured in </a:t>
            </a:r>
            <a:r>
              <a:rPr lang="en-US" sz="2800" dirty="0" smtClean="0">
                <a:solidFill>
                  <a:schemeClr val="accent1"/>
                </a:solidFill>
              </a:rPr>
              <a:t>degrees Celsius.</a:t>
            </a:r>
            <a:endParaRPr lang="en-GB" sz="2800" dirty="0">
              <a:solidFill>
                <a:schemeClr val="accent1"/>
              </a:solidFill>
            </a:endParaRP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l="16982" t="3909" r="15445"/>
          <a:stretch/>
        </p:blipFill>
        <p:spPr>
          <a:xfrm>
            <a:off x="10267406" y="2296200"/>
            <a:ext cx="1279040" cy="1050873"/>
          </a:xfrm>
          <a:prstGeom prst="rect">
            <a:avLst/>
          </a:prstGeom>
        </p:spPr>
      </p:pic>
      <p:pic>
        <p:nvPicPr>
          <p:cNvPr id="7" name="Picture 6"/>
          <p:cNvPicPr>
            <a:picLocks noChangeAspect="1"/>
          </p:cNvPicPr>
          <p:nvPr/>
        </p:nvPicPr>
        <p:blipFill>
          <a:blip r:embed="rId3"/>
          <a:stretch>
            <a:fillRect/>
          </a:stretch>
        </p:blipFill>
        <p:spPr>
          <a:xfrm>
            <a:off x="577028" y="3347073"/>
            <a:ext cx="2076526" cy="2053142"/>
          </a:xfrm>
          <a:prstGeom prst="rect">
            <a:avLst/>
          </a:prstGeom>
        </p:spPr>
      </p:pic>
      <p:sp>
        <p:nvSpPr>
          <p:cNvPr id="8" name="TextBox 7"/>
          <p:cNvSpPr txBox="1"/>
          <p:nvPr/>
        </p:nvSpPr>
        <p:spPr>
          <a:xfrm>
            <a:off x="2808211" y="4111697"/>
            <a:ext cx="6631623" cy="523220"/>
          </a:xfrm>
          <a:prstGeom prst="rect">
            <a:avLst/>
          </a:prstGeom>
          <a:noFill/>
        </p:spPr>
        <p:txBody>
          <a:bodyPr wrap="square" rtlCol="0">
            <a:spAutoFit/>
          </a:bodyPr>
          <a:lstStyle/>
          <a:p>
            <a:r>
              <a:rPr lang="en-US" sz="2800" dirty="0" smtClean="0"/>
              <a:t>When water is 0˚C, it freezes to form ice.</a:t>
            </a:r>
            <a:endParaRPr lang="en-GB" sz="2800" dirty="0"/>
          </a:p>
        </p:txBody>
      </p:sp>
      <p:sp>
        <p:nvSpPr>
          <p:cNvPr id="9" name="TextBox 8"/>
          <p:cNvSpPr txBox="1"/>
          <p:nvPr/>
        </p:nvSpPr>
        <p:spPr>
          <a:xfrm>
            <a:off x="2832080" y="4741525"/>
            <a:ext cx="6320886" cy="954107"/>
          </a:xfrm>
          <a:prstGeom prst="rect">
            <a:avLst/>
          </a:prstGeom>
          <a:noFill/>
        </p:spPr>
        <p:txBody>
          <a:bodyPr wrap="square" rtlCol="0">
            <a:spAutoFit/>
          </a:bodyPr>
          <a:lstStyle/>
          <a:p>
            <a:r>
              <a:rPr lang="en-US" sz="2800" dirty="0" smtClean="0"/>
              <a:t>When water is 100˚C, it boils and starts to evaporate, creating steam.</a:t>
            </a:r>
            <a:endParaRPr lang="en-GB" sz="2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2966" y="4634917"/>
            <a:ext cx="2616998" cy="1474365"/>
          </a:xfrm>
          <a:prstGeom prst="rect">
            <a:avLst/>
          </a:prstGeom>
        </p:spPr>
      </p:pic>
      <p:pic>
        <p:nvPicPr>
          <p:cNvPr id="11"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5"/>
          <a:stretch>
            <a:fillRect/>
          </a:stretch>
        </p:blipFill>
        <p:spPr>
          <a:xfrm>
            <a:off x="10806021" y="82262"/>
            <a:ext cx="1276350" cy="971550"/>
          </a:xfrm>
          <a:prstGeom prst="rect">
            <a:avLst/>
          </a:prstGeom>
        </p:spPr>
      </p:pic>
    </p:spTree>
    <p:extLst>
      <p:ext uri="{BB962C8B-B14F-4D97-AF65-F5344CB8AC3E}">
        <p14:creationId xmlns:p14="http://schemas.microsoft.com/office/powerpoint/2010/main" val="42311411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r>
              <a:rPr lang="en-US" sz="2400" dirty="0">
                <a:solidFill>
                  <a:schemeClr val="accent5">
                    <a:lumMod val="50000"/>
                  </a:schemeClr>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chemeClr val="accent5">
                  <a:lumMod val="50000"/>
                </a:schemeClr>
              </a:solidFill>
            </a:endParaRPr>
          </a:p>
        </p:txBody>
      </p:sp>
      <p:sp>
        <p:nvSpPr>
          <p:cNvPr id="5" name="Rectangle 4">
            <a:hlinkClick r:id="rId4"/>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8" name="Rectangle 7">
            <a:extLst>
              <a:ext uri="{FF2B5EF4-FFF2-40B4-BE49-F238E27FC236}">
                <a16:creationId xmlns:a16="http://schemas.microsoft.com/office/drawing/2014/main" id="{720F2BDD-8724-4A66-A319-EBD316E122EE}"/>
              </a:ext>
            </a:extLst>
          </p:cNvPr>
          <p:cNvSpPr/>
          <p:nvPr/>
        </p:nvSpPr>
        <p:spPr>
          <a:xfrm>
            <a:off x="2864325" y="283192"/>
            <a:ext cx="6482417" cy="923330"/>
          </a:xfrm>
          <a:prstGeom prst="rect">
            <a:avLst/>
          </a:prstGeom>
          <a:noFill/>
        </p:spPr>
        <p:txBody>
          <a:bodyPr wrap="none" lIns="91440" tIns="45720" rIns="91440" bIns="45720">
            <a:spAutoFit/>
          </a:bodyPr>
          <a:lstStyle/>
          <a:p>
            <a:pPr algn="ctr"/>
            <a:r>
              <a:rPr lang="en-US" sz="5400" b="0" cap="none" spc="0" dirty="0" smtClean="0">
                <a:ln w="0"/>
                <a:solidFill>
                  <a:schemeClr val="accent1">
                    <a:lumMod val="50000"/>
                  </a:schemeClr>
                </a:solidFill>
                <a:effectLst>
                  <a:outerShdw blurRad="38100" dist="19050" dir="2700000" algn="tl" rotWithShape="0">
                    <a:schemeClr val="dk1">
                      <a:alpha val="40000"/>
                    </a:schemeClr>
                  </a:outerShdw>
                </a:effectLst>
              </a:rPr>
              <a:t>Pre-recorded Teaching</a:t>
            </a:r>
            <a:endParaRPr lang="en-US" sz="5400" b="0" cap="none" spc="0" dirty="0">
              <a:ln w="0"/>
              <a:solidFill>
                <a:schemeClr val="accent1">
                  <a:lumMod val="5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748067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05" y="328488"/>
            <a:ext cx="6881156"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Reading Temperature</a:t>
            </a:r>
            <a:endParaRPr lang="en-GB" sz="5400" dirty="0">
              <a:effectLst>
                <a:outerShdw blurRad="38100" dist="38100" dir="2700000" algn="tl">
                  <a:srgbClr val="000000">
                    <a:alpha val="43137"/>
                  </a:srgbClr>
                </a:outerShdw>
              </a:effectLst>
              <a:latin typeface="+mn-lt"/>
            </a:endParaRPr>
          </a:p>
        </p:txBody>
      </p:sp>
      <p:sp>
        <p:nvSpPr>
          <p:cNvPr id="4" name="TextBox 3"/>
          <p:cNvSpPr txBox="1"/>
          <p:nvPr/>
        </p:nvSpPr>
        <p:spPr>
          <a:xfrm>
            <a:off x="174171" y="3260902"/>
            <a:ext cx="6852490" cy="954107"/>
          </a:xfrm>
          <a:prstGeom prst="rect">
            <a:avLst/>
          </a:prstGeom>
          <a:noFill/>
        </p:spPr>
        <p:txBody>
          <a:bodyPr wrap="square" rtlCol="0">
            <a:spAutoFit/>
          </a:bodyPr>
          <a:lstStyle/>
          <a:p>
            <a:r>
              <a:rPr lang="en-US" sz="2800" dirty="0" smtClean="0"/>
              <a:t>If we look at the </a:t>
            </a:r>
            <a:r>
              <a:rPr lang="en-US" sz="2800" dirty="0"/>
              <a:t>numbers </a:t>
            </a:r>
            <a:r>
              <a:rPr lang="en-US" sz="2800" dirty="0" smtClean="0"/>
              <a:t>0˚C and 4</a:t>
            </a:r>
            <a:r>
              <a:rPr lang="en-US" sz="2800" dirty="0"/>
              <a:t> </a:t>
            </a:r>
            <a:r>
              <a:rPr lang="en-US" sz="2800" dirty="0" smtClean="0"/>
              <a:t>˚C, there is a line half way between the numbers.</a:t>
            </a:r>
            <a:endParaRPr lang="en-GB" sz="2800" dirty="0"/>
          </a:p>
        </p:txBody>
      </p:sp>
      <p:sp>
        <p:nvSpPr>
          <p:cNvPr id="6" name="TextBox 5"/>
          <p:cNvSpPr txBox="1"/>
          <p:nvPr/>
        </p:nvSpPr>
        <p:spPr>
          <a:xfrm>
            <a:off x="174171" y="2075831"/>
            <a:ext cx="7001692" cy="523220"/>
          </a:xfrm>
          <a:prstGeom prst="rect">
            <a:avLst/>
          </a:prstGeom>
          <a:noFill/>
        </p:spPr>
        <p:txBody>
          <a:bodyPr wrap="square" rtlCol="0">
            <a:spAutoFit/>
          </a:bodyPr>
          <a:lstStyle/>
          <a:p>
            <a:r>
              <a:rPr lang="en-US" sz="2800" dirty="0" smtClean="0"/>
              <a:t>The thermometer goes up in intervals of 2˚C.</a:t>
            </a:r>
            <a:endParaRPr lang="en-GB" sz="2800" dirty="0">
              <a:solidFill>
                <a:schemeClr val="accent1"/>
              </a:solidFill>
            </a:endParaRPr>
          </a:p>
        </p:txBody>
      </p:sp>
      <p:pic>
        <p:nvPicPr>
          <p:cNvPr id="11"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2"/>
          <a:stretch>
            <a:fillRect/>
          </a:stretch>
        </p:blipFill>
        <p:spPr>
          <a:xfrm>
            <a:off x="10806021" y="82262"/>
            <a:ext cx="1276350" cy="971550"/>
          </a:xfrm>
          <a:prstGeom prst="rect">
            <a:avLst/>
          </a:prstGeom>
        </p:spPr>
      </p:pic>
      <p:pic>
        <p:nvPicPr>
          <p:cNvPr id="3" name="Picture 2"/>
          <p:cNvPicPr>
            <a:picLocks noChangeAspect="1"/>
          </p:cNvPicPr>
          <p:nvPr/>
        </p:nvPicPr>
        <p:blipFill>
          <a:blip r:embed="rId3"/>
          <a:stretch>
            <a:fillRect/>
          </a:stretch>
        </p:blipFill>
        <p:spPr>
          <a:xfrm>
            <a:off x="7026661" y="1413980"/>
            <a:ext cx="1257731" cy="5107362"/>
          </a:xfrm>
          <a:prstGeom prst="rect">
            <a:avLst/>
          </a:prstGeom>
        </p:spPr>
      </p:pic>
      <p:pic>
        <p:nvPicPr>
          <p:cNvPr id="12" name="Picture 11"/>
          <p:cNvPicPr>
            <a:picLocks noChangeAspect="1"/>
          </p:cNvPicPr>
          <p:nvPr/>
        </p:nvPicPr>
        <p:blipFill>
          <a:blip r:embed="rId4"/>
          <a:stretch>
            <a:fillRect/>
          </a:stretch>
        </p:blipFill>
        <p:spPr>
          <a:xfrm>
            <a:off x="1995351" y="4215009"/>
            <a:ext cx="2202179" cy="825817"/>
          </a:xfrm>
          <a:prstGeom prst="rect">
            <a:avLst/>
          </a:prstGeom>
        </p:spPr>
      </p:pic>
      <p:sp>
        <p:nvSpPr>
          <p:cNvPr id="13" name="TextBox 12"/>
          <p:cNvSpPr txBox="1"/>
          <p:nvPr/>
        </p:nvSpPr>
        <p:spPr>
          <a:xfrm>
            <a:off x="3765878" y="4627916"/>
            <a:ext cx="361985" cy="400110"/>
          </a:xfrm>
          <a:prstGeom prst="rect">
            <a:avLst/>
          </a:prstGeom>
          <a:noFill/>
        </p:spPr>
        <p:txBody>
          <a:bodyPr wrap="square" rtlCol="0">
            <a:spAutoFit/>
          </a:bodyPr>
          <a:lstStyle/>
          <a:p>
            <a:r>
              <a:rPr lang="en-US" sz="2000" b="1" dirty="0" smtClean="0"/>
              <a:t>4</a:t>
            </a:r>
            <a:endParaRPr lang="en-GB" sz="2000" b="1" dirty="0">
              <a:solidFill>
                <a:schemeClr val="accent1"/>
              </a:solidFill>
            </a:endParaRPr>
          </a:p>
        </p:txBody>
      </p:sp>
      <p:sp>
        <p:nvSpPr>
          <p:cNvPr id="14" name="TextBox 13"/>
          <p:cNvSpPr txBox="1"/>
          <p:nvPr/>
        </p:nvSpPr>
        <p:spPr>
          <a:xfrm>
            <a:off x="2871902" y="4650269"/>
            <a:ext cx="361985" cy="400110"/>
          </a:xfrm>
          <a:prstGeom prst="rect">
            <a:avLst/>
          </a:prstGeom>
          <a:noFill/>
        </p:spPr>
        <p:txBody>
          <a:bodyPr wrap="square" rtlCol="0">
            <a:spAutoFit/>
          </a:bodyPr>
          <a:lstStyle/>
          <a:p>
            <a:r>
              <a:rPr lang="en-US" sz="2000" b="1" dirty="0"/>
              <a:t>2</a:t>
            </a:r>
            <a:endParaRPr lang="en-GB" sz="2000" b="1" dirty="0">
              <a:solidFill>
                <a:schemeClr val="accent1"/>
              </a:solidFill>
            </a:endParaRPr>
          </a:p>
        </p:txBody>
      </p:sp>
      <p:sp>
        <p:nvSpPr>
          <p:cNvPr id="15" name="TextBox 14"/>
          <p:cNvSpPr txBox="1"/>
          <p:nvPr/>
        </p:nvSpPr>
        <p:spPr>
          <a:xfrm>
            <a:off x="2424914" y="4636625"/>
            <a:ext cx="361985" cy="400110"/>
          </a:xfrm>
          <a:prstGeom prst="rect">
            <a:avLst/>
          </a:prstGeom>
          <a:noFill/>
        </p:spPr>
        <p:txBody>
          <a:bodyPr wrap="square" rtlCol="0">
            <a:spAutoFit/>
          </a:bodyPr>
          <a:lstStyle/>
          <a:p>
            <a:r>
              <a:rPr lang="en-US" sz="2000" b="1" dirty="0"/>
              <a:t>1</a:t>
            </a:r>
            <a:endParaRPr lang="en-GB" sz="2000" b="1" dirty="0">
              <a:solidFill>
                <a:schemeClr val="accent1"/>
              </a:solidFill>
            </a:endParaRPr>
          </a:p>
        </p:txBody>
      </p:sp>
      <p:sp>
        <p:nvSpPr>
          <p:cNvPr id="16" name="TextBox 15"/>
          <p:cNvSpPr txBox="1"/>
          <p:nvPr/>
        </p:nvSpPr>
        <p:spPr>
          <a:xfrm>
            <a:off x="3313032" y="4636789"/>
            <a:ext cx="361985" cy="400110"/>
          </a:xfrm>
          <a:prstGeom prst="rect">
            <a:avLst/>
          </a:prstGeom>
          <a:noFill/>
        </p:spPr>
        <p:txBody>
          <a:bodyPr wrap="square" rtlCol="0">
            <a:spAutoFit/>
          </a:bodyPr>
          <a:lstStyle/>
          <a:p>
            <a:r>
              <a:rPr lang="en-US" sz="2000" b="1" dirty="0"/>
              <a:t>3</a:t>
            </a:r>
            <a:endParaRPr lang="en-GB" sz="2000" b="1" dirty="0">
              <a:solidFill>
                <a:schemeClr val="accent1"/>
              </a:solidFill>
            </a:endParaRPr>
          </a:p>
        </p:txBody>
      </p:sp>
      <p:sp>
        <p:nvSpPr>
          <p:cNvPr id="17" name="Oval 16"/>
          <p:cNvSpPr/>
          <p:nvPr/>
        </p:nvSpPr>
        <p:spPr>
          <a:xfrm>
            <a:off x="2845775" y="4658978"/>
            <a:ext cx="361985" cy="3777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825965" y="5671767"/>
            <a:ext cx="4763589" cy="646331"/>
          </a:xfrm>
          <a:prstGeom prst="rect">
            <a:avLst/>
          </a:prstGeom>
          <a:noFill/>
        </p:spPr>
        <p:txBody>
          <a:bodyPr wrap="square" rtlCol="0">
            <a:spAutoFit/>
          </a:bodyPr>
          <a:lstStyle/>
          <a:p>
            <a:pPr algn="ctr"/>
            <a:r>
              <a:rPr lang="en-US" dirty="0" smtClean="0"/>
              <a:t>2 is in the middle of the two numbers so we know the thermometer goes up in intervals of 2.</a:t>
            </a:r>
            <a:endParaRPr lang="en-GB" dirty="0"/>
          </a:p>
        </p:txBody>
      </p:sp>
      <p:cxnSp>
        <p:nvCxnSpPr>
          <p:cNvPr id="20" name="Straight Arrow Connector 19"/>
          <p:cNvCxnSpPr/>
          <p:nvPr/>
        </p:nvCxnSpPr>
        <p:spPr>
          <a:xfrm flipV="1">
            <a:off x="3026767" y="5155474"/>
            <a:ext cx="0" cy="5162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847841" y="2977254"/>
            <a:ext cx="3188685" cy="1323439"/>
          </a:xfrm>
          <a:prstGeom prst="rect">
            <a:avLst/>
          </a:prstGeom>
          <a:noFill/>
        </p:spPr>
        <p:txBody>
          <a:bodyPr wrap="square" rtlCol="0">
            <a:spAutoFit/>
          </a:bodyPr>
          <a:lstStyle/>
          <a:p>
            <a:pPr algn="ctr"/>
            <a:r>
              <a:rPr lang="en-US" sz="2000" dirty="0" smtClean="0"/>
              <a:t>The line where the colour changes shows the temperature on the thermometer.</a:t>
            </a:r>
            <a:endParaRPr lang="en-GB" sz="2000" dirty="0"/>
          </a:p>
        </p:txBody>
      </p:sp>
      <p:cxnSp>
        <p:nvCxnSpPr>
          <p:cNvPr id="23" name="Straight Arrow Connector 22"/>
          <p:cNvCxnSpPr/>
          <p:nvPr/>
        </p:nvCxnSpPr>
        <p:spPr>
          <a:xfrm flipH="1">
            <a:off x="8011886" y="3638973"/>
            <a:ext cx="1262743" cy="3286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925492" y="5471712"/>
            <a:ext cx="4783479" cy="400110"/>
          </a:xfrm>
          <a:prstGeom prst="rect">
            <a:avLst/>
          </a:prstGeom>
          <a:noFill/>
        </p:spPr>
        <p:txBody>
          <a:bodyPr wrap="square" rtlCol="0">
            <a:spAutoFit/>
          </a:bodyPr>
          <a:lstStyle/>
          <a:p>
            <a:pPr algn="ctr"/>
            <a:r>
              <a:rPr lang="en-US" sz="2000" dirty="0" smtClean="0"/>
              <a:t>The temperature is </a:t>
            </a:r>
            <a:r>
              <a:rPr lang="en-US" sz="2000" b="1" dirty="0" smtClean="0">
                <a:solidFill>
                  <a:schemeClr val="accent1"/>
                </a:solidFill>
              </a:rPr>
              <a:t>________</a:t>
            </a:r>
            <a:r>
              <a:rPr lang="en-US" sz="2000" dirty="0" smtClean="0"/>
              <a:t> .</a:t>
            </a:r>
            <a:endParaRPr lang="en-GB" sz="2000" dirty="0"/>
          </a:p>
        </p:txBody>
      </p:sp>
      <p:sp>
        <p:nvSpPr>
          <p:cNvPr id="26" name="TextBox 25"/>
          <p:cNvSpPr txBox="1"/>
          <p:nvPr/>
        </p:nvSpPr>
        <p:spPr>
          <a:xfrm>
            <a:off x="10676701" y="5383438"/>
            <a:ext cx="1066071" cy="523220"/>
          </a:xfrm>
          <a:prstGeom prst="rect">
            <a:avLst/>
          </a:prstGeom>
          <a:noFill/>
        </p:spPr>
        <p:txBody>
          <a:bodyPr wrap="square" rtlCol="0">
            <a:spAutoFit/>
          </a:bodyPr>
          <a:lstStyle/>
          <a:p>
            <a:pPr algn="ctr"/>
            <a:r>
              <a:rPr lang="en-US" sz="2800" b="1" dirty="0" smtClean="0">
                <a:solidFill>
                  <a:schemeClr val="accent1"/>
                </a:solidFill>
              </a:rPr>
              <a:t>0˚C</a:t>
            </a:r>
            <a:endParaRPr lang="en-GB" sz="2800" b="1" dirty="0">
              <a:solidFill>
                <a:schemeClr val="accent1"/>
              </a:solidFill>
            </a:endParaRPr>
          </a:p>
        </p:txBody>
      </p:sp>
    </p:spTree>
    <p:extLst>
      <p:ext uri="{BB962C8B-B14F-4D97-AF65-F5344CB8AC3E}">
        <p14:creationId xmlns:p14="http://schemas.microsoft.com/office/powerpoint/2010/main" val="23157920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05" y="328488"/>
            <a:ext cx="6881156"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Reading Temperature</a:t>
            </a:r>
            <a:endParaRPr lang="en-GB" sz="5400" dirty="0">
              <a:effectLst>
                <a:outerShdw blurRad="38100" dist="38100" dir="2700000" algn="tl">
                  <a:srgbClr val="000000">
                    <a:alpha val="43137"/>
                  </a:srgbClr>
                </a:outerShdw>
              </a:effectLst>
              <a:latin typeface="+mn-lt"/>
            </a:endParaRPr>
          </a:p>
        </p:txBody>
      </p:sp>
      <p:sp>
        <p:nvSpPr>
          <p:cNvPr id="6" name="TextBox 5"/>
          <p:cNvSpPr txBox="1"/>
          <p:nvPr/>
        </p:nvSpPr>
        <p:spPr>
          <a:xfrm>
            <a:off x="736476" y="1654051"/>
            <a:ext cx="7001692" cy="461665"/>
          </a:xfrm>
          <a:prstGeom prst="rect">
            <a:avLst/>
          </a:prstGeom>
          <a:noFill/>
        </p:spPr>
        <p:txBody>
          <a:bodyPr wrap="square" rtlCol="0">
            <a:spAutoFit/>
          </a:bodyPr>
          <a:lstStyle/>
          <a:p>
            <a:r>
              <a:rPr lang="en-US" sz="2400" dirty="0" smtClean="0"/>
              <a:t>The thermometer goes up in intervals of 2˚C.</a:t>
            </a:r>
            <a:endParaRPr lang="en-GB" sz="2400" dirty="0">
              <a:solidFill>
                <a:schemeClr val="accent1"/>
              </a:solidFill>
            </a:endParaRPr>
          </a:p>
        </p:txBody>
      </p:sp>
      <p:sp>
        <p:nvSpPr>
          <p:cNvPr id="21" name="TextBox 20"/>
          <p:cNvSpPr txBox="1"/>
          <p:nvPr/>
        </p:nvSpPr>
        <p:spPr>
          <a:xfrm>
            <a:off x="8847841" y="2977254"/>
            <a:ext cx="3188685" cy="1323439"/>
          </a:xfrm>
          <a:prstGeom prst="rect">
            <a:avLst/>
          </a:prstGeom>
          <a:noFill/>
        </p:spPr>
        <p:txBody>
          <a:bodyPr wrap="square" rtlCol="0">
            <a:spAutoFit/>
          </a:bodyPr>
          <a:lstStyle/>
          <a:p>
            <a:pPr algn="ctr"/>
            <a:r>
              <a:rPr lang="en-US" sz="2000" dirty="0" smtClean="0"/>
              <a:t>The line where the colour changes shows the temperature on the thermometer.</a:t>
            </a:r>
            <a:endParaRPr lang="en-GB" sz="2000" dirty="0"/>
          </a:p>
        </p:txBody>
      </p:sp>
      <p:sp>
        <p:nvSpPr>
          <p:cNvPr id="24" name="TextBox 23"/>
          <p:cNvSpPr txBox="1"/>
          <p:nvPr/>
        </p:nvSpPr>
        <p:spPr>
          <a:xfrm>
            <a:off x="834791" y="3142127"/>
            <a:ext cx="4783479" cy="707886"/>
          </a:xfrm>
          <a:prstGeom prst="rect">
            <a:avLst/>
          </a:prstGeom>
          <a:noFill/>
        </p:spPr>
        <p:txBody>
          <a:bodyPr wrap="square" rtlCol="0">
            <a:spAutoFit/>
          </a:bodyPr>
          <a:lstStyle/>
          <a:p>
            <a:pPr algn="ctr"/>
            <a:r>
              <a:rPr lang="en-US" sz="2000" dirty="0" smtClean="0"/>
              <a:t>We look at the line where the colour changes to work out the temperature.</a:t>
            </a:r>
            <a:endParaRPr lang="en-GB" sz="2000" dirty="0"/>
          </a:p>
        </p:txBody>
      </p:sp>
      <p:pic>
        <p:nvPicPr>
          <p:cNvPr id="5" name="Picture 4"/>
          <p:cNvPicPr>
            <a:picLocks noChangeAspect="1"/>
          </p:cNvPicPr>
          <p:nvPr/>
        </p:nvPicPr>
        <p:blipFill>
          <a:blip r:embed="rId2"/>
          <a:stretch>
            <a:fillRect/>
          </a:stretch>
        </p:blipFill>
        <p:spPr>
          <a:xfrm>
            <a:off x="7007638" y="328488"/>
            <a:ext cx="1549173" cy="6335165"/>
          </a:xfrm>
          <a:prstGeom prst="rect">
            <a:avLst/>
          </a:prstGeom>
        </p:spPr>
      </p:pic>
      <p:cxnSp>
        <p:nvCxnSpPr>
          <p:cNvPr id="23" name="Straight Arrow Connector 22"/>
          <p:cNvCxnSpPr/>
          <p:nvPr/>
        </p:nvCxnSpPr>
        <p:spPr>
          <a:xfrm flipH="1" flipV="1">
            <a:off x="8281851" y="2115716"/>
            <a:ext cx="992779" cy="15232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393723" y="2229394"/>
            <a:ext cx="1982437" cy="13795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7452731" y="1878146"/>
            <a:ext cx="429564" cy="4751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834791" y="4300693"/>
            <a:ext cx="4783479" cy="400110"/>
          </a:xfrm>
          <a:prstGeom prst="rect">
            <a:avLst/>
          </a:prstGeom>
          <a:noFill/>
        </p:spPr>
        <p:txBody>
          <a:bodyPr wrap="square" rtlCol="0">
            <a:spAutoFit/>
          </a:bodyPr>
          <a:lstStyle/>
          <a:p>
            <a:pPr algn="ctr"/>
            <a:r>
              <a:rPr lang="en-US" sz="2000" dirty="0" smtClean="0"/>
              <a:t>The temperature is </a:t>
            </a:r>
            <a:r>
              <a:rPr lang="en-US" sz="2000" b="1" dirty="0" smtClean="0">
                <a:solidFill>
                  <a:schemeClr val="accent1"/>
                </a:solidFill>
              </a:rPr>
              <a:t>________</a:t>
            </a:r>
            <a:r>
              <a:rPr lang="en-US" sz="2000" dirty="0" smtClean="0"/>
              <a:t> .</a:t>
            </a:r>
            <a:endParaRPr lang="en-GB" sz="2000" dirty="0"/>
          </a:p>
        </p:txBody>
      </p:sp>
      <p:sp>
        <p:nvSpPr>
          <p:cNvPr id="19" name="Cloud Callout 18"/>
          <p:cNvSpPr/>
          <p:nvPr/>
        </p:nvSpPr>
        <p:spPr>
          <a:xfrm flipV="1">
            <a:off x="3091545" y="4876424"/>
            <a:ext cx="3152502" cy="1123782"/>
          </a:xfrm>
          <a:prstGeom prst="cloudCallou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3254210" y="5134065"/>
            <a:ext cx="2652992" cy="707886"/>
          </a:xfrm>
          <a:prstGeom prst="rect">
            <a:avLst/>
          </a:prstGeom>
          <a:noFill/>
        </p:spPr>
        <p:txBody>
          <a:bodyPr wrap="square" rtlCol="0">
            <a:spAutoFit/>
          </a:bodyPr>
          <a:lstStyle/>
          <a:p>
            <a:pPr algn="ctr"/>
            <a:r>
              <a:rPr lang="en-US" sz="1600" dirty="0" smtClean="0">
                <a:solidFill>
                  <a:schemeClr val="bg1"/>
                </a:solidFill>
              </a:rPr>
              <a:t>Write the temperature here – don’t forget </a:t>
            </a:r>
            <a:r>
              <a:rPr lang="en-US" sz="1600" dirty="0">
                <a:solidFill>
                  <a:schemeClr val="bg1"/>
                </a:solidFill>
              </a:rPr>
              <a:t>to write </a:t>
            </a:r>
            <a:r>
              <a:rPr lang="en-US" sz="2400" dirty="0">
                <a:solidFill>
                  <a:schemeClr val="bg1"/>
                </a:solidFill>
              </a:rPr>
              <a:t>˚</a:t>
            </a:r>
            <a:r>
              <a:rPr lang="en-US" sz="2400" dirty="0" smtClean="0">
                <a:solidFill>
                  <a:schemeClr val="bg1"/>
                </a:solidFill>
              </a:rPr>
              <a:t>C</a:t>
            </a:r>
            <a:r>
              <a:rPr lang="en-US" sz="1600" dirty="0" smtClean="0">
                <a:solidFill>
                  <a:schemeClr val="bg1"/>
                </a:solidFill>
              </a:rPr>
              <a:t>. </a:t>
            </a:r>
            <a:endParaRPr lang="en-GB" sz="1600" dirty="0">
              <a:solidFill>
                <a:schemeClr val="bg1"/>
              </a:solidFill>
            </a:endParaRPr>
          </a:p>
        </p:txBody>
      </p:sp>
      <p:pic>
        <p:nvPicPr>
          <p:cNvPr id="27"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3"/>
          <a:stretch>
            <a:fillRect/>
          </a:stretch>
        </p:blipFill>
        <p:spPr>
          <a:xfrm>
            <a:off x="10760176" y="143222"/>
            <a:ext cx="1276350" cy="971550"/>
          </a:xfrm>
          <a:prstGeom prst="rect">
            <a:avLst/>
          </a:prstGeom>
        </p:spPr>
      </p:pic>
    </p:spTree>
    <p:extLst>
      <p:ext uri="{BB962C8B-B14F-4D97-AF65-F5344CB8AC3E}">
        <p14:creationId xmlns:p14="http://schemas.microsoft.com/office/powerpoint/2010/main" val="34293109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5629967" y="153543"/>
            <a:ext cx="1716047"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Litres</a:t>
            </a:r>
            <a:endParaRPr lang="en-US" sz="5400" dirty="0">
              <a:ln w="0"/>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860DFC27-56B5-4DC8-81FE-DC18ABC72E64}"/>
              </a:ext>
            </a:extLst>
          </p:cNvPr>
          <p:cNvSpPr/>
          <p:nvPr/>
        </p:nvSpPr>
        <p:spPr>
          <a:xfrm>
            <a:off x="1648678" y="1009378"/>
            <a:ext cx="9872249"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How many litres are there?</a:t>
            </a:r>
          </a:p>
        </p:txBody>
      </p:sp>
      <p:sp>
        <p:nvSpPr>
          <p:cNvPr id="17" name="Rectangle 16"/>
          <p:cNvSpPr/>
          <p:nvPr/>
        </p:nvSpPr>
        <p:spPr>
          <a:xfrm>
            <a:off x="6810103" y="2442842"/>
            <a:ext cx="2778034" cy="923330"/>
          </a:xfrm>
          <a:prstGeom prst="rect">
            <a:avLst/>
          </a:prstGeom>
        </p:spPr>
        <p:txBody>
          <a:bodyPr wrap="square">
            <a:spAutoFit/>
          </a:bodyPr>
          <a:lstStyle/>
          <a:p>
            <a:pPr algn="ctr"/>
            <a:r>
              <a:rPr lang="en-US" dirty="0" smtClean="0"/>
              <a:t>Lemonade can be measured in litres when it is in large bottles.</a:t>
            </a:r>
            <a:endParaRPr lang="en-GB" dirty="0"/>
          </a:p>
        </p:txBody>
      </p:sp>
      <p:sp>
        <p:nvSpPr>
          <p:cNvPr id="25" name="Explosion 2 24"/>
          <p:cNvSpPr/>
          <p:nvPr/>
        </p:nvSpPr>
        <p:spPr>
          <a:xfrm rot="622551">
            <a:off x="6217105" y="1742526"/>
            <a:ext cx="4422719" cy="2187519"/>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5725969" y="4533356"/>
            <a:ext cx="5990902" cy="369332"/>
          </a:xfrm>
          <a:prstGeom prst="rect">
            <a:avLst/>
          </a:prstGeom>
        </p:spPr>
        <p:txBody>
          <a:bodyPr wrap="square">
            <a:spAutoFit/>
          </a:bodyPr>
          <a:lstStyle/>
          <a:p>
            <a:r>
              <a:rPr lang="en-US" dirty="0" smtClean="0"/>
              <a:t>How much lemonade is in the bottle?</a:t>
            </a:r>
            <a:endParaRPr lang="en-GB" dirty="0"/>
          </a:p>
        </p:txBody>
      </p:sp>
      <p:cxnSp>
        <p:nvCxnSpPr>
          <p:cNvPr id="12" name="Straight Connector 11"/>
          <p:cNvCxnSpPr/>
          <p:nvPr/>
        </p:nvCxnSpPr>
        <p:spPr>
          <a:xfrm>
            <a:off x="5827933" y="5363297"/>
            <a:ext cx="507468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1951227" y="770348"/>
            <a:ext cx="2562225" cy="5772150"/>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3"/>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34993841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05" y="328488"/>
            <a:ext cx="6881156"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Reading Temperature</a:t>
            </a:r>
            <a:endParaRPr lang="en-GB" sz="5400" dirty="0">
              <a:effectLst>
                <a:outerShdw blurRad="38100" dist="38100" dir="2700000" algn="tl">
                  <a:srgbClr val="000000">
                    <a:alpha val="43137"/>
                  </a:srgbClr>
                </a:outerShdw>
              </a:effectLst>
              <a:latin typeface="+mn-lt"/>
            </a:endParaRPr>
          </a:p>
        </p:txBody>
      </p:sp>
      <p:sp>
        <p:nvSpPr>
          <p:cNvPr id="6" name="TextBox 5"/>
          <p:cNvSpPr txBox="1"/>
          <p:nvPr/>
        </p:nvSpPr>
        <p:spPr>
          <a:xfrm>
            <a:off x="736476" y="1654051"/>
            <a:ext cx="7001692" cy="461665"/>
          </a:xfrm>
          <a:prstGeom prst="rect">
            <a:avLst/>
          </a:prstGeom>
          <a:noFill/>
        </p:spPr>
        <p:txBody>
          <a:bodyPr wrap="square" rtlCol="0">
            <a:spAutoFit/>
          </a:bodyPr>
          <a:lstStyle/>
          <a:p>
            <a:r>
              <a:rPr lang="en-US" sz="2400" dirty="0" smtClean="0"/>
              <a:t>The thermometer goes up in intervals of 2˚C.</a:t>
            </a:r>
            <a:endParaRPr lang="en-GB" sz="2400" dirty="0">
              <a:solidFill>
                <a:schemeClr val="accent1"/>
              </a:solidFill>
            </a:endParaRPr>
          </a:p>
        </p:txBody>
      </p:sp>
      <p:sp>
        <p:nvSpPr>
          <p:cNvPr id="21" name="TextBox 20"/>
          <p:cNvSpPr txBox="1"/>
          <p:nvPr/>
        </p:nvSpPr>
        <p:spPr>
          <a:xfrm>
            <a:off x="8847841" y="2977254"/>
            <a:ext cx="3188685" cy="1323439"/>
          </a:xfrm>
          <a:prstGeom prst="rect">
            <a:avLst/>
          </a:prstGeom>
          <a:noFill/>
        </p:spPr>
        <p:txBody>
          <a:bodyPr wrap="square" rtlCol="0">
            <a:spAutoFit/>
          </a:bodyPr>
          <a:lstStyle/>
          <a:p>
            <a:pPr algn="ctr"/>
            <a:r>
              <a:rPr lang="en-US" sz="2000" dirty="0" smtClean="0"/>
              <a:t>The line where the colour changes shows the temperature on the thermometer.</a:t>
            </a:r>
            <a:endParaRPr lang="en-GB" sz="2000" dirty="0"/>
          </a:p>
        </p:txBody>
      </p:sp>
      <p:sp>
        <p:nvSpPr>
          <p:cNvPr id="25" name="TextBox 24"/>
          <p:cNvSpPr txBox="1"/>
          <p:nvPr/>
        </p:nvSpPr>
        <p:spPr>
          <a:xfrm>
            <a:off x="834791" y="3586590"/>
            <a:ext cx="4783479" cy="400110"/>
          </a:xfrm>
          <a:prstGeom prst="rect">
            <a:avLst/>
          </a:prstGeom>
          <a:noFill/>
        </p:spPr>
        <p:txBody>
          <a:bodyPr wrap="square" rtlCol="0">
            <a:spAutoFit/>
          </a:bodyPr>
          <a:lstStyle/>
          <a:p>
            <a:pPr algn="ctr"/>
            <a:r>
              <a:rPr lang="en-US" sz="2000" dirty="0" smtClean="0"/>
              <a:t>The temperature is </a:t>
            </a:r>
            <a:r>
              <a:rPr lang="en-US" sz="2000" b="1" dirty="0" smtClean="0">
                <a:solidFill>
                  <a:schemeClr val="accent1"/>
                </a:solidFill>
              </a:rPr>
              <a:t>________</a:t>
            </a:r>
            <a:r>
              <a:rPr lang="en-US" sz="2000" dirty="0" smtClean="0"/>
              <a:t> .</a:t>
            </a:r>
            <a:endParaRPr lang="en-GB" sz="2000" dirty="0"/>
          </a:p>
        </p:txBody>
      </p:sp>
      <p:sp>
        <p:nvSpPr>
          <p:cNvPr id="19" name="Cloud Callout 18"/>
          <p:cNvSpPr/>
          <p:nvPr/>
        </p:nvSpPr>
        <p:spPr>
          <a:xfrm flipV="1">
            <a:off x="3091545" y="4162321"/>
            <a:ext cx="3152502" cy="1123782"/>
          </a:xfrm>
          <a:prstGeom prst="cloudCallou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3254210" y="4419962"/>
            <a:ext cx="2652992" cy="707886"/>
          </a:xfrm>
          <a:prstGeom prst="rect">
            <a:avLst/>
          </a:prstGeom>
          <a:noFill/>
        </p:spPr>
        <p:txBody>
          <a:bodyPr wrap="square" rtlCol="0">
            <a:spAutoFit/>
          </a:bodyPr>
          <a:lstStyle/>
          <a:p>
            <a:pPr algn="ctr"/>
            <a:r>
              <a:rPr lang="en-US" sz="1600" dirty="0" smtClean="0">
                <a:solidFill>
                  <a:schemeClr val="bg1"/>
                </a:solidFill>
              </a:rPr>
              <a:t>Write the temperature here – don’t forget </a:t>
            </a:r>
            <a:r>
              <a:rPr lang="en-US" sz="1600" dirty="0">
                <a:solidFill>
                  <a:schemeClr val="bg1"/>
                </a:solidFill>
              </a:rPr>
              <a:t>to write </a:t>
            </a:r>
            <a:r>
              <a:rPr lang="en-US" sz="2400" dirty="0">
                <a:solidFill>
                  <a:schemeClr val="bg1"/>
                </a:solidFill>
              </a:rPr>
              <a:t>˚</a:t>
            </a:r>
            <a:r>
              <a:rPr lang="en-US" sz="2400" dirty="0" smtClean="0">
                <a:solidFill>
                  <a:schemeClr val="bg1"/>
                </a:solidFill>
              </a:rPr>
              <a:t>C</a:t>
            </a:r>
            <a:r>
              <a:rPr lang="en-US" sz="1600" dirty="0" smtClean="0">
                <a:solidFill>
                  <a:schemeClr val="bg1"/>
                </a:solidFill>
              </a:rPr>
              <a:t>. </a:t>
            </a:r>
            <a:endParaRPr lang="en-GB" sz="1600" dirty="0">
              <a:solidFill>
                <a:schemeClr val="bg1"/>
              </a:solidFill>
            </a:endParaRPr>
          </a:p>
        </p:txBody>
      </p:sp>
      <p:pic>
        <p:nvPicPr>
          <p:cNvPr id="14" name="Picture 13"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pic>
        <p:nvPicPr>
          <p:cNvPr id="3" name="Picture 2"/>
          <p:cNvPicPr>
            <a:picLocks noChangeAspect="1"/>
          </p:cNvPicPr>
          <p:nvPr/>
        </p:nvPicPr>
        <p:blipFill>
          <a:blip r:embed="rId3"/>
          <a:stretch>
            <a:fillRect/>
          </a:stretch>
        </p:blipFill>
        <p:spPr>
          <a:xfrm>
            <a:off x="7026661" y="172403"/>
            <a:ext cx="1621694" cy="6513363"/>
          </a:xfrm>
          <a:prstGeom prst="rect">
            <a:avLst/>
          </a:prstGeom>
        </p:spPr>
      </p:pic>
    </p:spTree>
    <p:extLst>
      <p:ext uri="{BB962C8B-B14F-4D97-AF65-F5344CB8AC3E}">
        <p14:creationId xmlns:p14="http://schemas.microsoft.com/office/powerpoint/2010/main" val="19021882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05" y="328488"/>
            <a:ext cx="6881156"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Reading Temperature</a:t>
            </a:r>
            <a:endParaRPr lang="en-GB" sz="5400" dirty="0">
              <a:effectLst>
                <a:outerShdw blurRad="38100" dist="38100" dir="2700000" algn="tl">
                  <a:srgbClr val="000000">
                    <a:alpha val="43137"/>
                  </a:srgbClr>
                </a:outerShdw>
              </a:effectLst>
              <a:latin typeface="+mn-lt"/>
            </a:endParaRPr>
          </a:p>
        </p:txBody>
      </p:sp>
      <p:sp>
        <p:nvSpPr>
          <p:cNvPr id="6" name="TextBox 5"/>
          <p:cNvSpPr txBox="1"/>
          <p:nvPr/>
        </p:nvSpPr>
        <p:spPr>
          <a:xfrm>
            <a:off x="736476" y="1654051"/>
            <a:ext cx="7001692" cy="461665"/>
          </a:xfrm>
          <a:prstGeom prst="rect">
            <a:avLst/>
          </a:prstGeom>
          <a:noFill/>
        </p:spPr>
        <p:txBody>
          <a:bodyPr wrap="square" rtlCol="0">
            <a:spAutoFit/>
          </a:bodyPr>
          <a:lstStyle/>
          <a:p>
            <a:r>
              <a:rPr lang="en-US" sz="2400" dirty="0" smtClean="0"/>
              <a:t>The thermometer goes up in intervals of 2˚C.</a:t>
            </a:r>
            <a:endParaRPr lang="en-GB" sz="2400" dirty="0">
              <a:solidFill>
                <a:schemeClr val="accent1"/>
              </a:solidFill>
            </a:endParaRPr>
          </a:p>
        </p:txBody>
      </p:sp>
      <p:sp>
        <p:nvSpPr>
          <p:cNvPr id="21" name="TextBox 20"/>
          <p:cNvSpPr txBox="1"/>
          <p:nvPr/>
        </p:nvSpPr>
        <p:spPr>
          <a:xfrm>
            <a:off x="8847841" y="2977254"/>
            <a:ext cx="3188685" cy="1323439"/>
          </a:xfrm>
          <a:prstGeom prst="rect">
            <a:avLst/>
          </a:prstGeom>
          <a:noFill/>
        </p:spPr>
        <p:txBody>
          <a:bodyPr wrap="square" rtlCol="0">
            <a:spAutoFit/>
          </a:bodyPr>
          <a:lstStyle/>
          <a:p>
            <a:pPr algn="ctr"/>
            <a:r>
              <a:rPr lang="en-US" sz="2000" dirty="0" smtClean="0"/>
              <a:t>The line where the colour changes shows the temperature on the thermometer.</a:t>
            </a:r>
            <a:endParaRPr lang="en-GB" sz="2000" dirty="0"/>
          </a:p>
        </p:txBody>
      </p:sp>
      <p:sp>
        <p:nvSpPr>
          <p:cNvPr id="25" name="TextBox 24"/>
          <p:cNvSpPr txBox="1"/>
          <p:nvPr/>
        </p:nvSpPr>
        <p:spPr>
          <a:xfrm>
            <a:off x="834791" y="3586590"/>
            <a:ext cx="4783479" cy="400110"/>
          </a:xfrm>
          <a:prstGeom prst="rect">
            <a:avLst/>
          </a:prstGeom>
          <a:noFill/>
        </p:spPr>
        <p:txBody>
          <a:bodyPr wrap="square" rtlCol="0">
            <a:spAutoFit/>
          </a:bodyPr>
          <a:lstStyle/>
          <a:p>
            <a:pPr algn="ctr"/>
            <a:r>
              <a:rPr lang="en-US" sz="2000" dirty="0" smtClean="0"/>
              <a:t>The temperature is </a:t>
            </a:r>
            <a:r>
              <a:rPr lang="en-US" sz="2000" b="1" dirty="0" smtClean="0">
                <a:solidFill>
                  <a:schemeClr val="accent1"/>
                </a:solidFill>
              </a:rPr>
              <a:t>________</a:t>
            </a:r>
            <a:r>
              <a:rPr lang="en-US" sz="2000" dirty="0" smtClean="0"/>
              <a:t> .</a:t>
            </a:r>
            <a:endParaRPr lang="en-GB" sz="2000" dirty="0"/>
          </a:p>
        </p:txBody>
      </p:sp>
      <p:sp>
        <p:nvSpPr>
          <p:cNvPr id="19" name="Cloud Callout 18"/>
          <p:cNvSpPr/>
          <p:nvPr/>
        </p:nvSpPr>
        <p:spPr>
          <a:xfrm flipV="1">
            <a:off x="3091545" y="4162321"/>
            <a:ext cx="3152502" cy="1123782"/>
          </a:xfrm>
          <a:prstGeom prst="cloudCallou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3254210" y="4419962"/>
            <a:ext cx="2652992" cy="707886"/>
          </a:xfrm>
          <a:prstGeom prst="rect">
            <a:avLst/>
          </a:prstGeom>
          <a:noFill/>
        </p:spPr>
        <p:txBody>
          <a:bodyPr wrap="square" rtlCol="0">
            <a:spAutoFit/>
          </a:bodyPr>
          <a:lstStyle/>
          <a:p>
            <a:pPr algn="ctr"/>
            <a:r>
              <a:rPr lang="en-US" sz="1600" dirty="0" smtClean="0">
                <a:solidFill>
                  <a:schemeClr val="bg1"/>
                </a:solidFill>
              </a:rPr>
              <a:t>Write the temperature here – don’t forget </a:t>
            </a:r>
            <a:r>
              <a:rPr lang="en-US" sz="1600" dirty="0">
                <a:solidFill>
                  <a:schemeClr val="bg1"/>
                </a:solidFill>
              </a:rPr>
              <a:t>to write </a:t>
            </a:r>
            <a:r>
              <a:rPr lang="en-US" sz="2400" dirty="0">
                <a:solidFill>
                  <a:schemeClr val="bg1"/>
                </a:solidFill>
              </a:rPr>
              <a:t>˚</a:t>
            </a:r>
            <a:r>
              <a:rPr lang="en-US" sz="2400" dirty="0" smtClean="0">
                <a:solidFill>
                  <a:schemeClr val="bg1"/>
                </a:solidFill>
              </a:rPr>
              <a:t>C</a:t>
            </a:r>
            <a:r>
              <a:rPr lang="en-US" sz="1600" dirty="0" smtClean="0">
                <a:solidFill>
                  <a:schemeClr val="bg1"/>
                </a:solidFill>
              </a:rPr>
              <a:t>. </a:t>
            </a:r>
            <a:endParaRPr lang="en-GB" sz="1600" dirty="0">
              <a:solidFill>
                <a:schemeClr val="bg1"/>
              </a:solidFill>
            </a:endParaRPr>
          </a:p>
        </p:txBody>
      </p:sp>
      <p:pic>
        <p:nvPicPr>
          <p:cNvPr id="14" name="Picture 13"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pic>
        <p:nvPicPr>
          <p:cNvPr id="4" name="Picture 3"/>
          <p:cNvPicPr>
            <a:picLocks noChangeAspect="1"/>
          </p:cNvPicPr>
          <p:nvPr/>
        </p:nvPicPr>
        <p:blipFill>
          <a:blip r:embed="rId3"/>
          <a:stretch>
            <a:fillRect/>
          </a:stretch>
        </p:blipFill>
        <p:spPr>
          <a:xfrm>
            <a:off x="7005759" y="88524"/>
            <a:ext cx="1586743" cy="6552001"/>
          </a:xfrm>
          <a:prstGeom prst="rect">
            <a:avLst/>
          </a:prstGeom>
        </p:spPr>
      </p:pic>
    </p:spTree>
    <p:extLst>
      <p:ext uri="{BB962C8B-B14F-4D97-AF65-F5344CB8AC3E}">
        <p14:creationId xmlns:p14="http://schemas.microsoft.com/office/powerpoint/2010/main" val="34007413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05" y="328488"/>
            <a:ext cx="6881156"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Reading Temperature</a:t>
            </a:r>
            <a:endParaRPr lang="en-GB" sz="5400" dirty="0">
              <a:effectLst>
                <a:outerShdw blurRad="38100" dist="38100" dir="2700000" algn="tl">
                  <a:srgbClr val="000000">
                    <a:alpha val="43137"/>
                  </a:srgbClr>
                </a:outerShdw>
              </a:effectLst>
              <a:latin typeface="+mn-lt"/>
            </a:endParaRPr>
          </a:p>
        </p:txBody>
      </p:sp>
      <p:sp>
        <p:nvSpPr>
          <p:cNvPr id="6" name="TextBox 5"/>
          <p:cNvSpPr txBox="1"/>
          <p:nvPr/>
        </p:nvSpPr>
        <p:spPr>
          <a:xfrm>
            <a:off x="736476" y="1654051"/>
            <a:ext cx="7001692" cy="461665"/>
          </a:xfrm>
          <a:prstGeom prst="rect">
            <a:avLst/>
          </a:prstGeom>
          <a:noFill/>
        </p:spPr>
        <p:txBody>
          <a:bodyPr wrap="square" rtlCol="0">
            <a:spAutoFit/>
          </a:bodyPr>
          <a:lstStyle/>
          <a:p>
            <a:r>
              <a:rPr lang="en-US" sz="2400" dirty="0" smtClean="0"/>
              <a:t>The thermometer goes up in intervals of 2˚C.</a:t>
            </a:r>
            <a:endParaRPr lang="en-GB" sz="2400" dirty="0">
              <a:solidFill>
                <a:schemeClr val="accent1"/>
              </a:solidFill>
            </a:endParaRPr>
          </a:p>
        </p:txBody>
      </p:sp>
      <p:sp>
        <p:nvSpPr>
          <p:cNvPr id="21" name="TextBox 20"/>
          <p:cNvSpPr txBox="1"/>
          <p:nvPr/>
        </p:nvSpPr>
        <p:spPr>
          <a:xfrm>
            <a:off x="8847841" y="2977254"/>
            <a:ext cx="3188685" cy="1323439"/>
          </a:xfrm>
          <a:prstGeom prst="rect">
            <a:avLst/>
          </a:prstGeom>
          <a:noFill/>
        </p:spPr>
        <p:txBody>
          <a:bodyPr wrap="square" rtlCol="0">
            <a:spAutoFit/>
          </a:bodyPr>
          <a:lstStyle/>
          <a:p>
            <a:pPr algn="ctr"/>
            <a:r>
              <a:rPr lang="en-US" sz="2000" dirty="0" smtClean="0"/>
              <a:t>The line where the colour changes shows the temperature on the thermometer.</a:t>
            </a:r>
            <a:endParaRPr lang="en-GB" sz="2000" dirty="0"/>
          </a:p>
        </p:txBody>
      </p:sp>
      <p:sp>
        <p:nvSpPr>
          <p:cNvPr id="25" name="TextBox 24"/>
          <p:cNvSpPr txBox="1"/>
          <p:nvPr/>
        </p:nvSpPr>
        <p:spPr>
          <a:xfrm>
            <a:off x="834791" y="3586590"/>
            <a:ext cx="4783479" cy="400110"/>
          </a:xfrm>
          <a:prstGeom prst="rect">
            <a:avLst/>
          </a:prstGeom>
          <a:noFill/>
        </p:spPr>
        <p:txBody>
          <a:bodyPr wrap="square" rtlCol="0">
            <a:spAutoFit/>
          </a:bodyPr>
          <a:lstStyle/>
          <a:p>
            <a:pPr algn="ctr"/>
            <a:r>
              <a:rPr lang="en-US" sz="2000" dirty="0" smtClean="0"/>
              <a:t>The temperature is </a:t>
            </a:r>
            <a:r>
              <a:rPr lang="en-US" sz="2000" b="1" dirty="0" smtClean="0">
                <a:solidFill>
                  <a:schemeClr val="accent1"/>
                </a:solidFill>
              </a:rPr>
              <a:t>________</a:t>
            </a:r>
            <a:r>
              <a:rPr lang="en-US" sz="2000" dirty="0" smtClean="0"/>
              <a:t> .</a:t>
            </a:r>
            <a:endParaRPr lang="en-GB" sz="2000" dirty="0"/>
          </a:p>
        </p:txBody>
      </p:sp>
      <p:sp>
        <p:nvSpPr>
          <p:cNvPr id="19" name="Cloud Callout 18"/>
          <p:cNvSpPr/>
          <p:nvPr/>
        </p:nvSpPr>
        <p:spPr>
          <a:xfrm flipV="1">
            <a:off x="3091545" y="4162321"/>
            <a:ext cx="3152502" cy="1123782"/>
          </a:xfrm>
          <a:prstGeom prst="cloudCallou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3254210" y="4419962"/>
            <a:ext cx="2652992" cy="707886"/>
          </a:xfrm>
          <a:prstGeom prst="rect">
            <a:avLst/>
          </a:prstGeom>
          <a:noFill/>
        </p:spPr>
        <p:txBody>
          <a:bodyPr wrap="square" rtlCol="0">
            <a:spAutoFit/>
          </a:bodyPr>
          <a:lstStyle/>
          <a:p>
            <a:pPr algn="ctr"/>
            <a:r>
              <a:rPr lang="en-US" sz="1600" dirty="0" smtClean="0">
                <a:solidFill>
                  <a:schemeClr val="bg1"/>
                </a:solidFill>
              </a:rPr>
              <a:t>Write the temperature here – don’t forget </a:t>
            </a:r>
            <a:r>
              <a:rPr lang="en-US" sz="1600" dirty="0">
                <a:solidFill>
                  <a:schemeClr val="bg1"/>
                </a:solidFill>
              </a:rPr>
              <a:t>to write </a:t>
            </a:r>
            <a:r>
              <a:rPr lang="en-US" sz="2400" dirty="0">
                <a:solidFill>
                  <a:schemeClr val="bg1"/>
                </a:solidFill>
              </a:rPr>
              <a:t>˚</a:t>
            </a:r>
            <a:r>
              <a:rPr lang="en-US" sz="2400" dirty="0" smtClean="0">
                <a:solidFill>
                  <a:schemeClr val="bg1"/>
                </a:solidFill>
              </a:rPr>
              <a:t>C</a:t>
            </a:r>
            <a:r>
              <a:rPr lang="en-US" sz="1600" dirty="0" smtClean="0">
                <a:solidFill>
                  <a:schemeClr val="bg1"/>
                </a:solidFill>
              </a:rPr>
              <a:t>. </a:t>
            </a:r>
            <a:endParaRPr lang="en-GB" sz="1600" dirty="0">
              <a:solidFill>
                <a:schemeClr val="bg1"/>
              </a:solidFill>
            </a:endParaRPr>
          </a:p>
        </p:txBody>
      </p:sp>
      <p:pic>
        <p:nvPicPr>
          <p:cNvPr id="14" name="Picture 13"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pic>
        <p:nvPicPr>
          <p:cNvPr id="3" name="Picture 2"/>
          <p:cNvPicPr>
            <a:picLocks noChangeAspect="1"/>
          </p:cNvPicPr>
          <p:nvPr/>
        </p:nvPicPr>
        <p:blipFill>
          <a:blip r:embed="rId3"/>
          <a:stretch>
            <a:fillRect/>
          </a:stretch>
        </p:blipFill>
        <p:spPr>
          <a:xfrm>
            <a:off x="7026661" y="160564"/>
            <a:ext cx="1607294" cy="6536327"/>
          </a:xfrm>
          <a:prstGeom prst="rect">
            <a:avLst/>
          </a:prstGeom>
        </p:spPr>
      </p:pic>
    </p:spTree>
    <p:extLst>
      <p:ext uri="{BB962C8B-B14F-4D97-AF65-F5344CB8AC3E}">
        <p14:creationId xmlns:p14="http://schemas.microsoft.com/office/powerpoint/2010/main" val="42128190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05" y="328488"/>
            <a:ext cx="6881156"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Reading Temperature</a:t>
            </a:r>
            <a:endParaRPr lang="en-GB" sz="5400" dirty="0">
              <a:effectLst>
                <a:outerShdw blurRad="38100" dist="38100" dir="2700000" algn="tl">
                  <a:srgbClr val="000000">
                    <a:alpha val="43137"/>
                  </a:srgbClr>
                </a:outerShdw>
              </a:effectLst>
              <a:latin typeface="+mn-lt"/>
            </a:endParaRPr>
          </a:p>
        </p:txBody>
      </p:sp>
      <p:sp>
        <p:nvSpPr>
          <p:cNvPr id="4" name="TextBox 3"/>
          <p:cNvSpPr txBox="1"/>
          <p:nvPr/>
        </p:nvSpPr>
        <p:spPr>
          <a:xfrm>
            <a:off x="145505" y="3066927"/>
            <a:ext cx="6852490" cy="707886"/>
          </a:xfrm>
          <a:prstGeom prst="rect">
            <a:avLst/>
          </a:prstGeom>
          <a:noFill/>
        </p:spPr>
        <p:txBody>
          <a:bodyPr wrap="square" rtlCol="0">
            <a:spAutoFit/>
          </a:bodyPr>
          <a:lstStyle/>
          <a:p>
            <a:pPr algn="ctr"/>
            <a:r>
              <a:rPr lang="en-US" sz="2000" dirty="0" smtClean="0"/>
              <a:t>If the colour change line is below the 0, we know the temperature is going to be a minus number.</a:t>
            </a:r>
            <a:endParaRPr lang="en-GB" sz="2000" dirty="0"/>
          </a:p>
        </p:txBody>
      </p:sp>
      <p:sp>
        <p:nvSpPr>
          <p:cNvPr id="6" name="TextBox 5"/>
          <p:cNvSpPr txBox="1"/>
          <p:nvPr/>
        </p:nvSpPr>
        <p:spPr>
          <a:xfrm>
            <a:off x="174171" y="2075831"/>
            <a:ext cx="7001692" cy="523220"/>
          </a:xfrm>
          <a:prstGeom prst="rect">
            <a:avLst/>
          </a:prstGeom>
          <a:noFill/>
        </p:spPr>
        <p:txBody>
          <a:bodyPr wrap="square" rtlCol="0">
            <a:spAutoFit/>
          </a:bodyPr>
          <a:lstStyle/>
          <a:p>
            <a:r>
              <a:rPr lang="en-US" sz="2800" dirty="0" smtClean="0"/>
              <a:t>The thermometer goes up in intervals of 2˚C.</a:t>
            </a:r>
            <a:endParaRPr lang="en-GB" sz="2800" dirty="0">
              <a:solidFill>
                <a:schemeClr val="accent1"/>
              </a:solidFill>
            </a:endParaRPr>
          </a:p>
        </p:txBody>
      </p:sp>
      <p:pic>
        <p:nvPicPr>
          <p:cNvPr id="11"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2"/>
          <a:stretch>
            <a:fillRect/>
          </a:stretch>
        </p:blipFill>
        <p:spPr>
          <a:xfrm>
            <a:off x="10806021" y="82262"/>
            <a:ext cx="1276350" cy="971550"/>
          </a:xfrm>
          <a:prstGeom prst="rect">
            <a:avLst/>
          </a:prstGeom>
        </p:spPr>
      </p:pic>
      <p:sp>
        <p:nvSpPr>
          <p:cNvPr id="21" name="TextBox 20"/>
          <p:cNvSpPr txBox="1"/>
          <p:nvPr/>
        </p:nvSpPr>
        <p:spPr>
          <a:xfrm>
            <a:off x="8847841" y="2977254"/>
            <a:ext cx="3188685" cy="1323439"/>
          </a:xfrm>
          <a:prstGeom prst="rect">
            <a:avLst/>
          </a:prstGeom>
          <a:noFill/>
        </p:spPr>
        <p:txBody>
          <a:bodyPr wrap="square" rtlCol="0">
            <a:spAutoFit/>
          </a:bodyPr>
          <a:lstStyle/>
          <a:p>
            <a:pPr algn="ctr"/>
            <a:r>
              <a:rPr lang="en-US" sz="2000" dirty="0" smtClean="0"/>
              <a:t>The line where the colour changes shows the temperature on the thermometer.</a:t>
            </a:r>
            <a:endParaRPr lang="en-GB" sz="2000" dirty="0"/>
          </a:p>
        </p:txBody>
      </p:sp>
      <p:sp>
        <p:nvSpPr>
          <p:cNvPr id="25" name="TextBox 24"/>
          <p:cNvSpPr txBox="1"/>
          <p:nvPr/>
        </p:nvSpPr>
        <p:spPr>
          <a:xfrm>
            <a:off x="7925492" y="5471712"/>
            <a:ext cx="4783479" cy="400110"/>
          </a:xfrm>
          <a:prstGeom prst="rect">
            <a:avLst/>
          </a:prstGeom>
          <a:noFill/>
        </p:spPr>
        <p:txBody>
          <a:bodyPr wrap="square" rtlCol="0">
            <a:spAutoFit/>
          </a:bodyPr>
          <a:lstStyle/>
          <a:p>
            <a:pPr algn="ctr"/>
            <a:r>
              <a:rPr lang="en-US" sz="2000" dirty="0" smtClean="0"/>
              <a:t>The temperature is </a:t>
            </a:r>
            <a:r>
              <a:rPr lang="en-US" sz="2000" b="1" dirty="0" smtClean="0">
                <a:solidFill>
                  <a:schemeClr val="accent1"/>
                </a:solidFill>
              </a:rPr>
              <a:t>________</a:t>
            </a:r>
            <a:r>
              <a:rPr lang="en-US" sz="2000" dirty="0" smtClean="0"/>
              <a:t> .</a:t>
            </a:r>
            <a:endParaRPr lang="en-GB" sz="2000" dirty="0"/>
          </a:p>
        </p:txBody>
      </p:sp>
      <p:sp>
        <p:nvSpPr>
          <p:cNvPr id="26" name="TextBox 25"/>
          <p:cNvSpPr txBox="1"/>
          <p:nvPr/>
        </p:nvSpPr>
        <p:spPr>
          <a:xfrm>
            <a:off x="10676701" y="5383438"/>
            <a:ext cx="1066071" cy="523220"/>
          </a:xfrm>
          <a:prstGeom prst="rect">
            <a:avLst/>
          </a:prstGeom>
          <a:noFill/>
        </p:spPr>
        <p:txBody>
          <a:bodyPr wrap="square" rtlCol="0">
            <a:spAutoFit/>
          </a:bodyPr>
          <a:lstStyle/>
          <a:p>
            <a:pPr algn="ctr"/>
            <a:r>
              <a:rPr lang="en-US" sz="2800" b="1" dirty="0" smtClean="0">
                <a:solidFill>
                  <a:schemeClr val="accent1"/>
                </a:solidFill>
              </a:rPr>
              <a:t>-4˚C</a:t>
            </a:r>
            <a:endParaRPr lang="en-GB" sz="2800" b="1" dirty="0">
              <a:solidFill>
                <a:schemeClr val="accent1"/>
              </a:solidFill>
            </a:endParaRPr>
          </a:p>
        </p:txBody>
      </p:sp>
      <p:sp>
        <p:nvSpPr>
          <p:cNvPr id="5" name="Explosion 2 4"/>
          <p:cNvSpPr/>
          <p:nvPr/>
        </p:nvSpPr>
        <p:spPr>
          <a:xfrm rot="579785">
            <a:off x="1529265" y="3917792"/>
            <a:ext cx="3823063" cy="158744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029141" y="4419127"/>
            <a:ext cx="2525442" cy="584775"/>
          </a:xfrm>
          <a:prstGeom prst="rect">
            <a:avLst/>
          </a:prstGeom>
          <a:noFill/>
        </p:spPr>
        <p:txBody>
          <a:bodyPr wrap="square" rtlCol="0">
            <a:spAutoFit/>
          </a:bodyPr>
          <a:lstStyle/>
          <a:p>
            <a:pPr algn="ctr"/>
            <a:r>
              <a:rPr lang="en-US" sz="1600" dirty="0" smtClean="0">
                <a:solidFill>
                  <a:schemeClr val="bg1"/>
                </a:solidFill>
              </a:rPr>
              <a:t>A minus number has a – sign in front of the number.</a:t>
            </a:r>
            <a:endParaRPr lang="en-GB" sz="1600" dirty="0">
              <a:solidFill>
                <a:schemeClr val="bg1"/>
              </a:solidFill>
            </a:endParaRPr>
          </a:p>
        </p:txBody>
      </p:sp>
      <p:pic>
        <p:nvPicPr>
          <p:cNvPr id="7" name="Picture 6"/>
          <p:cNvPicPr>
            <a:picLocks noChangeAspect="1"/>
          </p:cNvPicPr>
          <p:nvPr/>
        </p:nvPicPr>
        <p:blipFill>
          <a:blip r:embed="rId3"/>
          <a:stretch>
            <a:fillRect/>
          </a:stretch>
        </p:blipFill>
        <p:spPr>
          <a:xfrm>
            <a:off x="6946731" y="166824"/>
            <a:ext cx="1613795" cy="6508093"/>
          </a:xfrm>
          <a:prstGeom prst="rect">
            <a:avLst/>
          </a:prstGeom>
        </p:spPr>
      </p:pic>
      <p:cxnSp>
        <p:nvCxnSpPr>
          <p:cNvPr id="23" name="Straight Arrow Connector 22"/>
          <p:cNvCxnSpPr/>
          <p:nvPr/>
        </p:nvCxnSpPr>
        <p:spPr>
          <a:xfrm flipH="1">
            <a:off x="8212184" y="3608194"/>
            <a:ext cx="1149530" cy="3193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2430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05" y="328488"/>
            <a:ext cx="6881156"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Reading Temperature</a:t>
            </a:r>
            <a:endParaRPr lang="en-GB" sz="5400" dirty="0">
              <a:effectLst>
                <a:outerShdw blurRad="38100" dist="38100" dir="2700000" algn="tl">
                  <a:srgbClr val="000000">
                    <a:alpha val="43137"/>
                  </a:srgbClr>
                </a:outerShdw>
              </a:effectLst>
              <a:latin typeface="+mn-lt"/>
            </a:endParaRPr>
          </a:p>
        </p:txBody>
      </p:sp>
      <p:sp>
        <p:nvSpPr>
          <p:cNvPr id="6" name="TextBox 5"/>
          <p:cNvSpPr txBox="1"/>
          <p:nvPr/>
        </p:nvSpPr>
        <p:spPr>
          <a:xfrm>
            <a:off x="174171" y="2075831"/>
            <a:ext cx="7001692" cy="523220"/>
          </a:xfrm>
          <a:prstGeom prst="rect">
            <a:avLst/>
          </a:prstGeom>
          <a:noFill/>
        </p:spPr>
        <p:txBody>
          <a:bodyPr wrap="square" rtlCol="0">
            <a:spAutoFit/>
          </a:bodyPr>
          <a:lstStyle/>
          <a:p>
            <a:r>
              <a:rPr lang="en-US" sz="2800" dirty="0" smtClean="0"/>
              <a:t>The thermometer goes up in intervals of 2˚C.</a:t>
            </a:r>
            <a:endParaRPr lang="en-GB" sz="2800" dirty="0">
              <a:solidFill>
                <a:schemeClr val="accent1"/>
              </a:solidFill>
            </a:endParaRPr>
          </a:p>
        </p:txBody>
      </p:sp>
      <p:sp>
        <p:nvSpPr>
          <p:cNvPr id="21" name="TextBox 20"/>
          <p:cNvSpPr txBox="1"/>
          <p:nvPr/>
        </p:nvSpPr>
        <p:spPr>
          <a:xfrm>
            <a:off x="9013306" y="2977254"/>
            <a:ext cx="3188685" cy="1323439"/>
          </a:xfrm>
          <a:prstGeom prst="rect">
            <a:avLst/>
          </a:prstGeom>
          <a:noFill/>
        </p:spPr>
        <p:txBody>
          <a:bodyPr wrap="square" rtlCol="0">
            <a:spAutoFit/>
          </a:bodyPr>
          <a:lstStyle/>
          <a:p>
            <a:pPr algn="ctr"/>
            <a:r>
              <a:rPr lang="en-US" sz="2000" dirty="0" smtClean="0"/>
              <a:t>The line where the colour changes shows the temperature on the thermometer.</a:t>
            </a:r>
            <a:endParaRPr lang="en-GB" sz="2000" dirty="0"/>
          </a:p>
        </p:txBody>
      </p:sp>
      <p:sp>
        <p:nvSpPr>
          <p:cNvPr id="25" name="TextBox 24"/>
          <p:cNvSpPr txBox="1"/>
          <p:nvPr/>
        </p:nvSpPr>
        <p:spPr>
          <a:xfrm>
            <a:off x="1458713" y="6153187"/>
            <a:ext cx="4783479" cy="400110"/>
          </a:xfrm>
          <a:prstGeom prst="rect">
            <a:avLst/>
          </a:prstGeom>
          <a:noFill/>
        </p:spPr>
        <p:txBody>
          <a:bodyPr wrap="square" rtlCol="0">
            <a:spAutoFit/>
          </a:bodyPr>
          <a:lstStyle/>
          <a:p>
            <a:pPr algn="ctr"/>
            <a:r>
              <a:rPr lang="en-US" sz="2000" dirty="0" smtClean="0"/>
              <a:t>The temperature is </a:t>
            </a:r>
            <a:r>
              <a:rPr lang="en-US" sz="2000" b="1" dirty="0" smtClean="0">
                <a:solidFill>
                  <a:schemeClr val="accent1"/>
                </a:solidFill>
              </a:rPr>
              <a:t>________</a:t>
            </a:r>
            <a:r>
              <a:rPr lang="en-US" sz="2000" dirty="0" smtClean="0"/>
              <a:t> .</a:t>
            </a:r>
            <a:endParaRPr lang="en-GB" sz="2000" dirty="0"/>
          </a:p>
        </p:txBody>
      </p:sp>
      <p:sp>
        <p:nvSpPr>
          <p:cNvPr id="5" name="Explosion 2 4"/>
          <p:cNvSpPr/>
          <p:nvPr/>
        </p:nvSpPr>
        <p:spPr>
          <a:xfrm rot="579785">
            <a:off x="345781" y="4174297"/>
            <a:ext cx="3395530" cy="158744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870903" y="4711513"/>
            <a:ext cx="2165578" cy="523220"/>
          </a:xfrm>
          <a:prstGeom prst="rect">
            <a:avLst/>
          </a:prstGeom>
          <a:noFill/>
        </p:spPr>
        <p:txBody>
          <a:bodyPr wrap="square" rtlCol="0">
            <a:spAutoFit/>
          </a:bodyPr>
          <a:lstStyle/>
          <a:p>
            <a:pPr algn="ctr"/>
            <a:r>
              <a:rPr lang="en-US" sz="1400" dirty="0" smtClean="0">
                <a:solidFill>
                  <a:schemeClr val="bg1"/>
                </a:solidFill>
              </a:rPr>
              <a:t>A minus number has a – sign in front of the number.</a:t>
            </a:r>
            <a:endParaRPr lang="en-GB" sz="1400" dirty="0">
              <a:solidFill>
                <a:schemeClr val="bg1"/>
              </a:solidFill>
            </a:endParaRPr>
          </a:p>
        </p:txBody>
      </p:sp>
      <p:sp>
        <p:nvSpPr>
          <p:cNvPr id="13" name="Cloud Callout 12"/>
          <p:cNvSpPr/>
          <p:nvPr/>
        </p:nvSpPr>
        <p:spPr>
          <a:xfrm>
            <a:off x="4226607" y="4217225"/>
            <a:ext cx="3152502" cy="1489888"/>
          </a:xfrm>
          <a:prstGeom prst="cloudCallou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557205" y="4595148"/>
            <a:ext cx="2652992" cy="707886"/>
          </a:xfrm>
          <a:prstGeom prst="rect">
            <a:avLst/>
          </a:prstGeom>
          <a:noFill/>
        </p:spPr>
        <p:txBody>
          <a:bodyPr wrap="square" rtlCol="0">
            <a:spAutoFit/>
          </a:bodyPr>
          <a:lstStyle/>
          <a:p>
            <a:pPr algn="ctr"/>
            <a:r>
              <a:rPr lang="en-US" sz="1600" dirty="0" smtClean="0">
                <a:solidFill>
                  <a:schemeClr val="bg1"/>
                </a:solidFill>
              </a:rPr>
              <a:t>Write the temperature here – don’t forget </a:t>
            </a:r>
            <a:r>
              <a:rPr lang="en-US" sz="1600" dirty="0">
                <a:solidFill>
                  <a:schemeClr val="bg1"/>
                </a:solidFill>
              </a:rPr>
              <a:t>to write </a:t>
            </a:r>
            <a:r>
              <a:rPr lang="en-US" sz="2400" dirty="0">
                <a:solidFill>
                  <a:schemeClr val="bg1"/>
                </a:solidFill>
              </a:rPr>
              <a:t>˚</a:t>
            </a:r>
            <a:r>
              <a:rPr lang="en-US" sz="2400" dirty="0" smtClean="0">
                <a:solidFill>
                  <a:schemeClr val="bg1"/>
                </a:solidFill>
              </a:rPr>
              <a:t>C</a:t>
            </a:r>
            <a:r>
              <a:rPr lang="en-US" sz="1600" dirty="0" smtClean="0">
                <a:solidFill>
                  <a:schemeClr val="bg1"/>
                </a:solidFill>
              </a:rPr>
              <a:t>. </a:t>
            </a:r>
            <a:endParaRPr lang="en-GB" sz="1600" dirty="0">
              <a:solidFill>
                <a:schemeClr val="bg1"/>
              </a:solidFill>
            </a:endParaRPr>
          </a:p>
        </p:txBody>
      </p:sp>
      <p:sp>
        <p:nvSpPr>
          <p:cNvPr id="15" name="TextBox 14"/>
          <p:cNvSpPr txBox="1"/>
          <p:nvPr/>
        </p:nvSpPr>
        <p:spPr>
          <a:xfrm>
            <a:off x="174171" y="3285030"/>
            <a:ext cx="6852490" cy="707886"/>
          </a:xfrm>
          <a:prstGeom prst="rect">
            <a:avLst/>
          </a:prstGeom>
          <a:noFill/>
        </p:spPr>
        <p:txBody>
          <a:bodyPr wrap="square" rtlCol="0">
            <a:spAutoFit/>
          </a:bodyPr>
          <a:lstStyle/>
          <a:p>
            <a:pPr algn="ctr"/>
            <a:r>
              <a:rPr lang="en-US" sz="2000" dirty="0" smtClean="0"/>
              <a:t>If the colour change line is below the 0, we know the temperature is going to be a minus number.</a:t>
            </a:r>
            <a:endParaRPr lang="en-GB" sz="2000" dirty="0"/>
          </a:p>
        </p:txBody>
      </p:sp>
      <p:pic>
        <p:nvPicPr>
          <p:cNvPr id="17" name="Picture 16"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pic>
        <p:nvPicPr>
          <p:cNvPr id="8" name="Picture 7"/>
          <p:cNvPicPr>
            <a:picLocks noChangeAspect="1"/>
          </p:cNvPicPr>
          <p:nvPr/>
        </p:nvPicPr>
        <p:blipFill>
          <a:blip r:embed="rId3"/>
          <a:stretch>
            <a:fillRect/>
          </a:stretch>
        </p:blipFill>
        <p:spPr>
          <a:xfrm>
            <a:off x="7528913" y="163192"/>
            <a:ext cx="1632505" cy="6486135"/>
          </a:xfrm>
          <a:prstGeom prst="rect">
            <a:avLst/>
          </a:prstGeom>
        </p:spPr>
      </p:pic>
    </p:spTree>
    <p:extLst>
      <p:ext uri="{BB962C8B-B14F-4D97-AF65-F5344CB8AC3E}">
        <p14:creationId xmlns:p14="http://schemas.microsoft.com/office/powerpoint/2010/main" val="2852134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05" y="328488"/>
            <a:ext cx="6881156"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Reading Temperature</a:t>
            </a:r>
            <a:endParaRPr lang="en-GB" sz="5400" dirty="0">
              <a:effectLst>
                <a:outerShdw blurRad="38100" dist="38100" dir="2700000" algn="tl">
                  <a:srgbClr val="000000">
                    <a:alpha val="43137"/>
                  </a:srgbClr>
                </a:outerShdw>
              </a:effectLst>
              <a:latin typeface="+mn-lt"/>
            </a:endParaRPr>
          </a:p>
        </p:txBody>
      </p:sp>
      <p:sp>
        <p:nvSpPr>
          <p:cNvPr id="6" name="TextBox 5"/>
          <p:cNvSpPr txBox="1"/>
          <p:nvPr/>
        </p:nvSpPr>
        <p:spPr>
          <a:xfrm>
            <a:off x="174171" y="2075831"/>
            <a:ext cx="7001692" cy="523220"/>
          </a:xfrm>
          <a:prstGeom prst="rect">
            <a:avLst/>
          </a:prstGeom>
          <a:noFill/>
        </p:spPr>
        <p:txBody>
          <a:bodyPr wrap="square" rtlCol="0">
            <a:spAutoFit/>
          </a:bodyPr>
          <a:lstStyle/>
          <a:p>
            <a:r>
              <a:rPr lang="en-US" sz="2800" dirty="0" smtClean="0"/>
              <a:t>The thermometer goes up in intervals of 2˚C.</a:t>
            </a:r>
            <a:endParaRPr lang="en-GB" sz="2800" dirty="0">
              <a:solidFill>
                <a:schemeClr val="accent1"/>
              </a:solidFill>
            </a:endParaRPr>
          </a:p>
        </p:txBody>
      </p:sp>
      <p:sp>
        <p:nvSpPr>
          <p:cNvPr id="21" name="TextBox 20"/>
          <p:cNvSpPr txBox="1"/>
          <p:nvPr/>
        </p:nvSpPr>
        <p:spPr>
          <a:xfrm>
            <a:off x="9013306" y="2977254"/>
            <a:ext cx="3188685" cy="1323439"/>
          </a:xfrm>
          <a:prstGeom prst="rect">
            <a:avLst/>
          </a:prstGeom>
          <a:noFill/>
        </p:spPr>
        <p:txBody>
          <a:bodyPr wrap="square" rtlCol="0">
            <a:spAutoFit/>
          </a:bodyPr>
          <a:lstStyle/>
          <a:p>
            <a:pPr algn="ctr"/>
            <a:r>
              <a:rPr lang="en-US" sz="2000" dirty="0" smtClean="0"/>
              <a:t>The line where the colour changes shows the temperature on the thermometer.</a:t>
            </a:r>
            <a:endParaRPr lang="en-GB" sz="2000" dirty="0"/>
          </a:p>
        </p:txBody>
      </p:sp>
      <p:sp>
        <p:nvSpPr>
          <p:cNvPr id="25" name="TextBox 24"/>
          <p:cNvSpPr txBox="1"/>
          <p:nvPr/>
        </p:nvSpPr>
        <p:spPr>
          <a:xfrm>
            <a:off x="1458713" y="6153187"/>
            <a:ext cx="4783479" cy="400110"/>
          </a:xfrm>
          <a:prstGeom prst="rect">
            <a:avLst/>
          </a:prstGeom>
          <a:noFill/>
        </p:spPr>
        <p:txBody>
          <a:bodyPr wrap="square" rtlCol="0">
            <a:spAutoFit/>
          </a:bodyPr>
          <a:lstStyle/>
          <a:p>
            <a:pPr algn="ctr"/>
            <a:r>
              <a:rPr lang="en-US" sz="2000" dirty="0" smtClean="0"/>
              <a:t>The temperature is </a:t>
            </a:r>
            <a:r>
              <a:rPr lang="en-US" sz="2000" b="1" dirty="0" smtClean="0">
                <a:solidFill>
                  <a:schemeClr val="accent1"/>
                </a:solidFill>
              </a:rPr>
              <a:t>________</a:t>
            </a:r>
            <a:r>
              <a:rPr lang="en-US" sz="2000" dirty="0" smtClean="0"/>
              <a:t> .</a:t>
            </a:r>
            <a:endParaRPr lang="en-GB" sz="2000" dirty="0"/>
          </a:p>
        </p:txBody>
      </p:sp>
      <p:sp>
        <p:nvSpPr>
          <p:cNvPr id="5" name="Explosion 2 4"/>
          <p:cNvSpPr/>
          <p:nvPr/>
        </p:nvSpPr>
        <p:spPr>
          <a:xfrm rot="579785">
            <a:off x="345781" y="4174297"/>
            <a:ext cx="3395530" cy="158744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870903" y="4711513"/>
            <a:ext cx="2165578" cy="523220"/>
          </a:xfrm>
          <a:prstGeom prst="rect">
            <a:avLst/>
          </a:prstGeom>
          <a:noFill/>
        </p:spPr>
        <p:txBody>
          <a:bodyPr wrap="square" rtlCol="0">
            <a:spAutoFit/>
          </a:bodyPr>
          <a:lstStyle/>
          <a:p>
            <a:pPr algn="ctr"/>
            <a:r>
              <a:rPr lang="en-US" sz="1400" dirty="0" smtClean="0">
                <a:solidFill>
                  <a:schemeClr val="bg1"/>
                </a:solidFill>
              </a:rPr>
              <a:t>A minus number has a – sign in front of the number.</a:t>
            </a:r>
            <a:endParaRPr lang="en-GB" sz="1400" dirty="0">
              <a:solidFill>
                <a:schemeClr val="bg1"/>
              </a:solidFill>
            </a:endParaRPr>
          </a:p>
        </p:txBody>
      </p:sp>
      <p:sp>
        <p:nvSpPr>
          <p:cNvPr id="13" name="Cloud Callout 12"/>
          <p:cNvSpPr/>
          <p:nvPr/>
        </p:nvSpPr>
        <p:spPr>
          <a:xfrm>
            <a:off x="4226607" y="4217225"/>
            <a:ext cx="3152502" cy="1489888"/>
          </a:xfrm>
          <a:prstGeom prst="cloudCallou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557205" y="4595148"/>
            <a:ext cx="2652992" cy="707886"/>
          </a:xfrm>
          <a:prstGeom prst="rect">
            <a:avLst/>
          </a:prstGeom>
          <a:noFill/>
        </p:spPr>
        <p:txBody>
          <a:bodyPr wrap="square" rtlCol="0">
            <a:spAutoFit/>
          </a:bodyPr>
          <a:lstStyle/>
          <a:p>
            <a:pPr algn="ctr"/>
            <a:r>
              <a:rPr lang="en-US" sz="1600" dirty="0" smtClean="0">
                <a:solidFill>
                  <a:schemeClr val="bg1"/>
                </a:solidFill>
              </a:rPr>
              <a:t>Write the temperature here – don’t forget </a:t>
            </a:r>
            <a:r>
              <a:rPr lang="en-US" sz="1600" dirty="0">
                <a:solidFill>
                  <a:schemeClr val="bg1"/>
                </a:solidFill>
              </a:rPr>
              <a:t>to write </a:t>
            </a:r>
            <a:r>
              <a:rPr lang="en-US" sz="2400" dirty="0">
                <a:solidFill>
                  <a:schemeClr val="bg1"/>
                </a:solidFill>
              </a:rPr>
              <a:t>˚</a:t>
            </a:r>
            <a:r>
              <a:rPr lang="en-US" sz="2400" dirty="0" smtClean="0">
                <a:solidFill>
                  <a:schemeClr val="bg1"/>
                </a:solidFill>
              </a:rPr>
              <a:t>C</a:t>
            </a:r>
            <a:r>
              <a:rPr lang="en-US" sz="1600" dirty="0" smtClean="0">
                <a:solidFill>
                  <a:schemeClr val="bg1"/>
                </a:solidFill>
              </a:rPr>
              <a:t>. </a:t>
            </a:r>
            <a:endParaRPr lang="en-GB" sz="1600" dirty="0">
              <a:solidFill>
                <a:schemeClr val="bg1"/>
              </a:solidFill>
            </a:endParaRPr>
          </a:p>
        </p:txBody>
      </p:sp>
      <p:sp>
        <p:nvSpPr>
          <p:cNvPr id="15" name="TextBox 14"/>
          <p:cNvSpPr txBox="1"/>
          <p:nvPr/>
        </p:nvSpPr>
        <p:spPr>
          <a:xfrm>
            <a:off x="174171" y="3285030"/>
            <a:ext cx="6852490" cy="707886"/>
          </a:xfrm>
          <a:prstGeom prst="rect">
            <a:avLst/>
          </a:prstGeom>
          <a:noFill/>
        </p:spPr>
        <p:txBody>
          <a:bodyPr wrap="square" rtlCol="0">
            <a:spAutoFit/>
          </a:bodyPr>
          <a:lstStyle/>
          <a:p>
            <a:pPr algn="ctr"/>
            <a:r>
              <a:rPr lang="en-US" sz="2000" dirty="0" smtClean="0"/>
              <a:t>If the colour change line is below the 0, we know the temperature is going to be a minus number.</a:t>
            </a:r>
            <a:endParaRPr lang="en-GB" sz="2000" dirty="0"/>
          </a:p>
        </p:txBody>
      </p:sp>
      <p:pic>
        <p:nvPicPr>
          <p:cNvPr id="3" name="Picture 2"/>
          <p:cNvPicPr>
            <a:picLocks noChangeAspect="1"/>
          </p:cNvPicPr>
          <p:nvPr/>
        </p:nvPicPr>
        <p:blipFill>
          <a:blip r:embed="rId2"/>
          <a:stretch>
            <a:fillRect/>
          </a:stretch>
        </p:blipFill>
        <p:spPr>
          <a:xfrm>
            <a:off x="7572370" y="120968"/>
            <a:ext cx="1624472" cy="661521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3"/>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936055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05" y="328488"/>
            <a:ext cx="6881156"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Reading Temperature</a:t>
            </a:r>
            <a:endParaRPr lang="en-GB" sz="5400" dirty="0">
              <a:effectLst>
                <a:outerShdw blurRad="38100" dist="38100" dir="2700000" algn="tl">
                  <a:srgbClr val="000000">
                    <a:alpha val="43137"/>
                  </a:srgbClr>
                </a:outerShdw>
              </a:effectLst>
              <a:latin typeface="+mn-lt"/>
            </a:endParaRPr>
          </a:p>
        </p:txBody>
      </p:sp>
      <p:sp>
        <p:nvSpPr>
          <p:cNvPr id="6" name="TextBox 5"/>
          <p:cNvSpPr txBox="1"/>
          <p:nvPr/>
        </p:nvSpPr>
        <p:spPr>
          <a:xfrm>
            <a:off x="174171" y="2075831"/>
            <a:ext cx="7001692" cy="523220"/>
          </a:xfrm>
          <a:prstGeom prst="rect">
            <a:avLst/>
          </a:prstGeom>
          <a:noFill/>
        </p:spPr>
        <p:txBody>
          <a:bodyPr wrap="square" rtlCol="0">
            <a:spAutoFit/>
          </a:bodyPr>
          <a:lstStyle/>
          <a:p>
            <a:r>
              <a:rPr lang="en-US" sz="2800" dirty="0" smtClean="0"/>
              <a:t>The thermometer goes up in intervals of 2˚C.</a:t>
            </a:r>
            <a:endParaRPr lang="en-GB" sz="2800" dirty="0">
              <a:solidFill>
                <a:schemeClr val="accent1"/>
              </a:solidFill>
            </a:endParaRPr>
          </a:p>
        </p:txBody>
      </p:sp>
      <p:sp>
        <p:nvSpPr>
          <p:cNvPr id="21" name="TextBox 20"/>
          <p:cNvSpPr txBox="1"/>
          <p:nvPr/>
        </p:nvSpPr>
        <p:spPr>
          <a:xfrm>
            <a:off x="9013306" y="2977254"/>
            <a:ext cx="3188685" cy="1323439"/>
          </a:xfrm>
          <a:prstGeom prst="rect">
            <a:avLst/>
          </a:prstGeom>
          <a:noFill/>
        </p:spPr>
        <p:txBody>
          <a:bodyPr wrap="square" rtlCol="0">
            <a:spAutoFit/>
          </a:bodyPr>
          <a:lstStyle/>
          <a:p>
            <a:pPr algn="ctr"/>
            <a:r>
              <a:rPr lang="en-US" sz="2000" dirty="0" smtClean="0"/>
              <a:t>The line where the colour changes shows the temperature on the thermometer.</a:t>
            </a:r>
            <a:endParaRPr lang="en-GB" sz="2000" dirty="0"/>
          </a:p>
        </p:txBody>
      </p:sp>
      <p:sp>
        <p:nvSpPr>
          <p:cNvPr id="25" name="TextBox 24"/>
          <p:cNvSpPr txBox="1"/>
          <p:nvPr/>
        </p:nvSpPr>
        <p:spPr>
          <a:xfrm>
            <a:off x="1458713" y="6153187"/>
            <a:ext cx="4783479" cy="400110"/>
          </a:xfrm>
          <a:prstGeom prst="rect">
            <a:avLst/>
          </a:prstGeom>
          <a:noFill/>
        </p:spPr>
        <p:txBody>
          <a:bodyPr wrap="square" rtlCol="0">
            <a:spAutoFit/>
          </a:bodyPr>
          <a:lstStyle/>
          <a:p>
            <a:pPr algn="ctr"/>
            <a:r>
              <a:rPr lang="en-US" sz="2000" dirty="0" smtClean="0"/>
              <a:t>The temperature is </a:t>
            </a:r>
            <a:r>
              <a:rPr lang="en-US" sz="2000" b="1" dirty="0" smtClean="0">
                <a:solidFill>
                  <a:schemeClr val="accent1"/>
                </a:solidFill>
              </a:rPr>
              <a:t>________</a:t>
            </a:r>
            <a:r>
              <a:rPr lang="en-US" sz="2000" dirty="0" smtClean="0"/>
              <a:t> .</a:t>
            </a:r>
            <a:endParaRPr lang="en-GB" sz="2000" dirty="0"/>
          </a:p>
        </p:txBody>
      </p:sp>
      <p:sp>
        <p:nvSpPr>
          <p:cNvPr id="5" name="Explosion 2 4"/>
          <p:cNvSpPr/>
          <p:nvPr/>
        </p:nvSpPr>
        <p:spPr>
          <a:xfrm rot="579785">
            <a:off x="345781" y="4174297"/>
            <a:ext cx="3395530" cy="158744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870903" y="4711513"/>
            <a:ext cx="2165578" cy="523220"/>
          </a:xfrm>
          <a:prstGeom prst="rect">
            <a:avLst/>
          </a:prstGeom>
          <a:noFill/>
        </p:spPr>
        <p:txBody>
          <a:bodyPr wrap="square" rtlCol="0">
            <a:spAutoFit/>
          </a:bodyPr>
          <a:lstStyle/>
          <a:p>
            <a:pPr algn="ctr"/>
            <a:r>
              <a:rPr lang="en-US" sz="1400" dirty="0" smtClean="0">
                <a:solidFill>
                  <a:schemeClr val="bg1"/>
                </a:solidFill>
              </a:rPr>
              <a:t>A minus number has a – sign in front of the number.</a:t>
            </a:r>
            <a:endParaRPr lang="en-GB" sz="1400" dirty="0">
              <a:solidFill>
                <a:schemeClr val="bg1"/>
              </a:solidFill>
            </a:endParaRPr>
          </a:p>
        </p:txBody>
      </p:sp>
      <p:sp>
        <p:nvSpPr>
          <p:cNvPr id="13" name="Cloud Callout 12"/>
          <p:cNvSpPr/>
          <p:nvPr/>
        </p:nvSpPr>
        <p:spPr>
          <a:xfrm>
            <a:off x="4226607" y="4217225"/>
            <a:ext cx="3152502" cy="1489888"/>
          </a:xfrm>
          <a:prstGeom prst="cloudCallou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557205" y="4595148"/>
            <a:ext cx="2652992" cy="707886"/>
          </a:xfrm>
          <a:prstGeom prst="rect">
            <a:avLst/>
          </a:prstGeom>
          <a:noFill/>
        </p:spPr>
        <p:txBody>
          <a:bodyPr wrap="square" rtlCol="0">
            <a:spAutoFit/>
          </a:bodyPr>
          <a:lstStyle/>
          <a:p>
            <a:pPr algn="ctr"/>
            <a:r>
              <a:rPr lang="en-US" sz="1600" dirty="0" smtClean="0">
                <a:solidFill>
                  <a:schemeClr val="bg1"/>
                </a:solidFill>
              </a:rPr>
              <a:t>Write the temperature here – don’t forget </a:t>
            </a:r>
            <a:r>
              <a:rPr lang="en-US" sz="1600" dirty="0">
                <a:solidFill>
                  <a:schemeClr val="bg1"/>
                </a:solidFill>
              </a:rPr>
              <a:t>to write </a:t>
            </a:r>
            <a:r>
              <a:rPr lang="en-US" sz="2400" dirty="0">
                <a:solidFill>
                  <a:schemeClr val="bg1"/>
                </a:solidFill>
              </a:rPr>
              <a:t>˚</a:t>
            </a:r>
            <a:r>
              <a:rPr lang="en-US" sz="2400" dirty="0" smtClean="0">
                <a:solidFill>
                  <a:schemeClr val="bg1"/>
                </a:solidFill>
              </a:rPr>
              <a:t>C</a:t>
            </a:r>
            <a:r>
              <a:rPr lang="en-US" sz="1600" dirty="0" smtClean="0">
                <a:solidFill>
                  <a:schemeClr val="bg1"/>
                </a:solidFill>
              </a:rPr>
              <a:t>. </a:t>
            </a:r>
            <a:endParaRPr lang="en-GB" sz="1600" dirty="0">
              <a:solidFill>
                <a:schemeClr val="bg1"/>
              </a:solidFill>
            </a:endParaRPr>
          </a:p>
        </p:txBody>
      </p:sp>
      <p:sp>
        <p:nvSpPr>
          <p:cNvPr id="15" name="TextBox 14"/>
          <p:cNvSpPr txBox="1"/>
          <p:nvPr/>
        </p:nvSpPr>
        <p:spPr>
          <a:xfrm>
            <a:off x="174171" y="3285030"/>
            <a:ext cx="6852490" cy="707886"/>
          </a:xfrm>
          <a:prstGeom prst="rect">
            <a:avLst/>
          </a:prstGeom>
          <a:noFill/>
        </p:spPr>
        <p:txBody>
          <a:bodyPr wrap="square" rtlCol="0">
            <a:spAutoFit/>
          </a:bodyPr>
          <a:lstStyle/>
          <a:p>
            <a:pPr algn="ctr"/>
            <a:r>
              <a:rPr lang="en-US" sz="2000" dirty="0" smtClean="0"/>
              <a:t>If the colour change line is below the 0, we know the temperature is going to be a minus number.</a:t>
            </a:r>
            <a:endParaRPr lang="en-GB" sz="2000" dirty="0"/>
          </a:p>
        </p:txBody>
      </p:sp>
      <p:pic>
        <p:nvPicPr>
          <p:cNvPr id="17" name="Picture 16"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pic>
        <p:nvPicPr>
          <p:cNvPr id="4" name="Picture 3"/>
          <p:cNvPicPr>
            <a:picLocks noChangeAspect="1"/>
          </p:cNvPicPr>
          <p:nvPr/>
        </p:nvPicPr>
        <p:blipFill>
          <a:blip r:embed="rId3"/>
          <a:stretch>
            <a:fillRect/>
          </a:stretch>
        </p:blipFill>
        <p:spPr>
          <a:xfrm>
            <a:off x="7541297" y="105942"/>
            <a:ext cx="1620308" cy="6634260"/>
          </a:xfrm>
          <a:prstGeom prst="rect">
            <a:avLst/>
          </a:prstGeom>
        </p:spPr>
      </p:pic>
    </p:spTree>
    <p:extLst>
      <p:ext uri="{BB962C8B-B14F-4D97-AF65-F5344CB8AC3E}">
        <p14:creationId xmlns:p14="http://schemas.microsoft.com/office/powerpoint/2010/main" val="19109906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38" y="195200"/>
            <a:ext cx="6881156"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Reading Temperature</a:t>
            </a:r>
            <a:endParaRPr lang="en-GB" sz="5400" dirty="0">
              <a:effectLst>
                <a:outerShdw blurRad="38100" dist="38100" dir="2700000" algn="tl">
                  <a:srgbClr val="000000">
                    <a:alpha val="43137"/>
                  </a:srgbClr>
                </a:outerShdw>
              </a:effectLst>
              <a:latin typeface="+mn-lt"/>
            </a:endParaRPr>
          </a:p>
        </p:txBody>
      </p:sp>
      <p:sp>
        <p:nvSpPr>
          <p:cNvPr id="6" name="TextBox 5"/>
          <p:cNvSpPr txBox="1"/>
          <p:nvPr/>
        </p:nvSpPr>
        <p:spPr>
          <a:xfrm>
            <a:off x="825965" y="1288657"/>
            <a:ext cx="7001692" cy="461665"/>
          </a:xfrm>
          <a:prstGeom prst="rect">
            <a:avLst/>
          </a:prstGeom>
          <a:noFill/>
        </p:spPr>
        <p:txBody>
          <a:bodyPr wrap="square" rtlCol="0">
            <a:spAutoFit/>
          </a:bodyPr>
          <a:lstStyle/>
          <a:p>
            <a:r>
              <a:rPr lang="en-US" sz="2400" dirty="0" smtClean="0"/>
              <a:t>The thermometer goes up in intervals of 2˚C.</a:t>
            </a:r>
            <a:endParaRPr lang="en-GB" sz="2400" dirty="0">
              <a:solidFill>
                <a:schemeClr val="accent1"/>
              </a:solidFill>
            </a:endParaRPr>
          </a:p>
        </p:txBody>
      </p:sp>
      <p:pic>
        <p:nvPicPr>
          <p:cNvPr id="11"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2"/>
          <a:stretch>
            <a:fillRect/>
          </a:stretch>
        </p:blipFill>
        <p:spPr>
          <a:xfrm>
            <a:off x="10806021" y="82262"/>
            <a:ext cx="1276350" cy="971550"/>
          </a:xfrm>
          <a:prstGeom prst="rect">
            <a:avLst/>
          </a:prstGeom>
        </p:spPr>
      </p:pic>
      <p:sp>
        <p:nvSpPr>
          <p:cNvPr id="18" name="TextBox 17"/>
          <p:cNvSpPr txBox="1"/>
          <p:nvPr/>
        </p:nvSpPr>
        <p:spPr>
          <a:xfrm>
            <a:off x="1054281" y="2194339"/>
            <a:ext cx="4763589" cy="1015663"/>
          </a:xfrm>
          <a:prstGeom prst="rect">
            <a:avLst/>
          </a:prstGeom>
          <a:noFill/>
        </p:spPr>
        <p:txBody>
          <a:bodyPr wrap="square" rtlCol="0">
            <a:spAutoFit/>
          </a:bodyPr>
          <a:lstStyle/>
          <a:p>
            <a:pPr algn="ctr"/>
            <a:r>
              <a:rPr lang="en-US" sz="2000" dirty="0" smtClean="0"/>
              <a:t>We know we need to count up the intervals in 2’s to find the numbers on the thermometer that aren’t labelled.</a:t>
            </a:r>
            <a:endParaRPr lang="en-GB" sz="2000" dirty="0"/>
          </a:p>
        </p:txBody>
      </p:sp>
      <p:sp>
        <p:nvSpPr>
          <p:cNvPr id="21" name="TextBox 20"/>
          <p:cNvSpPr txBox="1"/>
          <p:nvPr/>
        </p:nvSpPr>
        <p:spPr>
          <a:xfrm>
            <a:off x="8847841" y="2977254"/>
            <a:ext cx="3188685" cy="1323439"/>
          </a:xfrm>
          <a:prstGeom prst="rect">
            <a:avLst/>
          </a:prstGeom>
          <a:noFill/>
        </p:spPr>
        <p:txBody>
          <a:bodyPr wrap="square" rtlCol="0">
            <a:spAutoFit/>
          </a:bodyPr>
          <a:lstStyle/>
          <a:p>
            <a:pPr algn="ctr"/>
            <a:r>
              <a:rPr lang="en-US" sz="2000" dirty="0" smtClean="0"/>
              <a:t>The line where the colour changes shows the temperature on the thermometer.</a:t>
            </a:r>
            <a:endParaRPr lang="en-GB" sz="2000" dirty="0"/>
          </a:p>
        </p:txBody>
      </p:sp>
      <p:sp>
        <p:nvSpPr>
          <p:cNvPr id="25" name="TextBox 24"/>
          <p:cNvSpPr txBox="1"/>
          <p:nvPr/>
        </p:nvSpPr>
        <p:spPr>
          <a:xfrm>
            <a:off x="941218" y="4853403"/>
            <a:ext cx="4783479" cy="461665"/>
          </a:xfrm>
          <a:prstGeom prst="rect">
            <a:avLst/>
          </a:prstGeom>
          <a:noFill/>
        </p:spPr>
        <p:txBody>
          <a:bodyPr wrap="square" rtlCol="0">
            <a:spAutoFit/>
          </a:bodyPr>
          <a:lstStyle/>
          <a:p>
            <a:pPr algn="ctr"/>
            <a:r>
              <a:rPr lang="en-US" sz="2400" dirty="0" smtClean="0"/>
              <a:t>So the temperature is </a:t>
            </a:r>
            <a:r>
              <a:rPr lang="en-US" sz="2400" b="1" dirty="0" smtClean="0">
                <a:solidFill>
                  <a:schemeClr val="accent1"/>
                </a:solidFill>
              </a:rPr>
              <a:t>________</a:t>
            </a:r>
            <a:r>
              <a:rPr lang="en-US" sz="2400" dirty="0" smtClean="0"/>
              <a:t> .</a:t>
            </a:r>
            <a:endParaRPr lang="en-GB" sz="2400" dirty="0"/>
          </a:p>
        </p:txBody>
      </p:sp>
      <p:sp>
        <p:nvSpPr>
          <p:cNvPr id="26" name="TextBox 25"/>
          <p:cNvSpPr txBox="1"/>
          <p:nvPr/>
        </p:nvSpPr>
        <p:spPr>
          <a:xfrm>
            <a:off x="4040769" y="4817975"/>
            <a:ext cx="1066071" cy="523220"/>
          </a:xfrm>
          <a:prstGeom prst="rect">
            <a:avLst/>
          </a:prstGeom>
          <a:noFill/>
        </p:spPr>
        <p:txBody>
          <a:bodyPr wrap="square" rtlCol="0">
            <a:spAutoFit/>
          </a:bodyPr>
          <a:lstStyle/>
          <a:p>
            <a:pPr algn="ctr"/>
            <a:r>
              <a:rPr lang="en-US" sz="2800" b="1" dirty="0">
                <a:solidFill>
                  <a:schemeClr val="accent1"/>
                </a:solidFill>
              </a:rPr>
              <a:t>6</a:t>
            </a:r>
            <a:r>
              <a:rPr lang="en-US" sz="2800" b="1" dirty="0" smtClean="0">
                <a:solidFill>
                  <a:schemeClr val="accent1"/>
                </a:solidFill>
              </a:rPr>
              <a:t>˚C</a:t>
            </a:r>
            <a:endParaRPr lang="en-GB" sz="2800" b="1" dirty="0">
              <a:solidFill>
                <a:schemeClr val="accent1"/>
              </a:solidFill>
            </a:endParaRPr>
          </a:p>
        </p:txBody>
      </p:sp>
      <p:pic>
        <p:nvPicPr>
          <p:cNvPr id="5" name="Picture 4"/>
          <p:cNvPicPr>
            <a:picLocks noChangeAspect="1"/>
          </p:cNvPicPr>
          <p:nvPr/>
        </p:nvPicPr>
        <p:blipFill>
          <a:blip r:embed="rId3"/>
          <a:stretch>
            <a:fillRect/>
          </a:stretch>
        </p:blipFill>
        <p:spPr>
          <a:xfrm>
            <a:off x="7008360" y="212154"/>
            <a:ext cx="1638593" cy="6484274"/>
          </a:xfrm>
          <a:prstGeom prst="rect">
            <a:avLst/>
          </a:prstGeom>
        </p:spPr>
      </p:pic>
      <p:sp>
        <p:nvSpPr>
          <p:cNvPr id="7" name="Oval 6"/>
          <p:cNvSpPr/>
          <p:nvPr/>
        </p:nvSpPr>
        <p:spPr>
          <a:xfrm>
            <a:off x="6441205" y="3043943"/>
            <a:ext cx="407334" cy="32627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6029509" y="3007025"/>
            <a:ext cx="1230727" cy="400110"/>
          </a:xfrm>
          <a:prstGeom prst="rect">
            <a:avLst/>
          </a:prstGeom>
          <a:noFill/>
        </p:spPr>
        <p:txBody>
          <a:bodyPr wrap="square" rtlCol="0">
            <a:spAutoFit/>
          </a:bodyPr>
          <a:lstStyle/>
          <a:p>
            <a:pPr algn="ctr"/>
            <a:r>
              <a:rPr lang="en-US" sz="2000" b="1" dirty="0" smtClean="0"/>
              <a:t>2</a:t>
            </a:r>
            <a:endParaRPr lang="en-GB" sz="2000" b="1" dirty="0"/>
          </a:p>
        </p:txBody>
      </p:sp>
      <p:sp>
        <p:nvSpPr>
          <p:cNvPr id="28" name="TextBox 27"/>
          <p:cNvSpPr txBox="1"/>
          <p:nvPr/>
        </p:nvSpPr>
        <p:spPr>
          <a:xfrm>
            <a:off x="6029509" y="2505220"/>
            <a:ext cx="1230727" cy="400110"/>
          </a:xfrm>
          <a:prstGeom prst="rect">
            <a:avLst/>
          </a:prstGeom>
          <a:noFill/>
        </p:spPr>
        <p:txBody>
          <a:bodyPr wrap="square" rtlCol="0">
            <a:spAutoFit/>
          </a:bodyPr>
          <a:lstStyle/>
          <a:p>
            <a:pPr algn="ctr"/>
            <a:r>
              <a:rPr lang="en-US" sz="2000" b="1" dirty="0"/>
              <a:t>6</a:t>
            </a:r>
            <a:endParaRPr lang="en-GB" sz="2000" b="1" dirty="0"/>
          </a:p>
        </p:txBody>
      </p:sp>
      <p:sp>
        <p:nvSpPr>
          <p:cNvPr id="30" name="Oval 29"/>
          <p:cNvSpPr/>
          <p:nvPr/>
        </p:nvSpPr>
        <p:spPr>
          <a:xfrm>
            <a:off x="6441205" y="2542138"/>
            <a:ext cx="407334" cy="32627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7518158" y="2791395"/>
            <a:ext cx="407334" cy="32627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a:off x="6914606" y="3207080"/>
            <a:ext cx="91305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914606" y="2711955"/>
            <a:ext cx="91305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642792" y="2868412"/>
            <a:ext cx="1777006" cy="198499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45977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17" y="136447"/>
            <a:ext cx="6881156"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Reading Temperature</a:t>
            </a:r>
            <a:endParaRPr lang="en-GB" sz="5400" dirty="0">
              <a:effectLst>
                <a:outerShdw blurRad="38100" dist="38100" dir="2700000" algn="tl">
                  <a:srgbClr val="000000">
                    <a:alpha val="43137"/>
                  </a:srgbClr>
                </a:outerShdw>
              </a:effectLst>
              <a:latin typeface="+mn-lt"/>
            </a:endParaRPr>
          </a:p>
        </p:txBody>
      </p:sp>
      <p:sp>
        <p:nvSpPr>
          <p:cNvPr id="6" name="TextBox 5"/>
          <p:cNvSpPr txBox="1"/>
          <p:nvPr/>
        </p:nvSpPr>
        <p:spPr>
          <a:xfrm>
            <a:off x="369439" y="1288660"/>
            <a:ext cx="7001692" cy="461665"/>
          </a:xfrm>
          <a:prstGeom prst="rect">
            <a:avLst/>
          </a:prstGeom>
          <a:noFill/>
        </p:spPr>
        <p:txBody>
          <a:bodyPr wrap="square" rtlCol="0">
            <a:spAutoFit/>
          </a:bodyPr>
          <a:lstStyle/>
          <a:p>
            <a:r>
              <a:rPr lang="en-US" sz="2400" dirty="0" smtClean="0"/>
              <a:t>The thermometer goes up in intervals of 2˚C.</a:t>
            </a:r>
            <a:endParaRPr lang="en-GB" sz="2400" dirty="0">
              <a:solidFill>
                <a:schemeClr val="accent1"/>
              </a:solidFill>
            </a:endParaRPr>
          </a:p>
        </p:txBody>
      </p:sp>
      <p:sp>
        <p:nvSpPr>
          <p:cNvPr id="18" name="TextBox 17"/>
          <p:cNvSpPr txBox="1"/>
          <p:nvPr/>
        </p:nvSpPr>
        <p:spPr>
          <a:xfrm>
            <a:off x="1054281" y="2194339"/>
            <a:ext cx="4763589" cy="1015663"/>
          </a:xfrm>
          <a:prstGeom prst="rect">
            <a:avLst/>
          </a:prstGeom>
          <a:noFill/>
        </p:spPr>
        <p:txBody>
          <a:bodyPr wrap="square" rtlCol="0">
            <a:spAutoFit/>
          </a:bodyPr>
          <a:lstStyle/>
          <a:p>
            <a:pPr algn="ctr"/>
            <a:r>
              <a:rPr lang="en-US" sz="2000" dirty="0" smtClean="0"/>
              <a:t>We know we need to count up the intervals in 2’s to find the numbers on the thermometer that aren’t labelled.</a:t>
            </a:r>
            <a:endParaRPr lang="en-GB" sz="2000" dirty="0"/>
          </a:p>
        </p:txBody>
      </p:sp>
      <p:sp>
        <p:nvSpPr>
          <p:cNvPr id="21" name="TextBox 20"/>
          <p:cNvSpPr txBox="1"/>
          <p:nvPr/>
        </p:nvSpPr>
        <p:spPr>
          <a:xfrm>
            <a:off x="8847841" y="2977254"/>
            <a:ext cx="3188685" cy="1323439"/>
          </a:xfrm>
          <a:prstGeom prst="rect">
            <a:avLst/>
          </a:prstGeom>
          <a:noFill/>
        </p:spPr>
        <p:txBody>
          <a:bodyPr wrap="square" rtlCol="0">
            <a:spAutoFit/>
          </a:bodyPr>
          <a:lstStyle/>
          <a:p>
            <a:pPr algn="ctr"/>
            <a:r>
              <a:rPr lang="en-US" sz="2000" dirty="0" smtClean="0"/>
              <a:t>The line where the colour changes shows the temperature on the thermometer.</a:t>
            </a:r>
            <a:endParaRPr lang="en-GB" sz="2000" dirty="0"/>
          </a:p>
        </p:txBody>
      </p:sp>
      <p:sp>
        <p:nvSpPr>
          <p:cNvPr id="25" name="TextBox 24"/>
          <p:cNvSpPr txBox="1"/>
          <p:nvPr/>
        </p:nvSpPr>
        <p:spPr>
          <a:xfrm>
            <a:off x="1045283" y="4615206"/>
            <a:ext cx="4783479" cy="461665"/>
          </a:xfrm>
          <a:prstGeom prst="rect">
            <a:avLst/>
          </a:prstGeom>
          <a:noFill/>
        </p:spPr>
        <p:txBody>
          <a:bodyPr wrap="square" rtlCol="0">
            <a:spAutoFit/>
          </a:bodyPr>
          <a:lstStyle/>
          <a:p>
            <a:pPr algn="ctr"/>
            <a:r>
              <a:rPr lang="en-US" sz="2400" dirty="0" smtClean="0"/>
              <a:t>So the temperature is </a:t>
            </a:r>
            <a:r>
              <a:rPr lang="en-US" sz="2400" b="1" dirty="0" smtClean="0">
                <a:solidFill>
                  <a:schemeClr val="accent1"/>
                </a:solidFill>
              </a:rPr>
              <a:t>________</a:t>
            </a:r>
            <a:r>
              <a:rPr lang="en-US" sz="2400" dirty="0" smtClean="0"/>
              <a:t> .</a:t>
            </a:r>
            <a:endParaRPr lang="en-GB" sz="2400" dirty="0"/>
          </a:p>
        </p:txBody>
      </p:sp>
      <p:pic>
        <p:nvPicPr>
          <p:cNvPr id="3" name="Picture 2"/>
          <p:cNvPicPr>
            <a:picLocks noChangeAspect="1"/>
          </p:cNvPicPr>
          <p:nvPr/>
        </p:nvPicPr>
        <p:blipFill>
          <a:blip r:embed="rId2"/>
          <a:stretch>
            <a:fillRect/>
          </a:stretch>
        </p:blipFill>
        <p:spPr>
          <a:xfrm>
            <a:off x="7111414" y="82262"/>
            <a:ext cx="1657020" cy="6673352"/>
          </a:xfrm>
          <a:prstGeom prst="rect">
            <a:avLst/>
          </a:prstGeom>
        </p:spPr>
      </p:pic>
      <p:sp>
        <p:nvSpPr>
          <p:cNvPr id="7" name="Oval 6"/>
          <p:cNvSpPr/>
          <p:nvPr/>
        </p:nvSpPr>
        <p:spPr>
          <a:xfrm>
            <a:off x="6441205" y="3043943"/>
            <a:ext cx="407334" cy="32627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6029509" y="3007025"/>
            <a:ext cx="1230727" cy="400110"/>
          </a:xfrm>
          <a:prstGeom prst="rect">
            <a:avLst/>
          </a:prstGeom>
          <a:noFill/>
        </p:spPr>
        <p:txBody>
          <a:bodyPr wrap="square" rtlCol="0">
            <a:spAutoFit/>
          </a:bodyPr>
          <a:lstStyle/>
          <a:p>
            <a:pPr algn="ctr"/>
            <a:r>
              <a:rPr lang="en-US" sz="2000" b="1" dirty="0" smtClean="0"/>
              <a:t>2</a:t>
            </a:r>
            <a:endParaRPr lang="en-GB" sz="2000" b="1" dirty="0"/>
          </a:p>
        </p:txBody>
      </p:sp>
      <p:sp>
        <p:nvSpPr>
          <p:cNvPr id="28" name="TextBox 27"/>
          <p:cNvSpPr txBox="1"/>
          <p:nvPr/>
        </p:nvSpPr>
        <p:spPr>
          <a:xfrm>
            <a:off x="6029509" y="2505220"/>
            <a:ext cx="1230727" cy="400110"/>
          </a:xfrm>
          <a:prstGeom prst="rect">
            <a:avLst/>
          </a:prstGeom>
          <a:noFill/>
        </p:spPr>
        <p:txBody>
          <a:bodyPr wrap="square" rtlCol="0">
            <a:spAutoFit/>
          </a:bodyPr>
          <a:lstStyle/>
          <a:p>
            <a:pPr algn="ctr"/>
            <a:r>
              <a:rPr lang="en-US" sz="2000" b="1" dirty="0"/>
              <a:t>6</a:t>
            </a:r>
            <a:endParaRPr lang="en-GB" sz="2000" b="1" dirty="0"/>
          </a:p>
        </p:txBody>
      </p:sp>
      <p:sp>
        <p:nvSpPr>
          <p:cNvPr id="30" name="Oval 29"/>
          <p:cNvSpPr/>
          <p:nvPr/>
        </p:nvSpPr>
        <p:spPr>
          <a:xfrm>
            <a:off x="6441205" y="2542138"/>
            <a:ext cx="407334" cy="32627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7631371" y="2782686"/>
            <a:ext cx="407334" cy="32627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a:off x="6914606" y="3189662"/>
            <a:ext cx="91305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914606" y="2677119"/>
            <a:ext cx="91305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920175" y="1784992"/>
            <a:ext cx="1404727" cy="251570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7635722" y="2264526"/>
            <a:ext cx="407334" cy="32627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7613946" y="1763775"/>
            <a:ext cx="407334" cy="32627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5996296" y="1945051"/>
            <a:ext cx="1230727" cy="400110"/>
          </a:xfrm>
          <a:prstGeom prst="rect">
            <a:avLst/>
          </a:prstGeom>
          <a:noFill/>
        </p:spPr>
        <p:txBody>
          <a:bodyPr wrap="square" rtlCol="0">
            <a:spAutoFit/>
          </a:bodyPr>
          <a:lstStyle/>
          <a:p>
            <a:pPr algn="ctr"/>
            <a:r>
              <a:rPr lang="en-US" sz="2000" b="1" dirty="0" smtClean="0"/>
              <a:t>10</a:t>
            </a:r>
            <a:endParaRPr lang="en-GB" sz="2000" b="1" dirty="0"/>
          </a:p>
        </p:txBody>
      </p:sp>
      <p:sp>
        <p:nvSpPr>
          <p:cNvPr id="24" name="TextBox 23"/>
          <p:cNvSpPr txBox="1"/>
          <p:nvPr/>
        </p:nvSpPr>
        <p:spPr>
          <a:xfrm>
            <a:off x="5996295" y="1462010"/>
            <a:ext cx="1230727" cy="400110"/>
          </a:xfrm>
          <a:prstGeom prst="rect">
            <a:avLst/>
          </a:prstGeom>
          <a:noFill/>
        </p:spPr>
        <p:txBody>
          <a:bodyPr wrap="square" rtlCol="0">
            <a:spAutoFit/>
          </a:bodyPr>
          <a:lstStyle/>
          <a:p>
            <a:pPr algn="ctr"/>
            <a:r>
              <a:rPr lang="en-US" sz="2000" b="1" dirty="0" smtClean="0"/>
              <a:t>14</a:t>
            </a:r>
            <a:endParaRPr lang="en-GB" sz="2000" b="1" dirty="0"/>
          </a:p>
        </p:txBody>
      </p:sp>
      <p:sp>
        <p:nvSpPr>
          <p:cNvPr id="29" name="Oval 28"/>
          <p:cNvSpPr/>
          <p:nvPr/>
        </p:nvSpPr>
        <p:spPr>
          <a:xfrm>
            <a:off x="6417665" y="1988641"/>
            <a:ext cx="407334" cy="32627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6409742" y="1500804"/>
            <a:ext cx="407334" cy="32627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Arrow Connector 33"/>
          <p:cNvCxnSpPr/>
          <p:nvPr/>
        </p:nvCxnSpPr>
        <p:spPr>
          <a:xfrm>
            <a:off x="6921988" y="2169196"/>
            <a:ext cx="91305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935285" y="1661299"/>
            <a:ext cx="91305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Cloud Callout 35"/>
          <p:cNvSpPr/>
          <p:nvPr/>
        </p:nvSpPr>
        <p:spPr>
          <a:xfrm flipH="1" flipV="1">
            <a:off x="2370816" y="5347445"/>
            <a:ext cx="2776042" cy="1314687"/>
          </a:xfrm>
          <a:prstGeom prst="cloudCallou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2490600" y="5767106"/>
            <a:ext cx="2652992" cy="615553"/>
          </a:xfrm>
          <a:prstGeom prst="rect">
            <a:avLst/>
          </a:prstGeom>
          <a:noFill/>
        </p:spPr>
        <p:txBody>
          <a:bodyPr wrap="square" rtlCol="0">
            <a:spAutoFit/>
          </a:bodyPr>
          <a:lstStyle/>
          <a:p>
            <a:pPr algn="ctr"/>
            <a:r>
              <a:rPr lang="en-US" sz="1400" dirty="0" smtClean="0">
                <a:solidFill>
                  <a:schemeClr val="bg1"/>
                </a:solidFill>
              </a:rPr>
              <a:t>Write the temperature here – don’t forget </a:t>
            </a:r>
            <a:r>
              <a:rPr lang="en-US" sz="1400" dirty="0">
                <a:solidFill>
                  <a:schemeClr val="bg1"/>
                </a:solidFill>
              </a:rPr>
              <a:t>to write </a:t>
            </a:r>
            <a:r>
              <a:rPr lang="en-US" sz="2000" dirty="0">
                <a:solidFill>
                  <a:schemeClr val="bg1"/>
                </a:solidFill>
              </a:rPr>
              <a:t>˚</a:t>
            </a:r>
            <a:r>
              <a:rPr lang="en-US" sz="2000" dirty="0" smtClean="0">
                <a:solidFill>
                  <a:schemeClr val="bg1"/>
                </a:solidFill>
              </a:rPr>
              <a:t>C</a:t>
            </a:r>
            <a:r>
              <a:rPr lang="en-US" sz="1400" dirty="0" smtClean="0">
                <a:solidFill>
                  <a:schemeClr val="bg1"/>
                </a:solidFill>
              </a:rPr>
              <a:t>. </a:t>
            </a:r>
            <a:endParaRPr lang="en-GB" sz="1400" dirty="0">
              <a:solidFill>
                <a:schemeClr val="bg1"/>
              </a:solidFill>
            </a:endParaRPr>
          </a:p>
        </p:txBody>
      </p:sp>
      <p:pic>
        <p:nvPicPr>
          <p:cNvPr id="38" name="Picture 4" descr="A picture containing diagram&#10;&#10;Description automatically generated">
            <a:extLst>
              <a:ext uri="{FF2B5EF4-FFF2-40B4-BE49-F238E27FC236}">
                <a16:creationId xmlns:a16="http://schemas.microsoft.com/office/drawing/2014/main" id="{E63FC06A-6A0B-4BA0-8F74-124D0C7D4670}"/>
              </a:ext>
            </a:extLst>
          </p:cNvPr>
          <p:cNvPicPr>
            <a:picLocks noChangeAspect="1"/>
          </p:cNvPicPr>
          <p:nvPr/>
        </p:nvPicPr>
        <p:blipFill>
          <a:blip r:embed="rId3"/>
          <a:stretch>
            <a:fillRect/>
          </a:stretch>
        </p:blipFill>
        <p:spPr>
          <a:xfrm>
            <a:off x="10760176" y="143222"/>
            <a:ext cx="1276350" cy="971550"/>
          </a:xfrm>
          <a:prstGeom prst="rect">
            <a:avLst/>
          </a:prstGeom>
        </p:spPr>
      </p:pic>
    </p:spTree>
    <p:extLst>
      <p:ext uri="{BB962C8B-B14F-4D97-AF65-F5344CB8AC3E}">
        <p14:creationId xmlns:p14="http://schemas.microsoft.com/office/powerpoint/2010/main" val="21054472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17" y="136447"/>
            <a:ext cx="6881156" cy="1325563"/>
          </a:xfrm>
        </p:spPr>
        <p:txBody>
          <a:bodyPr>
            <a:normAutofit/>
          </a:bodyPr>
          <a:lstStyle/>
          <a:p>
            <a:pPr algn="ctr"/>
            <a:r>
              <a:rPr lang="en-GB" sz="5400" dirty="0" smtClean="0">
                <a:effectLst>
                  <a:outerShdw blurRad="38100" dist="38100" dir="2700000" algn="tl">
                    <a:srgbClr val="000000">
                      <a:alpha val="43137"/>
                    </a:srgbClr>
                  </a:outerShdw>
                </a:effectLst>
                <a:latin typeface="+mn-lt"/>
              </a:rPr>
              <a:t>Reading Temperature</a:t>
            </a:r>
            <a:endParaRPr lang="en-GB" sz="5400" dirty="0">
              <a:effectLst>
                <a:outerShdw blurRad="38100" dist="38100" dir="2700000" algn="tl">
                  <a:srgbClr val="000000">
                    <a:alpha val="43137"/>
                  </a:srgbClr>
                </a:outerShdw>
              </a:effectLst>
              <a:latin typeface="+mn-lt"/>
            </a:endParaRPr>
          </a:p>
        </p:txBody>
      </p:sp>
      <p:sp>
        <p:nvSpPr>
          <p:cNvPr id="6" name="TextBox 5"/>
          <p:cNvSpPr txBox="1"/>
          <p:nvPr/>
        </p:nvSpPr>
        <p:spPr>
          <a:xfrm>
            <a:off x="357307" y="1186185"/>
            <a:ext cx="7166898" cy="461665"/>
          </a:xfrm>
          <a:prstGeom prst="rect">
            <a:avLst/>
          </a:prstGeom>
          <a:noFill/>
        </p:spPr>
        <p:txBody>
          <a:bodyPr wrap="square" rtlCol="0">
            <a:spAutoFit/>
          </a:bodyPr>
          <a:lstStyle/>
          <a:p>
            <a:r>
              <a:rPr lang="en-US" sz="2400" dirty="0" smtClean="0"/>
              <a:t>Write the temperatures under the thermometers:</a:t>
            </a:r>
            <a:endParaRPr lang="en-GB" sz="2400" dirty="0">
              <a:solidFill>
                <a:schemeClr val="accent1"/>
              </a:solidFill>
            </a:endParaRPr>
          </a:p>
        </p:txBody>
      </p:sp>
      <p:sp>
        <p:nvSpPr>
          <p:cNvPr id="25" name="TextBox 24"/>
          <p:cNvSpPr txBox="1"/>
          <p:nvPr/>
        </p:nvSpPr>
        <p:spPr>
          <a:xfrm>
            <a:off x="67157" y="6052119"/>
            <a:ext cx="2899699" cy="400110"/>
          </a:xfrm>
          <a:prstGeom prst="rect">
            <a:avLst/>
          </a:prstGeom>
          <a:noFill/>
        </p:spPr>
        <p:txBody>
          <a:bodyPr wrap="square" rtlCol="0">
            <a:spAutoFit/>
          </a:bodyPr>
          <a:lstStyle/>
          <a:p>
            <a:pPr algn="ctr"/>
            <a:r>
              <a:rPr lang="en-US" sz="2000" dirty="0"/>
              <a:t>T</a:t>
            </a:r>
            <a:r>
              <a:rPr lang="en-US" sz="2000" dirty="0" smtClean="0"/>
              <a:t>emperature = </a:t>
            </a:r>
            <a:r>
              <a:rPr lang="en-US" sz="2000" b="1" dirty="0" smtClean="0">
                <a:solidFill>
                  <a:schemeClr val="accent1"/>
                </a:solidFill>
              </a:rPr>
              <a:t>________</a:t>
            </a:r>
            <a:r>
              <a:rPr lang="en-US" sz="2000" dirty="0" smtClean="0"/>
              <a:t> .</a:t>
            </a:r>
            <a:endParaRPr lang="en-GB" sz="2000" dirty="0"/>
          </a:p>
        </p:txBody>
      </p:sp>
      <p:sp>
        <p:nvSpPr>
          <p:cNvPr id="36" name="Cloud Callout 35"/>
          <p:cNvSpPr/>
          <p:nvPr/>
        </p:nvSpPr>
        <p:spPr>
          <a:xfrm flipH="1">
            <a:off x="7234953" y="161839"/>
            <a:ext cx="2776042" cy="1486012"/>
          </a:xfrm>
          <a:prstGeom prst="cloudCallou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7296478" y="597068"/>
            <a:ext cx="2652992" cy="615553"/>
          </a:xfrm>
          <a:prstGeom prst="rect">
            <a:avLst/>
          </a:prstGeom>
          <a:noFill/>
        </p:spPr>
        <p:txBody>
          <a:bodyPr wrap="square" rtlCol="0">
            <a:spAutoFit/>
          </a:bodyPr>
          <a:lstStyle/>
          <a:p>
            <a:pPr algn="ctr"/>
            <a:r>
              <a:rPr lang="en-US" sz="1400" dirty="0">
                <a:solidFill>
                  <a:schemeClr val="bg1"/>
                </a:solidFill>
              </a:rPr>
              <a:t>D</a:t>
            </a:r>
            <a:r>
              <a:rPr lang="en-US" sz="1400" dirty="0" smtClean="0">
                <a:solidFill>
                  <a:schemeClr val="bg1"/>
                </a:solidFill>
              </a:rPr>
              <a:t>on’t forget </a:t>
            </a:r>
            <a:r>
              <a:rPr lang="en-US" sz="1400" dirty="0">
                <a:solidFill>
                  <a:schemeClr val="bg1"/>
                </a:solidFill>
              </a:rPr>
              <a:t>to write </a:t>
            </a:r>
            <a:r>
              <a:rPr lang="en-US" sz="2000" dirty="0">
                <a:solidFill>
                  <a:schemeClr val="bg1"/>
                </a:solidFill>
              </a:rPr>
              <a:t>˚</a:t>
            </a:r>
            <a:r>
              <a:rPr lang="en-US" sz="2000" dirty="0" smtClean="0">
                <a:solidFill>
                  <a:schemeClr val="bg1"/>
                </a:solidFill>
              </a:rPr>
              <a:t>C</a:t>
            </a:r>
            <a:r>
              <a:rPr lang="en-US" sz="1400" dirty="0">
                <a:solidFill>
                  <a:schemeClr val="bg1"/>
                </a:solidFill>
              </a:rPr>
              <a:t> </a:t>
            </a:r>
            <a:r>
              <a:rPr lang="en-US" sz="1400" dirty="0" smtClean="0">
                <a:solidFill>
                  <a:schemeClr val="bg1"/>
                </a:solidFill>
              </a:rPr>
              <a:t>after your temperature! </a:t>
            </a:r>
            <a:endParaRPr lang="en-GB" sz="1400" dirty="0">
              <a:solidFill>
                <a:schemeClr val="bg1"/>
              </a:solidFill>
            </a:endParaRPr>
          </a:p>
        </p:txBody>
      </p:sp>
      <p:pic>
        <p:nvPicPr>
          <p:cNvPr id="39" name="Picture 38"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pic>
        <p:nvPicPr>
          <p:cNvPr id="4" name="Picture 3"/>
          <p:cNvPicPr>
            <a:picLocks noChangeAspect="1"/>
          </p:cNvPicPr>
          <p:nvPr/>
        </p:nvPicPr>
        <p:blipFill>
          <a:blip r:embed="rId3"/>
          <a:stretch>
            <a:fillRect/>
          </a:stretch>
        </p:blipFill>
        <p:spPr>
          <a:xfrm>
            <a:off x="1034143" y="1870837"/>
            <a:ext cx="965729" cy="4033015"/>
          </a:xfrm>
          <a:prstGeom prst="rect">
            <a:avLst/>
          </a:prstGeom>
        </p:spPr>
      </p:pic>
      <p:pic>
        <p:nvPicPr>
          <p:cNvPr id="5" name="Picture 4"/>
          <p:cNvPicPr>
            <a:picLocks noChangeAspect="1"/>
          </p:cNvPicPr>
          <p:nvPr/>
        </p:nvPicPr>
        <p:blipFill>
          <a:blip r:embed="rId4"/>
          <a:stretch>
            <a:fillRect/>
          </a:stretch>
        </p:blipFill>
        <p:spPr>
          <a:xfrm>
            <a:off x="3998617" y="1870836"/>
            <a:ext cx="1000011" cy="4033015"/>
          </a:xfrm>
          <a:prstGeom prst="rect">
            <a:avLst/>
          </a:prstGeom>
        </p:spPr>
      </p:pic>
      <p:sp>
        <p:nvSpPr>
          <p:cNvPr id="40" name="TextBox 39"/>
          <p:cNvSpPr txBox="1"/>
          <p:nvPr/>
        </p:nvSpPr>
        <p:spPr>
          <a:xfrm>
            <a:off x="3048772" y="6052119"/>
            <a:ext cx="2899699" cy="400110"/>
          </a:xfrm>
          <a:prstGeom prst="rect">
            <a:avLst/>
          </a:prstGeom>
          <a:noFill/>
        </p:spPr>
        <p:txBody>
          <a:bodyPr wrap="square" rtlCol="0">
            <a:spAutoFit/>
          </a:bodyPr>
          <a:lstStyle/>
          <a:p>
            <a:pPr algn="ctr"/>
            <a:r>
              <a:rPr lang="en-US" sz="2000" dirty="0"/>
              <a:t>T</a:t>
            </a:r>
            <a:r>
              <a:rPr lang="en-US" sz="2000" dirty="0" smtClean="0"/>
              <a:t>emperature = </a:t>
            </a:r>
            <a:r>
              <a:rPr lang="en-US" sz="2000" b="1" dirty="0" smtClean="0">
                <a:solidFill>
                  <a:schemeClr val="accent1"/>
                </a:solidFill>
              </a:rPr>
              <a:t>________</a:t>
            </a:r>
            <a:r>
              <a:rPr lang="en-US" sz="2000" dirty="0" smtClean="0"/>
              <a:t> .</a:t>
            </a:r>
            <a:endParaRPr lang="en-GB" sz="2000" dirty="0"/>
          </a:p>
        </p:txBody>
      </p:sp>
      <p:pic>
        <p:nvPicPr>
          <p:cNvPr id="8" name="Picture 7"/>
          <p:cNvPicPr>
            <a:picLocks noChangeAspect="1"/>
          </p:cNvPicPr>
          <p:nvPr/>
        </p:nvPicPr>
        <p:blipFill>
          <a:blip r:embed="rId5"/>
          <a:stretch>
            <a:fillRect/>
          </a:stretch>
        </p:blipFill>
        <p:spPr>
          <a:xfrm>
            <a:off x="6997373" y="1870836"/>
            <a:ext cx="993165" cy="4033015"/>
          </a:xfrm>
          <a:prstGeom prst="rect">
            <a:avLst/>
          </a:prstGeom>
        </p:spPr>
      </p:pic>
      <p:sp>
        <p:nvSpPr>
          <p:cNvPr id="41" name="TextBox 40"/>
          <p:cNvSpPr txBox="1"/>
          <p:nvPr/>
        </p:nvSpPr>
        <p:spPr>
          <a:xfrm>
            <a:off x="6170536" y="6052119"/>
            <a:ext cx="2899699" cy="400110"/>
          </a:xfrm>
          <a:prstGeom prst="rect">
            <a:avLst/>
          </a:prstGeom>
          <a:noFill/>
        </p:spPr>
        <p:txBody>
          <a:bodyPr wrap="square" rtlCol="0">
            <a:spAutoFit/>
          </a:bodyPr>
          <a:lstStyle/>
          <a:p>
            <a:pPr algn="ctr"/>
            <a:r>
              <a:rPr lang="en-US" sz="2000" dirty="0"/>
              <a:t>T</a:t>
            </a:r>
            <a:r>
              <a:rPr lang="en-US" sz="2000" dirty="0" smtClean="0"/>
              <a:t>emperature = </a:t>
            </a:r>
            <a:r>
              <a:rPr lang="en-US" sz="2000" b="1" dirty="0" smtClean="0">
                <a:solidFill>
                  <a:schemeClr val="accent1"/>
                </a:solidFill>
              </a:rPr>
              <a:t>________</a:t>
            </a:r>
            <a:r>
              <a:rPr lang="en-US" sz="2000" dirty="0" smtClean="0"/>
              <a:t> .</a:t>
            </a:r>
            <a:endParaRPr lang="en-GB" sz="2000" dirty="0"/>
          </a:p>
        </p:txBody>
      </p:sp>
      <p:pic>
        <p:nvPicPr>
          <p:cNvPr id="10" name="Picture 9"/>
          <p:cNvPicPr>
            <a:picLocks noChangeAspect="1"/>
          </p:cNvPicPr>
          <p:nvPr/>
        </p:nvPicPr>
        <p:blipFill>
          <a:blip r:embed="rId6"/>
          <a:stretch>
            <a:fillRect/>
          </a:stretch>
        </p:blipFill>
        <p:spPr>
          <a:xfrm>
            <a:off x="9989283" y="1830344"/>
            <a:ext cx="993165" cy="4043992"/>
          </a:xfrm>
          <a:prstGeom prst="rect">
            <a:avLst/>
          </a:prstGeom>
        </p:spPr>
      </p:pic>
      <p:sp>
        <p:nvSpPr>
          <p:cNvPr id="42" name="TextBox 41"/>
          <p:cNvSpPr txBox="1"/>
          <p:nvPr/>
        </p:nvSpPr>
        <p:spPr>
          <a:xfrm>
            <a:off x="9195214" y="6052119"/>
            <a:ext cx="2899699" cy="400110"/>
          </a:xfrm>
          <a:prstGeom prst="rect">
            <a:avLst/>
          </a:prstGeom>
          <a:noFill/>
        </p:spPr>
        <p:txBody>
          <a:bodyPr wrap="square" rtlCol="0">
            <a:spAutoFit/>
          </a:bodyPr>
          <a:lstStyle/>
          <a:p>
            <a:pPr algn="ctr"/>
            <a:r>
              <a:rPr lang="en-US" sz="2000" dirty="0"/>
              <a:t>T</a:t>
            </a:r>
            <a:r>
              <a:rPr lang="en-US" sz="2000" dirty="0" smtClean="0"/>
              <a:t>emperature = </a:t>
            </a:r>
            <a:r>
              <a:rPr lang="en-US" sz="2000" b="1" dirty="0" smtClean="0">
                <a:solidFill>
                  <a:schemeClr val="accent1"/>
                </a:solidFill>
              </a:rPr>
              <a:t>________</a:t>
            </a:r>
            <a:r>
              <a:rPr lang="en-US" sz="2000" dirty="0" smtClean="0"/>
              <a:t> .</a:t>
            </a:r>
            <a:endParaRPr lang="en-GB" sz="2000" dirty="0"/>
          </a:p>
        </p:txBody>
      </p:sp>
    </p:spTree>
    <p:extLst>
      <p:ext uri="{BB962C8B-B14F-4D97-AF65-F5344CB8AC3E}">
        <p14:creationId xmlns:p14="http://schemas.microsoft.com/office/powerpoint/2010/main" val="6623207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A1241-448F-42BF-AA2B-BA8E7EFA6EB5}"/>
              </a:ext>
            </a:extLst>
          </p:cNvPr>
          <p:cNvSpPr/>
          <p:nvPr/>
        </p:nvSpPr>
        <p:spPr>
          <a:xfrm>
            <a:off x="4214224" y="169544"/>
            <a:ext cx="3922549"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Practical Task</a:t>
            </a:r>
            <a:endParaRPr lang="en-US" sz="5400" dirty="0">
              <a:ln w="0"/>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860DFC27-56B5-4DC8-81FE-DC18ABC72E64}"/>
              </a:ext>
            </a:extLst>
          </p:cNvPr>
          <p:cNvSpPr/>
          <p:nvPr/>
        </p:nvSpPr>
        <p:spPr>
          <a:xfrm>
            <a:off x="1239375" y="1019843"/>
            <a:ext cx="9872249" cy="461665"/>
          </a:xfrm>
          <a:prstGeom prst="rect">
            <a:avLst/>
          </a:prstGeom>
          <a:noFill/>
        </p:spPr>
        <p:txBody>
          <a:bodyPr wrap="square" lIns="91440" tIns="45720" rIns="91440" bIns="45720">
            <a:spAutoFit/>
          </a:bodyPr>
          <a:lstStyle/>
          <a:p>
            <a:pPr algn="ctr"/>
            <a:r>
              <a:rPr lang="en-US" sz="2400" dirty="0" smtClean="0">
                <a:ln w="0"/>
                <a:effectLst>
                  <a:outerShdw blurRad="38100" dist="19050" dir="2700000" algn="tl" rotWithShape="0">
                    <a:schemeClr val="dk1">
                      <a:alpha val="40000"/>
                    </a:schemeClr>
                  </a:outerShdw>
                </a:effectLst>
              </a:rPr>
              <a:t>What packaging can you find in your house that is measured in litres?</a:t>
            </a:r>
          </a:p>
        </p:txBody>
      </p:sp>
      <p:sp>
        <p:nvSpPr>
          <p:cNvPr id="17" name="Rectangle 16"/>
          <p:cNvSpPr/>
          <p:nvPr/>
        </p:nvSpPr>
        <p:spPr>
          <a:xfrm>
            <a:off x="7933509" y="2367237"/>
            <a:ext cx="2778034" cy="923330"/>
          </a:xfrm>
          <a:prstGeom prst="rect">
            <a:avLst/>
          </a:prstGeom>
        </p:spPr>
        <p:txBody>
          <a:bodyPr wrap="square">
            <a:spAutoFit/>
          </a:bodyPr>
          <a:lstStyle/>
          <a:p>
            <a:pPr algn="ctr"/>
            <a:r>
              <a:rPr lang="en-US" dirty="0" smtClean="0"/>
              <a:t>Find packaging in your house that contains things measured in litres.</a:t>
            </a:r>
            <a:endParaRPr lang="en-GB" dirty="0"/>
          </a:p>
        </p:txBody>
      </p:sp>
      <p:sp>
        <p:nvSpPr>
          <p:cNvPr id="25" name="Explosion 2 24"/>
          <p:cNvSpPr/>
          <p:nvPr/>
        </p:nvSpPr>
        <p:spPr>
          <a:xfrm rot="622551">
            <a:off x="7376777" y="1735143"/>
            <a:ext cx="4422719" cy="2187519"/>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866264" y="1739706"/>
            <a:ext cx="5990902" cy="369332"/>
          </a:xfrm>
          <a:prstGeom prst="rect">
            <a:avLst/>
          </a:prstGeom>
        </p:spPr>
        <p:txBody>
          <a:bodyPr wrap="square">
            <a:spAutoFit/>
          </a:bodyPr>
          <a:lstStyle/>
          <a:p>
            <a:r>
              <a:rPr lang="en-US" dirty="0" smtClean="0"/>
              <a:t>Remember – Litres can be shown as ‘L’ on packaging.</a:t>
            </a:r>
            <a:endParaRPr lang="en-GB" dirty="0"/>
          </a:p>
        </p:txBody>
      </p:sp>
      <p:cxnSp>
        <p:nvCxnSpPr>
          <p:cNvPr id="12" name="Straight Connector 11"/>
          <p:cNvCxnSpPr/>
          <p:nvPr/>
        </p:nvCxnSpPr>
        <p:spPr>
          <a:xfrm>
            <a:off x="735633" y="5363300"/>
            <a:ext cx="507468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66264" y="4508023"/>
            <a:ext cx="5990902" cy="369332"/>
          </a:xfrm>
          <a:prstGeom prst="rect">
            <a:avLst/>
          </a:prstGeom>
        </p:spPr>
        <p:txBody>
          <a:bodyPr wrap="square">
            <a:spAutoFit/>
          </a:bodyPr>
          <a:lstStyle/>
          <a:p>
            <a:r>
              <a:rPr lang="en-US" dirty="0" smtClean="0"/>
              <a:t>Write the items you found below:</a:t>
            </a:r>
            <a:endParaRPr lang="en-GB" dirty="0"/>
          </a:p>
        </p:txBody>
      </p:sp>
      <p:cxnSp>
        <p:nvCxnSpPr>
          <p:cNvPr id="10" name="Straight Connector 9"/>
          <p:cNvCxnSpPr/>
          <p:nvPr/>
        </p:nvCxnSpPr>
        <p:spPr>
          <a:xfrm>
            <a:off x="735632" y="5872751"/>
            <a:ext cx="507468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13476" y="5372009"/>
            <a:ext cx="507468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13476" y="5872751"/>
            <a:ext cx="507468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884280" y="6035829"/>
            <a:ext cx="8303426" cy="794032"/>
            <a:chOff x="1884280" y="5861652"/>
            <a:chExt cx="8303426" cy="794032"/>
          </a:xfrm>
        </p:grpSpPr>
        <p:sp>
          <p:nvSpPr>
            <p:cNvPr id="15" name="Rectangle 14">
              <a:extLst>
                <a:ext uri="{FF2B5EF4-FFF2-40B4-BE49-F238E27FC236}">
                  <a16:creationId xmlns:a16="http://schemas.microsoft.com/office/drawing/2014/main" id="{9ACA1241-448F-42BF-AA2B-BA8E7EFA6EB5}"/>
                </a:ext>
              </a:extLst>
            </p:cNvPr>
            <p:cNvSpPr/>
            <p:nvPr/>
          </p:nvSpPr>
          <p:spPr>
            <a:xfrm>
              <a:off x="1884280" y="5922615"/>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 photo </a:t>
              </a:r>
              <a:r>
                <a:rPr lang="en-US" sz="1600" dirty="0" smtClean="0">
                  <a:ln w="0"/>
                  <a:solidFill>
                    <a:schemeClr val="bg1"/>
                  </a:solidFill>
                  <a:effectLst>
                    <a:outerShdw blurRad="38100" dist="19050" dir="2700000" algn="tl" rotWithShape="0">
                      <a:schemeClr val="dk1">
                        <a:alpha val="40000"/>
                      </a:schemeClr>
                    </a:outerShdw>
                  </a:effectLst>
                </a:rPr>
                <a:t>of you hunting for items measured in ‘litres’ to</a:t>
              </a:r>
              <a:endParaRPr lang="en-US" sz="1600" dirty="0">
                <a:ln w="0"/>
                <a:solidFill>
                  <a:schemeClr val="bg1"/>
                </a:solidFill>
                <a:effectLst>
                  <a:outerShdw blurRad="38100" dist="19050" dir="2700000" algn="tl" rotWithShape="0">
                    <a:schemeClr val="dk1">
                      <a:alpha val="40000"/>
                    </a:schemeClr>
                  </a:outerShdw>
                </a:effectLst>
              </a:endParaRPr>
            </a:p>
            <a:p>
              <a:pPr algn="ctr"/>
              <a:r>
                <a:rPr lang="en-US" sz="1600" dirty="0">
                  <a:ln w="0"/>
                  <a:solidFill>
                    <a:schemeClr val="bg1"/>
                  </a:solidFill>
                  <a:effectLst>
                    <a:outerShdw blurRad="38100" dist="19050" dir="2700000" algn="tl" rotWithShape="0">
                      <a:schemeClr val="dk1">
                        <a:alpha val="40000"/>
                      </a:schemeClr>
                    </a:outerShdw>
                  </a:effectLst>
                  <a:hlinkClick r:id="rId2"/>
                </a:rPr>
                <a:t>pioneerspupils@gmail.com</a:t>
              </a:r>
              <a:r>
                <a:rPr lang="en-US" sz="1600" dirty="0">
                  <a:ln w="0"/>
                  <a:solidFill>
                    <a:schemeClr val="bg1"/>
                  </a:solidFill>
                  <a:effectLst>
                    <a:outerShdw blurRad="38100" dist="19050" dir="2700000" algn="tl" rotWithShape="0">
                      <a:schemeClr val="dk1">
                        <a:alpha val="40000"/>
                      </a:schemeClr>
                    </a:outerShdw>
                  </a:effectLst>
                </a:rPr>
                <a:t>      so that you can be in our weekly Facebook post!</a:t>
              </a:r>
            </a:p>
          </p:txBody>
        </p:sp>
        <p:pic>
          <p:nvPicPr>
            <p:cNvPr id="16" name="Picture 15"/>
            <p:cNvPicPr>
              <a:picLocks noChangeAspect="1"/>
            </p:cNvPicPr>
            <p:nvPr/>
          </p:nvPicPr>
          <p:blipFill>
            <a:blip r:embed="rId3"/>
            <a:stretch>
              <a:fillRect/>
            </a:stretch>
          </p:blipFill>
          <p:spPr>
            <a:xfrm>
              <a:off x="2209384" y="5861652"/>
              <a:ext cx="433109" cy="794032"/>
            </a:xfrm>
            <a:prstGeom prst="rect">
              <a:avLst/>
            </a:prstGeom>
          </p:spPr>
        </p:pic>
        <p:pic>
          <p:nvPicPr>
            <p:cNvPr id="18" name="Picture 17"/>
            <p:cNvPicPr>
              <a:picLocks noChangeAspect="1"/>
            </p:cNvPicPr>
            <p:nvPr/>
          </p:nvPicPr>
          <p:blipFill>
            <a:blip r:embed="rId4"/>
            <a:stretch>
              <a:fillRect/>
            </a:stretch>
          </p:blipFill>
          <p:spPr>
            <a:xfrm>
              <a:off x="9403980" y="5970767"/>
              <a:ext cx="589586" cy="590876"/>
            </a:xfrm>
            <a:prstGeom prst="rect">
              <a:avLst/>
            </a:prstGeom>
          </p:spPr>
        </p:pic>
      </p:grpSp>
      <p:pic>
        <p:nvPicPr>
          <p:cNvPr id="3" name="Picture 2"/>
          <p:cNvPicPr>
            <a:picLocks noChangeAspect="1"/>
          </p:cNvPicPr>
          <p:nvPr/>
        </p:nvPicPr>
        <p:blipFill>
          <a:blip r:embed="rId5"/>
          <a:stretch>
            <a:fillRect/>
          </a:stretch>
        </p:blipFill>
        <p:spPr>
          <a:xfrm>
            <a:off x="2068887" y="2166458"/>
            <a:ext cx="904942" cy="2244256"/>
          </a:xfrm>
          <a:prstGeom prst="rect">
            <a:avLst/>
          </a:prstGeom>
        </p:spPr>
      </p:pic>
      <p:sp>
        <p:nvSpPr>
          <p:cNvPr id="19" name="Rectangle 18"/>
          <p:cNvSpPr/>
          <p:nvPr/>
        </p:nvSpPr>
        <p:spPr>
          <a:xfrm>
            <a:off x="866264" y="2161830"/>
            <a:ext cx="5990902" cy="369332"/>
          </a:xfrm>
          <a:prstGeom prst="rect">
            <a:avLst/>
          </a:prstGeom>
        </p:spPr>
        <p:txBody>
          <a:bodyPr wrap="square">
            <a:spAutoFit/>
          </a:bodyPr>
          <a:lstStyle/>
          <a:p>
            <a:r>
              <a:rPr lang="en-US" dirty="0" smtClean="0"/>
              <a:t>Examples:</a:t>
            </a:r>
            <a:endParaRPr lang="en-GB" dirty="0"/>
          </a:p>
        </p:txBody>
      </p:sp>
      <p:pic>
        <p:nvPicPr>
          <p:cNvPr id="4" name="Picture 3"/>
          <p:cNvPicPr>
            <a:picLocks noChangeAspect="1"/>
          </p:cNvPicPr>
          <p:nvPr/>
        </p:nvPicPr>
        <p:blipFill>
          <a:blip r:embed="rId6"/>
          <a:stretch>
            <a:fillRect/>
          </a:stretch>
        </p:blipFill>
        <p:spPr>
          <a:xfrm>
            <a:off x="3123305" y="2170001"/>
            <a:ext cx="1234071" cy="2245481"/>
          </a:xfrm>
          <a:prstGeom prst="rect">
            <a:avLst/>
          </a:prstGeom>
        </p:spPr>
      </p:pic>
      <p:pic>
        <p:nvPicPr>
          <p:cNvPr id="7" name="Picture 6"/>
          <p:cNvPicPr>
            <a:picLocks noChangeAspect="1"/>
          </p:cNvPicPr>
          <p:nvPr/>
        </p:nvPicPr>
        <p:blipFill>
          <a:blip r:embed="rId7"/>
          <a:stretch>
            <a:fillRect/>
          </a:stretch>
        </p:blipFill>
        <p:spPr>
          <a:xfrm>
            <a:off x="4506852" y="2161831"/>
            <a:ext cx="1660059" cy="2251114"/>
          </a:xfrm>
          <a:prstGeom prst="rect">
            <a:avLst/>
          </a:prstGeom>
        </p:spPr>
      </p:pic>
      <p:pic>
        <p:nvPicPr>
          <p:cNvPr id="8" name="Picture 7"/>
          <p:cNvPicPr>
            <a:picLocks noChangeAspect="1"/>
          </p:cNvPicPr>
          <p:nvPr/>
        </p:nvPicPr>
        <p:blipFill>
          <a:blip r:embed="rId8"/>
          <a:stretch>
            <a:fillRect/>
          </a:stretch>
        </p:blipFill>
        <p:spPr>
          <a:xfrm>
            <a:off x="6313476" y="2161830"/>
            <a:ext cx="808809" cy="2248884"/>
          </a:xfrm>
          <a:prstGeom prst="rect">
            <a:avLst/>
          </a:prstGeom>
        </p:spPr>
      </p:pic>
      <p:pic>
        <p:nvPicPr>
          <p:cNvPr id="22" name="Picture 21"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9"/>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5544843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C28023-7975-41FE-B581-8677F5D53E4E}"/>
              </a:ext>
            </a:extLst>
          </p:cNvPr>
          <p:cNvSpPr/>
          <p:nvPr/>
        </p:nvSpPr>
        <p:spPr>
          <a:xfrm>
            <a:off x="3536059" y="209369"/>
            <a:ext cx="3922549"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Practical Task</a:t>
            </a:r>
            <a:endParaRPr lang="en-US" sz="5400" dirty="0">
              <a:ln w="0"/>
              <a:effectLst>
                <a:outerShdw blurRad="38100" dist="19050" dir="2700000" algn="tl" rotWithShape="0">
                  <a:schemeClr val="dk1">
                    <a:alpha val="40000"/>
                  </a:schemeClr>
                </a:outerShdw>
              </a:effectLst>
            </a:endParaRPr>
          </a:p>
        </p:txBody>
      </p:sp>
      <p:grpSp>
        <p:nvGrpSpPr>
          <p:cNvPr id="2" name="Group 1"/>
          <p:cNvGrpSpPr/>
          <p:nvPr/>
        </p:nvGrpSpPr>
        <p:grpSpPr>
          <a:xfrm>
            <a:off x="1884280" y="5905195"/>
            <a:ext cx="8303426" cy="794032"/>
            <a:chOff x="1884280" y="5861652"/>
            <a:chExt cx="8303426" cy="794032"/>
          </a:xfrm>
        </p:grpSpPr>
        <p:sp>
          <p:nvSpPr>
            <p:cNvPr id="6" name="Rectangle 5">
              <a:extLst>
                <a:ext uri="{FF2B5EF4-FFF2-40B4-BE49-F238E27FC236}">
                  <a16:creationId xmlns:a16="http://schemas.microsoft.com/office/drawing/2014/main" id="{9ACA1241-448F-42BF-AA2B-BA8E7EFA6EB5}"/>
                </a:ext>
              </a:extLst>
            </p:cNvPr>
            <p:cNvSpPr/>
            <p:nvPr/>
          </p:nvSpPr>
          <p:spPr>
            <a:xfrm>
              <a:off x="1884280" y="6070909"/>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t>
              </a:r>
              <a:r>
                <a:rPr lang="en-US" sz="1600" dirty="0" smtClean="0">
                  <a:ln w="0"/>
                  <a:solidFill>
                    <a:schemeClr val="bg1"/>
                  </a:solidFill>
                  <a:effectLst>
                    <a:outerShdw blurRad="38100" dist="19050" dir="2700000" algn="tl" rotWithShape="0">
                      <a:schemeClr val="dk1">
                        <a:alpha val="40000"/>
                      </a:schemeClr>
                    </a:outerShdw>
                  </a:effectLst>
                </a:rPr>
                <a:t>photos </a:t>
              </a:r>
              <a:r>
                <a:rPr lang="en-US" sz="1600" dirty="0">
                  <a:ln w="0"/>
                  <a:solidFill>
                    <a:schemeClr val="bg1"/>
                  </a:solidFill>
                  <a:effectLst>
                    <a:outerShdw blurRad="38100" dist="19050" dir="2700000" algn="tl" rotWithShape="0">
                      <a:schemeClr val="dk1">
                        <a:alpha val="40000"/>
                      </a:schemeClr>
                    </a:outerShdw>
                  </a:effectLst>
                </a:rPr>
                <a:t>of </a:t>
              </a:r>
              <a:r>
                <a:rPr lang="en-US" sz="1600" dirty="0" smtClean="0">
                  <a:ln w="0"/>
                  <a:solidFill>
                    <a:schemeClr val="bg1"/>
                  </a:solidFill>
                  <a:effectLst>
                    <a:outerShdw blurRad="38100" dist="19050" dir="2700000" algn="tl" rotWithShape="0">
                      <a:schemeClr val="dk1">
                        <a:alpha val="40000"/>
                      </a:schemeClr>
                    </a:outerShdw>
                  </a:effectLst>
                </a:rPr>
                <a:t>you </a:t>
              </a:r>
              <a:r>
                <a:rPr lang="en-US" sz="1600" dirty="0" smtClean="0">
                  <a:ln w="0"/>
                  <a:solidFill>
                    <a:schemeClr val="bg1"/>
                  </a:solidFill>
                  <a:effectLst>
                    <a:outerShdw blurRad="38100" dist="19050" dir="2700000" algn="tl" rotWithShape="0">
                      <a:schemeClr val="dk1">
                        <a:alpha val="40000"/>
                      </a:schemeClr>
                    </a:outerShdw>
                  </a:effectLst>
                </a:rPr>
                <a:t>changing the temperature of your liquid to</a:t>
              </a:r>
              <a:endParaRPr lang="en-US" sz="1600" dirty="0">
                <a:ln w="0"/>
                <a:solidFill>
                  <a:schemeClr val="bg1"/>
                </a:solidFill>
                <a:effectLst>
                  <a:outerShdw blurRad="38100" dist="19050" dir="2700000" algn="tl" rotWithShape="0">
                    <a:schemeClr val="dk1">
                      <a:alpha val="40000"/>
                    </a:schemeClr>
                  </a:outerShdw>
                </a:effectLst>
              </a:endParaRPr>
            </a:p>
            <a:p>
              <a:pPr algn="ctr"/>
              <a:r>
                <a:rPr lang="en-US" sz="1600" dirty="0">
                  <a:ln w="0"/>
                  <a:solidFill>
                    <a:schemeClr val="bg1"/>
                  </a:solidFill>
                  <a:effectLst>
                    <a:outerShdw blurRad="38100" dist="19050" dir="2700000" algn="tl" rotWithShape="0">
                      <a:schemeClr val="dk1">
                        <a:alpha val="40000"/>
                      </a:schemeClr>
                    </a:outerShdw>
                  </a:effectLst>
                  <a:hlinkClick r:id="rId2"/>
                </a:rPr>
                <a:t>pioneerspupils@gmail.com</a:t>
              </a:r>
              <a:r>
                <a:rPr lang="en-US" sz="1600" dirty="0">
                  <a:ln w="0"/>
                  <a:solidFill>
                    <a:schemeClr val="bg1"/>
                  </a:solidFill>
                  <a:effectLst>
                    <a:outerShdw blurRad="38100" dist="19050" dir="2700000" algn="tl" rotWithShape="0">
                      <a:schemeClr val="dk1">
                        <a:alpha val="40000"/>
                      </a:schemeClr>
                    </a:outerShdw>
                  </a:effectLst>
                </a:rPr>
                <a:t>      so that you can be in our weekly Facebook post!</a:t>
              </a:r>
            </a:p>
          </p:txBody>
        </p:sp>
        <p:pic>
          <p:nvPicPr>
            <p:cNvPr id="7" name="Picture 6"/>
            <p:cNvPicPr>
              <a:picLocks noChangeAspect="1"/>
            </p:cNvPicPr>
            <p:nvPr/>
          </p:nvPicPr>
          <p:blipFill>
            <a:blip r:embed="rId3"/>
            <a:stretch>
              <a:fillRect/>
            </a:stretch>
          </p:blipFill>
          <p:spPr>
            <a:xfrm>
              <a:off x="2209384" y="5861652"/>
              <a:ext cx="433109" cy="794032"/>
            </a:xfrm>
            <a:prstGeom prst="rect">
              <a:avLst/>
            </a:prstGeom>
          </p:spPr>
        </p:pic>
        <p:pic>
          <p:nvPicPr>
            <p:cNvPr id="8" name="Picture 7"/>
            <p:cNvPicPr>
              <a:picLocks noChangeAspect="1"/>
            </p:cNvPicPr>
            <p:nvPr/>
          </p:nvPicPr>
          <p:blipFill>
            <a:blip r:embed="rId4"/>
            <a:stretch>
              <a:fillRect/>
            </a:stretch>
          </p:blipFill>
          <p:spPr>
            <a:xfrm>
              <a:off x="9403980" y="5970767"/>
              <a:ext cx="589586" cy="590876"/>
            </a:xfrm>
            <a:prstGeom prst="rect">
              <a:avLst/>
            </a:prstGeom>
          </p:spPr>
        </p:pic>
      </p:grpSp>
      <p:pic>
        <p:nvPicPr>
          <p:cNvPr id="9" name="Picture 8"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5"/>
          <a:stretch>
            <a:fillRect/>
          </a:stretch>
        </p:blipFill>
        <p:spPr>
          <a:xfrm>
            <a:off x="10818563" y="88524"/>
            <a:ext cx="1276350" cy="962025"/>
          </a:xfrm>
          <a:prstGeom prst="rect">
            <a:avLst/>
          </a:prstGeom>
        </p:spPr>
      </p:pic>
      <p:sp>
        <p:nvSpPr>
          <p:cNvPr id="10" name="TextBox 9"/>
          <p:cNvSpPr txBox="1"/>
          <p:nvPr/>
        </p:nvSpPr>
        <p:spPr>
          <a:xfrm>
            <a:off x="1154487" y="1262967"/>
            <a:ext cx="9257090" cy="830997"/>
          </a:xfrm>
          <a:prstGeom prst="rect">
            <a:avLst/>
          </a:prstGeom>
          <a:noFill/>
        </p:spPr>
        <p:txBody>
          <a:bodyPr wrap="square" rtlCol="0">
            <a:spAutoFit/>
          </a:bodyPr>
          <a:lstStyle/>
          <a:p>
            <a:pPr algn="ctr"/>
            <a:r>
              <a:rPr lang="en-US" sz="2400" dirty="0" smtClean="0"/>
              <a:t>Can you make a liquid (e.g. water, juice </a:t>
            </a:r>
            <a:r>
              <a:rPr lang="en-US" sz="2400" dirty="0" err="1" smtClean="0"/>
              <a:t>etc</a:t>
            </a:r>
            <a:r>
              <a:rPr lang="en-US" sz="2400" dirty="0" smtClean="0"/>
              <a:t>) change temperature with </a:t>
            </a:r>
            <a:r>
              <a:rPr lang="en-US" sz="2400" dirty="0" smtClean="0"/>
              <a:t>your adult at home.</a:t>
            </a:r>
            <a:endParaRPr lang="en-GB" sz="2400" dirty="0">
              <a:solidFill>
                <a:schemeClr val="accent1"/>
              </a:solidFill>
            </a:endParaRPr>
          </a:p>
        </p:txBody>
      </p:sp>
      <p:sp>
        <p:nvSpPr>
          <p:cNvPr id="11" name="TextBox 10"/>
          <p:cNvSpPr txBox="1"/>
          <p:nvPr/>
        </p:nvSpPr>
        <p:spPr>
          <a:xfrm>
            <a:off x="1751023" y="2251926"/>
            <a:ext cx="9257090" cy="1200329"/>
          </a:xfrm>
          <a:prstGeom prst="rect">
            <a:avLst/>
          </a:prstGeom>
          <a:noFill/>
        </p:spPr>
        <p:txBody>
          <a:bodyPr wrap="square" rtlCol="0">
            <a:spAutoFit/>
          </a:bodyPr>
          <a:lstStyle/>
          <a:p>
            <a:pPr marL="457200" indent="-457200" algn="ctr">
              <a:buAutoNum type="arabicPeriod"/>
            </a:pPr>
            <a:r>
              <a:rPr lang="en-US" sz="2400" dirty="0" smtClean="0">
                <a:solidFill>
                  <a:schemeClr val="accent1"/>
                </a:solidFill>
              </a:rPr>
              <a:t>Make </a:t>
            </a:r>
            <a:r>
              <a:rPr lang="en-US" sz="2400" dirty="0" smtClean="0">
                <a:solidFill>
                  <a:schemeClr val="accent1"/>
                </a:solidFill>
              </a:rPr>
              <a:t>a drink that you like at home – what temperature is </a:t>
            </a:r>
            <a:r>
              <a:rPr lang="en-US" sz="2400" dirty="0" smtClean="0">
                <a:solidFill>
                  <a:schemeClr val="accent1"/>
                </a:solidFill>
              </a:rPr>
              <a:t>it?</a:t>
            </a:r>
          </a:p>
          <a:p>
            <a:pPr marL="457200" indent="-457200" algn="ctr">
              <a:buAutoNum type="arabicPeriod"/>
            </a:pPr>
            <a:r>
              <a:rPr lang="en-US" sz="2400" dirty="0" smtClean="0">
                <a:solidFill>
                  <a:schemeClr val="accent1"/>
                </a:solidFill>
              </a:rPr>
              <a:t>Can </a:t>
            </a:r>
            <a:r>
              <a:rPr lang="en-US" sz="2400" dirty="0" smtClean="0">
                <a:solidFill>
                  <a:schemeClr val="accent1"/>
                </a:solidFill>
              </a:rPr>
              <a:t>you boil it? – what temperature is it now?</a:t>
            </a:r>
          </a:p>
          <a:p>
            <a:pPr algn="ctr"/>
            <a:r>
              <a:rPr lang="en-US" sz="2400" dirty="0" smtClean="0">
                <a:solidFill>
                  <a:schemeClr val="accent1"/>
                </a:solidFill>
              </a:rPr>
              <a:t>3.   Can </a:t>
            </a:r>
            <a:r>
              <a:rPr lang="en-US" sz="2400" dirty="0" smtClean="0">
                <a:solidFill>
                  <a:schemeClr val="accent1"/>
                </a:solidFill>
              </a:rPr>
              <a:t>you freeze it? – what temperature is it now?</a:t>
            </a:r>
            <a:endParaRPr lang="en-GB" sz="2400" dirty="0">
              <a:solidFill>
                <a:schemeClr val="accent1"/>
              </a:solidFill>
            </a:endParaRPr>
          </a:p>
        </p:txBody>
      </p:sp>
      <p:pic>
        <p:nvPicPr>
          <p:cNvPr id="3" name="Picture 2"/>
          <p:cNvPicPr>
            <a:picLocks noChangeAspect="1"/>
          </p:cNvPicPr>
          <p:nvPr/>
        </p:nvPicPr>
        <p:blipFill>
          <a:blip r:embed="rId6"/>
          <a:stretch>
            <a:fillRect/>
          </a:stretch>
        </p:blipFill>
        <p:spPr>
          <a:xfrm>
            <a:off x="3224076" y="3636102"/>
            <a:ext cx="1691109" cy="2240118"/>
          </a:xfrm>
          <a:prstGeom prst="rect">
            <a:avLst/>
          </a:prstGeom>
        </p:spPr>
      </p:pic>
      <p:pic>
        <p:nvPicPr>
          <p:cNvPr id="4" name="Picture 3"/>
          <p:cNvPicPr>
            <a:picLocks noChangeAspect="1"/>
          </p:cNvPicPr>
          <p:nvPr/>
        </p:nvPicPr>
        <p:blipFill>
          <a:blip r:embed="rId7"/>
          <a:stretch>
            <a:fillRect/>
          </a:stretch>
        </p:blipFill>
        <p:spPr>
          <a:xfrm>
            <a:off x="5082404" y="3861355"/>
            <a:ext cx="2199730" cy="1789611"/>
          </a:xfrm>
          <a:prstGeom prst="rect">
            <a:avLst/>
          </a:prstGeom>
        </p:spPr>
      </p:pic>
      <p:pic>
        <p:nvPicPr>
          <p:cNvPr id="12" name="Picture 11"/>
          <p:cNvPicPr>
            <a:picLocks noChangeAspect="1"/>
          </p:cNvPicPr>
          <p:nvPr/>
        </p:nvPicPr>
        <p:blipFill>
          <a:blip r:embed="rId8"/>
          <a:stretch>
            <a:fillRect/>
          </a:stretch>
        </p:blipFill>
        <p:spPr>
          <a:xfrm>
            <a:off x="7458608" y="3636102"/>
            <a:ext cx="1691109" cy="2248556"/>
          </a:xfrm>
          <a:prstGeom prst="rect">
            <a:avLst/>
          </a:prstGeom>
        </p:spPr>
      </p:pic>
    </p:spTree>
    <p:extLst>
      <p:ext uri="{BB962C8B-B14F-4D97-AF65-F5344CB8AC3E}">
        <p14:creationId xmlns:p14="http://schemas.microsoft.com/office/powerpoint/2010/main" val="26146551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A0D6-75DF-49AA-BB21-DFB8246D480F}"/>
              </a:ext>
            </a:extLst>
          </p:cNvPr>
          <p:cNvSpPr txBox="1"/>
          <p:nvPr/>
        </p:nvSpPr>
        <p:spPr>
          <a:xfrm>
            <a:off x="6904452" y="2327607"/>
            <a:ext cx="4805996"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7200" dirty="0">
                <a:solidFill>
                  <a:srgbClr val="000000"/>
                </a:solidFill>
                <a:latin typeface="+mj-lt"/>
                <a:ea typeface="+mj-ea"/>
                <a:cs typeface="+mj-cs"/>
              </a:rPr>
              <a:t>Challenge!</a:t>
            </a:r>
          </a:p>
        </p:txBody>
      </p:sp>
      <p:pic>
        <p:nvPicPr>
          <p:cNvPr id="1026" name="Picture 2" descr="Trophy Store Gold Well Done Medal award, 5 cm, Free Ribbon, Free engraving  up to 45 letters AM1182.01: Amazon.co.uk: Sports &amp; Outdoors">
            <a:extLst>
              <a:ext uri="{FF2B5EF4-FFF2-40B4-BE49-F238E27FC236}">
                <a16:creationId xmlns:a16="http://schemas.microsoft.com/office/drawing/2014/main" id="{2D9305EB-4C1C-4E8C-B387-332C2BDF4B4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828" r="1175" b="3"/>
          <a:stretch/>
        </p:blipFill>
        <p:spPr bwMode="auto">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E0EB96-74EB-4776-A020-60A830657FAD}"/>
              </a:ext>
            </a:extLst>
          </p:cNvPr>
          <p:cNvSpPr txBox="1"/>
          <p:nvPr/>
        </p:nvSpPr>
        <p:spPr>
          <a:xfrm>
            <a:off x="7079598" y="3753110"/>
            <a:ext cx="4311869" cy="461665"/>
          </a:xfrm>
          <a:prstGeom prst="rect">
            <a:avLst/>
          </a:prstGeom>
          <a:noFill/>
        </p:spPr>
        <p:txBody>
          <a:bodyPr wrap="square" rtlCol="0">
            <a:spAutoFit/>
          </a:bodyPr>
          <a:lstStyle/>
          <a:p>
            <a:pPr>
              <a:spcAft>
                <a:spcPts val="600"/>
              </a:spcAft>
            </a:pPr>
            <a:r>
              <a:rPr lang="en-GB" sz="2400" dirty="0"/>
              <a:t>Have a go at these problems…</a:t>
            </a:r>
          </a:p>
        </p:txBody>
      </p:sp>
    </p:spTree>
    <p:extLst>
      <p:ext uri="{BB962C8B-B14F-4D97-AF65-F5344CB8AC3E}">
        <p14:creationId xmlns:p14="http://schemas.microsoft.com/office/powerpoint/2010/main" val="4665949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C28023-7975-41FE-B581-8677F5D53E4E}"/>
              </a:ext>
            </a:extLst>
          </p:cNvPr>
          <p:cNvSpPr/>
          <p:nvPr/>
        </p:nvSpPr>
        <p:spPr>
          <a:xfrm>
            <a:off x="3738136" y="243840"/>
            <a:ext cx="2939266"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Challenge</a:t>
            </a:r>
            <a:endParaRPr lang="en-US" sz="5400" dirty="0">
              <a:ln w="0"/>
              <a:effectLst>
                <a:outerShdw blurRad="38100" dist="19050" dir="2700000" algn="tl" rotWithShape="0">
                  <a:schemeClr val="dk1">
                    <a:alpha val="40000"/>
                  </a:schemeClr>
                </a:outerShdw>
              </a:effectLst>
            </a:endParaRPr>
          </a:p>
        </p:txBody>
      </p:sp>
      <p:pic>
        <p:nvPicPr>
          <p:cNvPr id="9" name="Picture 8"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pic>
        <p:nvPicPr>
          <p:cNvPr id="3" name="Picture 2"/>
          <p:cNvPicPr>
            <a:picLocks noChangeAspect="1"/>
          </p:cNvPicPr>
          <p:nvPr/>
        </p:nvPicPr>
        <p:blipFill>
          <a:blip r:embed="rId3"/>
          <a:stretch>
            <a:fillRect/>
          </a:stretch>
        </p:blipFill>
        <p:spPr>
          <a:xfrm>
            <a:off x="1750423" y="1383438"/>
            <a:ext cx="7904099" cy="3798472"/>
          </a:xfrm>
          <a:prstGeom prst="rect">
            <a:avLst/>
          </a:prstGeom>
          <a:ln w="38100">
            <a:solidFill>
              <a:schemeClr val="accent1"/>
            </a:solidFill>
          </a:ln>
        </p:spPr>
      </p:pic>
      <p:cxnSp>
        <p:nvCxnSpPr>
          <p:cNvPr id="10" name="Straight Connector 9"/>
          <p:cNvCxnSpPr/>
          <p:nvPr/>
        </p:nvCxnSpPr>
        <p:spPr>
          <a:xfrm flipV="1">
            <a:off x="2081351" y="6017622"/>
            <a:ext cx="1114697" cy="87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600997" y="6021976"/>
            <a:ext cx="1114697" cy="87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120643" y="6026330"/>
            <a:ext cx="1114697" cy="87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640289" y="6013267"/>
            <a:ext cx="1114697" cy="87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159935" y="6013267"/>
            <a:ext cx="1114697" cy="870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2470" y="5608207"/>
            <a:ext cx="1097178" cy="461665"/>
          </a:xfrm>
          <a:prstGeom prst="rect">
            <a:avLst/>
          </a:prstGeom>
          <a:noFill/>
        </p:spPr>
        <p:txBody>
          <a:bodyPr wrap="square" rtlCol="0">
            <a:spAutoFit/>
          </a:bodyPr>
          <a:lstStyle/>
          <a:p>
            <a:r>
              <a:rPr lang="en-US" sz="2400" dirty="0" smtClean="0">
                <a:solidFill>
                  <a:schemeClr val="accent1"/>
                </a:solidFill>
              </a:rPr>
              <a:t>Lowest</a:t>
            </a:r>
            <a:endParaRPr lang="en-GB" sz="2400" dirty="0">
              <a:solidFill>
                <a:schemeClr val="accent1"/>
              </a:solidFill>
            </a:endParaRPr>
          </a:p>
        </p:txBody>
      </p:sp>
      <p:sp>
        <p:nvSpPr>
          <p:cNvPr id="16" name="TextBox 15"/>
          <p:cNvSpPr txBox="1"/>
          <p:nvPr/>
        </p:nvSpPr>
        <p:spPr>
          <a:xfrm>
            <a:off x="9679581" y="5551602"/>
            <a:ext cx="1349727" cy="461665"/>
          </a:xfrm>
          <a:prstGeom prst="rect">
            <a:avLst/>
          </a:prstGeom>
          <a:noFill/>
        </p:spPr>
        <p:txBody>
          <a:bodyPr wrap="square" rtlCol="0">
            <a:spAutoFit/>
          </a:bodyPr>
          <a:lstStyle/>
          <a:p>
            <a:r>
              <a:rPr lang="en-US" sz="2400" dirty="0" smtClean="0">
                <a:solidFill>
                  <a:schemeClr val="accent1"/>
                </a:solidFill>
              </a:rPr>
              <a:t>Highest</a:t>
            </a:r>
            <a:endParaRPr lang="en-GB" sz="2400" dirty="0">
              <a:solidFill>
                <a:schemeClr val="accent1"/>
              </a:solidFill>
            </a:endParaRPr>
          </a:p>
        </p:txBody>
      </p:sp>
    </p:spTree>
    <p:extLst>
      <p:ext uri="{BB962C8B-B14F-4D97-AF65-F5344CB8AC3E}">
        <p14:creationId xmlns:p14="http://schemas.microsoft.com/office/powerpoint/2010/main" val="36689659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C28023-7975-41FE-B581-8677F5D53E4E}"/>
              </a:ext>
            </a:extLst>
          </p:cNvPr>
          <p:cNvSpPr/>
          <p:nvPr/>
        </p:nvSpPr>
        <p:spPr>
          <a:xfrm>
            <a:off x="3303560" y="200297"/>
            <a:ext cx="4714111"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Tricky Challenge</a:t>
            </a:r>
            <a:endParaRPr lang="en-US" sz="5400" dirty="0">
              <a:ln w="0"/>
              <a:effectLst>
                <a:outerShdw blurRad="38100" dist="19050" dir="2700000" algn="tl" rotWithShape="0">
                  <a:schemeClr val="dk1">
                    <a:alpha val="40000"/>
                  </a:schemeClr>
                </a:outerShdw>
              </a:effectLst>
            </a:endParaRPr>
          </a:p>
        </p:txBody>
      </p:sp>
      <p:pic>
        <p:nvPicPr>
          <p:cNvPr id="9" name="Picture 8"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pic>
        <p:nvPicPr>
          <p:cNvPr id="3" name="Picture 2"/>
          <p:cNvPicPr>
            <a:picLocks noChangeAspect="1"/>
          </p:cNvPicPr>
          <p:nvPr/>
        </p:nvPicPr>
        <p:blipFill>
          <a:blip r:embed="rId3"/>
          <a:stretch>
            <a:fillRect/>
          </a:stretch>
        </p:blipFill>
        <p:spPr>
          <a:xfrm>
            <a:off x="1294991" y="1338398"/>
            <a:ext cx="9103043" cy="3902836"/>
          </a:xfrm>
          <a:prstGeom prst="rect">
            <a:avLst/>
          </a:prstGeom>
          <a:ln w="38100">
            <a:solidFill>
              <a:schemeClr val="accent1"/>
            </a:solidFill>
          </a:ln>
        </p:spPr>
      </p:pic>
      <p:cxnSp>
        <p:nvCxnSpPr>
          <p:cNvPr id="6" name="Straight Connector 5"/>
          <p:cNvCxnSpPr/>
          <p:nvPr/>
        </p:nvCxnSpPr>
        <p:spPr>
          <a:xfrm flipV="1">
            <a:off x="1001486" y="5765070"/>
            <a:ext cx="9764823" cy="174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001486" y="6170018"/>
            <a:ext cx="9764823" cy="174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01485" y="6557549"/>
            <a:ext cx="9764823" cy="1741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7496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D4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E3E5535D-DDA7-45DD-A6F6-22A0653C83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03400" y="1176793"/>
            <a:ext cx="4528108" cy="45481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AEF7FB7-AE85-463D-AE4B-E81330DE1376}"/>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8" name="Rectangle 7">
            <a:extLst>
              <a:ext uri="{FF2B5EF4-FFF2-40B4-BE49-F238E27FC236}">
                <a16:creationId xmlns:a16="http://schemas.microsoft.com/office/drawing/2014/main" id="{0F9FB752-D881-4A58-9734-650E9602BCC6}"/>
              </a:ext>
            </a:extLst>
          </p:cNvPr>
          <p:cNvSpPr/>
          <p:nvPr/>
        </p:nvSpPr>
        <p:spPr>
          <a:xfrm>
            <a:off x="0" y="5674395"/>
            <a:ext cx="12192000" cy="95607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7E06FD9-CF0D-427E-829C-AFA7A56C1688}"/>
              </a:ext>
            </a:extLst>
          </p:cNvPr>
          <p:cNvSpPr txBox="1"/>
          <p:nvPr/>
        </p:nvSpPr>
        <p:spPr>
          <a:xfrm>
            <a:off x="242056" y="5829267"/>
            <a:ext cx="11130455" cy="646331"/>
          </a:xfrm>
          <a:prstGeom prst="rect">
            <a:avLst/>
          </a:prstGeom>
          <a:noFill/>
        </p:spPr>
        <p:txBody>
          <a:bodyPr wrap="square" rtlCol="0">
            <a:spAutoFit/>
          </a:bodyPr>
          <a:lstStyle/>
          <a:p>
            <a:r>
              <a:rPr lang="en-GB" dirty="0"/>
              <a:t>Please send any completed work/photographed evidence of completed work (practical activities) to </a:t>
            </a:r>
            <a:r>
              <a:rPr lang="en-GB" dirty="0">
                <a:hlinkClick r:id="rId4"/>
              </a:rPr>
              <a:t>pioneerspupils@gmail.com</a:t>
            </a:r>
            <a:r>
              <a:rPr lang="en-GB" dirty="0"/>
              <a:t>                       </a:t>
            </a:r>
            <a:r>
              <a:rPr lang="en-GB" dirty="0">
                <a:solidFill>
                  <a:schemeClr val="bg1"/>
                </a:solidFill>
              </a:rPr>
              <a:t>or</a:t>
            </a:r>
            <a:r>
              <a:rPr lang="en-GB" dirty="0"/>
              <a:t>                          deliver it to the dropbox outside of school on a Friday.</a:t>
            </a:r>
          </a:p>
        </p:txBody>
      </p:sp>
      <p:sp>
        <p:nvSpPr>
          <p:cNvPr id="13" name="Rectangle 12">
            <a:extLst>
              <a:ext uri="{FF2B5EF4-FFF2-40B4-BE49-F238E27FC236}">
                <a16:creationId xmlns:a16="http://schemas.microsoft.com/office/drawing/2014/main" id="{772536DC-F3D8-4F1F-8376-E3E50FBB8361}"/>
              </a:ext>
            </a:extLst>
          </p:cNvPr>
          <p:cNvSpPr/>
          <p:nvPr/>
        </p:nvSpPr>
        <p:spPr>
          <a:xfrm>
            <a:off x="0" y="468936"/>
            <a:ext cx="12192000" cy="552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77A30C-55FB-45AF-A863-F51AE27C48E5}"/>
              </a:ext>
            </a:extLst>
          </p:cNvPr>
          <p:cNvSpPr txBox="1"/>
          <p:nvPr/>
        </p:nvSpPr>
        <p:spPr>
          <a:xfrm>
            <a:off x="1034043" y="347751"/>
            <a:ext cx="10535920" cy="707886"/>
          </a:xfrm>
          <a:prstGeom prst="rect">
            <a:avLst/>
          </a:prstGeom>
          <a:noFill/>
        </p:spPr>
        <p:txBody>
          <a:bodyPr wrap="square" lIns="91440" tIns="45720" rIns="91440" bIns="45720" rtlCol="0" anchor="t">
            <a:spAutoFit/>
          </a:bodyPr>
          <a:lstStyle/>
          <a:p>
            <a:pPr algn="ctr"/>
            <a:r>
              <a:rPr lang="en-GB" sz="4000" dirty="0">
                <a:solidFill>
                  <a:schemeClr val="accent1">
                    <a:lumMod val="60000"/>
                    <a:lumOff val="40000"/>
                  </a:schemeClr>
                </a:solidFill>
              </a:rPr>
              <a:t>Well done for all of your hard work this lesson!</a:t>
            </a:r>
          </a:p>
        </p:txBody>
      </p:sp>
    </p:spTree>
    <p:extLst>
      <p:ext uri="{BB962C8B-B14F-4D97-AF65-F5344CB8AC3E}">
        <p14:creationId xmlns:p14="http://schemas.microsoft.com/office/powerpoint/2010/main" val="2099619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13590</TotalTime>
  <Words>4392</Words>
  <Application>Microsoft Office PowerPoint</Application>
  <PresentationFormat>Widescreen</PresentationFormat>
  <Paragraphs>531</Paragraphs>
  <Slides>94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94</vt:i4>
      </vt:variant>
    </vt:vector>
  </HeadingPairs>
  <TitlesOfParts>
    <vt:vector size="9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Comparing millilitres and litres</vt:lpstr>
      <vt:lpstr>What do we measure in millilitres and litres?</vt:lpstr>
      <vt:lpstr>Measuring your own liquids!</vt:lpstr>
      <vt:lpstr>Try these!</vt:lpstr>
      <vt:lpstr>PowerPoint Presentation</vt:lpstr>
      <vt:lpstr>Measuring Cylinders</vt:lpstr>
      <vt:lpstr>Ordering millilitres and litres</vt:lpstr>
      <vt:lpstr>Let’s order them together!</vt:lpstr>
      <vt:lpstr>Your turn!</vt:lpstr>
      <vt:lpstr>Your turn!</vt:lpstr>
      <vt:lpstr>Your turn!</vt:lpstr>
      <vt:lpstr>PowerPoint Presentation</vt:lpstr>
      <vt:lpstr>Have a go at these!</vt:lpstr>
      <vt:lpstr>Which orange juice measures the least and which measures the most?</vt:lpstr>
      <vt:lpstr>PowerPoint Presentation</vt:lpstr>
      <vt:lpstr>Challenge</vt:lpstr>
      <vt:lpstr>Tricky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vt:lpstr>
      <vt:lpstr>Tricky Challenge</vt:lpstr>
      <vt:lpstr>PowerPoint Presentation</vt:lpstr>
      <vt:lpstr>PowerPoint Presentation</vt:lpstr>
      <vt:lpstr>Temperature</vt:lpstr>
      <vt:lpstr>Thermometers</vt:lpstr>
      <vt:lpstr>Degrees Celsius</vt:lpstr>
      <vt:lpstr>PowerPoint Presentation</vt:lpstr>
      <vt:lpstr>Reading Temperature</vt:lpstr>
      <vt:lpstr>Reading Temperature</vt:lpstr>
      <vt:lpstr>Reading Temperature</vt:lpstr>
      <vt:lpstr>Reading Temperature</vt:lpstr>
      <vt:lpstr>Reading Temperature</vt:lpstr>
      <vt:lpstr>Reading Temperature</vt:lpstr>
      <vt:lpstr>Reading Temperature</vt:lpstr>
      <vt:lpstr>Reading Temperature</vt:lpstr>
      <vt:lpstr>Reading Temperature</vt:lpstr>
      <vt:lpstr>Reading Temperature</vt:lpstr>
      <vt:lpstr>Reading Temperature</vt:lpstr>
      <vt:lpstr>Reading Temperature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Stanners</dc:creator>
  <cp:lastModifiedBy>A. Scarr [ Wheatley Hill Primary School ]</cp:lastModifiedBy>
  <cp:revision>279</cp:revision>
  <dcterms:created xsi:type="dcterms:W3CDTF">2021-01-08T16:06:14Z</dcterms:created>
  <dcterms:modified xsi:type="dcterms:W3CDTF">2021-02-20T15:28:53Z</dcterms:modified>
</cp:coreProperties>
</file>