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Lst>
  <p:notesMasterIdLst>
    <p:notesMasterId r:id="rId76"/>
  </p:notesMasterIdLst>
  <p:sldIdLst>
    <p:sldId id="257" r:id="rId6"/>
    <p:sldId id="328" r:id="rId7"/>
    <p:sldId id="355" r:id="rId8"/>
    <p:sldId id="356" r:id="rId9"/>
    <p:sldId id="258" r:id="rId10"/>
    <p:sldId id="259" r:id="rId11"/>
    <p:sldId id="260" r:id="rId12"/>
    <p:sldId id="256" r:id="rId13"/>
    <p:sldId id="343" r:id="rId14"/>
    <p:sldId id="344" r:id="rId15"/>
    <p:sldId id="345" r:id="rId16"/>
    <p:sldId id="303" r:id="rId17"/>
    <p:sldId id="372" r:id="rId18"/>
    <p:sldId id="373" r:id="rId19"/>
    <p:sldId id="374" r:id="rId20"/>
    <p:sldId id="375" r:id="rId21"/>
    <p:sldId id="376" r:id="rId22"/>
    <p:sldId id="377" r:id="rId23"/>
    <p:sldId id="378" r:id="rId24"/>
    <p:sldId id="380" r:id="rId25"/>
    <p:sldId id="381" r:id="rId26"/>
    <p:sldId id="385" r:id="rId27"/>
    <p:sldId id="386" r:id="rId28"/>
    <p:sldId id="388" r:id="rId29"/>
    <p:sldId id="389" r:id="rId30"/>
    <p:sldId id="390" r:id="rId31"/>
    <p:sldId id="391" r:id="rId32"/>
    <p:sldId id="392" r:id="rId33"/>
    <p:sldId id="357" r:id="rId34"/>
    <p:sldId id="324" r:id="rId35"/>
    <p:sldId id="289" r:id="rId36"/>
    <p:sldId id="370" r:id="rId37"/>
    <p:sldId id="396" r:id="rId38"/>
    <p:sldId id="393" r:id="rId39"/>
    <p:sldId id="310" r:id="rId40"/>
    <p:sldId id="341" r:id="rId41"/>
    <p:sldId id="394" r:id="rId42"/>
    <p:sldId id="395" r:id="rId43"/>
    <p:sldId id="327" r:id="rId44"/>
    <p:sldId id="358"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424" r:id="rId73"/>
    <p:sldId id="425" r:id="rId74"/>
    <p:sldId id="42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615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9C526-0D51-4CD8-D9D3-93BE1C020BA6}" v="2336" dt="2021-01-14T12:15:44.808"/>
    <p1510:client id="{36AF356C-4763-B2D7-18E0-4BE69D78EC06}" v="30" dt="2021-01-15T15:34:58.029"/>
    <p1510:client id="{3F8574A6-3770-AEE3-6AAD-23658AAB7A16}" v="4" dt="2021-01-14T11:11:52.746"/>
    <p1510:client id="{5EA72CBC-85FA-FB73-F076-2FB80EBBD936}" v="56" dt="2021-01-15T13:50:06.707"/>
    <p1510:client id="{68B440AD-6A9F-D279-3A3D-980A7408B0EE}" v="1316" dt="2021-01-15T11:28:45.238"/>
    <p1510:client id="{84EAD324-F57C-5F2E-FE38-6C127EB0DDDA}" v="14" dt="2021-01-11T09:58:36.539"/>
    <p1510:client id="{8BE20EA5-8507-47B1-B9B9-CB88A8CD2CB1}" v="2691" dt="2021-01-13T22:06:19.491"/>
    <p1510:client id="{94CF50C3-8BDC-23C5-2FBE-06C8EB34951A}" v="7" dt="2021-01-15T09:52:03.852"/>
    <p1510:client id="{C88F241F-4A33-B7D9-6DB8-7EB5DC3B88BE}" v="975" dt="2021-01-15T10:44:20.740"/>
    <p1510:client id="{C9AE8588-FB62-8F67-E7CC-11BB8AF8A7DF}" v="1" dt="2021-01-15T16:04:51.396"/>
    <p1510:client id="{CD77974E-54A5-671D-64FC-BA0271CF6A0D}" v="2096" dt="2021-01-13T16:45:02.399"/>
    <p1510:client id="{DDA9D5E2-8DA1-D872-73B7-75421995DA39}" v="2" dt="2021-01-15T13:51:46.5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7FF37-E53B-4CB5-8917-2A85EE347AA9}" type="datetimeFigureOut">
              <a:rPr lang="en-GB" smtClean="0"/>
              <a:t>15/01/2021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00A4C-7B18-47DC-8673-B5D53B330144}" type="slidenum">
              <a:rPr lang="en-GB" smtClean="0"/>
              <a:t>‹#›</a:t>
            </a:fld>
            <a:endParaRPr lang="en-GB"/>
          </a:p>
        </p:txBody>
      </p:sp>
    </p:spTree>
    <p:extLst>
      <p:ext uri="{BB962C8B-B14F-4D97-AF65-F5344CB8AC3E}">
        <p14:creationId xmlns:p14="http://schemas.microsoft.com/office/powerpoint/2010/main" val="412132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321418-98E7-42C0-8E2C-1B5359F9DA59}"/>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5" name="Footer Placeholder 4">
            <a:extLst>
              <a:ext uri="{FF2B5EF4-FFF2-40B4-BE49-F238E27FC236}">
                <a16:creationId xmlns:a16="http://schemas.microsoft.com/office/drawing/2014/main"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DBFF0-4634-49C9-909F-A83E04CC4F08}"/>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5" name="Footer Placeholder 4">
            <a:extLst>
              <a:ext uri="{FF2B5EF4-FFF2-40B4-BE49-F238E27FC236}">
                <a16:creationId xmlns:a16="http://schemas.microsoft.com/office/drawing/2014/main"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8FFA-148D-42FD-BD59-80F7D5FEC84C}"/>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5" name="Footer Placeholder 4">
            <a:extLst>
              <a:ext uri="{FF2B5EF4-FFF2-40B4-BE49-F238E27FC236}">
                <a16:creationId xmlns:a16="http://schemas.microsoft.com/office/drawing/2014/main"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506732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087402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956773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222889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4247817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4025531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4218393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34071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9B1AE-8C40-4D90-A4D9-DB547A940ADB}"/>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5" name="Footer Placeholder 4">
            <a:extLst>
              <a:ext uri="{FF2B5EF4-FFF2-40B4-BE49-F238E27FC236}">
                <a16:creationId xmlns:a16="http://schemas.microsoft.com/office/drawing/2014/main"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298852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895792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32908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983746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064819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132370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543120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07056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961605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87522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575-6A7C-4AD1-8B88-D4846AD88CB4}"/>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5" name="Footer Placeholder 4">
            <a:extLst>
              <a:ext uri="{FF2B5EF4-FFF2-40B4-BE49-F238E27FC236}">
                <a16:creationId xmlns:a16="http://schemas.microsoft.com/office/drawing/2014/main"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87361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C9BC70F-2089-4963-9DC6-E3FCD17136A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1340865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A32E717-A263-4EB0-880A-64D98B193ED8}"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2992277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32E717-A263-4EB0-880A-64D98B193ED8}"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312918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32E717-A263-4EB0-880A-64D98B193ED8}"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965501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A32E717-A263-4EB0-880A-64D98B193ED8}"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3381938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32E717-A263-4EB0-880A-64D98B193ED8}" type="datetimeFigureOut">
              <a:rPr lang="en-GB" smtClean="0"/>
              <a:t>15/01/2021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2001148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A32E717-A263-4EB0-880A-64D98B193ED8}" type="datetimeFigureOut">
              <a:rPr lang="en-GB" smtClean="0"/>
              <a:t>15/01/2021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1444713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2E717-A263-4EB0-880A-64D98B193ED8}" type="datetimeFigureOut">
              <a:rPr lang="en-GB" smtClean="0"/>
              <a:t>15/01/2021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340388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32E717-A263-4EB0-880A-64D98B193ED8}"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268580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55CE7E-5C88-45A7-B8B4-77F135A63851}"/>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6" name="Footer Placeholder 5">
            <a:extLst>
              <a:ext uri="{FF2B5EF4-FFF2-40B4-BE49-F238E27FC236}">
                <a16:creationId xmlns:a16="http://schemas.microsoft.com/office/drawing/2014/main"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32E717-A263-4EB0-880A-64D98B193ED8}"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4001575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32E717-A263-4EB0-880A-64D98B193ED8}"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542843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32E717-A263-4EB0-880A-64D98B193ED8}"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B40A3A-3068-44CC-815F-5044BD003274}" type="slidenum">
              <a:rPr lang="en-GB" smtClean="0"/>
              <a:t>‹#›</a:t>
            </a:fld>
            <a:endParaRPr lang="en-GB"/>
          </a:p>
        </p:txBody>
      </p:sp>
    </p:spTree>
    <p:extLst>
      <p:ext uri="{BB962C8B-B14F-4D97-AF65-F5344CB8AC3E}">
        <p14:creationId xmlns:p14="http://schemas.microsoft.com/office/powerpoint/2010/main" val="314841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0317DE-90F3-4F2B-8B9D-97FABEA6D9E0}"/>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8" name="Footer Placeholder 7">
            <a:extLst>
              <a:ext uri="{FF2B5EF4-FFF2-40B4-BE49-F238E27FC236}">
                <a16:creationId xmlns:a16="http://schemas.microsoft.com/office/drawing/2014/main"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6138-6D09-4131-B64B-41DAF639B637}"/>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4" name="Footer Placeholder 3">
            <a:extLst>
              <a:ext uri="{FF2B5EF4-FFF2-40B4-BE49-F238E27FC236}">
                <a16:creationId xmlns:a16="http://schemas.microsoft.com/office/drawing/2014/main"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C8AED-B9B5-4C1B-B57A-8F6343A479AB}"/>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3" name="Footer Placeholder 2">
            <a:extLst>
              <a:ext uri="{FF2B5EF4-FFF2-40B4-BE49-F238E27FC236}">
                <a16:creationId xmlns:a16="http://schemas.microsoft.com/office/drawing/2014/main"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EF6E6-89ED-4100-B8E7-1804747D538E}"/>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6" name="Footer Placeholder 5">
            <a:extLst>
              <a:ext uri="{FF2B5EF4-FFF2-40B4-BE49-F238E27FC236}">
                <a16:creationId xmlns:a16="http://schemas.microsoft.com/office/drawing/2014/main"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74322-1661-4706-B6FB-5E2BCBDB5CA1}"/>
              </a:ext>
            </a:extLst>
          </p:cNvPr>
          <p:cNvSpPr>
            <a:spLocks noGrp="1"/>
          </p:cNvSpPr>
          <p:nvPr>
            <p:ph type="dt" sz="half" idx="10"/>
          </p:nvPr>
        </p:nvSpPr>
        <p:spPr/>
        <p:txBody>
          <a:bodyPr/>
          <a:lstStyle/>
          <a:p>
            <a:fld id="{6383E375-2EFF-4C74-B748-AF73AE78D5AE}" type="datetimeFigureOut">
              <a:rPr lang="en-GB" smtClean="0"/>
              <a:t>15/01/2021</a:t>
            </a:fld>
            <a:endParaRPr lang="en-GB"/>
          </a:p>
        </p:txBody>
      </p:sp>
      <p:sp>
        <p:nvSpPr>
          <p:cNvPr id="6" name="Footer Placeholder 5">
            <a:extLst>
              <a:ext uri="{FF2B5EF4-FFF2-40B4-BE49-F238E27FC236}">
                <a16:creationId xmlns:a16="http://schemas.microsoft.com/office/drawing/2014/main"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15/01/2021</a:t>
            </a:fld>
            <a:endParaRPr lang="en-GB"/>
          </a:p>
        </p:txBody>
      </p:sp>
      <p:sp>
        <p:nvSpPr>
          <p:cNvPr id="5" name="Footer Placeholder 4">
            <a:extLst>
              <a:ext uri="{FF2B5EF4-FFF2-40B4-BE49-F238E27FC236}">
                <a16:creationId xmlns:a16="http://schemas.microsoft.com/office/drawing/2014/main"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7" r:id="rId27"/>
    <p:sldLayoutId id="2147483678" r:id="rId28"/>
    <p:sldLayoutId id="2147483679" r:id="rId29"/>
    <p:sldLayoutId id="2147483680" r:id="rId30"/>
    <p:sldLayoutId id="214748368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2E717-A263-4EB0-880A-64D98B193ED8}" type="datetimeFigureOut">
              <a:rPr lang="en-GB" smtClean="0"/>
              <a:t>15/01/2021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40A3A-3068-44CC-815F-5044BD003274}" type="slidenum">
              <a:rPr lang="en-GB" smtClean="0"/>
              <a:t>‹#›</a:t>
            </a:fld>
            <a:endParaRPr lang="en-GB"/>
          </a:p>
        </p:txBody>
      </p:sp>
    </p:spTree>
    <p:extLst>
      <p:ext uri="{BB962C8B-B14F-4D97-AF65-F5344CB8AC3E}">
        <p14:creationId xmlns:p14="http://schemas.microsoft.com/office/powerpoint/2010/main" val="28898605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27.png"/><Relationship Id="rId2" Type="http://schemas.openxmlformats.org/officeDocument/2006/relationships/slide" Target="slide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4.xml"/><Relationship Id="rId9"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slide" Target="slide13.xml"/><Relationship Id="rId10" Type="http://schemas.openxmlformats.org/officeDocument/2006/relationships/slide" Target="slide14.xml"/><Relationship Id="rId4" Type="http://schemas.openxmlformats.org/officeDocument/2006/relationships/image" Target="../media/image38.png"/><Relationship Id="rId9" Type="http://schemas.openxmlformats.org/officeDocument/2006/relationships/slide" Target="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hyperlink" Target="https://www.flickr.com/photos/rene-germany/page1" TargetMode="External"/><Relationship Id="rId3" Type="http://schemas.openxmlformats.org/officeDocument/2006/relationships/hyperlink" Target="https://www.flickr.com/photos/stevensnodgrass/" TargetMode="External"/><Relationship Id="rId7" Type="http://schemas.openxmlformats.org/officeDocument/2006/relationships/hyperlink" Target="https://www.flickr.com/photos/rene-germany/15574189/in/photolist-2nPEv-bYj9qq-RvBHc-hPexuJ-8cyBNT-f9TdcQ-ub7yL-u97dM-u9537-9HUbMS-7zvWJU-u8Zpz-ub4Ne-u952m-ubXTf-ub9n2-u91gt-u95oo-ub6B4-u8Zit-u8ZTz-ub9rZ-dMfhKt-TvNf3S-aLaF9D-87wXSs-9aAhfA-ub76M-ubWEw-ub8g1-ubRrq-ubZvQ-ub6j4-u8Zrp-u96pa-u957B-ub5Cv-u95M5-ub4ED-ub5ev-ubTTE-ubTy4-ubYSE-u93GL-ub3Kk-ub9Uz-ub6xc-57GuYC-6Rz85-ub2mC" TargetMode="External"/><Relationship Id="rId2" Type="http://schemas.openxmlformats.org/officeDocument/2006/relationships/hyperlink" Target="https://www.flickr.com/photos/stevensnodgrass/5586809149/in/photolist-9vFRHF-akz9Ct-dtrFdA-4ZzoY8-cCM4TJ-81tfAE-iA5vRa-cDnFjW-o7yabx-r2uprQ-adqS2D-8cPN4v-81q5st-dMuLba-cYHT9d-dSy4gR-b2RKYi-9YxqHQ-jgQ9zk-cYNR8C-iprz46-bPHXtV-qJoCwi-cCZVWL-q5thaj-aXuQzH-rtnrTR-cghiws-euPJ1C-8YcJV3-c5WbRQ-pfssKC-dbEkMF-dTcqTP-29adQjS-f491Gv-7cUxag-eDa5x5-fNwSvW-pNw1co-8Y9HBX-8YcLtq-S4Je9Y-itxFWs-Uwz7yu-dUnYgC-bBcXA2-hP8Ga8-pMfC4t-25zCTRv" TargetMode="External"/><Relationship Id="rId1" Type="http://schemas.openxmlformats.org/officeDocument/2006/relationships/slideLayout" Target="../slideLayouts/slideLayout2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s://creativecommons.org/licenses/by/2.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16.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7.png"/><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1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o7fbLgY2oA_cFCIg9GdxtQ?mc_cid=71ef745098&amp;mc_eid=c9705b8c67"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0oUP2PFeOi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phonicsplay.co.uk/resources/phase/2/buried-treasure"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3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32.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3.png"/><Relationship Id="rId16" Type="http://schemas.openxmlformats.org/officeDocument/2006/relationships/image" Target="../media/image100.png"/><Relationship Id="rId1" Type="http://schemas.openxmlformats.org/officeDocument/2006/relationships/slideLayout" Target="../slideLayouts/slideLayout3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3.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phonicsplay.co.uk/resources/phase/2/dragons-den"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32.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32.xml"/><Relationship Id="rId5" Type="http://schemas.openxmlformats.org/officeDocument/2006/relationships/image" Target="../media/image106.png"/><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hyperlink" Target="https://www.topmarks.co.uk/early-years/lets-compare" TargetMode="External"/><Relationship Id="rId2" Type="http://schemas.openxmlformats.org/officeDocument/2006/relationships/image" Target="../media/image3.png"/><Relationship Id="rId1" Type="http://schemas.openxmlformats.org/officeDocument/2006/relationships/slideLayout" Target="../slideLayouts/slideLayout32.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phonicsbloom.com/uk/game/flash-cards?phase=2"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hyperlink" Target="https://www.phonicsbloom.com/uk/game/fishy-phonics?phase=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png"/><Relationship Id="rId1" Type="http://schemas.openxmlformats.org/officeDocument/2006/relationships/slideLayout" Target="../slideLayouts/slideLayout33.xm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3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3.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3.png"/><Relationship Id="rId1" Type="http://schemas.openxmlformats.org/officeDocument/2006/relationships/slideLayout" Target="../slideLayouts/slideLayout33.xml"/><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s://www.bbc.co.uk/bitesize/topics/zf2yf4j" TargetMode="External"/><Relationship Id="rId2" Type="http://schemas.openxmlformats.org/officeDocument/2006/relationships/hyperlink" Target="http://www.ictgames.com/mobilePage/skyWriter/index.html"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png"/><Relationship Id="rId1" Type="http://schemas.openxmlformats.org/officeDocument/2006/relationships/slideLayout" Target="../slideLayouts/slideLayout33.xml"/><Relationship Id="rId5" Type="http://schemas.openxmlformats.org/officeDocument/2006/relationships/image" Target="../media/image131.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15686" y="207869"/>
            <a:ext cx="11560628" cy="6247864"/>
          </a:xfrm>
          <a:prstGeom prst="rect">
            <a:avLst/>
          </a:prstGeom>
          <a:noFill/>
        </p:spPr>
        <p:txBody>
          <a:bodyPr wrap="square" lIns="91440" tIns="45720" rIns="91440" bIns="45720" rtlCol="0" anchor="t">
            <a:spAutoFit/>
          </a:bodyPr>
          <a:lstStyle/>
          <a:p>
            <a:r>
              <a:rPr lang="en-GB" sz="2800" dirty="0"/>
              <a:t>Hello reception, we hope that you enjoyed your home learning last week and had some great fun with the activities. Here you can find your home learning pack for this week.</a:t>
            </a:r>
          </a:p>
          <a:p>
            <a:endParaRPr lang="en-GB" sz="2800"/>
          </a:p>
          <a:p>
            <a:r>
              <a:rPr lang="en-GB" sz="2400" dirty="0"/>
              <a:t>We have put together some new exciting activities to learn about while you are at home this week. We have kept the phonics section in your pack this week with some ideas on how you can keep learning your sounds at home.  As well as this, this week you can pick up your set of phonics cards from school to use at home. The group A pack contains set 1 letter cards and word cards and group B contains set 2 letter cards, word cards and new Ditty Book stories. Group B check out the new video clips on the phonics page.   </a:t>
            </a:r>
            <a:endParaRPr lang="en-GB" sz="2400" dirty="0">
              <a:cs typeface="Calibri"/>
            </a:endParaRPr>
          </a:p>
          <a:p>
            <a:endParaRPr lang="en-GB" sz="2400"/>
          </a:p>
          <a:p>
            <a:r>
              <a:rPr lang="en-GB" sz="2400" dirty="0"/>
              <a:t>Again, we are always here to help and support you with your learning. </a:t>
            </a:r>
            <a:endParaRPr lang="en-GB" sz="2400" dirty="0">
              <a:cs typeface="Calibri"/>
            </a:endParaRPr>
          </a:p>
          <a:p>
            <a:endParaRPr lang="en-GB" sz="2400">
              <a:cs typeface="Calibri"/>
            </a:endParaRPr>
          </a:p>
          <a:p>
            <a:r>
              <a:rPr lang="en-GB" sz="2400" dirty="0"/>
              <a:t>We hope you have lots of fun and enjoy your home learning. From the reception staff. </a:t>
            </a:r>
          </a:p>
          <a:p>
            <a:endParaRPr lang="en-GB" sz="2400" dirty="0">
              <a:cs typeface="Calibri"/>
            </a:endParaRPr>
          </a:p>
          <a:p>
            <a:r>
              <a:rPr lang="en-GB" sz="2400" dirty="0">
                <a:cs typeface="Calibri"/>
              </a:rPr>
              <a:t>*TOP TIP- DON'T USE SLIDE SHOW TO VIEW THIS POWERPOINT*</a:t>
            </a:r>
          </a:p>
        </p:txBody>
      </p:sp>
      <p:pic>
        <p:nvPicPr>
          <p:cNvPr id="7"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5989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p:cNvSpPr/>
          <p:nvPr/>
        </p:nvSpPr>
        <p:spPr>
          <a:xfrm>
            <a:off x="250626" y="157590"/>
            <a:ext cx="11047704" cy="892552"/>
          </a:xfrm>
          <a:prstGeom prst="rect">
            <a:avLst/>
          </a:prstGeom>
        </p:spPr>
        <p:txBody>
          <a:bodyPr wrap="none">
            <a:spAutoFit/>
          </a:bodyPr>
          <a:lstStyle/>
          <a:p>
            <a:pPr algn="ctr"/>
            <a:r>
              <a:rPr lang="en-GB" sz="2400"/>
              <a:t>Put a circle around (or point to) the numbered clues in our crime scene.  Did you see all</a:t>
            </a:r>
          </a:p>
          <a:p>
            <a:pPr algn="ctr"/>
            <a:r>
              <a:rPr lang="en-GB" sz="2400"/>
              <a:t> 6</a:t>
            </a:r>
            <a:r>
              <a:rPr lang="en-GB" sz="2800"/>
              <a:t>?</a:t>
            </a:r>
          </a:p>
        </p:txBody>
      </p:sp>
      <p:sp>
        <p:nvSpPr>
          <p:cNvPr id="18" name="TextBox 17"/>
          <p:cNvSpPr txBox="1"/>
          <p:nvPr/>
        </p:nvSpPr>
        <p:spPr>
          <a:xfrm>
            <a:off x="6012873" y="1272287"/>
            <a:ext cx="5621778" cy="4524315"/>
          </a:xfrm>
          <a:prstGeom prst="rect">
            <a:avLst/>
          </a:prstGeom>
          <a:solidFill>
            <a:schemeClr val="bg1"/>
          </a:solidFill>
          <a:ln>
            <a:solidFill>
              <a:schemeClr val="tx1"/>
            </a:solidFill>
          </a:ln>
        </p:spPr>
        <p:txBody>
          <a:bodyPr wrap="square" rtlCol="0">
            <a:spAutoFit/>
          </a:bodyPr>
          <a:lstStyle/>
          <a:p>
            <a:r>
              <a:rPr lang="en-GB">
                <a:latin typeface="Comic Sans MS" panose="030F0702030302020204" pitchFamily="66" charset="0"/>
              </a:rPr>
              <a:t>Here are some sentence with missing words.  </a:t>
            </a:r>
          </a:p>
          <a:p>
            <a:r>
              <a:rPr lang="en-GB">
                <a:latin typeface="Comic Sans MS" panose="030F0702030302020204" pitchFamily="66" charset="0"/>
              </a:rPr>
              <a:t>Ask your adult to read them to you and see if you can say the missing word.</a:t>
            </a:r>
          </a:p>
          <a:p>
            <a:endParaRPr lang="en-GB">
              <a:latin typeface="Comic Sans MS" panose="030F0702030302020204" pitchFamily="66" charset="0"/>
            </a:endParaRPr>
          </a:p>
          <a:p>
            <a:r>
              <a:rPr lang="en-GB">
                <a:latin typeface="Comic Sans MS" panose="030F0702030302020204" pitchFamily="66" charset="0"/>
              </a:rPr>
              <a:t>I can see a broken______________.</a:t>
            </a:r>
          </a:p>
          <a:p>
            <a:r>
              <a:rPr lang="en-GB">
                <a:latin typeface="Comic Sans MS" panose="030F0702030302020204" pitchFamily="66" charset="0"/>
              </a:rPr>
              <a:t>	</a:t>
            </a:r>
          </a:p>
          <a:p>
            <a:r>
              <a:rPr lang="en-GB">
                <a:latin typeface="Comic Sans MS" panose="030F0702030302020204" pitchFamily="66" charset="0"/>
              </a:rPr>
              <a:t>I can see a dirty ________________.</a:t>
            </a:r>
          </a:p>
          <a:p>
            <a:r>
              <a:rPr lang="en-GB">
                <a:latin typeface="Comic Sans MS" panose="030F0702030302020204" pitchFamily="66" charset="0"/>
              </a:rPr>
              <a:t>	</a:t>
            </a:r>
          </a:p>
          <a:p>
            <a:r>
              <a:rPr lang="en-GB">
                <a:latin typeface="Comic Sans MS" panose="030F0702030302020204" pitchFamily="66" charset="0"/>
              </a:rPr>
              <a:t>I can see an empty ______________. </a:t>
            </a:r>
          </a:p>
          <a:p>
            <a:endParaRPr lang="en-GB">
              <a:latin typeface="Comic Sans MS" panose="030F0702030302020204" pitchFamily="66" charset="0"/>
            </a:endParaRPr>
          </a:p>
          <a:p>
            <a:r>
              <a:rPr lang="en-GB">
                <a:latin typeface="Comic Sans MS" panose="030F0702030302020204" pitchFamily="66" charset="0"/>
              </a:rPr>
              <a:t> </a:t>
            </a:r>
          </a:p>
          <a:p>
            <a:r>
              <a:rPr lang="en-GB">
                <a:latin typeface="Comic Sans MS" panose="030F0702030302020204" pitchFamily="66" charset="0"/>
              </a:rPr>
              <a:t>I can see a muddy __________ print.</a:t>
            </a:r>
          </a:p>
          <a:p>
            <a:endParaRPr lang="en-GB">
              <a:latin typeface="Comic Sans MS" panose="030F0702030302020204" pitchFamily="66" charset="0"/>
            </a:endParaRPr>
          </a:p>
          <a:p>
            <a:r>
              <a:rPr lang="en-GB">
                <a:latin typeface="Comic Sans MS" panose="030F0702030302020204" pitchFamily="66" charset="0"/>
              </a:rPr>
              <a:t>I can see a red ______________.</a:t>
            </a:r>
          </a:p>
          <a:p>
            <a:r>
              <a:rPr lang="en-GB">
                <a:latin typeface="Comic Sans MS" panose="030F0702030302020204" pitchFamily="66" charset="0"/>
              </a:rPr>
              <a:t>	</a:t>
            </a:r>
          </a:p>
          <a:p>
            <a:r>
              <a:rPr lang="en-GB">
                <a:latin typeface="Comic Sans MS" panose="030F0702030302020204" pitchFamily="66" charset="0"/>
              </a:rPr>
              <a:t>I can see golden ______________.</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5067" y="790714"/>
            <a:ext cx="4867990" cy="5928735"/>
          </a:xfrm>
          <a:prstGeom prst="rect">
            <a:avLst/>
          </a:prstGeom>
        </p:spPr>
      </p:pic>
    </p:spTree>
    <p:extLst>
      <p:ext uri="{BB962C8B-B14F-4D97-AF65-F5344CB8AC3E}">
        <p14:creationId xmlns:p14="http://schemas.microsoft.com/office/powerpoint/2010/main" val="2567656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526473" y="11416"/>
            <a:ext cx="10550830" cy="2462213"/>
          </a:xfrm>
          <a:prstGeom prst="rect">
            <a:avLst/>
          </a:prstGeom>
          <a:noFill/>
        </p:spPr>
        <p:txBody>
          <a:bodyPr wrap="square" rtlCol="0">
            <a:spAutoFit/>
          </a:bodyPr>
          <a:lstStyle/>
          <a:p>
            <a:pPr algn="ctr"/>
            <a:r>
              <a:rPr lang="en-GB" sz="3200">
                <a:latin typeface="Comic Sans MS" panose="030F0702030302020204" pitchFamily="66" charset="0"/>
              </a:rPr>
              <a:t>What did you see?</a:t>
            </a:r>
            <a:endParaRPr lang="en-GB" sz="1600">
              <a:latin typeface="Comic Sans MS" panose="030F0702030302020204" pitchFamily="66" charset="0"/>
            </a:endParaRPr>
          </a:p>
          <a:p>
            <a:r>
              <a:rPr lang="en-GB" sz="2000">
                <a:latin typeface="Comic Sans MS" panose="030F0702030302020204" pitchFamily="66" charset="0"/>
              </a:rPr>
              <a:t>Here are the pictures of the clues. Add a label to each picture.  Choose from these words.</a:t>
            </a:r>
          </a:p>
          <a:p>
            <a:endParaRPr lang="en-GB" sz="1200">
              <a:latin typeface="Comic Sans MS" panose="030F0702030302020204" pitchFamily="66" charset="0"/>
            </a:endParaRPr>
          </a:p>
          <a:p>
            <a:r>
              <a:rPr lang="en-GB" sz="3200">
                <a:latin typeface="Comic Sans MS" panose="030F0702030302020204" pitchFamily="66" charset="0"/>
              </a:rPr>
              <a:t>chair	print       hair		ribbon     bowl		spoon</a:t>
            </a:r>
          </a:p>
          <a:p>
            <a:r>
              <a:rPr lang="en-GB">
                <a:latin typeface="Comic Sans MS" panose="030F0702030302020204" pitchFamily="66" charset="0"/>
              </a:rPr>
              <a:t>If you are writing on paper or a note book you could draw the items first before adding labels.</a:t>
            </a:r>
          </a:p>
          <a:p>
            <a:r>
              <a:rPr lang="en-GB" sz="2000">
                <a:latin typeface="Comic Sans MS" panose="030F0702030302020204" pitchFamily="66" charset="0"/>
              </a:rPr>
              <a:t>  </a:t>
            </a:r>
          </a:p>
        </p:txBody>
      </p:sp>
      <p:graphicFrame>
        <p:nvGraphicFramePr>
          <p:cNvPr id="2" name="Table 2">
            <a:extLst>
              <a:ext uri="{FF2B5EF4-FFF2-40B4-BE49-F238E27FC236}">
                <a16:creationId xmlns:a16="http://schemas.microsoft.com/office/drawing/2014/main" id="{63D7B209-ACAF-EC40-8D28-9B293002D09B}"/>
              </a:ext>
            </a:extLst>
          </p:cNvPr>
          <p:cNvGraphicFramePr>
            <a:graphicFrameLocks noGrp="1"/>
          </p:cNvGraphicFramePr>
          <p:nvPr>
            <p:extLst>
              <p:ext uri="{D42A27DB-BD31-4B8C-83A1-F6EECF244321}">
                <p14:modId xmlns:p14="http://schemas.microsoft.com/office/powerpoint/2010/main" val="2671040125"/>
              </p:ext>
            </p:extLst>
          </p:nvPr>
        </p:nvGraphicFramePr>
        <p:xfrm>
          <a:off x="526473" y="2318865"/>
          <a:ext cx="11290663" cy="4289753"/>
        </p:xfrm>
        <a:graphic>
          <a:graphicData uri="http://schemas.openxmlformats.org/drawingml/2006/table">
            <a:tbl>
              <a:tblPr firstRow="1" bandRow="1">
                <a:tableStyleId>{5C22544A-7EE6-4342-B048-85BDC9FD1C3A}</a:tableStyleId>
              </a:tblPr>
              <a:tblGrid>
                <a:gridCol w="11290663">
                  <a:extLst>
                    <a:ext uri="{9D8B030D-6E8A-4147-A177-3AD203B41FA5}">
                      <a16:colId xmlns:a16="http://schemas.microsoft.com/office/drawing/2014/main" val="1118844504"/>
                    </a:ext>
                  </a:extLst>
                </a:gridCol>
              </a:tblGrid>
              <a:tr h="665186">
                <a:tc>
                  <a:txBody>
                    <a:bodyPr/>
                    <a:lstStyle/>
                    <a:p>
                      <a:pPr algn="ctr"/>
                      <a:r>
                        <a:rPr lang="en-US" sz="3200">
                          <a:solidFill>
                            <a:schemeClr val="tx1"/>
                          </a:solidFill>
                        </a:rPr>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16534272"/>
                  </a:ext>
                </a:extLst>
              </a:tr>
              <a:tr h="362456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0229529"/>
                  </a:ext>
                </a:extLst>
              </a:tr>
            </a:tbl>
          </a:graphicData>
        </a:graphic>
      </p:graphicFrame>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423" t="62844" r="51799" b="10516"/>
          <a:stretch/>
        </p:blipFill>
        <p:spPr>
          <a:xfrm>
            <a:off x="4074028" y="3108047"/>
            <a:ext cx="2277187" cy="1579412"/>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8843" t="6172" r="16380"/>
          <a:stretch/>
        </p:blipFill>
        <p:spPr>
          <a:xfrm rot="5400000">
            <a:off x="6467528" y="3138451"/>
            <a:ext cx="1766650" cy="1662544"/>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l="15556" t="8249" r="21212" b="9866"/>
          <a:stretch/>
        </p:blipFill>
        <p:spPr>
          <a:xfrm rot="5400000">
            <a:off x="10017087" y="3095696"/>
            <a:ext cx="1766651" cy="1715852"/>
          </a:xfrm>
          <a:prstGeom prst="rect">
            <a:avLst/>
          </a:prstGeom>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val="0"/>
              </a:ext>
            </a:extLst>
          </a:blip>
          <a:srcRect l="11717" t="11481" r="25859" b="7979"/>
          <a:stretch/>
        </p:blipFill>
        <p:spPr>
          <a:xfrm rot="5400000">
            <a:off x="624797" y="3136634"/>
            <a:ext cx="1766650" cy="1709477"/>
          </a:xfrm>
          <a:prstGeom prst="rect">
            <a:avLst/>
          </a:prstGeom>
        </p:spPr>
      </p:pic>
      <p:pic>
        <p:nvPicPr>
          <p:cNvPr id="9" name="Picture 8"/>
          <p:cNvPicPr>
            <a:picLocks noChangeAspect="1"/>
          </p:cNvPicPr>
          <p:nvPr/>
        </p:nvPicPr>
        <p:blipFill rotWithShape="1">
          <a:blip r:embed="rId7" cstate="hqprint">
            <a:extLst>
              <a:ext uri="{28A0092B-C50C-407E-A947-70E740481C1C}">
                <a14:useLocalDpi xmlns:a14="http://schemas.microsoft.com/office/drawing/2010/main" val="0"/>
              </a:ext>
            </a:extLst>
          </a:blip>
          <a:srcRect l="11919" t="16869" r="16970" b="19091"/>
          <a:stretch/>
        </p:blipFill>
        <p:spPr>
          <a:xfrm rot="5400000">
            <a:off x="8246105" y="3158929"/>
            <a:ext cx="1782751" cy="1605488"/>
          </a:xfrm>
          <a:prstGeom prst="rect">
            <a:avLst/>
          </a:prstGeom>
        </p:spPr>
      </p:pic>
      <p:pic>
        <p:nvPicPr>
          <p:cNvPr id="10" name="Picture 9"/>
          <p:cNvPicPr>
            <a:picLocks noChangeAspect="1"/>
          </p:cNvPicPr>
          <p:nvPr/>
        </p:nvPicPr>
        <p:blipFill rotWithShape="1">
          <a:blip r:embed="rId8" cstate="hqprint">
            <a:extLst>
              <a:ext uri="{28A0092B-C50C-407E-A947-70E740481C1C}">
                <a14:useLocalDpi xmlns:a14="http://schemas.microsoft.com/office/drawing/2010/main" val="0"/>
              </a:ext>
            </a:extLst>
          </a:blip>
          <a:srcRect l="19192" t="17677" r="17778" b="18216"/>
          <a:stretch/>
        </p:blipFill>
        <p:spPr>
          <a:xfrm rot="5400000">
            <a:off x="2263210" y="3317585"/>
            <a:ext cx="1910469" cy="1457344"/>
          </a:xfrm>
          <a:prstGeom prst="rect">
            <a:avLst/>
          </a:prstGeom>
        </p:spPr>
      </p:pic>
      <p:cxnSp>
        <p:nvCxnSpPr>
          <p:cNvPr id="12" name="Straight Connector 11"/>
          <p:cNvCxnSpPr/>
          <p:nvPr/>
        </p:nvCxnSpPr>
        <p:spPr>
          <a:xfrm>
            <a:off x="526669" y="5652655"/>
            <a:ext cx="1709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4550" y="5652655"/>
            <a:ext cx="1709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57882" y="5652655"/>
            <a:ext cx="1709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51215" y="5652655"/>
            <a:ext cx="1709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30747" y="5652655"/>
            <a:ext cx="1709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048861" y="5652655"/>
            <a:ext cx="1709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6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Maths </a:t>
            </a: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a:t>Date</a:t>
            </a:r>
            <a:r>
              <a:rPr lang="en-GB"/>
              <a:t>:   </a:t>
            </a:r>
            <a:r>
              <a:rPr lang="en-GB" sz="3200"/>
              <a:t>18.1.2021</a:t>
            </a:r>
            <a:endParaRPr lang="en-GB"/>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5"/>
            <a:ext cx="10612654" cy="107028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646331"/>
          </a:xfrm>
          <a:prstGeom prst="rect">
            <a:avLst/>
          </a:prstGeom>
          <a:noFill/>
        </p:spPr>
        <p:txBody>
          <a:bodyPr wrap="square" rtlCol="0">
            <a:spAutoFit/>
          </a:bodyPr>
          <a:lstStyle/>
          <a:p>
            <a:r>
              <a:rPr lang="en-GB" sz="3600"/>
              <a:t>LO. To recognise the different representations of 6.</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21657" y="5940593"/>
            <a:ext cx="673303" cy="60459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4497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noChangeArrowheads="1"/>
          </p:cNvSpPr>
          <p:nvPr>
            <p:ph type="title"/>
          </p:nvPr>
        </p:nvSpPr>
        <p:spPr>
          <a:xfrm>
            <a:off x="1981201" y="479426"/>
            <a:ext cx="8220075" cy="993775"/>
          </a:xfrm>
        </p:spPr>
        <p:txBody>
          <a:bodyPr/>
          <a:lstStyle/>
          <a:p>
            <a:pPr eaLnBrk="1" hangingPunct="1"/>
            <a:r>
              <a:rPr lang="en-GB" altLang="en-US" sz="3600"/>
              <a:t>All about the Number…</a:t>
            </a:r>
          </a:p>
        </p:txBody>
      </p:sp>
      <p:sp>
        <p:nvSpPr>
          <p:cNvPr id="7" name="Oval 6">
            <a:extLst>
              <a:ext uri="{FF2B5EF4-FFF2-40B4-BE49-F238E27FC236}">
                <a16:creationId xmlns:a16="http://schemas.microsoft.com/office/drawing/2014/main" id="{B6DAE38F-D38A-4D85-999A-EC93E9F8EDE2}"/>
              </a:ext>
            </a:extLst>
          </p:cNvPr>
          <p:cNvSpPr/>
          <p:nvPr/>
        </p:nvSpPr>
        <p:spPr>
          <a:xfrm>
            <a:off x="3817939" y="1404939"/>
            <a:ext cx="4556125" cy="4554537"/>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a:spLocks noChangeArrowheads="1"/>
          </p:cNvSpPr>
          <p:nvPr/>
        </p:nvSpPr>
        <p:spPr bwMode="auto">
          <a:xfrm>
            <a:off x="4484689" y="403226"/>
            <a:ext cx="2606675"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40000" b="1">
                <a:solidFill>
                  <a:schemeClr val="bg1"/>
                </a:solidFill>
              </a:rPr>
              <a:t>6</a:t>
            </a:r>
          </a:p>
        </p:txBody>
      </p:sp>
    </p:spTree>
    <p:extLst>
      <p:ext uri="{BB962C8B-B14F-4D97-AF65-F5344CB8AC3E}">
        <p14:creationId xmlns:p14="http://schemas.microsoft.com/office/powerpoint/2010/main" val="221348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1981201" y="479426"/>
            <a:ext cx="8220075" cy="993775"/>
          </a:xfrm>
        </p:spPr>
        <p:txBody>
          <a:bodyPr/>
          <a:lstStyle/>
          <a:p>
            <a:pPr eaLnBrk="1" hangingPunct="1"/>
            <a:r>
              <a:rPr lang="en-GB" altLang="en-US"/>
              <a:t>All about the Number 6</a:t>
            </a:r>
          </a:p>
        </p:txBody>
      </p:sp>
      <p:sp>
        <p:nvSpPr>
          <p:cNvPr id="10243" name="Rectangle 3"/>
          <p:cNvSpPr>
            <a:spLocks noChangeArrowheads="1"/>
          </p:cNvSpPr>
          <p:nvPr/>
        </p:nvSpPr>
        <p:spPr bwMode="auto">
          <a:xfrm>
            <a:off x="2279650" y="147320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a:solidFill>
                  <a:schemeClr val="tx1"/>
                </a:solidFill>
              </a:rPr>
              <a:t>The number 6 can be shown in lots of different ways.</a:t>
            </a:r>
          </a:p>
        </p:txBody>
      </p:sp>
      <p:sp>
        <p:nvSpPr>
          <p:cNvPr id="5" name="Arrow: Right 4">
            <a:hlinkClick r:id="rId2" action="ppaction://hlinksldjump"/>
            <a:extLst>
              <a:ext uri="{FF2B5EF4-FFF2-40B4-BE49-F238E27FC236}">
                <a16:creationId xmlns:a16="http://schemas.microsoft.com/office/drawing/2014/main" id="{66AFC28C-5B12-4CFA-8708-1B8345BC6AFA}"/>
              </a:ext>
            </a:extLst>
          </p:cNvPr>
          <p:cNvSpPr/>
          <p:nvPr/>
        </p:nvSpPr>
        <p:spPr>
          <a:xfrm>
            <a:off x="8453439" y="5143500"/>
            <a:ext cx="1462087" cy="1009650"/>
          </a:xfrm>
          <a:prstGeom prst="rightArrow">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Next</a:t>
            </a:r>
          </a:p>
        </p:txBody>
      </p:sp>
      <p:sp>
        <p:nvSpPr>
          <p:cNvPr id="10" name="Rectangle: Rounded Corners 9">
            <a:hlinkClick r:id="rId3" action="ppaction://hlinksldjump"/>
            <a:extLst>
              <a:ext uri="{FF2B5EF4-FFF2-40B4-BE49-F238E27FC236}">
                <a16:creationId xmlns:a16="http://schemas.microsoft.com/office/drawing/2014/main" id="{A3B4C5BB-43B5-4FAE-A697-C7B822224C92}"/>
              </a:ext>
            </a:extLst>
          </p:cNvPr>
          <p:cNvSpPr/>
          <p:nvPr/>
        </p:nvSpPr>
        <p:spPr bwMode="auto">
          <a:xfrm>
            <a:off x="4224339" y="2493964"/>
            <a:ext cx="1811337" cy="2117725"/>
          </a:xfrm>
          <a:prstGeom prst="roundRect">
            <a:avLst/>
          </a:prstGeom>
          <a:solidFill>
            <a:srgbClr val="F7BC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Rounded Corners 10">
            <a:hlinkClick r:id="rId4" action="ppaction://hlinksldjump"/>
            <a:extLst>
              <a:ext uri="{FF2B5EF4-FFF2-40B4-BE49-F238E27FC236}">
                <a16:creationId xmlns:a16="http://schemas.microsoft.com/office/drawing/2014/main" id="{66177DD5-242C-4E4E-B7DD-BA9A673B2213}"/>
              </a:ext>
            </a:extLst>
          </p:cNvPr>
          <p:cNvSpPr/>
          <p:nvPr/>
        </p:nvSpPr>
        <p:spPr bwMode="auto">
          <a:xfrm>
            <a:off x="2297113" y="2493964"/>
            <a:ext cx="1809750" cy="2117725"/>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Rounded Corners 11">
            <a:hlinkClick r:id="rId4" action="ppaction://hlinksldjump"/>
            <a:extLst>
              <a:ext uri="{FF2B5EF4-FFF2-40B4-BE49-F238E27FC236}">
                <a16:creationId xmlns:a16="http://schemas.microsoft.com/office/drawing/2014/main" id="{383C62B9-22D2-471E-93CD-CE9CADE4147C}"/>
              </a:ext>
            </a:extLst>
          </p:cNvPr>
          <p:cNvSpPr/>
          <p:nvPr/>
        </p:nvSpPr>
        <p:spPr bwMode="auto">
          <a:xfrm>
            <a:off x="6172200" y="2498726"/>
            <a:ext cx="1809750" cy="2117725"/>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ctangle: Rounded Corners 12">
            <a:hlinkClick r:id="rId3" action="ppaction://hlinksldjump"/>
            <a:extLst>
              <a:ext uri="{FF2B5EF4-FFF2-40B4-BE49-F238E27FC236}">
                <a16:creationId xmlns:a16="http://schemas.microsoft.com/office/drawing/2014/main" id="{483AC742-5DF0-455F-BBA5-EFF9D1CDA7DE}"/>
              </a:ext>
            </a:extLst>
          </p:cNvPr>
          <p:cNvSpPr/>
          <p:nvPr/>
        </p:nvSpPr>
        <p:spPr bwMode="auto">
          <a:xfrm>
            <a:off x="8101014" y="2493964"/>
            <a:ext cx="1811337" cy="2117725"/>
          </a:xfrm>
          <a:prstGeom prst="roundRect">
            <a:avLst/>
          </a:prstGeom>
          <a:solidFill>
            <a:srgbClr val="F7BC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49" name="TextBox 13"/>
          <p:cNvSpPr txBox="1">
            <a:spLocks noChangeArrowheads="1"/>
          </p:cNvSpPr>
          <p:nvPr/>
        </p:nvSpPr>
        <p:spPr bwMode="auto">
          <a:xfrm>
            <a:off x="4216401" y="2998789"/>
            <a:ext cx="18526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5400" b="1">
                <a:solidFill>
                  <a:schemeClr val="tx1"/>
                </a:solidFill>
              </a:rPr>
              <a:t>six</a:t>
            </a:r>
          </a:p>
        </p:txBody>
      </p:sp>
      <p:sp>
        <p:nvSpPr>
          <p:cNvPr id="27" name="Rectangle: Rounded Corners 26">
            <a:hlinkClick r:id="rId4" action="ppaction://hlinksldjump"/>
            <a:extLst>
              <a:ext uri="{FF2B5EF4-FFF2-40B4-BE49-F238E27FC236}">
                <a16:creationId xmlns:a16="http://schemas.microsoft.com/office/drawing/2014/main" id="{D3AB0C5E-6BF4-4057-92BC-592C67DAD132}"/>
              </a:ext>
            </a:extLst>
          </p:cNvPr>
          <p:cNvSpPr/>
          <p:nvPr/>
        </p:nvSpPr>
        <p:spPr>
          <a:xfrm>
            <a:off x="2125663" y="2344739"/>
            <a:ext cx="1979612" cy="2498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Rectangle: Rounded Corners 27">
            <a:hlinkClick r:id="rId3" action="ppaction://hlinksldjump"/>
            <a:extLst>
              <a:ext uri="{FF2B5EF4-FFF2-40B4-BE49-F238E27FC236}">
                <a16:creationId xmlns:a16="http://schemas.microsoft.com/office/drawing/2014/main" id="{9356A13B-3EAF-445F-8F88-898FF5FDB470}"/>
              </a:ext>
            </a:extLst>
          </p:cNvPr>
          <p:cNvSpPr/>
          <p:nvPr/>
        </p:nvSpPr>
        <p:spPr>
          <a:xfrm>
            <a:off x="4154488" y="2405064"/>
            <a:ext cx="1878012" cy="25606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52"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86014" y="2827339"/>
            <a:ext cx="1589087"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5"/>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54788" y="2662238"/>
            <a:ext cx="1060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7"/>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47064" y="2771776"/>
            <a:ext cx="151923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hlinkClick r:id="rId8" action="ppaction://hlinksldjump"/>
            <a:extLst>
              <a:ext uri="{FF2B5EF4-FFF2-40B4-BE49-F238E27FC236}">
                <a16:creationId xmlns:a16="http://schemas.microsoft.com/office/drawing/2014/main" id="{A04388F2-5F76-450C-99E5-14C4E91BD263}"/>
              </a:ext>
            </a:extLst>
          </p:cNvPr>
          <p:cNvSpPr/>
          <p:nvPr/>
        </p:nvSpPr>
        <p:spPr>
          <a:xfrm>
            <a:off x="6172200" y="2170113"/>
            <a:ext cx="1809750" cy="284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ectangle: Rounded Corners 13">
            <a:hlinkClick r:id="rId9" action="ppaction://hlinksldjump"/>
            <a:extLst>
              <a:ext uri="{FF2B5EF4-FFF2-40B4-BE49-F238E27FC236}">
                <a16:creationId xmlns:a16="http://schemas.microsoft.com/office/drawing/2014/main" id="{A54AE039-9FBE-4DC2-BEA2-53508D514097}"/>
              </a:ext>
            </a:extLst>
          </p:cNvPr>
          <p:cNvSpPr/>
          <p:nvPr/>
        </p:nvSpPr>
        <p:spPr>
          <a:xfrm>
            <a:off x="8085139" y="2136776"/>
            <a:ext cx="1876425" cy="28289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693560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1981201" y="479426"/>
            <a:ext cx="8220075" cy="993775"/>
          </a:xfrm>
        </p:spPr>
        <p:txBody>
          <a:bodyPr/>
          <a:lstStyle/>
          <a:p>
            <a:pPr eaLnBrk="1" hangingPunct="1"/>
            <a:r>
              <a:rPr lang="en-GB" altLang="en-US"/>
              <a:t>Number Fingers</a:t>
            </a:r>
          </a:p>
        </p:txBody>
      </p:sp>
      <p:sp>
        <p:nvSpPr>
          <p:cNvPr id="4" name="Oval 3">
            <a:hlinkClick r:id="rId2" action="ppaction://hlinksldjump"/>
            <a:extLst>
              <a:ext uri="{FF2B5EF4-FFF2-40B4-BE49-F238E27FC236}">
                <a16:creationId xmlns:a16="http://schemas.microsoft.com/office/drawing/2014/main" id="{3A369F1A-AFA4-45FC-A8B3-085E3DB64C2D}"/>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sp>
        <p:nvSpPr>
          <p:cNvPr id="11268" name="Rectangle 3"/>
          <p:cNvSpPr>
            <a:spLocks noChangeArrowheads="1"/>
          </p:cNvSpPr>
          <p:nvPr/>
        </p:nvSpPr>
        <p:spPr bwMode="auto">
          <a:xfrm>
            <a:off x="2178050" y="1530350"/>
            <a:ext cx="391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How many fingers are being shown? </a:t>
            </a:r>
          </a:p>
        </p:txBody>
      </p:sp>
      <p:sp>
        <p:nvSpPr>
          <p:cNvPr id="6" name="Rectangle 5"/>
          <p:cNvSpPr>
            <a:spLocks noChangeArrowheads="1"/>
          </p:cNvSpPr>
          <p:nvPr/>
        </p:nvSpPr>
        <p:spPr bwMode="auto">
          <a:xfrm>
            <a:off x="2173288" y="2205039"/>
            <a:ext cx="391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Can you hold up 6 fingers?</a:t>
            </a:r>
          </a:p>
        </p:txBody>
      </p:sp>
      <p:pic>
        <p:nvPicPr>
          <p:cNvPr id="11270"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94300" y="1898650"/>
            <a:ext cx="471805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24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a:xfrm>
            <a:off x="1981201" y="479426"/>
            <a:ext cx="8220075" cy="993775"/>
          </a:xfrm>
        </p:spPr>
        <p:txBody>
          <a:bodyPr/>
          <a:lstStyle/>
          <a:p>
            <a:pPr eaLnBrk="1" hangingPunct="1"/>
            <a:r>
              <a:rPr lang="en-GB" altLang="en-US"/>
              <a:t>Number Words</a:t>
            </a:r>
          </a:p>
        </p:txBody>
      </p:sp>
      <p:sp>
        <p:nvSpPr>
          <p:cNvPr id="4" name="Oval 3">
            <a:hlinkClick r:id="rId2" action="ppaction://hlinksldjump"/>
            <a:extLst>
              <a:ext uri="{FF2B5EF4-FFF2-40B4-BE49-F238E27FC236}">
                <a16:creationId xmlns:a16="http://schemas.microsoft.com/office/drawing/2014/main" id="{881E8B45-BA8A-473E-ADB9-0EF4094A6098}"/>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sp>
        <p:nvSpPr>
          <p:cNvPr id="12292" name="Rectangle 3"/>
          <p:cNvSpPr>
            <a:spLocks noChangeArrowheads="1"/>
          </p:cNvSpPr>
          <p:nvPr/>
        </p:nvSpPr>
        <p:spPr bwMode="auto">
          <a:xfrm>
            <a:off x="2274888" y="1379539"/>
            <a:ext cx="763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Do you know what this word says?</a:t>
            </a:r>
          </a:p>
        </p:txBody>
      </p:sp>
      <p:sp>
        <p:nvSpPr>
          <p:cNvPr id="6" name="Rectangle 5"/>
          <p:cNvSpPr>
            <a:spLocks noChangeArrowheads="1"/>
          </p:cNvSpPr>
          <p:nvPr/>
        </p:nvSpPr>
        <p:spPr bwMode="auto">
          <a:xfrm>
            <a:off x="3905250" y="5478464"/>
            <a:ext cx="438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This is the number 6, written as a word. </a:t>
            </a:r>
          </a:p>
        </p:txBody>
      </p:sp>
      <p:sp>
        <p:nvSpPr>
          <p:cNvPr id="7" name="Rectangle 8"/>
          <p:cNvSpPr>
            <a:spLocks noChangeArrowheads="1"/>
          </p:cNvSpPr>
          <p:nvPr/>
        </p:nvSpPr>
        <p:spPr bwMode="auto">
          <a:xfrm>
            <a:off x="2659063" y="1624013"/>
            <a:ext cx="67103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0000" b="1">
                <a:solidFill>
                  <a:srgbClr val="E84D15"/>
                </a:solidFill>
              </a:rPr>
              <a:t>six</a:t>
            </a:r>
          </a:p>
        </p:txBody>
      </p:sp>
    </p:spTree>
    <p:extLst>
      <p:ext uri="{BB962C8B-B14F-4D97-AF65-F5344CB8AC3E}">
        <p14:creationId xmlns:p14="http://schemas.microsoft.com/office/powerpoint/2010/main" val="2244344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1981201" y="479426"/>
            <a:ext cx="8220075" cy="993775"/>
          </a:xfrm>
        </p:spPr>
        <p:txBody>
          <a:bodyPr/>
          <a:lstStyle/>
          <a:p>
            <a:pPr eaLnBrk="1" hangingPunct="1"/>
            <a:r>
              <a:rPr lang="en-GB" altLang="en-US"/>
              <a:t>Number Shapes</a:t>
            </a:r>
          </a:p>
        </p:txBody>
      </p:sp>
      <p:sp>
        <p:nvSpPr>
          <p:cNvPr id="13315" name="Rectangle 2"/>
          <p:cNvSpPr>
            <a:spLocks noChangeArrowheads="1"/>
          </p:cNvSpPr>
          <p:nvPr/>
        </p:nvSpPr>
        <p:spPr bwMode="auto">
          <a:xfrm>
            <a:off x="2279650" y="137953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This is a number shape for the number 6.</a:t>
            </a:r>
            <a:br>
              <a:rPr lang="en-US" altLang="en-US">
                <a:solidFill>
                  <a:schemeClr val="tx1"/>
                </a:solidFill>
              </a:rPr>
            </a:br>
            <a:r>
              <a:rPr lang="en-US" altLang="en-US">
                <a:solidFill>
                  <a:schemeClr val="tx1"/>
                </a:solidFill>
              </a:rPr>
              <a:t>The number shape has 6 holes or circles.</a:t>
            </a:r>
          </a:p>
        </p:txBody>
      </p:sp>
      <p:sp>
        <p:nvSpPr>
          <p:cNvPr id="5" name="Oval 4">
            <a:hlinkClick r:id="rId2" action="ppaction://hlinksldjump"/>
            <a:extLst>
              <a:ext uri="{FF2B5EF4-FFF2-40B4-BE49-F238E27FC236}">
                <a16:creationId xmlns:a16="http://schemas.microsoft.com/office/drawing/2014/main" id="{9A0CAE9D-4244-47E3-9140-1AC6713D9534}"/>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4" y="2124075"/>
            <a:ext cx="2428875"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39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a:xfrm>
            <a:off x="1981201" y="479426"/>
            <a:ext cx="8220075" cy="993775"/>
          </a:xfrm>
        </p:spPr>
        <p:txBody>
          <a:bodyPr/>
          <a:lstStyle/>
          <a:p>
            <a:pPr eaLnBrk="1" hangingPunct="1"/>
            <a:r>
              <a:rPr lang="en-GB" altLang="en-US"/>
              <a:t>Dotty Dice Numbers</a:t>
            </a:r>
          </a:p>
        </p:txBody>
      </p:sp>
      <p:sp>
        <p:nvSpPr>
          <p:cNvPr id="14339" name="Rectangle 2"/>
          <p:cNvSpPr>
            <a:spLocks noChangeArrowheads="1"/>
          </p:cNvSpPr>
          <p:nvPr/>
        </p:nvSpPr>
        <p:spPr bwMode="auto">
          <a:xfrm>
            <a:off x="2279650" y="1473201"/>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Dice sometimes have numbers on them written as a pattern of dots.</a:t>
            </a:r>
            <a:br>
              <a:rPr lang="en-US" altLang="en-US">
                <a:solidFill>
                  <a:schemeClr val="tx1"/>
                </a:solidFill>
              </a:rPr>
            </a:br>
            <a:r>
              <a:rPr lang="en-US" altLang="en-US">
                <a:solidFill>
                  <a:schemeClr val="tx1"/>
                </a:solidFill>
              </a:rPr>
              <a:t>This is the number 6.</a:t>
            </a:r>
          </a:p>
        </p:txBody>
      </p:sp>
      <p:sp>
        <p:nvSpPr>
          <p:cNvPr id="5" name="Oval 4">
            <a:hlinkClick r:id="rId2" action="ppaction://hlinksldjump"/>
            <a:extLst>
              <a:ext uri="{FF2B5EF4-FFF2-40B4-BE49-F238E27FC236}">
                <a16:creationId xmlns:a16="http://schemas.microsoft.com/office/drawing/2014/main" id="{B5243119-9122-463B-9929-18A9B43B1455}"/>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pic>
        <p:nvPicPr>
          <p:cNvPr id="14341"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175125" y="2247901"/>
            <a:ext cx="384175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3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1981201" y="479426"/>
            <a:ext cx="8220075" cy="993775"/>
          </a:xfrm>
        </p:spPr>
        <p:txBody>
          <a:bodyPr/>
          <a:lstStyle/>
          <a:p>
            <a:pPr eaLnBrk="1" hangingPunct="1"/>
            <a:r>
              <a:rPr lang="en-GB" altLang="en-US"/>
              <a:t>Number Lines</a:t>
            </a:r>
          </a:p>
        </p:txBody>
      </p:sp>
      <p:sp>
        <p:nvSpPr>
          <p:cNvPr id="15363" name="Rectangle 3"/>
          <p:cNvSpPr>
            <a:spLocks noChangeArrowheads="1"/>
          </p:cNvSpPr>
          <p:nvPr/>
        </p:nvSpPr>
        <p:spPr bwMode="auto">
          <a:xfrm>
            <a:off x="2279650" y="1473201"/>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Can you spot the number 6 on the number line?</a:t>
            </a:r>
            <a:br>
              <a:rPr lang="en-US" altLang="en-US">
                <a:solidFill>
                  <a:schemeClr val="tx1"/>
                </a:solidFill>
              </a:rPr>
            </a:br>
            <a:r>
              <a:rPr lang="en-US" altLang="en-US">
                <a:solidFill>
                  <a:schemeClr val="tx1"/>
                </a:solidFill>
              </a:rPr>
              <a:t>Which numbers are next to number 6?</a:t>
            </a:r>
          </a:p>
        </p:txBody>
      </p:sp>
      <p:sp>
        <p:nvSpPr>
          <p:cNvPr id="5" name="Rectangle: Rounded Corners 4">
            <a:extLst>
              <a:ext uri="{FF2B5EF4-FFF2-40B4-BE49-F238E27FC236}">
                <a16:creationId xmlns:a16="http://schemas.microsoft.com/office/drawing/2014/main" id="{98C2B012-D3F0-4992-87B6-2E841CD1DFE7}"/>
              </a:ext>
            </a:extLst>
          </p:cNvPr>
          <p:cNvSpPr/>
          <p:nvPr/>
        </p:nvSpPr>
        <p:spPr>
          <a:xfrm>
            <a:off x="2563813" y="2416175"/>
            <a:ext cx="5516562" cy="527050"/>
          </a:xfrm>
          <a:prstGeom prst="round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Click the hand to reveal the answer! </a:t>
            </a:r>
          </a:p>
        </p:txBody>
      </p:sp>
      <p:sp>
        <p:nvSpPr>
          <p:cNvPr id="6" name="Oval 5">
            <a:extLst>
              <a:ext uri="{FF2B5EF4-FFF2-40B4-BE49-F238E27FC236}">
                <a16:creationId xmlns:a16="http://schemas.microsoft.com/office/drawing/2014/main" id="{F20923C6-0A0D-4676-AE88-9BF3C148DB32}"/>
              </a:ext>
            </a:extLst>
          </p:cNvPr>
          <p:cNvSpPr/>
          <p:nvPr/>
        </p:nvSpPr>
        <p:spPr>
          <a:xfrm>
            <a:off x="7967664" y="1855789"/>
            <a:ext cx="1595437" cy="1595437"/>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4362830">
            <a:off x="8024813" y="1689101"/>
            <a:ext cx="1123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ABA176B8-FAF0-4723-8B5E-D7042EFB80A0}"/>
              </a:ext>
            </a:extLst>
          </p:cNvPr>
          <p:cNvCxnSpPr>
            <a:cxnSpLocks/>
          </p:cNvCxnSpPr>
          <p:nvPr/>
        </p:nvCxnSpPr>
        <p:spPr>
          <a:xfrm>
            <a:off x="2279651" y="5614988"/>
            <a:ext cx="75866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68" name="Group 30"/>
          <p:cNvGrpSpPr>
            <a:grpSpLocks/>
          </p:cNvGrpSpPr>
          <p:nvPr/>
        </p:nvGrpSpPr>
        <p:grpSpPr bwMode="auto">
          <a:xfrm>
            <a:off x="2303463" y="5435600"/>
            <a:ext cx="7543800" cy="165100"/>
            <a:chOff x="779985" y="5267058"/>
            <a:chExt cx="7543802" cy="333286"/>
          </a:xfrm>
        </p:grpSpPr>
        <p:cxnSp>
          <p:nvCxnSpPr>
            <p:cNvPr id="10" name="Straight Connector 9">
              <a:extLst>
                <a:ext uri="{FF2B5EF4-FFF2-40B4-BE49-F238E27FC236}">
                  <a16:creationId xmlns:a16="http://schemas.microsoft.com/office/drawing/2014/main" id="{C727E452-C336-458E-900D-A07550C09857}"/>
                </a:ext>
              </a:extLst>
            </p:cNvPr>
            <p:cNvCxnSpPr/>
            <p:nvPr/>
          </p:nvCxnSpPr>
          <p:spPr>
            <a:xfrm>
              <a:off x="779985"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AA4AD7-3FB6-4BB9-A1D0-8DBDD45934A6}"/>
                </a:ext>
              </a:extLst>
            </p:cNvPr>
            <p:cNvCxnSpPr/>
            <p:nvPr/>
          </p:nvCxnSpPr>
          <p:spPr>
            <a:xfrm>
              <a:off x="1534047"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69C36F-82C2-40B7-953C-86E1B4BAB5F7}"/>
                </a:ext>
              </a:extLst>
            </p:cNvPr>
            <p:cNvCxnSpPr/>
            <p:nvPr/>
          </p:nvCxnSpPr>
          <p:spPr>
            <a:xfrm>
              <a:off x="2288110"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EBB02C-5559-4161-A313-7D4C8DACEABF}"/>
                </a:ext>
              </a:extLst>
            </p:cNvPr>
            <p:cNvCxnSpPr/>
            <p:nvPr/>
          </p:nvCxnSpPr>
          <p:spPr>
            <a:xfrm>
              <a:off x="3043761"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8F6EBD-0D8C-4F31-92AA-14337D9A773D}"/>
                </a:ext>
              </a:extLst>
            </p:cNvPr>
            <p:cNvCxnSpPr/>
            <p:nvPr/>
          </p:nvCxnSpPr>
          <p:spPr>
            <a:xfrm>
              <a:off x="3797823"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370083-8F39-4982-A575-59E12B0D3E8A}"/>
                </a:ext>
              </a:extLst>
            </p:cNvPr>
            <p:cNvCxnSpPr/>
            <p:nvPr/>
          </p:nvCxnSpPr>
          <p:spPr>
            <a:xfrm>
              <a:off x="4551886"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8D2BC5A-9226-4A87-8FEB-C7D856CB290A}"/>
                </a:ext>
              </a:extLst>
            </p:cNvPr>
            <p:cNvCxnSpPr/>
            <p:nvPr/>
          </p:nvCxnSpPr>
          <p:spPr>
            <a:xfrm>
              <a:off x="5305948"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404B2D-F9B6-4454-8549-00D270F5EFAA}"/>
                </a:ext>
              </a:extLst>
            </p:cNvPr>
            <p:cNvCxnSpPr/>
            <p:nvPr/>
          </p:nvCxnSpPr>
          <p:spPr>
            <a:xfrm>
              <a:off x="6060011"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2EB495-BB97-49EF-957E-47D810D910B3}"/>
                </a:ext>
              </a:extLst>
            </p:cNvPr>
            <p:cNvCxnSpPr/>
            <p:nvPr/>
          </p:nvCxnSpPr>
          <p:spPr>
            <a:xfrm>
              <a:off x="6815662"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645086-8AA9-48F0-A383-C379F5CCBBB5}"/>
                </a:ext>
              </a:extLst>
            </p:cNvPr>
            <p:cNvCxnSpPr/>
            <p:nvPr/>
          </p:nvCxnSpPr>
          <p:spPr>
            <a:xfrm>
              <a:off x="7569724"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4E62D7-582C-440C-AE49-74FC87D8C092}"/>
                </a:ext>
              </a:extLst>
            </p:cNvPr>
            <p:cNvCxnSpPr/>
            <p:nvPr/>
          </p:nvCxnSpPr>
          <p:spPr>
            <a:xfrm>
              <a:off x="8323787" y="5267058"/>
              <a:ext cx="0" cy="333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69" name="TextBox 29"/>
          <p:cNvSpPr txBox="1">
            <a:spLocks noChangeArrowheads="1"/>
          </p:cNvSpPr>
          <p:nvPr/>
        </p:nvSpPr>
        <p:spPr bwMode="auto">
          <a:xfrm>
            <a:off x="2087563"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C9085B"/>
                </a:solidFill>
              </a:rPr>
              <a:t>0</a:t>
            </a:r>
          </a:p>
        </p:txBody>
      </p:sp>
      <p:sp>
        <p:nvSpPr>
          <p:cNvPr id="15370" name="TextBox 32"/>
          <p:cNvSpPr txBox="1">
            <a:spLocks noChangeArrowheads="1"/>
          </p:cNvSpPr>
          <p:nvPr/>
        </p:nvSpPr>
        <p:spPr bwMode="auto">
          <a:xfrm>
            <a:off x="2886075"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FFC000"/>
                </a:solidFill>
              </a:rPr>
              <a:t>1</a:t>
            </a:r>
          </a:p>
        </p:txBody>
      </p:sp>
      <p:sp>
        <p:nvSpPr>
          <p:cNvPr id="15371" name="TextBox 33"/>
          <p:cNvSpPr txBox="1">
            <a:spLocks noChangeArrowheads="1"/>
          </p:cNvSpPr>
          <p:nvPr/>
        </p:nvSpPr>
        <p:spPr bwMode="auto">
          <a:xfrm>
            <a:off x="3629025"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009285"/>
                </a:solidFill>
              </a:rPr>
              <a:t>2</a:t>
            </a:r>
          </a:p>
        </p:txBody>
      </p:sp>
      <p:sp>
        <p:nvSpPr>
          <p:cNvPr id="15372" name="TextBox 34"/>
          <p:cNvSpPr txBox="1">
            <a:spLocks noChangeArrowheads="1"/>
          </p:cNvSpPr>
          <p:nvPr/>
        </p:nvSpPr>
        <p:spPr bwMode="auto">
          <a:xfrm>
            <a:off x="4370388"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0076AF"/>
                </a:solidFill>
              </a:rPr>
              <a:t>3</a:t>
            </a:r>
          </a:p>
        </p:txBody>
      </p:sp>
      <p:sp>
        <p:nvSpPr>
          <p:cNvPr id="15373" name="TextBox 35"/>
          <p:cNvSpPr txBox="1">
            <a:spLocks noChangeArrowheads="1"/>
          </p:cNvSpPr>
          <p:nvPr/>
        </p:nvSpPr>
        <p:spPr bwMode="auto">
          <a:xfrm>
            <a:off x="5113338"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653B8F"/>
                </a:solidFill>
              </a:rPr>
              <a:t>4</a:t>
            </a:r>
          </a:p>
        </p:txBody>
      </p:sp>
      <p:sp>
        <p:nvSpPr>
          <p:cNvPr id="15374" name="TextBox 36"/>
          <p:cNvSpPr txBox="1">
            <a:spLocks noChangeArrowheads="1"/>
          </p:cNvSpPr>
          <p:nvPr/>
        </p:nvSpPr>
        <p:spPr bwMode="auto">
          <a:xfrm>
            <a:off x="5899150"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F08213"/>
                </a:solidFill>
              </a:rPr>
              <a:t>5</a:t>
            </a:r>
          </a:p>
        </p:txBody>
      </p:sp>
      <p:sp>
        <p:nvSpPr>
          <p:cNvPr id="15375" name="TextBox 37"/>
          <p:cNvSpPr txBox="1">
            <a:spLocks noChangeArrowheads="1"/>
          </p:cNvSpPr>
          <p:nvPr/>
        </p:nvSpPr>
        <p:spPr bwMode="auto">
          <a:xfrm>
            <a:off x="6632575"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A673AE"/>
                </a:solidFill>
              </a:rPr>
              <a:t>6</a:t>
            </a:r>
          </a:p>
        </p:txBody>
      </p:sp>
      <p:sp>
        <p:nvSpPr>
          <p:cNvPr id="15376" name="TextBox 38"/>
          <p:cNvSpPr txBox="1">
            <a:spLocks noChangeArrowheads="1"/>
          </p:cNvSpPr>
          <p:nvPr/>
        </p:nvSpPr>
        <p:spPr bwMode="auto">
          <a:xfrm>
            <a:off x="7397750"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E9506C"/>
                </a:solidFill>
              </a:rPr>
              <a:t>7</a:t>
            </a:r>
          </a:p>
        </p:txBody>
      </p:sp>
      <p:sp>
        <p:nvSpPr>
          <p:cNvPr id="15377" name="TextBox 39"/>
          <p:cNvSpPr txBox="1">
            <a:spLocks noChangeArrowheads="1"/>
          </p:cNvSpPr>
          <p:nvPr/>
        </p:nvSpPr>
        <p:spPr bwMode="auto">
          <a:xfrm>
            <a:off x="8126413"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87BD31"/>
                </a:solidFill>
              </a:rPr>
              <a:t>8</a:t>
            </a:r>
          </a:p>
        </p:txBody>
      </p:sp>
      <p:sp>
        <p:nvSpPr>
          <p:cNvPr id="15378" name="TextBox 40"/>
          <p:cNvSpPr txBox="1">
            <a:spLocks noChangeArrowheads="1"/>
          </p:cNvSpPr>
          <p:nvPr/>
        </p:nvSpPr>
        <p:spPr bwMode="auto">
          <a:xfrm>
            <a:off x="8878888" y="4889500"/>
            <a:ext cx="47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7768AD"/>
                </a:solidFill>
              </a:rPr>
              <a:t>9</a:t>
            </a:r>
          </a:p>
        </p:txBody>
      </p:sp>
      <p:sp>
        <p:nvSpPr>
          <p:cNvPr id="15379" name="TextBox 41"/>
          <p:cNvSpPr txBox="1">
            <a:spLocks noChangeArrowheads="1"/>
          </p:cNvSpPr>
          <p:nvPr/>
        </p:nvSpPr>
        <p:spPr bwMode="auto">
          <a:xfrm>
            <a:off x="9502775" y="4889500"/>
            <a:ext cx="636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rgbClr val="00A8E8"/>
                </a:solidFill>
              </a:rPr>
              <a:t>10</a:t>
            </a:r>
          </a:p>
        </p:txBody>
      </p:sp>
    </p:spTree>
    <p:extLst>
      <p:ext uri="{BB962C8B-B14F-4D97-AF65-F5344CB8AC3E}">
        <p14:creationId xmlns:p14="http://schemas.microsoft.com/office/powerpoint/2010/main" val="1125858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12761 0.03172 L -0.12761 0.03172 L -0.125 0.04028 C -0.12362 0.047 -0.12188 0.05232 -0.12066 0.05533 C -0.11945 0.0588 -0.11823 0.06042 -0.11702 0.0632 C -0.1132 0.07385 -0.11667 0.06482 -0.1132 0.07315 C -0.11233 0.07547 -0.11164 0.07732 -0.11077 0.07871 C -0.10955 0.08149 -0.10782 0.08473 -0.10643 0.08681 C -0.10573 0.08797 -0.10504 0.08889 -0.10434 0.09098 C -0.10087 0.10093 -0.10382 0.09283 -0.1007 0.09908 C -0.09983 0.10047 -0.09948 0.10209 -0.09896 0.10255 C -0.09827 0.10417 -0.09775 0.10533 -0.0974 0.10579 C -0.09601 0.11065 -0.09601 0.11227 -0.09462 0.11551 C -0.09427 0.11713 -0.09375 0.11737 -0.09341 0.11875 C -0.09306 0.11968 -0.09271 0.12107 -0.09219 0.12269 C -0.09202 0.12315 -0.09167 0.12408 -0.0915 0.12547 C -0.09098 0.12616 -0.09063 0.12709 -0.09028 0.12755 C -0.08976 0.1301 -0.08907 0.13056 -0.08855 0.13311 C -0.08698 0.13889 -0.08785 0.13658 -0.08629 0.14051 C -0.08542 0.1419 -0.08577 0.14121 -0.0849 0.1426 C -0.08455 0.14329 -0.08403 0.14538 -0.08368 0.14584 C -0.08247 0.14769 -0.08039 0.14931 -0.07917 0.15139 C -0.07865 0.15232 -0.07778 0.1544 -0.07709 0.15625 C -0.07657 0.15741 -0.07622 0.15926 -0.07587 0.16065 C -0.07535 0.16181 -0.075 0.16274 -0.07466 0.16436 C -0.07362 0.1676 -0.07275 0.172 -0.07188 0.17408 C -0.07066 0.17801 -0.07136 0.17639 -0.06997 0.18033 C -0.06806 0.18866 -0.06927 0.18426 -0.06684 0.19075 L -0.06684 0.19121 C -0.06632 0.19213 -0.06632 0.19399 -0.06598 0.19561 C -0.06441 0.2 -0.0665 0.19121 -0.06441 0.19908 C -0.06441 0.2 -0.06424 0.20163 -0.06407 0.20163 C -0.06268 0.20764 -0.06459 0.19653 -0.06285 0.20625 C -0.06268 0.20764 -0.06216 0.21019 -0.06198 0.21135 C -0.06181 0.21181 -0.06164 0.21297 -0.06129 0.21436 C -0.0599 0.22223 -0.06094 0.21806 -0.06007 0.2213 C -0.0599 0.22408 -0.05955 0.22778 -0.05938 0.2294 C -0.05886 0.23218 -0.05851 0.23311 -0.05816 0.23658 C -0.05799 0.23913 -0.05764 0.2419 -0.0573 0.24468 C -0.05712 0.2463 -0.05712 0.24815 -0.05677 0.24885 C -0.05556 0.25579 -0.05712 0.247 -0.05591 0.25579 C -0.05573 0.25741 -0.05539 0.2588 -0.05539 0.25996 L -0.05539 0.2588 " pathEditMode="relative" rAng="21420000" ptsTypes="AAAAAAAAAAAAAAAAAAAAAAAAAAAAAAAAAAAAAAAAAAA">
                                      <p:cBhvr>
                                        <p:cTn id="6" dur="2000" fill="hold"/>
                                        <p:tgtEl>
                                          <p:spTgt spid="7"/>
                                        </p:tgtEl>
                                        <p:attrNameLst>
                                          <p:attrName>ppt_x</p:attrName>
                                          <p:attrName>ppt_y</p:attrName>
                                        </p:attrNameLst>
                                      </p:cBhvr>
                                      <p:rCtr x="3611" y="11412"/>
                                    </p:animMotion>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553998"/>
          </a:xfrm>
          <a:prstGeom prst="rect">
            <a:avLst/>
          </a:prstGeom>
          <a:noFill/>
        </p:spPr>
        <p:txBody>
          <a:bodyPr wrap="square" rtlCol="0">
            <a:spAutoFit/>
          </a:bodyPr>
          <a:lstStyle/>
          <a:p>
            <a:pPr algn="ctr"/>
            <a:r>
              <a:rPr lang="en-GB" sz="3000" b="1"/>
              <a:t>Parent Guidance </a:t>
            </a:r>
          </a:p>
        </p:txBody>
      </p:sp>
      <p:sp>
        <p:nvSpPr>
          <p:cNvPr id="2" name="TextBox 1"/>
          <p:cNvSpPr txBox="1"/>
          <p:nvPr/>
        </p:nvSpPr>
        <p:spPr>
          <a:xfrm>
            <a:off x="378822" y="875644"/>
            <a:ext cx="11260183" cy="5755422"/>
          </a:xfrm>
          <a:prstGeom prst="rect">
            <a:avLst/>
          </a:prstGeom>
          <a:noFill/>
        </p:spPr>
        <p:txBody>
          <a:bodyPr wrap="square" rtlCol="0">
            <a:spAutoFit/>
          </a:bodyPr>
          <a:lstStyle/>
          <a:p>
            <a:r>
              <a:rPr lang="en-GB" sz="1600"/>
              <a:t>We hope we find you safe and well during these difficult times. We recognise that home learning provides its own challenges and is not always easy. We have put together some daily learning for your children. They have several activities for each day which will hopefully keep their learning moving forward. As the children are still so little the activities will need to be supported by an adult. All children learn differently and at different paces, as well as needing different levels of support. Some children may just need you to be with them while others may need you to write things out for them and support them step by step. All of this is fine. We want the activities to be fun for everybody, including yourselves. </a:t>
            </a:r>
            <a:r>
              <a:rPr lang="en-GB" sz="1600">
                <a:sym typeface="Wingdings" panose="05000000000000000000" pitchFamily="2" charset="2"/>
              </a:rPr>
              <a:t> </a:t>
            </a:r>
          </a:p>
          <a:p>
            <a:endParaRPr lang="en-GB" sz="1600">
              <a:sym typeface="Wingdings" panose="05000000000000000000" pitchFamily="2" charset="2"/>
            </a:endParaRPr>
          </a:p>
          <a:p>
            <a:r>
              <a:rPr lang="en-GB" sz="1600">
                <a:sym typeface="Wingdings" panose="05000000000000000000" pitchFamily="2" charset="2"/>
              </a:rPr>
              <a:t>When completing this weeks work please make sure it is completed either on the PowerPoint, or if this isn’t possible written onto paper. This will be used as evidence that the home learning is being completed.</a:t>
            </a:r>
          </a:p>
          <a:p>
            <a:endParaRPr lang="en-GB" sz="1600">
              <a:sym typeface="Wingdings" panose="05000000000000000000" pitchFamily="2" charset="2"/>
            </a:endParaRPr>
          </a:p>
          <a:p>
            <a:r>
              <a:rPr lang="en-GB" sz="1600"/>
              <a:t>The reception staff at school are always here for you and are ready to help with any queries that you may have. If you have any problems please get in touch via the methods below and we will get back to you as soon as we can.</a:t>
            </a:r>
          </a:p>
          <a:p>
            <a:endParaRPr lang="en-GB" sz="1600"/>
          </a:p>
          <a:p>
            <a:r>
              <a:rPr lang="en-GB" sz="1600"/>
              <a:t>Email: </a:t>
            </a:r>
            <a:r>
              <a:rPr lang="en-GB" sz="1600" err="1"/>
              <a:t>explorerspupils@gmail.com</a:t>
            </a:r>
            <a:endParaRPr lang="en-GB" sz="1600"/>
          </a:p>
          <a:p>
            <a:r>
              <a:rPr lang="en-GB" sz="1600"/>
              <a:t>Telephone:  01429 820594</a:t>
            </a:r>
          </a:p>
          <a:p>
            <a:endParaRPr lang="en-GB" sz="1600"/>
          </a:p>
          <a:p>
            <a:endParaRPr lang="en-GB" sz="1600"/>
          </a:p>
          <a:p>
            <a:endParaRPr lang="en-GB" sz="1600"/>
          </a:p>
          <a:p>
            <a:endParaRPr lang="en-GB" sz="1600"/>
          </a:p>
          <a:p>
            <a:endParaRPr lang="en-GB" sz="1600"/>
          </a:p>
          <a:p>
            <a:endParaRPr lang="en-GB" sz="1600"/>
          </a:p>
          <a:p>
            <a:endParaRPr lang="en-GB" sz="1600"/>
          </a:p>
          <a:p>
            <a:r>
              <a:rPr lang="en-GB" sz="1600"/>
              <a:t>Hopefully we will see you all in person really soon, stay safe. The reception team. </a:t>
            </a:r>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123327175"/>
              </p:ext>
            </p:extLst>
          </p:nvPr>
        </p:nvGraphicFramePr>
        <p:xfrm>
          <a:off x="1624429" y="4643476"/>
          <a:ext cx="9318874" cy="1559560"/>
        </p:xfrm>
        <a:graphic>
          <a:graphicData uri="http://schemas.openxmlformats.org/drawingml/2006/table">
            <a:tbl>
              <a:tblPr firstRow="1" bandRow="1">
                <a:tableStyleId>{5C22544A-7EE6-4342-B048-85BDC9FD1C3A}</a:tableStyleId>
              </a:tblPr>
              <a:tblGrid>
                <a:gridCol w="1901372">
                  <a:extLst>
                    <a:ext uri="{9D8B030D-6E8A-4147-A177-3AD203B41FA5}">
                      <a16:colId xmlns:a16="http://schemas.microsoft.com/office/drawing/2014/main" val="787479318"/>
                    </a:ext>
                  </a:extLst>
                </a:gridCol>
                <a:gridCol w="1827863">
                  <a:extLst>
                    <a:ext uri="{9D8B030D-6E8A-4147-A177-3AD203B41FA5}">
                      <a16:colId xmlns:a16="http://schemas.microsoft.com/office/drawing/2014/main" val="280329939"/>
                    </a:ext>
                  </a:extLst>
                </a:gridCol>
                <a:gridCol w="1858297">
                  <a:extLst>
                    <a:ext uri="{9D8B030D-6E8A-4147-A177-3AD203B41FA5}">
                      <a16:colId xmlns:a16="http://schemas.microsoft.com/office/drawing/2014/main" val="1050165728"/>
                    </a:ext>
                  </a:extLst>
                </a:gridCol>
                <a:gridCol w="1799303">
                  <a:extLst>
                    <a:ext uri="{9D8B030D-6E8A-4147-A177-3AD203B41FA5}">
                      <a16:colId xmlns:a16="http://schemas.microsoft.com/office/drawing/2014/main" val="1537797474"/>
                    </a:ext>
                  </a:extLst>
                </a:gridCol>
                <a:gridCol w="1932039">
                  <a:extLst>
                    <a:ext uri="{9D8B030D-6E8A-4147-A177-3AD203B41FA5}">
                      <a16:colId xmlns:a16="http://schemas.microsoft.com/office/drawing/2014/main" val="829016062"/>
                    </a:ext>
                  </a:extLst>
                </a:gridCol>
              </a:tblGrid>
              <a:tr h="370840">
                <a:tc>
                  <a:txBody>
                    <a:bodyPr/>
                    <a:lstStyle/>
                    <a:p>
                      <a:pPr algn="ctr"/>
                      <a:r>
                        <a:rPr lang="en-GB"/>
                        <a:t>Monday</a:t>
                      </a:r>
                    </a:p>
                  </a:txBody>
                  <a:tcPr/>
                </a:tc>
                <a:tc>
                  <a:txBody>
                    <a:bodyPr/>
                    <a:lstStyle/>
                    <a:p>
                      <a:pPr algn="ctr"/>
                      <a:r>
                        <a:rPr lang="en-GB"/>
                        <a:t>Tuesday</a:t>
                      </a:r>
                    </a:p>
                  </a:txBody>
                  <a:tcPr/>
                </a:tc>
                <a:tc>
                  <a:txBody>
                    <a:bodyPr/>
                    <a:lstStyle/>
                    <a:p>
                      <a:pPr algn="ctr"/>
                      <a:r>
                        <a:rPr lang="en-GB"/>
                        <a:t>Wednesday</a:t>
                      </a:r>
                    </a:p>
                  </a:txBody>
                  <a:tcPr/>
                </a:tc>
                <a:tc>
                  <a:txBody>
                    <a:bodyPr/>
                    <a:lstStyle/>
                    <a:p>
                      <a:pPr algn="ctr"/>
                      <a:r>
                        <a:rPr lang="en-GB"/>
                        <a:t>Thursday</a:t>
                      </a:r>
                    </a:p>
                  </a:txBody>
                  <a:tcPr/>
                </a:tc>
                <a:tc>
                  <a:txBody>
                    <a:bodyPr/>
                    <a:lstStyle/>
                    <a:p>
                      <a:pPr algn="ctr"/>
                      <a:r>
                        <a:rPr lang="en-GB"/>
                        <a:t>Friday</a:t>
                      </a:r>
                    </a:p>
                  </a:txBody>
                  <a:tcPr/>
                </a:tc>
                <a:extLst>
                  <a:ext uri="{0D108BD9-81ED-4DB2-BD59-A6C34878D82A}">
                    <a16:rowId xmlns:a16="http://schemas.microsoft.com/office/drawing/2014/main" val="393012202"/>
                  </a:ext>
                </a:extLst>
              </a:tr>
              <a:tr h="370840">
                <a:tc>
                  <a:txBody>
                    <a:bodyPr/>
                    <a:lstStyle/>
                    <a:p>
                      <a:pPr algn="ctr"/>
                      <a:r>
                        <a:rPr lang="en-GB"/>
                        <a:t>1 phonics activity</a:t>
                      </a:r>
                    </a:p>
                    <a:p>
                      <a:pPr algn="ctr"/>
                      <a:r>
                        <a:rPr lang="en-GB"/>
                        <a:t>English</a:t>
                      </a:r>
                    </a:p>
                    <a:p>
                      <a:pPr algn="ctr"/>
                      <a:r>
                        <a:rPr lang="en-GB"/>
                        <a:t>Maths</a:t>
                      </a:r>
                    </a:p>
                    <a:p>
                      <a:pPr algn="ctr"/>
                      <a:r>
                        <a:rPr lang="en-GB"/>
                        <a:t>Topic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1 phonics activity</a:t>
                      </a:r>
                    </a:p>
                    <a:p>
                      <a:pPr algn="ctr"/>
                      <a:r>
                        <a:rPr lang="en-GB"/>
                        <a:t>English</a:t>
                      </a:r>
                      <a:r>
                        <a:rPr lang="en-GB" baseline="0"/>
                        <a:t> </a:t>
                      </a:r>
                    </a:p>
                    <a:p>
                      <a:pPr algn="ctr"/>
                      <a:r>
                        <a:rPr lang="en-GB" baseline="0"/>
                        <a:t>Maths</a:t>
                      </a:r>
                    </a:p>
                    <a:p>
                      <a:pPr algn="ctr"/>
                      <a:r>
                        <a:rPr lang="en-GB" baseline="0"/>
                        <a:t>Topic</a:t>
                      </a:r>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1 phonics activity</a:t>
                      </a:r>
                    </a:p>
                    <a:p>
                      <a:pPr algn="ctr"/>
                      <a:r>
                        <a:rPr lang="en-GB"/>
                        <a:t>English</a:t>
                      </a:r>
                      <a:r>
                        <a:rPr lang="en-GB" baseline="0"/>
                        <a:t> </a:t>
                      </a:r>
                    </a:p>
                    <a:p>
                      <a:pPr algn="ctr"/>
                      <a:r>
                        <a:rPr lang="en-GB" baseline="0"/>
                        <a:t>Maths</a:t>
                      </a:r>
                    </a:p>
                    <a:p>
                      <a:pPr algn="ctr"/>
                      <a:r>
                        <a:rPr lang="en-GB" baseline="0"/>
                        <a:t>Topic</a:t>
                      </a:r>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1 phonics activity</a:t>
                      </a:r>
                    </a:p>
                    <a:p>
                      <a:pPr algn="ctr"/>
                      <a:r>
                        <a:rPr lang="en-GB"/>
                        <a:t>English</a:t>
                      </a:r>
                      <a:r>
                        <a:rPr lang="en-GB" baseline="0"/>
                        <a:t> </a:t>
                      </a:r>
                    </a:p>
                    <a:p>
                      <a:pPr algn="ctr"/>
                      <a:r>
                        <a:rPr lang="en-GB" baseline="0"/>
                        <a:t>Maths</a:t>
                      </a:r>
                    </a:p>
                    <a:p>
                      <a:pPr algn="ctr"/>
                      <a:r>
                        <a:rPr lang="en-GB" baseline="0"/>
                        <a:t>Topic</a:t>
                      </a:r>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1 phonics activity</a:t>
                      </a:r>
                    </a:p>
                    <a:p>
                      <a:pPr algn="ctr"/>
                      <a:r>
                        <a:rPr lang="en-GB"/>
                        <a:t>English</a:t>
                      </a:r>
                    </a:p>
                    <a:p>
                      <a:pPr algn="ctr"/>
                      <a:r>
                        <a:rPr lang="en-GB" baseline="0"/>
                        <a:t>Maths </a:t>
                      </a:r>
                    </a:p>
                    <a:p>
                      <a:pPr algn="ctr"/>
                      <a:r>
                        <a:rPr lang="en-GB" baseline="0"/>
                        <a:t>Topic</a:t>
                      </a:r>
                      <a:endParaRPr lang="en-GB"/>
                    </a:p>
                  </a:txBody>
                  <a:tcPr/>
                </a:tc>
                <a:extLst>
                  <a:ext uri="{0D108BD9-81ED-4DB2-BD59-A6C34878D82A}">
                    <a16:rowId xmlns:a16="http://schemas.microsoft.com/office/drawing/2014/main" val="2723145450"/>
                  </a:ext>
                </a:extLst>
              </a:tr>
            </a:tbl>
          </a:graphicData>
        </a:graphic>
      </p:graphicFrame>
    </p:spTree>
    <p:extLst>
      <p:ext uri="{BB962C8B-B14F-4D97-AF65-F5344CB8AC3E}">
        <p14:creationId xmlns:p14="http://schemas.microsoft.com/office/powerpoint/2010/main" val="797957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949950" y="5126039"/>
            <a:ext cx="18494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noChangeArrowheads="1"/>
          </p:cNvSpPr>
          <p:nvPr>
            <p:ph type="title"/>
          </p:nvPr>
        </p:nvSpPr>
        <p:spPr>
          <a:xfrm>
            <a:off x="1981201" y="479426"/>
            <a:ext cx="8220075" cy="993775"/>
          </a:xfrm>
        </p:spPr>
        <p:txBody>
          <a:bodyPr/>
          <a:lstStyle/>
          <a:p>
            <a:pPr eaLnBrk="1" hangingPunct="1"/>
            <a:r>
              <a:rPr lang="en-GB" altLang="en-US"/>
              <a:t>Let’s Try Together! </a:t>
            </a:r>
          </a:p>
        </p:txBody>
      </p:sp>
      <p:sp>
        <p:nvSpPr>
          <p:cNvPr id="17412" name="Rectangle 2"/>
          <p:cNvSpPr>
            <a:spLocks noChangeArrowheads="1"/>
          </p:cNvSpPr>
          <p:nvPr/>
        </p:nvSpPr>
        <p:spPr bwMode="auto">
          <a:xfrm>
            <a:off x="2279650" y="1379538"/>
            <a:ext cx="7632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buFont typeface="Arial" panose="020B0604020202020204" pitchFamily="34" charset="0"/>
              <a:buNone/>
            </a:pPr>
            <a:r>
              <a:rPr lang="en-US" altLang="en-US"/>
              <a:t>The dog wants 6 bones. Can you help him?</a:t>
            </a:r>
            <a:br>
              <a:rPr lang="en-US" altLang="en-US"/>
            </a:br>
            <a:r>
              <a:rPr lang="en-US" altLang="en-US"/>
              <a:t>Click on 6 bones to add them to the dog bowl.</a:t>
            </a:r>
          </a:p>
        </p:txBody>
      </p:sp>
      <p:pic>
        <p:nvPicPr>
          <p:cNvPr id="17413"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90726" y="1970088"/>
            <a:ext cx="37560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80050" y="2244726"/>
            <a:ext cx="12144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08814" y="2125664"/>
            <a:ext cx="1216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431214" y="2009776"/>
            <a:ext cx="12144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13389" y="3216276"/>
            <a:ext cx="1216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32626" y="3060701"/>
            <a:ext cx="1216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518525" y="3043239"/>
            <a:ext cx="12144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46726" y="4187826"/>
            <a:ext cx="1216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32626" y="4056064"/>
            <a:ext cx="1216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518525" y="4078289"/>
            <a:ext cx="12144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32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937 0.00208 L 0.00937 0.00208 C 0.0118 0.00532 0.01476 0.0081 0.01684 0.01204 C 0.01788 0.01412 0.01805 0.0169 0.01857 0.01944 C 0.01927 0.02153 0.01979 0.02361 0.02048 0.02569 C 0.02101 0.02732 0.02187 0.02894 0.02239 0.03056 C 0.02882 0.05 0.01927 0.02222 0.02621 0.04444 C 0.02691 0.04699 0.02795 0.04931 0.02899 0.05185 C 0.03073 0.06343 0.02864 0.05255 0.03264 0.06551 C 0.03351 0.06806 0.03385 0.0706 0.03455 0.07292 C 0.03576 0.07732 0.03732 0.08125 0.03837 0.08542 C 0.03958 0.09051 0.04114 0.09653 0.04201 0.10162 C 0.0441 0.11319 0.04149 0.10532 0.04479 0.11412 C 0.04514 0.11667 0.04548 0.11921 0.04583 0.12176 C 0.04618 0.12454 0.04618 0.12755 0.0467 0.13032 C 0.04705 0.13218 0.04792 0.1338 0.04861 0.13542 C 0.05035 0.14676 0.04861 0.13634 0.05139 0.14907 C 0.0533 0.15764 0.05104 0.15069 0.05417 0.15903 C 0.05451 0.16273 0.05451 0.16667 0.05521 0.17037 C 0.05555 0.17199 0.05677 0.17338 0.05712 0.17523 C 0.06024 0.19421 0.05555 0.18032 0.05989 0.19144 C 0.06042 0.1956 0.06111 0.19977 0.0618 0.20394 C 0.06198 0.20648 0.06215 0.20903 0.06267 0.21134 C 0.06319 0.21389 0.06406 0.21644 0.06458 0.21898 C 0.06528 0.22384 0.0658 0.22894 0.06632 0.2338 C 0.06701 0.23819 0.06788 0.2456 0.06823 0.25 C 0.06875 0.25509 0.06875 0.25995 0.06927 0.26505 C 0.07014 0.27546 0.07031 0.2706 0.07205 0.28241 C 0.07257 0.28565 0.07274 0.28912 0.07292 0.29236 C 0.07344 0.29815 0.07378 0.30532 0.07482 0.31111 C 0.075 0.3125 0.07552 0.31366 0.07569 0.31482 C 0.07604 0.31852 0.07621 0.32245 0.07673 0.32616 C 0.07691 0.32824 0.0776 0.33032 0.0776 0.33241 C 0.07812 0.34352 0.07812 0.35486 0.07864 0.36597 C 0.07864 0.36898 0.07934 0.37176 0.07951 0.37477 C 0.08073 0.38889 0.08038 0.38634 0.08038 0.39977 L 0.08038 0.39977 " pathEditMode="relative" ptsTypes="AAAAAAAAAAAAAAAAAAAAAAAAAAAAAAAAAAAAA">
                                      <p:cBhvr>
                                        <p:cTn id="6" dur="2000" fill="hold"/>
                                        <p:tgtEl>
                                          <p:spTgt spid="7"/>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066 0.02708 L 0.0066 0.02708 C 0.00399 0.03287 0.00121 0.03843 -0.00104 0.04444 C -0.00156 0.04606 -0.00226 0.04768 -0.00278 0.0493 C -0.0033 0.05069 -0.0033 0.05185 -0.00382 0.05324 C -0.00434 0.0544 -0.00521 0.05555 -0.00573 0.05694 C -0.00642 0.05926 -0.0066 0.06204 -0.00747 0.06435 C -0.00903 0.06852 -0.01111 0.07245 -0.01215 0.07685 C -0.01285 0.0794 -0.01319 0.08194 -0.01406 0.08426 L -0.01788 0.09421 C -0.01806 0.09583 -0.0191 0.10116 -0.01962 0.10301 C -0.02014 0.1044 -0.02101 0.10532 -0.02153 0.10671 C -0.02205 0.10787 -0.02222 0.10926 -0.02257 0.11042 C -0.02361 0.11435 -0.02465 0.11805 -0.02622 0.12176 C -0.02899 0.12801 -0.02778 0.12292 -0.03004 0.13171 C -0.03073 0.13449 -0.03125 0.1375 -0.03177 0.14028 C -0.03281 0.14444 -0.03316 0.14444 -0.03368 0.14907 C -0.0342 0.15278 -0.0342 0.15787 -0.03559 0.16157 C -0.03611 0.16296 -0.03681 0.16412 -0.0375 0.16528 C -0.03785 0.16829 -0.03785 0.17106 -0.03837 0.17407 C -0.03889 0.17662 -0.03993 0.17893 -0.04028 0.18148 C -0.04063 0.18403 -0.04063 0.18657 -0.04115 0.18889 C -0.04149 0.19051 -0.04254 0.19143 -0.04306 0.19282 C -0.04358 0.19398 -0.04375 0.19514 -0.0441 0.19653 C -0.04444 0.19861 -0.04462 0.20069 -0.04497 0.20278 C -0.04531 0.20555 -0.04531 0.20856 -0.04583 0.21134 C -0.04618 0.21296 -0.04722 0.21389 -0.04774 0.21528 C -0.04809 0.21713 -0.04844 0.21921 -0.04879 0.2213 C -0.04896 0.22384 -0.04931 0.22639 -0.04965 0.22893 C -0.05104 0.23866 -0.05 0.2287 -0.05243 0.24143 C -0.05295 0.24375 -0.05295 0.2463 -0.0533 0.24884 C -0.05365 0.25 -0.05399 0.25139 -0.05434 0.25255 C -0.05469 0.25486 -0.05538 0.26111 -0.05625 0.26366 C -0.0566 0.26551 -0.05747 0.26713 -0.05799 0.26875 C -0.05833 0.27338 -0.05851 0.27801 -0.05903 0.28241 C -0.0592 0.28426 -0.05972 0.28588 -0.0599 0.2875 C -0.0599 0.2875 -0.06233 0.30625 -0.06267 0.30995 C -0.06302 0.31227 -0.06354 0.31481 -0.06372 0.31736 C -0.06406 0.32106 -0.06406 0.32477 -0.06458 0.32847 C -0.0651 0.33194 -0.06597 0.33518 -0.06649 0.33866 C -0.06701 0.3419 -0.06701 0.34514 -0.06736 0.34861 C -0.06788 0.35185 -0.06927 0.35856 -0.06927 0.35856 C -0.07031 0.39838 -0.07014 0.38333 -0.07014 0.40347 L -0.07014 0.40347 " pathEditMode="relative" ptsTypes="AAAAAAAAAAAAAAAAAAAAAAAAAAAAAAAAAAAAAAAAAAAA">
                                      <p:cBhvr>
                                        <p:cTn id="10" dur="2000" fill="hold"/>
                                        <p:tgtEl>
                                          <p:spTgt spid="20"/>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0.00261 0.01783 L 0.00261 0.01783 C -0.00035 0.02107 -0.0033 0.02408 -0.0059 0.02778 C -0.01111 0.03449 -0.00851 0.03357 -0.01337 0.04144 C -0.0151 0.04398 -0.01736 0.04607 -0.01892 0.04884 C -0.02083 0.05185 -0.02187 0.05579 -0.02361 0.0588 C -0.03021 0.07037 -0.03055 0.0669 -0.03576 0.08009 C -0.03732 0.08403 -0.03767 0.08866 -0.03958 0.09236 C -0.04149 0.0963 -0.04479 0.09884 -0.04705 0.10255 C -0.04982 0.10718 -0.05173 0.11273 -0.05451 0.11736 C -0.0592 0.12546 -0.06493 0.13264 -0.06944 0.14097 C -0.0717 0.14514 -0.07344 0.14977 -0.07604 0.15347 C -0.07812 0.15671 -0.08125 0.15903 -0.08351 0.16227 C -0.08576 0.16551 -0.08698 0.16991 -0.08906 0.17338 C -0.09097 0.17662 -0.09375 0.17894 -0.09566 0.18218 C -0.09757 0.18565 -0.09861 0.18982 -0.10035 0.19329 C -0.11042 0.21458 -0.10573 0.20324 -0.11423 0.21945 C -0.11857 0.22778 -0.12205 0.23472 -0.12552 0.24329 C -0.12708 0.24722 -0.12864 0.25162 -0.13021 0.25579 C -0.1309 0.25741 -0.13125 0.25926 -0.13212 0.26065 C -0.13854 0.27222 -0.13055 0.25787 -0.13854 0.27315 C -0.13958 0.27477 -0.14045 0.27639 -0.14149 0.27801 C -0.14201 0.2794 -0.14271 0.28056 -0.14323 0.28195 C -0.14427 0.2838 -0.14496 0.28611 -0.14601 0.2882 C -0.14687 0.28958 -0.14792 0.29051 -0.14896 0.2919 C -0.14982 0.29421 -0.15087 0.29676 -0.15173 0.29931 C -0.15226 0.30093 -0.15208 0.30278 -0.1526 0.30417 C -0.1533 0.30625 -0.15451 0.30764 -0.15538 0.30926 C -0.15642 0.31134 -0.15746 0.31343 -0.15816 0.31551 C -0.15903 0.31759 -0.15937 0.31968 -0.16007 0.32176 C -0.16458 0.3338 -0.15885 0.31412 -0.16476 0.33171 C -0.16562 0.33403 -0.16545 0.33704 -0.16667 0.33912 C -0.16788 0.3412 -0.16944 0.34306 -0.17031 0.34537 C -0.17222 0.34931 -0.17326 0.35394 -0.175 0.35787 L -0.17969 0.36783 C -0.18246 0.38218 -0.17864 0.36458 -0.18246 0.37662 C -0.18298 0.37801 -0.18298 0.37986 -0.18351 0.38148 C -0.18385 0.38287 -0.18472 0.38403 -0.18542 0.38519 C -0.18611 0.38681 -0.18663 0.38866 -0.18715 0.39028 C -0.18923 0.4007 -0.1868 0.39028 -0.1901 0.39908 C -0.19045 0.40023 -0.19045 0.40162 -0.19097 0.40278 C -0.19149 0.40394 -0.19236 0.40509 -0.19288 0.40648 C -0.19323 0.40764 -0.1934 0.40903 -0.19375 0.41019 C -0.19844 0.42269 -0.19253 0.4037 -0.19757 0.41898 C -0.19792 0.42014 -0.19792 0.42153 -0.19844 0.42269 C -0.20226 0.43195 -0.20208 0.42685 -0.20208 0.43148 L -0.20208 0.43148 " pathEditMode="relative" ptsTypes="AAAAAAAAAAAAAAAAAAAAAAAAAAAAAAAAAAAAAAAAAAAAAAA">
                                      <p:cBhvr>
                                        <p:cTn id="14" dur="2000" fill="hold"/>
                                        <p:tgtEl>
                                          <p:spTgt spid="21"/>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597 0.00509 L 0.01597 0.00509 C 0.01614 0.02083 0.01632 0.03657 0.01684 0.05231 C 0.01684 0.05578 0.01719 0.05902 0.01771 0.06227 C 0.0184 0.06574 0.01962 0.06898 0.02048 0.07222 C 0.02153 0.08078 0.02135 0.08055 0.02326 0.08981 C 0.02482 0.09676 0.02673 0.1037 0.02795 0.11088 C 0.02864 0.11435 0.02916 0.11759 0.02986 0.12083 C 0.03142 0.12824 0.03177 0.12685 0.03264 0.13333 C 0.03298 0.13588 0.03316 0.13842 0.03368 0.14074 C 0.03628 0.15486 0.03455 0.14213 0.03732 0.15463 C 0.04062 0.16898 0.03524 0.15139 0.0401 0.16944 C 0.04062 0.17129 0.04149 0.17268 0.04201 0.17453 C 0.04271 0.17731 0.04323 0.18032 0.04392 0.1831 C 0.04427 0.18518 0.0441 0.1875 0.04479 0.18935 C 0.04548 0.19143 0.0467 0.19282 0.04757 0.19444 C 0.04826 0.19722 0.04878 0.20023 0.04948 0.20324 C 0.04965 0.2044 0.05017 0.20555 0.05035 0.20694 C 0.05069 0.20902 0.05087 0.21111 0.05139 0.21319 C 0.05156 0.21435 0.05191 0.21551 0.05225 0.2169 C 0.05503 0.23009 0.05069 0.21157 0.05503 0.2294 L 0.0559 0.2331 C 0.0566 0.23565 0.05677 0.23842 0.05781 0.24051 C 0.0585 0.2419 0.0592 0.24282 0.05972 0.24421 C 0.06041 0.24606 0.06198 0.25162 0.0625 0.25416 C 0.06285 0.25578 0.06302 0.25764 0.06337 0.25926 C 0.06597 0.27014 0.06528 0.26296 0.06528 0.2743 L 0.06528 0.2743 " pathEditMode="relative" ptsTypes="AAAAAAAAAAAAAAAAAAAAAAAAAAAA">
                                      <p:cBhvr>
                                        <p:cTn id="18" dur="2000" fill="hold"/>
                                        <p:tgtEl>
                                          <p:spTgt spid="22"/>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02084 0.01783 L 0.02084 0.01783 C 0.01858 0.0206 0.01598 0.02315 0.01424 0.02639 C 0.01129 0.03195 0.00973 0.03843 0.00677 0.04375 C 0.00521 0.04676 0.00348 0.04954 0.00209 0.05255 C 0.00105 0.05463 0.00035 0.05671 -0.00069 0.0588 C -0.00642 0.06968 -0.00555 0.06644 -0.01007 0.07616 C -0.01232 0.08125 -0.01527 0.08565 -0.01666 0.09121 C -0.02014 0.10486 -0.01649 0.09283 -0.02326 0.10741 C -0.03177 0.12616 -0.01979 0.10278 -0.02882 0.12361 C -0.03107 0.12871 -0.0342 0.1331 -0.03628 0.13843 L -0.04184 0.15347 C -0.04253 0.15509 -0.04323 0.15671 -0.04375 0.15857 C -0.04444 0.16042 -0.04496 0.16273 -0.04566 0.16459 C -0.04687 0.16806 -0.04843 0.17107 -0.0493 0.17454 C -0.0526 0.18773 -0.05086 0.18241 -0.05399 0.19074 C -0.05434 0.19329 -0.0552 0.19931 -0.0559 0.20209 C -0.05642 0.20417 -0.05729 0.20625 -0.05781 0.20834 C -0.05816 0.21042 -0.05833 0.2125 -0.05868 0.21459 C -0.0592 0.21667 -0.06007 0.21852 -0.06059 0.22084 C -0.06111 0.22269 -0.06111 0.225 -0.06145 0.22685 C -0.06198 0.22917 -0.06284 0.23102 -0.06336 0.2331 C -0.06389 0.23519 -0.06406 0.23727 -0.06441 0.23935 C -0.06458 0.24097 -0.06493 0.24283 -0.06527 0.24445 C -0.06562 0.24653 -0.06579 0.24861 -0.06614 0.2507 C -0.06649 0.25185 -0.06684 0.25301 -0.06718 0.2544 C -0.06753 0.25602 -0.0677 0.25764 -0.06805 0.25926 C -0.0684 0.26273 -0.06857 0.26597 -0.06892 0.26921 C -0.06961 0.2757 -0.07031 0.27871 -0.07083 0.28542 C -0.071 0.28681 -0.07083 0.28796 -0.07083 0.28935 L -0.07083 0.28935 " pathEditMode="relative" ptsTypes="AAAAAAAAAAAAAAAAAAAAAAAAAAAAAAA">
                                      <p:cBhvr>
                                        <p:cTn id="22" dur="2000" fill="hold"/>
                                        <p:tgtEl>
                                          <p:spTgt spid="23"/>
                                        </p:tgtEl>
                                        <p:attrNameLst>
                                          <p:attrName>ppt_x</p:attrName>
                                          <p:attrName>ppt_y</p:attrName>
                                        </p:attrNameLst>
                                      </p:cBhvr>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0.00139 0.00416 L -0.00139 0.00416 C -0.00521 0.0074 -0.00903 0.01041 -0.01267 0.01412 C -0.01458 0.01597 -0.01632 0.01851 -0.01823 0.02013 C -0.02309 0.0243 -0.02847 0.02731 -0.03316 0.03148 L -0.05278 0.04884 C -0.05694 0.05254 -0.06094 0.05648 -0.06493 0.06018 C -0.07622 0.07013 -0.08802 0.07963 -0.09774 0.09259 C -0.09983 0.09537 -0.10191 0.09861 -0.10417 0.10115 C -0.11545 0.11365 -0.12344 0.11759 -0.1342 0.13356 C -0.14045 0.14305 -0.15122 0.15972 -0.15747 0.16597 C -0.1599 0.16851 -0.16267 0.1706 -0.16493 0.17338 C -0.16927 0.1787 -0.17257 0.18495 -0.17708 0.18958 C -0.18142 0.19421 -0.18264 0.19537 -0.18646 0.20092 C -0.1875 0.20231 -0.18819 0.20416 -0.18924 0.20578 C -0.1908 0.20833 -0.19219 0.21088 -0.19392 0.21342 C -0.19566 0.21597 -0.19774 0.21805 -0.19948 0.22083 C -0.20069 0.22268 -0.20122 0.225 -0.20226 0.22708 C -0.20347 0.22916 -0.20486 0.23101 -0.20608 0.23333 C -0.20764 0.23657 -0.21146 0.25023 -0.21163 0.25069 L -0.21354 0.2581 C -0.21389 0.25949 -0.21424 0.26064 -0.21441 0.2618 C -0.21667 0.27708 -0.21424 0.26134 -0.21632 0.27199 C -0.21701 0.27569 -0.21788 0.28148 -0.2191 0.28564 C -0.21944 0.28634 -0.21979 0.28726 -0.21997 0.28819 L -0.21997 0.28819 " pathEditMode="relative" ptsTypes="AAAAAAAAAAAAAAAAAAAAAAAAAA">
                                      <p:cBhvr>
                                        <p:cTn id="26" dur="2000" fill="hold"/>
                                        <p:tgtEl>
                                          <p:spTgt spid="24"/>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childTnLst>
                          </p:cTn>
                        </p:par>
                      </p:childTnLst>
                    </p:cTn>
                  </p:par>
                  <p:par>
                    <p:cTn id="35" fill="hold" nodeType="clickPar">
                      <p:stCondLst>
                        <p:cond delay="indefinite"/>
                      </p:stCondLst>
                      <p:childTnLst>
                        <p:par>
                          <p:cTn id="36" fill="hold" nodeType="withGroup">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26"/>
                                        </p:tgtEl>
                                        <p:attrNameLst>
                                          <p:attrName>r</p:attrName>
                                        </p:attrNameLst>
                                      </p:cBhvr>
                                    </p:animRot>
                                    <p:animRot by="-240000">
                                      <p:cBhvr>
                                        <p:cTn id="39" dur="200" fill="hold">
                                          <p:stCondLst>
                                            <p:cond delay="200"/>
                                          </p:stCondLst>
                                        </p:cTn>
                                        <p:tgtEl>
                                          <p:spTgt spid="26"/>
                                        </p:tgtEl>
                                        <p:attrNameLst>
                                          <p:attrName>r</p:attrName>
                                        </p:attrNameLst>
                                      </p:cBhvr>
                                    </p:animRot>
                                    <p:animRot by="240000">
                                      <p:cBhvr>
                                        <p:cTn id="40" dur="200" fill="hold">
                                          <p:stCondLst>
                                            <p:cond delay="400"/>
                                          </p:stCondLst>
                                        </p:cTn>
                                        <p:tgtEl>
                                          <p:spTgt spid="26"/>
                                        </p:tgtEl>
                                        <p:attrNameLst>
                                          <p:attrName>r</p:attrName>
                                        </p:attrNameLst>
                                      </p:cBhvr>
                                    </p:animRot>
                                    <p:animRot by="-240000">
                                      <p:cBhvr>
                                        <p:cTn id="41" dur="200" fill="hold">
                                          <p:stCondLst>
                                            <p:cond delay="600"/>
                                          </p:stCondLst>
                                        </p:cTn>
                                        <p:tgtEl>
                                          <p:spTgt spid="26"/>
                                        </p:tgtEl>
                                        <p:attrNameLst>
                                          <p:attrName>r</p:attrName>
                                        </p:attrNameLst>
                                      </p:cBhvr>
                                    </p:animRot>
                                    <p:animRot by="120000">
                                      <p:cBhvr>
                                        <p:cTn id="42" dur="200" fill="hold">
                                          <p:stCondLst>
                                            <p:cond delay="800"/>
                                          </p:stCondLst>
                                        </p:cTn>
                                        <p:tgtEl>
                                          <p:spTgt spid="26"/>
                                        </p:tgtEl>
                                        <p:attrNameLst>
                                          <p:attrName>r</p:attrName>
                                        </p:attrNameLst>
                                      </p:cBhvr>
                                    </p:animRot>
                                  </p:childTnLst>
                                </p:cTn>
                              </p:par>
                            </p:childTnLst>
                          </p:cTn>
                        </p:par>
                      </p:childTnLst>
                    </p:cTn>
                  </p:par>
                  <p:par>
                    <p:cTn id="43" fill="hold" nodeType="clickPar">
                      <p:stCondLst>
                        <p:cond delay="indefinite"/>
                      </p:stCondLst>
                      <p:childTnLst>
                        <p:par>
                          <p:cTn id="44" fill="hold" nodeType="withGroup">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27"/>
                                        </p:tgtEl>
                                        <p:attrNameLst>
                                          <p:attrName>r</p:attrName>
                                        </p:attrNameLst>
                                      </p:cBhvr>
                                    </p:animRot>
                                    <p:animRot by="-240000">
                                      <p:cBhvr>
                                        <p:cTn id="47" dur="200" fill="hold">
                                          <p:stCondLst>
                                            <p:cond delay="200"/>
                                          </p:stCondLst>
                                        </p:cTn>
                                        <p:tgtEl>
                                          <p:spTgt spid="27"/>
                                        </p:tgtEl>
                                        <p:attrNameLst>
                                          <p:attrName>r</p:attrName>
                                        </p:attrNameLst>
                                      </p:cBhvr>
                                    </p:animRot>
                                    <p:animRot by="240000">
                                      <p:cBhvr>
                                        <p:cTn id="48" dur="200" fill="hold">
                                          <p:stCondLst>
                                            <p:cond delay="400"/>
                                          </p:stCondLst>
                                        </p:cTn>
                                        <p:tgtEl>
                                          <p:spTgt spid="27"/>
                                        </p:tgtEl>
                                        <p:attrNameLst>
                                          <p:attrName>r</p:attrName>
                                        </p:attrNameLst>
                                      </p:cBhvr>
                                    </p:animRot>
                                    <p:animRot by="-240000">
                                      <p:cBhvr>
                                        <p:cTn id="49" dur="200" fill="hold">
                                          <p:stCondLst>
                                            <p:cond delay="600"/>
                                          </p:stCondLst>
                                        </p:cTn>
                                        <p:tgtEl>
                                          <p:spTgt spid="27"/>
                                        </p:tgtEl>
                                        <p:attrNameLst>
                                          <p:attrName>r</p:attrName>
                                        </p:attrNameLst>
                                      </p:cBhvr>
                                    </p:animRot>
                                    <p:animRot by="120000">
                                      <p:cBhvr>
                                        <p:cTn id="50"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79650" y="769939"/>
            <a:ext cx="769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 typeface="Arial" panose="020B0604020202020204" pitchFamily="34" charset="0"/>
              <a:buNone/>
            </a:pPr>
            <a:r>
              <a:rPr lang="en-US" altLang="en-US"/>
              <a:t>Ted needs to find the jar of sweets with 6 sweets. Can you help him?</a:t>
            </a:r>
            <a:endParaRPr lang="en-GB" altLang="en-US">
              <a:solidFill>
                <a:schemeClr val="tx1"/>
              </a:solidFill>
            </a:endParaRPr>
          </a:p>
        </p:txBody>
      </p:sp>
      <p:grpSp>
        <p:nvGrpSpPr>
          <p:cNvPr id="18435" name="Group 25"/>
          <p:cNvGrpSpPr>
            <a:grpSpLocks/>
          </p:cNvGrpSpPr>
          <p:nvPr/>
        </p:nvGrpSpPr>
        <p:grpSpPr bwMode="auto">
          <a:xfrm>
            <a:off x="5556251" y="1322389"/>
            <a:ext cx="1793875" cy="2473325"/>
            <a:chOff x="4032972" y="1322082"/>
            <a:chExt cx="1793330" cy="2474043"/>
          </a:xfrm>
        </p:grpSpPr>
        <p:pic>
          <p:nvPicPr>
            <p:cNvPr id="1845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972" y="1322082"/>
              <a:ext cx="1793330" cy="247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6491" flipH="1">
              <a:off x="4461935" y="1829960"/>
              <a:ext cx="147793" cy="123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6491" flipH="1">
              <a:off x="4628695" y="2066417"/>
              <a:ext cx="147793" cy="123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6491" flipH="1">
              <a:off x="5002077" y="1958638"/>
              <a:ext cx="147793" cy="123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36" name="Group 24"/>
          <p:cNvGrpSpPr>
            <a:grpSpLocks/>
          </p:cNvGrpSpPr>
          <p:nvPr/>
        </p:nvGrpSpPr>
        <p:grpSpPr bwMode="auto">
          <a:xfrm>
            <a:off x="7870826" y="1333501"/>
            <a:ext cx="1793875" cy="2473325"/>
            <a:chOff x="6658461" y="1322082"/>
            <a:chExt cx="1793330" cy="2474043"/>
          </a:xfrm>
        </p:grpSpPr>
        <p:pic>
          <p:nvPicPr>
            <p:cNvPr id="184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461" y="1322082"/>
              <a:ext cx="1793330" cy="247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668" y="3098592"/>
              <a:ext cx="535979" cy="35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37" name="Group 29"/>
          <p:cNvGrpSpPr>
            <a:grpSpLocks/>
          </p:cNvGrpSpPr>
          <p:nvPr/>
        </p:nvGrpSpPr>
        <p:grpSpPr bwMode="auto">
          <a:xfrm>
            <a:off x="6689725" y="3838576"/>
            <a:ext cx="1792288" cy="2474913"/>
            <a:chOff x="5330825" y="3795713"/>
            <a:chExt cx="1792288" cy="2474912"/>
          </a:xfrm>
        </p:grpSpPr>
        <p:pic>
          <p:nvPicPr>
            <p:cNvPr id="18449" name="Picture 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0825" y="3795713"/>
              <a:ext cx="179228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13056">
              <a:off x="5790053" y="4592352"/>
              <a:ext cx="616649" cy="3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82009">
              <a:off x="6256873" y="5040454"/>
              <a:ext cx="616649" cy="3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1620">
              <a:off x="5884964" y="5622419"/>
              <a:ext cx="616649" cy="3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8"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3726" y="2690814"/>
            <a:ext cx="536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0301" y="2006601"/>
            <a:ext cx="536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114" y="2425701"/>
            <a:ext cx="536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6491" flipH="1">
            <a:off x="6551614" y="2393951"/>
            <a:ext cx="14763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6491" flipH="1">
            <a:off x="6835775" y="2481263"/>
            <a:ext cx="147638"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Rounded Corners 23">
            <a:hlinkClick r:id="rId5" action="ppaction://hlinksldjump"/>
            <a:extLst>
              <a:ext uri="{FF2B5EF4-FFF2-40B4-BE49-F238E27FC236}">
                <a16:creationId xmlns:a16="http://schemas.microsoft.com/office/drawing/2014/main" id="{797D7852-A741-4834-94F8-661DB4A88EA0}"/>
              </a:ext>
            </a:extLst>
          </p:cNvPr>
          <p:cNvSpPr/>
          <p:nvPr/>
        </p:nvSpPr>
        <p:spPr>
          <a:xfrm>
            <a:off x="5368925" y="1139825"/>
            <a:ext cx="2000250" cy="2636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Rounded Corners 24">
            <a:hlinkClick r:id="rId9" action="ppaction://hlinksldjump"/>
            <a:extLst>
              <a:ext uri="{FF2B5EF4-FFF2-40B4-BE49-F238E27FC236}">
                <a16:creationId xmlns:a16="http://schemas.microsoft.com/office/drawing/2014/main" id="{5E634FC4-084A-4576-AFA6-FAC3933A5217}"/>
              </a:ext>
            </a:extLst>
          </p:cNvPr>
          <p:cNvSpPr/>
          <p:nvPr/>
        </p:nvSpPr>
        <p:spPr>
          <a:xfrm>
            <a:off x="7723189" y="1190625"/>
            <a:ext cx="2200275" cy="26177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Rectangle: Rounded Corners 25">
            <a:hlinkClick r:id="rId10" action="ppaction://hlinksldjump"/>
            <a:extLst>
              <a:ext uri="{FF2B5EF4-FFF2-40B4-BE49-F238E27FC236}">
                <a16:creationId xmlns:a16="http://schemas.microsoft.com/office/drawing/2014/main" id="{4DF2EB83-A255-4ACF-BF48-B0FB2D4F4058}"/>
              </a:ext>
            </a:extLst>
          </p:cNvPr>
          <p:cNvSpPr/>
          <p:nvPr/>
        </p:nvSpPr>
        <p:spPr>
          <a:xfrm>
            <a:off x="6480175" y="3846513"/>
            <a:ext cx="2146300" cy="26590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8446"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2914" y="2184401"/>
            <a:ext cx="536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0814" y="2903539"/>
            <a:ext cx="536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b="39128"/>
          <a:stretch>
            <a:fillRect/>
          </a:stretch>
        </p:blipFill>
        <p:spPr bwMode="auto">
          <a:xfrm>
            <a:off x="2179638" y="1333500"/>
            <a:ext cx="3243262"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087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1981201" y="479426"/>
            <a:ext cx="8220075" cy="993775"/>
          </a:xfrm>
        </p:spPr>
        <p:txBody>
          <a:bodyPr/>
          <a:lstStyle/>
          <a:p>
            <a:pPr eaLnBrk="1" hangingPunct="1"/>
            <a:r>
              <a:rPr lang="en-US" altLang="en-US"/>
              <a:t>Numbers as Labels</a:t>
            </a:r>
            <a:endParaRPr lang="en-GB" altLang="en-US"/>
          </a:p>
        </p:txBody>
      </p:sp>
      <p:sp>
        <p:nvSpPr>
          <p:cNvPr id="22531" name="Rectangle 2"/>
          <p:cNvSpPr>
            <a:spLocks noChangeArrowheads="1"/>
          </p:cNvSpPr>
          <p:nvPr/>
        </p:nvSpPr>
        <p:spPr bwMode="auto">
          <a:xfrm>
            <a:off x="2373313" y="2638425"/>
            <a:ext cx="381635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buFont typeface="Arial" panose="020B0604020202020204" pitchFamily="34" charset="0"/>
              <a:buNone/>
            </a:pPr>
            <a:r>
              <a:rPr lang="en-US" altLang="en-US"/>
              <a:t>Have you noticed how numbers can be used for labels too? For example, the number on a bus or the number on a door.</a:t>
            </a:r>
          </a:p>
          <a:p>
            <a:pPr eaLnBrk="1" hangingPunct="1">
              <a:buFont typeface="Arial" panose="020B0604020202020204" pitchFamily="34" charset="0"/>
              <a:buNone/>
            </a:pPr>
            <a:r>
              <a:rPr lang="en-US" altLang="en-US"/>
              <a:t>Have you ever seen a house with a number 6 on the door?</a:t>
            </a:r>
          </a:p>
        </p:txBody>
      </p:sp>
      <p:pic>
        <p:nvPicPr>
          <p:cNvPr id="225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1488" y="1343025"/>
            <a:ext cx="2379662"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A52F03D6-FC70-4D40-8735-F4594F789673}"/>
              </a:ext>
            </a:extLst>
          </p:cNvPr>
          <p:cNvSpPr/>
          <p:nvPr/>
        </p:nvSpPr>
        <p:spPr>
          <a:xfrm>
            <a:off x="7821613" y="2043113"/>
            <a:ext cx="381000" cy="3794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34" name="TextBox 5"/>
          <p:cNvSpPr txBox="1">
            <a:spLocks noChangeArrowheads="1"/>
          </p:cNvSpPr>
          <p:nvPr/>
        </p:nvSpPr>
        <p:spPr bwMode="auto">
          <a:xfrm>
            <a:off x="7794625" y="1931988"/>
            <a:ext cx="43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sz="3200" b="1">
                <a:solidFill>
                  <a:schemeClr val="tx1"/>
                </a:solidFill>
              </a:rPr>
              <a:t>6</a:t>
            </a:r>
          </a:p>
        </p:txBody>
      </p:sp>
    </p:spTree>
    <p:extLst>
      <p:ext uri="{BB962C8B-B14F-4D97-AF65-F5344CB8AC3E}">
        <p14:creationId xmlns:p14="http://schemas.microsoft.com/office/powerpoint/2010/main" val="1270885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1981201" y="479426"/>
            <a:ext cx="8220075" cy="993775"/>
          </a:xfrm>
        </p:spPr>
        <p:txBody>
          <a:bodyPr/>
          <a:lstStyle/>
          <a:p>
            <a:r>
              <a:rPr lang="en-GB" altLang="en-US"/>
              <a:t>Numbers Everywhere!</a:t>
            </a:r>
          </a:p>
        </p:txBody>
      </p:sp>
      <p:sp>
        <p:nvSpPr>
          <p:cNvPr id="23555" name="Rectangle 2"/>
          <p:cNvSpPr>
            <a:spLocks noChangeArrowheads="1"/>
          </p:cNvSpPr>
          <p:nvPr/>
        </p:nvSpPr>
        <p:spPr bwMode="auto">
          <a:xfrm>
            <a:off x="2279650" y="1365251"/>
            <a:ext cx="763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a:lnSpc>
                <a:spcPct val="100000"/>
              </a:lnSpc>
              <a:spcBef>
                <a:spcPct val="0"/>
              </a:spcBef>
              <a:buFont typeface="Arial" panose="020B0604020202020204" pitchFamily="34" charset="0"/>
              <a:buNone/>
            </a:pPr>
            <a:r>
              <a:rPr lang="en-US" altLang="en-US">
                <a:solidFill>
                  <a:schemeClr val="tx1"/>
                </a:solidFill>
              </a:rPr>
              <a:t>Have you ever looked for numbers in your classroom or on your walk to school? Numbers are everywhere! Can you spot the number 6</a:t>
            </a:r>
            <a:br>
              <a:rPr lang="en-US" altLang="en-US">
                <a:solidFill>
                  <a:schemeClr val="tx1"/>
                </a:solidFill>
              </a:rPr>
            </a:br>
            <a:r>
              <a:rPr lang="en-US" altLang="en-US">
                <a:solidFill>
                  <a:schemeClr val="tx1"/>
                </a:solidFill>
              </a:rPr>
              <a:t>in your house?</a:t>
            </a:r>
          </a:p>
        </p:txBody>
      </p:sp>
      <p:grpSp>
        <p:nvGrpSpPr>
          <p:cNvPr id="4" name="number 6"/>
          <p:cNvGrpSpPr>
            <a:grpSpLocks/>
          </p:cNvGrpSpPr>
          <p:nvPr/>
        </p:nvGrpSpPr>
        <p:grpSpPr bwMode="auto">
          <a:xfrm>
            <a:off x="3576639" y="2289176"/>
            <a:ext cx="5038725" cy="3624263"/>
            <a:chOff x="2139950" y="2331556"/>
            <a:chExt cx="5039466" cy="3624654"/>
          </a:xfrm>
        </p:grpSpPr>
        <p:sp>
          <p:nvSpPr>
            <p:cNvPr id="23560" name="TextBox 15"/>
            <p:cNvSpPr txBox="1">
              <a:spLocks noChangeArrowheads="1"/>
            </p:cNvSpPr>
            <p:nvPr/>
          </p:nvSpPr>
          <p:spPr bwMode="auto">
            <a:xfrm>
              <a:off x="2139950" y="5725378"/>
              <a:ext cx="50394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 typeface="Arial" panose="020B0604020202020204" pitchFamily="34" charset="0"/>
                <a:buNone/>
              </a:pPr>
              <a:r>
                <a:rPr lang="en-GB" altLang="en-US" sz="900">
                  <a:solidFill>
                    <a:schemeClr val="tx1"/>
                  </a:solidFill>
                  <a:latin typeface="Tuffy" pitchFamily="34" charset="0"/>
                </a:rPr>
                <a:t>“</a:t>
              </a:r>
              <a:r>
                <a:rPr lang="en-GB" altLang="en-US" sz="900" b="1">
                  <a:hlinkClick r:id="rId2"/>
                </a:rPr>
                <a:t>6</a:t>
              </a:r>
              <a:r>
                <a:rPr lang="en-GB" altLang="en-US" sz="900">
                  <a:solidFill>
                    <a:schemeClr val="tx1"/>
                  </a:solidFill>
                  <a:latin typeface="Tuffy" pitchFamily="34" charset="0"/>
                </a:rPr>
                <a:t>” by</a:t>
              </a:r>
              <a:r>
                <a:rPr lang="en-GB" altLang="en-US" sz="900" b="1">
                  <a:solidFill>
                    <a:schemeClr val="tx1"/>
                  </a:solidFill>
                  <a:latin typeface="Tuffy" pitchFamily="34" charset="0"/>
                </a:rPr>
                <a:t> </a:t>
              </a:r>
              <a:r>
                <a:rPr lang="en-GB" altLang="en-US" sz="900" b="1">
                  <a:latin typeface="Tuffy" pitchFamily="34" charset="0"/>
                  <a:hlinkClick r:id="rId3"/>
                </a:rPr>
                <a:t>Steve Snodgrass</a:t>
              </a:r>
              <a:r>
                <a:rPr lang="en-GB" altLang="en-US" sz="900" b="1">
                  <a:latin typeface="Tuffy" pitchFamily="34" charset="0"/>
                </a:rPr>
                <a:t> </a:t>
              </a:r>
              <a:r>
                <a:rPr lang="en-GB" altLang="en-US" sz="900">
                  <a:solidFill>
                    <a:schemeClr val="tx1"/>
                  </a:solidFill>
                  <a:latin typeface="Tuffy" pitchFamily="34" charset="0"/>
                </a:rPr>
                <a:t>is licensed under </a:t>
              </a:r>
              <a:r>
                <a:rPr lang="en-GB" altLang="en-US" sz="900" b="1">
                  <a:latin typeface="Tuffy" pitchFamily="34" charset="0"/>
                  <a:hlinkClick r:id="rId4"/>
                </a:rPr>
                <a:t>CC BY 2.0</a:t>
              </a:r>
              <a:endParaRPr lang="en-GB" altLang="en-US" sz="900" b="1">
                <a:latin typeface="Tuffy" pitchFamily="34" charset="0"/>
              </a:endParaRPr>
            </a:p>
          </p:txBody>
        </p:sp>
        <p:pic>
          <p:nvPicPr>
            <p:cNvPr id="2356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9950" y="2331556"/>
              <a:ext cx="5039466" cy="335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dounuts"/>
          <p:cNvGrpSpPr>
            <a:grpSpLocks/>
          </p:cNvGrpSpPr>
          <p:nvPr/>
        </p:nvGrpSpPr>
        <p:grpSpPr bwMode="auto">
          <a:xfrm>
            <a:off x="3806825" y="2289175"/>
            <a:ext cx="4681538" cy="3697288"/>
            <a:chOff x="2281237" y="2331556"/>
            <a:chExt cx="4681958" cy="3697689"/>
          </a:xfrm>
        </p:grpSpPr>
        <p:pic>
          <p:nvPicPr>
            <p:cNvPr id="2355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237" y="2331556"/>
              <a:ext cx="4681958" cy="335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15"/>
            <p:cNvSpPr txBox="1">
              <a:spLocks noChangeArrowheads="1"/>
            </p:cNvSpPr>
            <p:nvPr/>
          </p:nvSpPr>
          <p:spPr bwMode="auto">
            <a:xfrm>
              <a:off x="2281237" y="5798413"/>
              <a:ext cx="4681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 typeface="Arial" panose="020B0604020202020204" pitchFamily="34" charset="0"/>
                <a:buNone/>
              </a:pPr>
              <a:r>
                <a:rPr lang="en-GB" altLang="en-US" sz="900">
                  <a:solidFill>
                    <a:schemeClr val="tx1"/>
                  </a:solidFill>
                  <a:latin typeface="Tuffy" pitchFamily="34" charset="0"/>
                </a:rPr>
                <a:t>“</a:t>
              </a:r>
              <a:r>
                <a:rPr lang="en-GB" altLang="en-US" sz="900" b="1">
                  <a:hlinkClick r:id="rId7"/>
                </a:rPr>
                <a:t>Six Donuts</a:t>
              </a:r>
              <a:r>
                <a:rPr lang="en-GB" altLang="en-US" sz="900">
                  <a:solidFill>
                    <a:schemeClr val="tx1"/>
                  </a:solidFill>
                  <a:latin typeface="Tuffy" pitchFamily="34" charset="0"/>
                </a:rPr>
                <a:t>” by</a:t>
              </a:r>
              <a:r>
                <a:rPr lang="en-GB" altLang="en-US" sz="900" b="1">
                  <a:solidFill>
                    <a:schemeClr val="tx1"/>
                  </a:solidFill>
                  <a:latin typeface="Tuffy" pitchFamily="34" charset="0"/>
                </a:rPr>
                <a:t> </a:t>
              </a:r>
              <a:r>
                <a:rPr lang="en-GB" altLang="en-US" sz="900" b="1">
                  <a:latin typeface="Tuffy" pitchFamily="34" charset="0"/>
                  <a:hlinkClick r:id="rId8"/>
                </a:rPr>
                <a:t>Rene Schwietzke</a:t>
              </a:r>
              <a:r>
                <a:rPr lang="en-GB" altLang="en-US" sz="900" b="1">
                  <a:latin typeface="Tuffy" pitchFamily="34" charset="0"/>
                </a:rPr>
                <a:t> </a:t>
              </a:r>
              <a:r>
                <a:rPr lang="en-GB" altLang="en-US" sz="900">
                  <a:solidFill>
                    <a:schemeClr val="tx1"/>
                  </a:solidFill>
                  <a:latin typeface="Tuffy" pitchFamily="34" charset="0"/>
                </a:rPr>
                <a:t>is licensed under </a:t>
              </a:r>
              <a:r>
                <a:rPr lang="en-GB" altLang="en-US" sz="900" b="1">
                  <a:latin typeface="Tuffy" pitchFamily="34" charset="0"/>
                  <a:hlinkClick r:id="rId4"/>
                </a:rPr>
                <a:t>CC BY 2.0</a:t>
              </a:r>
              <a:endParaRPr lang="en-GB" altLang="en-US" sz="900" b="1">
                <a:latin typeface="Tuffy" pitchFamily="34" charset="0"/>
              </a:endParaRPr>
            </a:p>
          </p:txBody>
        </p:sp>
      </p:grpSp>
    </p:spTree>
    <p:extLst>
      <p:ext uri="{BB962C8B-B14F-4D97-AF65-F5344CB8AC3E}">
        <p14:creationId xmlns:p14="http://schemas.microsoft.com/office/powerpoint/2010/main" val="67214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a:xfrm>
            <a:off x="1981201" y="479426"/>
            <a:ext cx="8220075" cy="993775"/>
          </a:xfrm>
        </p:spPr>
        <p:txBody>
          <a:bodyPr/>
          <a:lstStyle/>
          <a:p>
            <a:pPr eaLnBrk="1" hangingPunct="1"/>
            <a:r>
              <a:rPr lang="en-US" altLang="en-US">
                <a:latin typeface="Twinkl" pitchFamily="2" charset="0"/>
              </a:rPr>
              <a:t>Challenge</a:t>
            </a:r>
            <a:endParaRPr lang="en-GB" altLang="en-US"/>
          </a:p>
        </p:txBody>
      </p:sp>
      <p:sp>
        <p:nvSpPr>
          <p:cNvPr id="25603" name="Rectangle 2"/>
          <p:cNvSpPr>
            <a:spLocks noChangeArrowheads="1"/>
          </p:cNvSpPr>
          <p:nvPr/>
        </p:nvSpPr>
        <p:spPr bwMode="auto">
          <a:xfrm>
            <a:off x="2279650" y="1397000"/>
            <a:ext cx="7632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a:lnSpc>
                <a:spcPct val="100000"/>
              </a:lnSpc>
              <a:spcBef>
                <a:spcPct val="0"/>
              </a:spcBef>
              <a:buNone/>
            </a:pPr>
            <a:r>
              <a:rPr lang="en-US" altLang="en-US">
                <a:solidFill>
                  <a:schemeClr val="tx1"/>
                </a:solidFill>
                <a:latin typeface="Twinkl"/>
              </a:rPr>
              <a:t>Quickly, find something in your house that shows the number 6. Take a picture of it.</a:t>
            </a:r>
            <a:endParaRPr lang="en-US" altLang="en-US">
              <a:solidFill>
                <a:schemeClr val="tx1"/>
              </a:solidFill>
            </a:endParaRPr>
          </a:p>
        </p:txBody>
      </p:sp>
      <p:sp>
        <p:nvSpPr>
          <p:cNvPr id="5" name="TextBox 4">
            <a:extLst>
              <a:ext uri="{FF2B5EF4-FFF2-40B4-BE49-F238E27FC236}">
                <a16:creationId xmlns:a16="http://schemas.microsoft.com/office/drawing/2014/main" id="{B8DEFB27-3F54-48BE-A91E-48A9D883A0E0}"/>
              </a:ext>
            </a:extLst>
          </p:cNvPr>
          <p:cNvSpPr txBox="1"/>
          <p:nvPr/>
        </p:nvSpPr>
        <p:spPr>
          <a:xfrm rot="488822">
            <a:off x="3148402" y="1302639"/>
            <a:ext cx="1375319" cy="3170099"/>
          </a:xfrm>
          <a:prstGeom prst="rect">
            <a:avLst/>
          </a:prstGeom>
          <a:noFill/>
        </p:spPr>
        <p:txBody>
          <a:bodyPr>
            <a:spAutoFit/>
          </a:bodyPr>
          <a:lstStyle/>
          <a:p>
            <a:pPr>
              <a:defRPr/>
            </a:pPr>
            <a:r>
              <a:rPr lang="en-GB" sz="20000" b="1">
                <a:ln w="28575">
                  <a:solidFill>
                    <a:schemeClr val="tx1"/>
                  </a:solidFill>
                </a:ln>
                <a:solidFill>
                  <a:schemeClr val="bg1"/>
                </a:solidFill>
              </a:rPr>
              <a:t>6</a:t>
            </a:r>
          </a:p>
        </p:txBody>
      </p:sp>
      <p:sp>
        <p:nvSpPr>
          <p:cNvPr id="25605" name="Rectangle 7"/>
          <p:cNvSpPr>
            <a:spLocks noChangeArrowheads="1"/>
          </p:cNvSpPr>
          <p:nvPr/>
        </p:nvSpPr>
        <p:spPr bwMode="auto">
          <a:xfrm>
            <a:off x="4664075" y="1416050"/>
            <a:ext cx="47831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15000" b="1">
                <a:solidFill>
                  <a:srgbClr val="E84D15"/>
                </a:solidFill>
              </a:rPr>
              <a:t>six</a:t>
            </a:r>
          </a:p>
        </p:txBody>
      </p:sp>
      <p:sp>
        <p:nvSpPr>
          <p:cNvPr id="7" name="Oval 6">
            <a:hlinkClick r:id="rId2" action="ppaction://hlinksldjump"/>
            <a:extLst>
              <a:ext uri="{FF2B5EF4-FFF2-40B4-BE49-F238E27FC236}">
                <a16:creationId xmlns:a16="http://schemas.microsoft.com/office/drawing/2014/main" id="{BAEAF80B-DE8E-4EF8-8C43-362B20A20E4D}"/>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sp>
        <p:nvSpPr>
          <p:cNvPr id="13" name="Oval 12">
            <a:extLst>
              <a:ext uri="{FF2B5EF4-FFF2-40B4-BE49-F238E27FC236}">
                <a16:creationId xmlns:a16="http://schemas.microsoft.com/office/drawing/2014/main" id="{6C765CA1-26F4-4988-A86F-D87F6D5808A1}"/>
              </a:ext>
            </a:extLst>
          </p:cNvPr>
          <p:cNvSpPr/>
          <p:nvPr/>
        </p:nvSpPr>
        <p:spPr>
          <a:xfrm>
            <a:off x="3951288" y="2170113"/>
            <a:ext cx="119062" cy="120650"/>
          </a:xfrm>
          <a:prstGeom prst="ellipse">
            <a:avLst/>
          </a:prstGeom>
          <a:solidFill>
            <a:srgbClr val="E52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6" name="Straight Arrow Connector 15">
            <a:extLst>
              <a:ext uri="{FF2B5EF4-FFF2-40B4-BE49-F238E27FC236}">
                <a16:creationId xmlns:a16="http://schemas.microsoft.com/office/drawing/2014/main" id="{C9B7E74B-E03F-4B49-B9BA-063318045DAD}"/>
              </a:ext>
            </a:extLst>
          </p:cNvPr>
          <p:cNvCxnSpPr>
            <a:cxnSpLocks/>
          </p:cNvCxnSpPr>
          <p:nvPr/>
        </p:nvCxnSpPr>
        <p:spPr>
          <a:xfrm flipH="1">
            <a:off x="3890963" y="2247900"/>
            <a:ext cx="119062" cy="153988"/>
          </a:xfrm>
          <a:prstGeom prst="straightConnector1">
            <a:avLst/>
          </a:prstGeom>
          <a:ln w="38100">
            <a:solidFill>
              <a:srgbClr val="E52122"/>
            </a:solidFill>
            <a:tailEnd type="triangle"/>
          </a:ln>
        </p:spPr>
        <p:style>
          <a:lnRef idx="1">
            <a:schemeClr val="accent1"/>
          </a:lnRef>
          <a:fillRef idx="0">
            <a:schemeClr val="accent1"/>
          </a:fillRef>
          <a:effectRef idx="0">
            <a:schemeClr val="accent1"/>
          </a:effectRef>
          <a:fontRef idx="minor">
            <a:schemeClr val="tx1"/>
          </a:fontRef>
        </p:style>
      </p:cxnSp>
      <p:pic>
        <p:nvPicPr>
          <p:cNvPr id="25609" name="Picture 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0700230">
            <a:off x="4721225" y="3576638"/>
            <a:ext cx="14620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1"/>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679956">
            <a:off x="6994525" y="3921126"/>
            <a:ext cx="19383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666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1981201" y="479426"/>
            <a:ext cx="8220075" cy="993775"/>
          </a:xfrm>
        </p:spPr>
        <p:txBody>
          <a:bodyPr/>
          <a:lstStyle/>
          <a:p>
            <a:pPr eaLnBrk="1" hangingPunct="1"/>
            <a:r>
              <a:rPr lang="en-US" altLang="en-US">
                <a:latin typeface="Twinkl" pitchFamily="2" charset="0"/>
              </a:rPr>
              <a:t>Challenge</a:t>
            </a:r>
            <a:endParaRPr lang="en-GB" altLang="en-US"/>
          </a:p>
        </p:txBody>
      </p:sp>
      <p:sp>
        <p:nvSpPr>
          <p:cNvPr id="26627" name="Rectangle 2"/>
          <p:cNvSpPr>
            <a:spLocks noChangeArrowheads="1"/>
          </p:cNvSpPr>
          <p:nvPr/>
        </p:nvSpPr>
        <p:spPr bwMode="auto">
          <a:xfrm>
            <a:off x="2279650" y="1397000"/>
            <a:ext cx="763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a:lnSpc>
                <a:spcPct val="100000"/>
              </a:lnSpc>
              <a:spcBef>
                <a:spcPct val="0"/>
              </a:spcBef>
              <a:buNone/>
            </a:pPr>
            <a:r>
              <a:rPr lang="en-US" altLang="en-US">
                <a:solidFill>
                  <a:schemeClr val="tx1"/>
                </a:solidFill>
                <a:latin typeface="Twinkl"/>
              </a:rPr>
              <a:t>Quickly, find 6 cups and get your adult to take a photo.</a:t>
            </a:r>
          </a:p>
        </p:txBody>
      </p:sp>
      <p:pic>
        <p:nvPicPr>
          <p:cNvPr id="26628" name="Picture 8"/>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88138" y="2060576"/>
            <a:ext cx="10795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1BD6CB3-A4D5-424D-B5B8-A9977BEB6692}"/>
              </a:ext>
            </a:extLst>
          </p:cNvPr>
          <p:cNvSpPr txBox="1"/>
          <p:nvPr/>
        </p:nvSpPr>
        <p:spPr>
          <a:xfrm>
            <a:off x="3386896" y="1448390"/>
            <a:ext cx="1375319" cy="4708981"/>
          </a:xfrm>
          <a:prstGeom prst="rect">
            <a:avLst/>
          </a:prstGeom>
          <a:noFill/>
        </p:spPr>
        <p:txBody>
          <a:bodyPr>
            <a:spAutoFit/>
          </a:bodyPr>
          <a:lstStyle/>
          <a:p>
            <a:pPr>
              <a:defRPr/>
            </a:pPr>
            <a:r>
              <a:rPr lang="en-GB" sz="30000" b="1">
                <a:ln w="28575">
                  <a:solidFill>
                    <a:schemeClr val="tx1"/>
                  </a:solidFill>
                </a:ln>
                <a:solidFill>
                  <a:schemeClr val="bg1"/>
                </a:solidFill>
              </a:rPr>
              <a:t>6</a:t>
            </a:r>
          </a:p>
        </p:txBody>
      </p:sp>
      <p:sp>
        <p:nvSpPr>
          <p:cNvPr id="9" name="Oval 8">
            <a:hlinkClick r:id="rId3" action="ppaction://hlinksldjump"/>
            <a:extLst>
              <a:ext uri="{FF2B5EF4-FFF2-40B4-BE49-F238E27FC236}">
                <a16:creationId xmlns:a16="http://schemas.microsoft.com/office/drawing/2014/main" id="{212A8756-6B51-401C-9156-30CB896AFA79}"/>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pic>
        <p:nvPicPr>
          <p:cNvPr id="26631" name="Picture 8"/>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51813" y="2060576"/>
            <a:ext cx="10795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E37CA536-3633-4BBF-9909-3137D17F48D3}"/>
              </a:ext>
            </a:extLst>
          </p:cNvPr>
          <p:cNvSpPr/>
          <p:nvPr/>
        </p:nvSpPr>
        <p:spPr>
          <a:xfrm>
            <a:off x="4413251" y="2682875"/>
            <a:ext cx="195263" cy="196850"/>
          </a:xfrm>
          <a:prstGeom prst="ellipse">
            <a:avLst/>
          </a:prstGeom>
          <a:solidFill>
            <a:srgbClr val="E52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4" name="Straight Arrow Connector 13">
            <a:extLst>
              <a:ext uri="{FF2B5EF4-FFF2-40B4-BE49-F238E27FC236}">
                <a16:creationId xmlns:a16="http://schemas.microsoft.com/office/drawing/2014/main" id="{033AD436-EDA1-40F8-A17A-86FAF651F93F}"/>
              </a:ext>
            </a:extLst>
          </p:cNvPr>
          <p:cNvCxnSpPr>
            <a:cxnSpLocks/>
          </p:cNvCxnSpPr>
          <p:nvPr/>
        </p:nvCxnSpPr>
        <p:spPr>
          <a:xfrm flipH="1">
            <a:off x="4367214" y="2794000"/>
            <a:ext cx="142875" cy="254000"/>
          </a:xfrm>
          <a:prstGeom prst="straightConnector1">
            <a:avLst/>
          </a:prstGeom>
          <a:ln w="38100">
            <a:solidFill>
              <a:srgbClr val="E52122"/>
            </a:solidFill>
            <a:tailEnd type="triangle"/>
          </a:ln>
        </p:spPr>
        <p:style>
          <a:lnRef idx="1">
            <a:schemeClr val="accent1"/>
          </a:lnRef>
          <a:fillRef idx="0">
            <a:schemeClr val="accent1"/>
          </a:fillRef>
          <a:effectRef idx="0">
            <a:schemeClr val="accent1"/>
          </a:effectRef>
          <a:fontRef idx="minor">
            <a:schemeClr val="tx1"/>
          </a:fontRef>
        </p:style>
      </p:cxnSp>
      <p:pic>
        <p:nvPicPr>
          <p:cNvPr id="26634" name="Picture 8"/>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88138" y="3394076"/>
            <a:ext cx="10795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8"/>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51813" y="3394076"/>
            <a:ext cx="10795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8"/>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88138" y="4803776"/>
            <a:ext cx="10795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8"/>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151813" y="4803776"/>
            <a:ext cx="10795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cup of coffee&#10;&#10;Description automatically generated">
            <a:extLst>
              <a:ext uri="{FF2B5EF4-FFF2-40B4-BE49-F238E27FC236}">
                <a16:creationId xmlns:a16="http://schemas.microsoft.com/office/drawing/2014/main" id="{6AA6FA74-EABD-40AF-BD9C-607FF61768A5}"/>
              </a:ext>
            </a:extLst>
          </p:cNvPr>
          <p:cNvPicPr>
            <a:picLocks noChangeAspect="1"/>
          </p:cNvPicPr>
          <p:nvPr/>
        </p:nvPicPr>
        <p:blipFill>
          <a:blip r:embed="rId5"/>
          <a:stretch>
            <a:fillRect/>
          </a:stretch>
        </p:blipFill>
        <p:spPr>
          <a:xfrm>
            <a:off x="6345896" y="1958466"/>
            <a:ext cx="3985942" cy="4019370"/>
          </a:xfrm>
          <a:prstGeom prst="rect">
            <a:avLst/>
          </a:prstGeom>
        </p:spPr>
      </p:pic>
    </p:spTree>
    <p:extLst>
      <p:ext uri="{BB962C8B-B14F-4D97-AF65-F5344CB8AC3E}">
        <p14:creationId xmlns:p14="http://schemas.microsoft.com/office/powerpoint/2010/main" val="341116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1981201" y="479426"/>
            <a:ext cx="8220075" cy="993775"/>
          </a:xfrm>
        </p:spPr>
        <p:txBody>
          <a:bodyPr/>
          <a:lstStyle/>
          <a:p>
            <a:pPr eaLnBrk="1" hangingPunct="1"/>
            <a:r>
              <a:rPr lang="en-GB" altLang="en-US"/>
              <a:t>Challenge</a:t>
            </a:r>
          </a:p>
        </p:txBody>
      </p:sp>
      <p:sp>
        <p:nvSpPr>
          <p:cNvPr id="27651" name="Rectangle 2"/>
          <p:cNvSpPr>
            <a:spLocks noChangeArrowheads="1"/>
          </p:cNvSpPr>
          <p:nvPr/>
        </p:nvSpPr>
        <p:spPr bwMode="auto">
          <a:xfrm>
            <a:off x="2903538" y="1390651"/>
            <a:ext cx="6375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a:buFont typeface="Arial" panose="020B0604020202020204" pitchFamily="34" charset="0"/>
              <a:buNone/>
            </a:pPr>
            <a:r>
              <a:rPr lang="en-US" altLang="en-US"/>
              <a:t>Can you find a space and make 6 big circles with each arm?</a:t>
            </a:r>
          </a:p>
        </p:txBody>
      </p:sp>
      <p:sp>
        <p:nvSpPr>
          <p:cNvPr id="5" name="Oval 4">
            <a:hlinkClick r:id="rId2" action="ppaction://hlinksldjump"/>
            <a:extLst>
              <a:ext uri="{FF2B5EF4-FFF2-40B4-BE49-F238E27FC236}">
                <a16:creationId xmlns:a16="http://schemas.microsoft.com/office/drawing/2014/main" id="{20D38032-E7BC-4405-BC8C-5706EF853ABB}"/>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pic>
        <p:nvPicPr>
          <p:cNvPr id="27653"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867151" y="1863725"/>
            <a:ext cx="444817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464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1981201" y="479426"/>
            <a:ext cx="8220075" cy="993775"/>
          </a:xfrm>
        </p:spPr>
        <p:txBody>
          <a:bodyPr/>
          <a:lstStyle/>
          <a:p>
            <a:pPr eaLnBrk="1" hangingPunct="1"/>
            <a:r>
              <a:rPr lang="en-GB" altLang="en-US"/>
              <a:t>Challenge</a:t>
            </a:r>
          </a:p>
        </p:txBody>
      </p:sp>
      <p:sp>
        <p:nvSpPr>
          <p:cNvPr id="28675" name="Rectangle 2"/>
          <p:cNvSpPr>
            <a:spLocks noChangeArrowheads="1"/>
          </p:cNvSpPr>
          <p:nvPr/>
        </p:nvSpPr>
        <p:spPr bwMode="auto">
          <a:xfrm>
            <a:off x="4541730" y="1381125"/>
            <a:ext cx="3108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US" altLang="en-US">
                <a:solidFill>
                  <a:schemeClr val="tx1"/>
                </a:solidFill>
              </a:rPr>
              <a:t>Can you show me 6 fingers?</a:t>
            </a:r>
          </a:p>
        </p:txBody>
      </p:sp>
      <p:sp>
        <p:nvSpPr>
          <p:cNvPr id="6" name="Oval 5">
            <a:hlinkClick r:id="rId2" action="ppaction://hlinksldjump"/>
            <a:extLst>
              <a:ext uri="{FF2B5EF4-FFF2-40B4-BE49-F238E27FC236}">
                <a16:creationId xmlns:a16="http://schemas.microsoft.com/office/drawing/2014/main" id="{E1226046-5E05-4683-8878-84224BBCB835}"/>
              </a:ext>
            </a:extLst>
          </p:cNvPr>
          <p:cNvSpPr/>
          <p:nvPr/>
        </p:nvSpPr>
        <p:spPr>
          <a:xfrm>
            <a:off x="2279650" y="4943475"/>
            <a:ext cx="1149350" cy="11493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back</a:t>
            </a:r>
          </a:p>
        </p:txBody>
      </p:sp>
      <p:pic>
        <p:nvPicPr>
          <p:cNvPr id="28677"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632201" y="1914525"/>
            <a:ext cx="4918075"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369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1981201" y="479426"/>
            <a:ext cx="8220075" cy="993775"/>
          </a:xfrm>
        </p:spPr>
        <p:txBody>
          <a:bodyPr/>
          <a:lstStyle/>
          <a:p>
            <a:pPr eaLnBrk="1" hangingPunct="1"/>
            <a:r>
              <a:rPr lang="en-US" altLang="en-US">
                <a:latin typeface="Twinkl" pitchFamily="2" charset="0"/>
              </a:rPr>
              <a:t>Congratulations!</a:t>
            </a:r>
            <a:endParaRPr lang="en-GB" altLang="en-US"/>
          </a:p>
        </p:txBody>
      </p:sp>
      <p:sp>
        <p:nvSpPr>
          <p:cNvPr id="29699" name="Rectangle 6"/>
          <p:cNvSpPr>
            <a:spLocks noChangeArrowheads="1"/>
          </p:cNvSpPr>
          <p:nvPr/>
        </p:nvSpPr>
        <p:spPr bwMode="auto">
          <a:xfrm>
            <a:off x="3766868" y="1299264"/>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 typeface="Arial" panose="020B0604020202020204" pitchFamily="34" charset="0"/>
              <a:buNone/>
            </a:pPr>
            <a:r>
              <a:rPr lang="en-US" altLang="en-US">
                <a:latin typeface="Twinkl"/>
              </a:rPr>
              <a:t>You are now an expert on the number 6.</a:t>
            </a:r>
          </a:p>
          <a:p>
            <a:pPr algn="ctr" eaLnBrk="1" hangingPunct="1">
              <a:lnSpc>
                <a:spcPct val="100000"/>
              </a:lnSpc>
              <a:spcBef>
                <a:spcPct val="0"/>
              </a:spcBef>
              <a:buFontTx/>
              <a:buNone/>
            </a:pPr>
            <a:endParaRPr lang="en-US" altLang="en-US">
              <a:solidFill>
                <a:schemeClr val="tx1"/>
              </a:solidFill>
            </a:endParaRPr>
          </a:p>
          <a:p>
            <a:pPr algn="ctr" eaLnBrk="1" hangingPunct="1">
              <a:lnSpc>
                <a:spcPct val="100000"/>
              </a:lnSpc>
              <a:spcBef>
                <a:spcPct val="0"/>
              </a:spcBef>
              <a:buFontTx/>
              <a:buNone/>
            </a:pPr>
            <a:r>
              <a:rPr lang="en-US" altLang="en-US">
                <a:solidFill>
                  <a:schemeClr val="tx1"/>
                </a:solidFill>
                <a:latin typeface="Twinkl"/>
              </a:rPr>
              <a:t>Can you give yourself 6 pats on the back?</a:t>
            </a:r>
          </a:p>
          <a:p>
            <a:pPr algn="ctr" eaLnBrk="1" hangingPunct="1">
              <a:lnSpc>
                <a:spcPct val="100000"/>
              </a:lnSpc>
              <a:spcBef>
                <a:spcPct val="0"/>
              </a:spcBef>
              <a:buFontTx/>
              <a:buNone/>
            </a:pPr>
            <a:endParaRPr lang="en-US" altLang="en-US">
              <a:solidFill>
                <a:schemeClr val="tx1"/>
              </a:solidFill>
            </a:endParaRPr>
          </a:p>
          <a:p>
            <a:pPr algn="ctr" eaLnBrk="1" hangingPunct="1">
              <a:lnSpc>
                <a:spcPct val="100000"/>
              </a:lnSpc>
              <a:spcBef>
                <a:spcPct val="0"/>
              </a:spcBef>
              <a:buFontTx/>
              <a:buNone/>
            </a:pPr>
            <a:r>
              <a:rPr lang="en-US" altLang="en-US">
                <a:solidFill>
                  <a:schemeClr val="tx1"/>
                </a:solidFill>
                <a:latin typeface="Twinkl"/>
              </a:rPr>
              <a:t>Can you give yourself 6 claps?</a:t>
            </a:r>
          </a:p>
          <a:p>
            <a:pPr algn="ctr">
              <a:lnSpc>
                <a:spcPct val="100000"/>
              </a:lnSpc>
              <a:spcBef>
                <a:spcPct val="0"/>
              </a:spcBef>
              <a:buNone/>
            </a:pPr>
            <a:endParaRPr lang="en-US" altLang="en-US">
              <a:solidFill>
                <a:schemeClr val="tx1"/>
              </a:solidFill>
            </a:endParaRPr>
          </a:p>
          <a:p>
            <a:pPr algn="ctr">
              <a:lnSpc>
                <a:spcPct val="100000"/>
              </a:lnSpc>
              <a:spcBef>
                <a:spcPct val="0"/>
              </a:spcBef>
              <a:buNone/>
            </a:pPr>
            <a:r>
              <a:rPr lang="en-US" altLang="en-US">
                <a:solidFill>
                  <a:schemeClr val="tx1"/>
                </a:solidFill>
                <a:latin typeface="Twinkl"/>
              </a:rPr>
              <a:t>Don’t forget to send us your pictures of all the different 6's your found.</a:t>
            </a:r>
          </a:p>
        </p:txBody>
      </p:sp>
      <p:pic>
        <p:nvPicPr>
          <p:cNvPr id="2970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r="3221"/>
          <a:stretch>
            <a:fillRect/>
          </a:stretch>
        </p:blipFill>
        <p:spPr bwMode="auto">
          <a:xfrm>
            <a:off x="6325410" y="3673416"/>
            <a:ext cx="4040187"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61400" y="3467101"/>
            <a:ext cx="6731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14113" y="3425436"/>
            <a:ext cx="3810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423400" y="3667126"/>
            <a:ext cx="6731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3316" y="2551383"/>
            <a:ext cx="6731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27249" y="2551472"/>
            <a:ext cx="6731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365956" y="1628925"/>
            <a:ext cx="6731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8"/>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6075" y="1624014"/>
            <a:ext cx="6731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8"/>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700230">
            <a:off x="1126438" y="1503962"/>
            <a:ext cx="121443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9"/>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679956">
            <a:off x="716533" y="4691692"/>
            <a:ext cx="98107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35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a:t>Date</a:t>
            </a:r>
            <a:r>
              <a:rPr lang="en-GB"/>
              <a:t>:   </a:t>
            </a:r>
            <a:r>
              <a:rPr lang="en-GB" sz="3200"/>
              <a:t>Monday 18</a:t>
            </a:r>
            <a:r>
              <a:rPr lang="en-GB" sz="3200" baseline="30000"/>
              <a:t>th</a:t>
            </a:r>
            <a:r>
              <a:rPr lang="en-GB" sz="3200"/>
              <a:t> January 2021</a:t>
            </a:r>
            <a:endParaRPr lang="en-GB"/>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2972183"/>
            <a:ext cx="10228216" cy="1446550"/>
          </a:xfrm>
          <a:prstGeom prst="rect">
            <a:avLst/>
          </a:prstGeom>
        </p:spPr>
        <p:txBody>
          <a:bodyPr wrap="square">
            <a:spAutoFit/>
          </a:bodyPr>
          <a:lstStyle/>
          <a:p>
            <a:r>
              <a:rPr lang="en-GB" sz="4400"/>
              <a:t>LO. To be able to construct a model of a chair.        </a:t>
            </a:r>
            <a:endParaRPr lang="en-US" sz="440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DT </a:t>
            </a:r>
            <a:endParaRPr lang="en-GB"/>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28420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a:p>
            <a:pPr algn="ctr"/>
            <a:endParaRPr lang="en-GB"/>
          </a:p>
          <a:p>
            <a:pPr algn="ctr"/>
            <a:endParaRPr lang="en-GB">
              <a:cs typeface="Calibri" panose="020F0502020204030204"/>
            </a:endParaRPr>
          </a:p>
          <a:p>
            <a:pPr algn="ctr"/>
            <a:endParaRPr lang="en-GB">
              <a:cs typeface="Calibri" panose="020F0502020204030204"/>
            </a:endParaRPr>
          </a:p>
          <a:p>
            <a:pPr algn="ctr"/>
            <a:endParaRPr lang="en-GB"/>
          </a:p>
          <a:p>
            <a:pPr algn="ctr"/>
            <a:endParaRPr lang="en-GB"/>
          </a:p>
          <a:p>
            <a:pPr algn="ctr"/>
            <a:endParaRPr lang="en-GB"/>
          </a:p>
          <a:p>
            <a:pPr algn="ctr"/>
            <a:endParaRPr lang="en-GB"/>
          </a:p>
          <a:p>
            <a:pPr algn="ctr"/>
            <a:endParaRPr lang="en-GB"/>
          </a:p>
          <a:p>
            <a:pPr algn="ctr"/>
            <a:endParaRPr lang="en-GB">
              <a:cs typeface="Calibri" panose="020F0502020204030204"/>
            </a:endParaRPr>
          </a:p>
          <a:p>
            <a:pPr algn="ctr"/>
            <a:endParaRPr lang="en-GB"/>
          </a:p>
          <a:p>
            <a:pPr algn="ctr"/>
            <a:endParaRPr lang="en-GB">
              <a:cs typeface="Calibri" panose="020F0502020204030204"/>
            </a:endParaRPr>
          </a:p>
          <a:p>
            <a:pPr algn="ctr"/>
            <a:endParaRPr lang="en-GB"/>
          </a:p>
          <a:p>
            <a:pPr algn="ctr"/>
            <a:endParaRPr lang="en-GB"/>
          </a:p>
          <a:p>
            <a:pPr algn="ctr"/>
            <a:endParaRPr lang="en-GB">
              <a:cs typeface="Calibri"/>
            </a:endParaRPr>
          </a:p>
          <a:p>
            <a:pPr algn="ctr"/>
            <a:endParaRPr lang="en-GB"/>
          </a:p>
          <a:p>
            <a:pPr algn="ctr"/>
            <a:endParaRPr lang="en-GB"/>
          </a:p>
          <a:p>
            <a:pPr algn="ctr"/>
            <a:endParaRPr lang="en-GB"/>
          </a:p>
          <a:p>
            <a:pPr algn="ctr"/>
            <a:r>
              <a:rPr lang="en-GB">
                <a:hlinkClick r:id="rId2"/>
              </a:rPr>
              <a:t>https://www.youtube.com/channel/UCo7fbLgY2oA_cFCIg9GdxtQ?mc_cid=71ef745098&amp;mc_eid=c9705b8c67</a:t>
            </a:r>
            <a:endParaRPr lang="en-GB">
              <a:cs typeface="Calibri"/>
            </a:endParaRPr>
          </a:p>
          <a:p>
            <a:pPr algn="ctr"/>
            <a:endParaRPr lang="en-GB">
              <a:cs typeface="Calibri"/>
            </a:endParaRPr>
          </a:p>
        </p:txBody>
      </p:sp>
      <p:sp>
        <p:nvSpPr>
          <p:cNvPr id="5" name="TextBox 4">
            <a:extLst>
              <a:ext uri="{FF2B5EF4-FFF2-40B4-BE49-F238E27FC236}">
                <a16:creationId xmlns:a16="http://schemas.microsoft.com/office/drawing/2014/main" id="{B0413337-945E-4AA4-B8E8-DC1F69BA9409}"/>
              </a:ext>
            </a:extLst>
          </p:cNvPr>
          <p:cNvSpPr txBox="1"/>
          <p:nvPr/>
        </p:nvSpPr>
        <p:spPr>
          <a:xfrm>
            <a:off x="180256" y="3763852"/>
            <a:ext cx="11829690"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At school, the children have daily phonics sessions to teach the letter sounds.  In Term 1, reception children were taught all set 1 sounds, how to split simple words into sounds and how to blend sounds together to make words.  All children will be at different stages with which sounds they can remember but it will still be beneficial to recap sounds already taught.  </a:t>
            </a:r>
          </a:p>
          <a:p>
            <a:r>
              <a:rPr lang="en-GB">
                <a:cs typeface="Calibri"/>
              </a:rPr>
              <a:t>The image above is an example of the videos which are available through Read Write Inc on their YouTube channel for you to access daily from home (See link below). The videos will change daily for both Set 1 and Set 2 sounds.</a:t>
            </a: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CFCEC816-04EF-451E-AC94-F5BB99009561}"/>
              </a:ext>
            </a:extLst>
          </p:cNvPr>
          <p:cNvPicPr>
            <a:picLocks noChangeAspect="1"/>
          </p:cNvPicPr>
          <p:nvPr/>
        </p:nvPicPr>
        <p:blipFill>
          <a:blip r:embed="rId3"/>
          <a:stretch>
            <a:fillRect/>
          </a:stretch>
        </p:blipFill>
        <p:spPr>
          <a:xfrm>
            <a:off x="224287" y="1014707"/>
            <a:ext cx="5810507" cy="2622390"/>
          </a:xfrm>
          <a:prstGeom prst="rect">
            <a:avLst/>
          </a:prstGeom>
        </p:spPr>
      </p:pic>
      <p:sp>
        <p:nvSpPr>
          <p:cNvPr id="8" name="Oval 7">
            <a:extLst>
              <a:ext uri="{FF2B5EF4-FFF2-40B4-BE49-F238E27FC236}">
                <a16:creationId xmlns:a16="http://schemas.microsoft.com/office/drawing/2014/main" id="{3711D80C-6525-43BA-8B04-F69236A8A62D}"/>
              </a:ext>
            </a:extLst>
          </p:cNvPr>
          <p:cNvSpPr/>
          <p:nvPr/>
        </p:nvSpPr>
        <p:spPr>
          <a:xfrm>
            <a:off x="58589" y="1302230"/>
            <a:ext cx="2357884" cy="19840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Origi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Rectangle 9">
            <a:extLst>
              <a:ext uri="{FF2B5EF4-FFF2-40B4-BE49-F238E27FC236}">
                <a16:creationId xmlns:a16="http://schemas.microsoft.com/office/drawing/2014/main" id="{7D1BEF3C-F20D-6C42-9571-2988CDDAB497}"/>
              </a:ext>
            </a:extLst>
          </p:cNvPr>
          <p:cNvSpPr/>
          <p:nvPr/>
        </p:nvSpPr>
        <p:spPr>
          <a:xfrm>
            <a:off x="180256" y="212872"/>
            <a:ext cx="7594114" cy="54140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792588D-561B-4FB9-8616-A7D029151824}"/>
              </a:ext>
            </a:extLst>
          </p:cNvPr>
          <p:cNvSpPr txBox="1"/>
          <p:nvPr/>
        </p:nvSpPr>
        <p:spPr>
          <a:xfrm>
            <a:off x="266520" y="295275"/>
            <a:ext cx="5193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cs typeface="Calibri"/>
              </a:rPr>
              <a:t>Phonics information for remote learning.  </a:t>
            </a:r>
          </a:p>
        </p:txBody>
      </p:sp>
      <p:sp>
        <p:nvSpPr>
          <p:cNvPr id="12" name="Rectangle 11">
            <a:extLst>
              <a:ext uri="{FF2B5EF4-FFF2-40B4-BE49-F238E27FC236}">
                <a16:creationId xmlns:a16="http://schemas.microsoft.com/office/drawing/2014/main" id="{112B304E-1247-4D4E-AD5C-CA471A52F747}"/>
              </a:ext>
            </a:extLst>
          </p:cNvPr>
          <p:cNvSpPr/>
          <p:nvPr/>
        </p:nvSpPr>
        <p:spPr>
          <a:xfrm>
            <a:off x="180256" y="6021977"/>
            <a:ext cx="5280018" cy="66236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S           </a:t>
            </a:r>
            <a:r>
              <a:rPr lang="en-GB" err="1"/>
              <a:t>s</a:t>
            </a:r>
            <a:r>
              <a:rPr lang="en-GB" err="1">
                <a:solidFill>
                  <a:schemeClr val="tx1"/>
                </a:solidFill>
              </a:rPr>
              <a:t>Subject</a:t>
            </a:r>
            <a:r>
              <a:rPr lang="en-GB">
                <a:solidFill>
                  <a:schemeClr val="tx1"/>
                </a:solidFill>
              </a:rPr>
              <a:t>: Phonics</a:t>
            </a:r>
            <a:endParaRPr lang="en-GB"/>
          </a:p>
        </p:txBody>
      </p:sp>
      <p:pic>
        <p:nvPicPr>
          <p:cNvPr id="13" name="Picture 12">
            <a:extLst>
              <a:ext uri="{FF2B5EF4-FFF2-40B4-BE49-F238E27FC236}">
                <a16:creationId xmlns:a16="http://schemas.microsoft.com/office/drawing/2014/main" id="{2DC17CDE-3490-9646-AE3F-ECDF7D3CE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520" y="6058964"/>
            <a:ext cx="588390" cy="588390"/>
          </a:xfrm>
          <a:prstGeom prst="rect">
            <a:avLst/>
          </a:prstGeom>
        </p:spPr>
      </p:pic>
      <p:pic>
        <p:nvPicPr>
          <p:cNvPr id="2" name="Picture 3" descr="Graphical user interface, text, application, chat or text message&#10;&#10;Description automatically generated">
            <a:extLst>
              <a:ext uri="{FF2B5EF4-FFF2-40B4-BE49-F238E27FC236}">
                <a16:creationId xmlns:a16="http://schemas.microsoft.com/office/drawing/2014/main" id="{3E4C7D3A-963F-4BF8-9564-60A5359ED185}"/>
              </a:ext>
            </a:extLst>
          </p:cNvPr>
          <p:cNvPicPr>
            <a:picLocks noChangeAspect="1"/>
          </p:cNvPicPr>
          <p:nvPr/>
        </p:nvPicPr>
        <p:blipFill>
          <a:blip r:embed="rId6"/>
          <a:stretch>
            <a:fillRect/>
          </a:stretch>
        </p:blipFill>
        <p:spPr>
          <a:xfrm>
            <a:off x="6190891" y="1012551"/>
            <a:ext cx="5115463" cy="2604407"/>
          </a:xfrm>
          <a:prstGeom prst="rect">
            <a:avLst/>
          </a:prstGeom>
        </p:spPr>
      </p:pic>
      <p:sp>
        <p:nvSpPr>
          <p:cNvPr id="6" name="TextBox 5">
            <a:extLst>
              <a:ext uri="{FF2B5EF4-FFF2-40B4-BE49-F238E27FC236}">
                <a16:creationId xmlns:a16="http://schemas.microsoft.com/office/drawing/2014/main" id="{0FC3567F-98B0-4E65-9F25-C360FFD063D2}"/>
              </a:ext>
            </a:extLst>
          </p:cNvPr>
          <p:cNvSpPr txBox="1"/>
          <p:nvPr/>
        </p:nvSpPr>
        <p:spPr>
          <a:xfrm>
            <a:off x="2523766" y="827238"/>
            <a:ext cx="1061050" cy="369332"/>
          </a:xfrm>
          <a:prstGeom prst="rect">
            <a:avLst/>
          </a:prstGeom>
          <a:solidFill>
            <a:schemeClr val="bg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Group A</a:t>
            </a:r>
          </a:p>
        </p:txBody>
      </p:sp>
      <p:sp>
        <p:nvSpPr>
          <p:cNvPr id="14" name="TextBox 13">
            <a:extLst>
              <a:ext uri="{FF2B5EF4-FFF2-40B4-BE49-F238E27FC236}">
                <a16:creationId xmlns:a16="http://schemas.microsoft.com/office/drawing/2014/main" id="{372E5D76-8A3C-4AA0-B60E-871599E474E9}"/>
              </a:ext>
            </a:extLst>
          </p:cNvPr>
          <p:cNvSpPr txBox="1"/>
          <p:nvPr/>
        </p:nvSpPr>
        <p:spPr>
          <a:xfrm>
            <a:off x="8375350" y="740973"/>
            <a:ext cx="1061050" cy="369332"/>
          </a:xfrm>
          <a:prstGeom prst="rect">
            <a:avLst/>
          </a:prstGeom>
          <a:solidFill>
            <a:schemeClr val="bg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Group B</a:t>
            </a:r>
          </a:p>
        </p:txBody>
      </p:sp>
    </p:spTree>
    <p:extLst>
      <p:ext uri="{BB962C8B-B14F-4D97-AF65-F5344CB8AC3E}">
        <p14:creationId xmlns:p14="http://schemas.microsoft.com/office/powerpoint/2010/main" val="62871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1623"/>
            <a:ext cx="1244001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98371B1-4EB5-354F-8252-0F1C54AFC2BD}"/>
              </a:ext>
            </a:extLst>
          </p:cNvPr>
          <p:cNvSpPr txBox="1"/>
          <p:nvPr/>
        </p:nvSpPr>
        <p:spPr>
          <a:xfrm>
            <a:off x="248010" y="237920"/>
            <a:ext cx="11943990" cy="7540526"/>
          </a:xfrm>
          <a:prstGeom prst="rect">
            <a:avLst/>
          </a:prstGeom>
          <a:noFill/>
        </p:spPr>
        <p:txBody>
          <a:bodyPr wrap="square" lIns="91440" tIns="45720" rIns="91440" bIns="45720" rtlCol="0" anchor="t">
            <a:spAutoFit/>
          </a:bodyPr>
          <a:lstStyle/>
          <a:p>
            <a:pPr algn="ctr"/>
            <a:r>
              <a:rPr lang="en-US" sz="3200"/>
              <a:t>Making a chair</a:t>
            </a:r>
          </a:p>
          <a:p>
            <a:endParaRPr lang="en-US" sz="800"/>
          </a:p>
          <a:p>
            <a:r>
              <a:rPr lang="en-US" sz="2000"/>
              <a:t>Today we are going to help fix the mess that was made in our story setting by solving the problem of the broken chair.  You are going to make a model of a new chair.  You can make your model chair out of anything you can find around your home.</a:t>
            </a:r>
          </a:p>
          <a:p>
            <a:endParaRPr lang="en-US" sz="2000"/>
          </a:p>
          <a:p>
            <a:r>
              <a:rPr lang="en-US" sz="2000"/>
              <a:t>This could include:</a:t>
            </a:r>
          </a:p>
          <a:p>
            <a:pPr marL="342900" indent="-342900">
              <a:buFont typeface="Arial" panose="020B0604020202020204" pitchFamily="34" charset="0"/>
              <a:buChar char="•"/>
            </a:pPr>
            <a:r>
              <a:rPr lang="en-US" sz="2000"/>
              <a:t>Empty boxes</a:t>
            </a:r>
          </a:p>
          <a:p>
            <a:pPr marL="342900" indent="-342900">
              <a:buFont typeface="Arial" panose="020B0604020202020204" pitchFamily="34" charset="0"/>
              <a:buChar char="•"/>
            </a:pPr>
            <a:r>
              <a:rPr lang="en-US" sz="2000"/>
              <a:t>Cardboard tubes</a:t>
            </a:r>
          </a:p>
          <a:p>
            <a:pPr marL="342900" indent="-342900">
              <a:buFont typeface="Arial" panose="020B0604020202020204" pitchFamily="34" charset="0"/>
              <a:buChar char="•"/>
            </a:pPr>
            <a:r>
              <a:rPr lang="en-US" sz="2000"/>
              <a:t>Lego</a:t>
            </a:r>
          </a:p>
          <a:p>
            <a:pPr marL="342900" indent="-342900">
              <a:buFont typeface="Arial" panose="020B0604020202020204" pitchFamily="34" charset="0"/>
              <a:buChar char="•"/>
            </a:pPr>
            <a:r>
              <a:rPr lang="en-US" sz="2000"/>
              <a:t>Building blocks</a:t>
            </a:r>
          </a:p>
          <a:p>
            <a:pPr marL="342900" indent="-342900">
              <a:buFont typeface="Arial" panose="020B0604020202020204" pitchFamily="34" charset="0"/>
              <a:buChar char="•"/>
            </a:pPr>
            <a:r>
              <a:rPr lang="en-US" sz="2000"/>
              <a:t>Folded paper</a:t>
            </a:r>
          </a:p>
          <a:p>
            <a:pPr marL="342900" indent="-342900">
              <a:buFont typeface="Arial" panose="020B0604020202020204" pitchFamily="34" charset="0"/>
              <a:buChar char="•"/>
            </a:pPr>
            <a:endParaRPr lang="en-US" sz="2000"/>
          </a:p>
          <a:p>
            <a:r>
              <a:rPr lang="en-US" sz="2000"/>
              <a:t>I wonder how creative you can be…</a:t>
            </a:r>
          </a:p>
          <a:p>
            <a:endParaRPr lang="en-US" sz="2000"/>
          </a:p>
          <a:p>
            <a:r>
              <a:rPr lang="en-US" sz="2000"/>
              <a:t>Can you explain to your adult why you </a:t>
            </a:r>
          </a:p>
          <a:p>
            <a:r>
              <a:rPr lang="en-US" sz="2000"/>
              <a:t>chose to use your materials.  Is it because it</a:t>
            </a:r>
          </a:p>
          <a:p>
            <a:r>
              <a:rPr lang="en-US" sz="2000">
                <a:cs typeface="Calibri"/>
              </a:rPr>
              <a:t>is strong, flat, bendy? </a:t>
            </a:r>
          </a:p>
          <a:p>
            <a:endParaRPr lang="en-US" sz="2000"/>
          </a:p>
          <a:p>
            <a:r>
              <a:rPr lang="en-US" sz="2000"/>
              <a:t>I wonder if your chair can hold a toy sitting on it?  Test it out and take a picture. Don’t forget to send it to us.</a:t>
            </a:r>
            <a:endParaRPr lang="en-US" sz="2000">
              <a:cs typeface="Calibri"/>
            </a:endParaRPr>
          </a:p>
          <a:p>
            <a:pPr marL="342900" indent="-342900">
              <a:buFont typeface="Arial" panose="020B0604020202020204" pitchFamily="34" charset="0"/>
              <a:buChar char="•"/>
            </a:pPr>
            <a:endParaRPr lang="en-US" sz="2000"/>
          </a:p>
          <a:p>
            <a:endParaRPr lang="en-US" sz="2000"/>
          </a:p>
          <a:p>
            <a:endParaRPr lang="en-US" sz="2000"/>
          </a:p>
          <a:p>
            <a:endParaRPr lang="en-US" sz="2400"/>
          </a:p>
        </p:txBody>
      </p:sp>
      <p:pic>
        <p:nvPicPr>
          <p:cNvPr id="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980429" y="38397"/>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3"/>
          <a:stretch>
            <a:fillRect/>
          </a:stretch>
        </p:blipFill>
        <p:spPr>
          <a:xfrm>
            <a:off x="4002404" y="2096517"/>
            <a:ext cx="2523088" cy="1727000"/>
          </a:xfrm>
          <a:prstGeom prst="rect">
            <a:avLst/>
          </a:prstGeom>
        </p:spPr>
      </p:pic>
      <p:pic>
        <p:nvPicPr>
          <p:cNvPr id="6" name="Picture 5"/>
          <p:cNvPicPr>
            <a:picLocks noChangeAspect="1"/>
          </p:cNvPicPr>
          <p:nvPr/>
        </p:nvPicPr>
        <p:blipFill rotWithShape="1">
          <a:blip r:embed="rId4"/>
          <a:srcRect l="50385"/>
          <a:stretch/>
        </p:blipFill>
        <p:spPr>
          <a:xfrm>
            <a:off x="6987486" y="2096517"/>
            <a:ext cx="1786621" cy="1571844"/>
          </a:xfrm>
          <a:prstGeom prst="rect">
            <a:avLst/>
          </a:prstGeom>
        </p:spPr>
      </p:pic>
      <p:pic>
        <p:nvPicPr>
          <p:cNvPr id="7" name="Picture 6"/>
          <p:cNvPicPr>
            <a:picLocks noChangeAspect="1"/>
          </p:cNvPicPr>
          <p:nvPr/>
        </p:nvPicPr>
        <p:blipFill>
          <a:blip r:embed="rId5"/>
          <a:stretch>
            <a:fillRect/>
          </a:stretch>
        </p:blipFill>
        <p:spPr>
          <a:xfrm>
            <a:off x="9176981" y="1977345"/>
            <a:ext cx="2076740" cy="1686160"/>
          </a:xfrm>
          <a:prstGeom prst="rect">
            <a:avLst/>
          </a:prstGeom>
        </p:spPr>
      </p:pic>
      <p:pic>
        <p:nvPicPr>
          <p:cNvPr id="8" name="Picture 7"/>
          <p:cNvPicPr>
            <a:picLocks noChangeAspect="1"/>
          </p:cNvPicPr>
          <p:nvPr/>
        </p:nvPicPr>
        <p:blipFill>
          <a:blip r:embed="rId6"/>
          <a:stretch>
            <a:fillRect/>
          </a:stretch>
        </p:blipFill>
        <p:spPr>
          <a:xfrm>
            <a:off x="4899967" y="3999095"/>
            <a:ext cx="1922745" cy="1707355"/>
          </a:xfrm>
          <a:prstGeom prst="rect">
            <a:avLst/>
          </a:prstGeom>
        </p:spPr>
      </p:pic>
      <p:pic>
        <p:nvPicPr>
          <p:cNvPr id="9" name="Picture 8"/>
          <p:cNvPicPr>
            <a:picLocks noChangeAspect="1"/>
          </p:cNvPicPr>
          <p:nvPr/>
        </p:nvPicPr>
        <p:blipFill>
          <a:blip r:embed="rId7"/>
          <a:stretch>
            <a:fillRect/>
          </a:stretch>
        </p:blipFill>
        <p:spPr>
          <a:xfrm>
            <a:off x="8037646" y="3850551"/>
            <a:ext cx="2942783" cy="1591756"/>
          </a:xfrm>
          <a:prstGeom prst="rect">
            <a:avLst/>
          </a:prstGeom>
        </p:spPr>
      </p:pic>
    </p:spTree>
    <p:extLst>
      <p:ext uri="{BB962C8B-B14F-4D97-AF65-F5344CB8AC3E}">
        <p14:creationId xmlns:p14="http://schemas.microsoft.com/office/powerpoint/2010/main" val="2522716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9361"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English </a:t>
            </a: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a:t>Date</a:t>
            </a:r>
            <a:r>
              <a:rPr lang="en-GB"/>
              <a:t>:   </a:t>
            </a:r>
            <a:r>
              <a:rPr lang="en-GB" sz="3200"/>
              <a:t>Tuesday 19</a:t>
            </a:r>
            <a:r>
              <a:rPr lang="en-GB" sz="3200" baseline="30000"/>
              <a:t>th</a:t>
            </a:r>
            <a:r>
              <a:rPr lang="en-GB" sz="3200"/>
              <a:t> January 2021</a:t>
            </a:r>
            <a:endParaRPr lang="en-GB"/>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a:t>LO. To be able to complete a sentence.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7295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37071"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263236" y="11416"/>
            <a:ext cx="11055928" cy="1815882"/>
          </a:xfrm>
          <a:prstGeom prst="rect">
            <a:avLst/>
          </a:prstGeom>
          <a:noFill/>
        </p:spPr>
        <p:txBody>
          <a:bodyPr wrap="square" rtlCol="0">
            <a:spAutoFit/>
          </a:bodyPr>
          <a:lstStyle/>
          <a:p>
            <a:pPr algn="ctr"/>
            <a:r>
              <a:rPr lang="en-GB" sz="3200">
                <a:latin typeface="Comic Sans MS" panose="030F0702030302020204" pitchFamily="66" charset="0"/>
              </a:rPr>
              <a:t>Who could it be?</a:t>
            </a:r>
            <a:endParaRPr lang="en-GB" sz="1600">
              <a:latin typeface="Comic Sans MS" panose="030F0702030302020204" pitchFamily="66" charset="0"/>
            </a:endParaRPr>
          </a:p>
          <a:p>
            <a:r>
              <a:rPr lang="en-GB" sz="2000">
                <a:latin typeface="Comic Sans MS" panose="030F0702030302020204" pitchFamily="66" charset="0"/>
              </a:rPr>
              <a:t>Today we are thinking about the clues you saw in the photo yesterday to find out who could have messed our story setting.  Talk to your grown up about who you think could have made this mess.  Look carefully at each picture and decide which one is our naughty character and explain why.</a:t>
            </a:r>
          </a:p>
        </p:txBody>
      </p:sp>
      <p:graphicFrame>
        <p:nvGraphicFramePr>
          <p:cNvPr id="2" name="Table 2">
            <a:extLst>
              <a:ext uri="{FF2B5EF4-FFF2-40B4-BE49-F238E27FC236}">
                <a16:creationId xmlns:a16="http://schemas.microsoft.com/office/drawing/2014/main" id="{63D7B209-ACAF-EC40-8D28-9B293002D09B}"/>
              </a:ext>
            </a:extLst>
          </p:cNvPr>
          <p:cNvGraphicFramePr>
            <a:graphicFrameLocks noGrp="1"/>
          </p:cNvGraphicFramePr>
          <p:nvPr>
            <p:extLst>
              <p:ext uri="{D42A27DB-BD31-4B8C-83A1-F6EECF244321}">
                <p14:modId xmlns:p14="http://schemas.microsoft.com/office/powerpoint/2010/main" val="3833788254"/>
              </p:ext>
            </p:extLst>
          </p:nvPr>
        </p:nvGraphicFramePr>
        <p:xfrm>
          <a:off x="378822" y="1847805"/>
          <a:ext cx="11290663" cy="4746959"/>
        </p:xfrm>
        <a:graphic>
          <a:graphicData uri="http://schemas.openxmlformats.org/drawingml/2006/table">
            <a:tbl>
              <a:tblPr firstRow="1" bandRow="1">
                <a:tableStyleId>{5C22544A-7EE6-4342-B048-85BDC9FD1C3A}</a:tableStyleId>
              </a:tblPr>
              <a:tblGrid>
                <a:gridCol w="11290663">
                  <a:extLst>
                    <a:ext uri="{9D8B030D-6E8A-4147-A177-3AD203B41FA5}">
                      <a16:colId xmlns:a16="http://schemas.microsoft.com/office/drawing/2014/main" val="1118844504"/>
                    </a:ext>
                  </a:extLst>
                </a:gridCol>
              </a:tblGrid>
              <a:tr h="719763">
                <a:tc>
                  <a:txBody>
                    <a:bodyPr/>
                    <a:lstStyle/>
                    <a:p>
                      <a:pPr algn="ctr"/>
                      <a:r>
                        <a:rPr lang="en-US" sz="3200">
                          <a:solidFill>
                            <a:schemeClr val="tx1"/>
                          </a:solidFill>
                        </a:rPr>
                        <a:t>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16534272"/>
                  </a:ext>
                </a:extLst>
              </a:tr>
              <a:tr h="40271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0229529"/>
                  </a:ext>
                </a:extLst>
              </a:tr>
            </a:tbl>
          </a:graphicData>
        </a:graphic>
      </p:graphicFrame>
      <p:pic>
        <p:nvPicPr>
          <p:cNvPr id="3" name="Picture 2"/>
          <p:cNvPicPr>
            <a:picLocks noChangeAspect="1"/>
          </p:cNvPicPr>
          <p:nvPr/>
        </p:nvPicPr>
        <p:blipFill>
          <a:blip r:embed="rId3"/>
          <a:stretch>
            <a:fillRect/>
          </a:stretch>
        </p:blipFill>
        <p:spPr>
          <a:xfrm>
            <a:off x="476837" y="2681386"/>
            <a:ext cx="1499834" cy="1762304"/>
          </a:xfrm>
          <a:prstGeom prst="rect">
            <a:avLst/>
          </a:prstGeom>
        </p:spPr>
      </p:pic>
      <p:pic>
        <p:nvPicPr>
          <p:cNvPr id="4" name="Picture 3"/>
          <p:cNvPicPr>
            <a:picLocks noChangeAspect="1"/>
          </p:cNvPicPr>
          <p:nvPr/>
        </p:nvPicPr>
        <p:blipFill>
          <a:blip r:embed="rId4"/>
          <a:stretch>
            <a:fillRect/>
          </a:stretch>
        </p:blipFill>
        <p:spPr>
          <a:xfrm>
            <a:off x="3536717" y="2715512"/>
            <a:ext cx="1603670" cy="2170380"/>
          </a:xfrm>
          <a:prstGeom prst="rect">
            <a:avLst/>
          </a:prstGeom>
        </p:spPr>
      </p:pic>
      <p:pic>
        <p:nvPicPr>
          <p:cNvPr id="7" name="Picture 6"/>
          <p:cNvPicPr>
            <a:picLocks noChangeAspect="1"/>
          </p:cNvPicPr>
          <p:nvPr/>
        </p:nvPicPr>
        <p:blipFill>
          <a:blip r:embed="rId5"/>
          <a:stretch>
            <a:fillRect/>
          </a:stretch>
        </p:blipFill>
        <p:spPr>
          <a:xfrm>
            <a:off x="7239284" y="2878072"/>
            <a:ext cx="1796589" cy="2228238"/>
          </a:xfrm>
          <a:prstGeom prst="rect">
            <a:avLst/>
          </a:prstGeom>
        </p:spPr>
      </p:pic>
      <p:pic>
        <p:nvPicPr>
          <p:cNvPr id="8" name="Picture 7"/>
          <p:cNvPicPr>
            <a:picLocks noChangeAspect="1"/>
          </p:cNvPicPr>
          <p:nvPr/>
        </p:nvPicPr>
        <p:blipFill>
          <a:blip r:embed="rId6"/>
          <a:stretch>
            <a:fillRect/>
          </a:stretch>
        </p:blipFill>
        <p:spPr>
          <a:xfrm>
            <a:off x="9142591" y="3346878"/>
            <a:ext cx="2247060" cy="2284720"/>
          </a:xfrm>
          <a:prstGeom prst="rect">
            <a:avLst/>
          </a:prstGeom>
        </p:spPr>
      </p:pic>
      <p:pic>
        <p:nvPicPr>
          <p:cNvPr id="9" name="Picture 8"/>
          <p:cNvPicPr>
            <a:picLocks noChangeAspect="1"/>
          </p:cNvPicPr>
          <p:nvPr/>
        </p:nvPicPr>
        <p:blipFill>
          <a:blip r:embed="rId7"/>
          <a:stretch>
            <a:fillRect/>
          </a:stretch>
        </p:blipFill>
        <p:spPr>
          <a:xfrm>
            <a:off x="5504311" y="4160270"/>
            <a:ext cx="1564097" cy="2085463"/>
          </a:xfrm>
          <a:prstGeom prst="rect">
            <a:avLst/>
          </a:prstGeom>
        </p:spPr>
      </p:pic>
      <p:pic>
        <p:nvPicPr>
          <p:cNvPr id="10" name="Picture 9"/>
          <p:cNvPicPr>
            <a:picLocks noChangeAspect="1"/>
          </p:cNvPicPr>
          <p:nvPr/>
        </p:nvPicPr>
        <p:blipFill>
          <a:blip r:embed="rId8"/>
          <a:stretch>
            <a:fillRect/>
          </a:stretch>
        </p:blipFill>
        <p:spPr>
          <a:xfrm>
            <a:off x="1048417" y="4495051"/>
            <a:ext cx="2381582" cy="1952898"/>
          </a:xfrm>
          <a:prstGeom prst="rect">
            <a:avLst/>
          </a:prstGeom>
        </p:spPr>
      </p:pic>
      <p:sp>
        <p:nvSpPr>
          <p:cNvPr id="11" name="TextBox 10"/>
          <p:cNvSpPr txBox="1"/>
          <p:nvPr/>
        </p:nvSpPr>
        <p:spPr>
          <a:xfrm>
            <a:off x="7075045" y="5726527"/>
            <a:ext cx="4857701" cy="923330"/>
          </a:xfrm>
          <a:prstGeom prst="rect">
            <a:avLst/>
          </a:prstGeom>
          <a:noFill/>
        </p:spPr>
        <p:txBody>
          <a:bodyPr wrap="square" lIns="91440" tIns="45720" rIns="91440" bIns="45720" rtlCol="0" anchor="t">
            <a:spAutoFit/>
          </a:bodyPr>
          <a:lstStyle/>
          <a:p>
            <a:r>
              <a:rPr lang="en-GB"/>
              <a:t>Hint: check out the hair colour and ribbon colour.</a:t>
            </a:r>
          </a:p>
          <a:p>
            <a:r>
              <a:rPr lang="en-GB">
                <a:cs typeface="Calibri"/>
              </a:rPr>
              <a:t>Don’t forget to talk about the reasons why it would not be a specific character. </a:t>
            </a:r>
          </a:p>
        </p:txBody>
      </p:sp>
      <p:sp>
        <p:nvSpPr>
          <p:cNvPr id="14" name="TextBox 13"/>
          <p:cNvSpPr txBox="1"/>
          <p:nvPr/>
        </p:nvSpPr>
        <p:spPr>
          <a:xfrm>
            <a:off x="478317" y="3988706"/>
            <a:ext cx="424788" cy="707886"/>
          </a:xfrm>
          <a:prstGeom prst="rect">
            <a:avLst/>
          </a:prstGeom>
          <a:noFill/>
        </p:spPr>
        <p:txBody>
          <a:bodyPr wrap="square" rtlCol="0">
            <a:spAutoFit/>
          </a:bodyPr>
          <a:lstStyle/>
          <a:p>
            <a:r>
              <a:rPr lang="en-GB" sz="4000"/>
              <a:t>1</a:t>
            </a:r>
          </a:p>
        </p:txBody>
      </p:sp>
      <p:sp>
        <p:nvSpPr>
          <p:cNvPr id="17" name="TextBox 16"/>
          <p:cNvSpPr txBox="1"/>
          <p:nvPr/>
        </p:nvSpPr>
        <p:spPr>
          <a:xfrm>
            <a:off x="1225195" y="5488605"/>
            <a:ext cx="424788" cy="707886"/>
          </a:xfrm>
          <a:prstGeom prst="rect">
            <a:avLst/>
          </a:prstGeom>
          <a:noFill/>
        </p:spPr>
        <p:txBody>
          <a:bodyPr wrap="square" rtlCol="0">
            <a:spAutoFit/>
          </a:bodyPr>
          <a:lstStyle/>
          <a:p>
            <a:r>
              <a:rPr lang="en-GB" sz="4000"/>
              <a:t>2</a:t>
            </a:r>
          </a:p>
        </p:txBody>
      </p:sp>
      <p:sp>
        <p:nvSpPr>
          <p:cNvPr id="18" name="TextBox 17"/>
          <p:cNvSpPr txBox="1"/>
          <p:nvPr/>
        </p:nvSpPr>
        <p:spPr>
          <a:xfrm>
            <a:off x="3528456" y="4342649"/>
            <a:ext cx="424788" cy="707886"/>
          </a:xfrm>
          <a:prstGeom prst="rect">
            <a:avLst/>
          </a:prstGeom>
          <a:noFill/>
        </p:spPr>
        <p:txBody>
          <a:bodyPr wrap="square" rtlCol="0">
            <a:spAutoFit/>
          </a:bodyPr>
          <a:lstStyle/>
          <a:p>
            <a:r>
              <a:rPr lang="en-GB" sz="4000"/>
              <a:t>3</a:t>
            </a:r>
          </a:p>
        </p:txBody>
      </p:sp>
      <p:sp>
        <p:nvSpPr>
          <p:cNvPr id="21" name="TextBox 20"/>
          <p:cNvSpPr txBox="1"/>
          <p:nvPr/>
        </p:nvSpPr>
        <p:spPr>
          <a:xfrm>
            <a:off x="5020591" y="5753599"/>
            <a:ext cx="424788" cy="707886"/>
          </a:xfrm>
          <a:prstGeom prst="rect">
            <a:avLst/>
          </a:prstGeom>
          <a:noFill/>
        </p:spPr>
        <p:txBody>
          <a:bodyPr wrap="square" rtlCol="0">
            <a:spAutoFit/>
          </a:bodyPr>
          <a:lstStyle/>
          <a:p>
            <a:r>
              <a:rPr lang="en-GB" sz="4000"/>
              <a:t>4</a:t>
            </a:r>
          </a:p>
        </p:txBody>
      </p:sp>
      <p:sp>
        <p:nvSpPr>
          <p:cNvPr id="22" name="TextBox 21"/>
          <p:cNvSpPr txBox="1"/>
          <p:nvPr/>
        </p:nvSpPr>
        <p:spPr>
          <a:xfrm>
            <a:off x="7135807" y="4782793"/>
            <a:ext cx="424788" cy="707886"/>
          </a:xfrm>
          <a:prstGeom prst="rect">
            <a:avLst/>
          </a:prstGeom>
          <a:noFill/>
        </p:spPr>
        <p:txBody>
          <a:bodyPr wrap="square" rtlCol="0">
            <a:spAutoFit/>
          </a:bodyPr>
          <a:lstStyle/>
          <a:p>
            <a:r>
              <a:rPr lang="en-GB" sz="4000"/>
              <a:t>5</a:t>
            </a:r>
          </a:p>
        </p:txBody>
      </p:sp>
      <p:sp>
        <p:nvSpPr>
          <p:cNvPr id="23" name="TextBox 22"/>
          <p:cNvSpPr txBox="1"/>
          <p:nvPr/>
        </p:nvSpPr>
        <p:spPr>
          <a:xfrm>
            <a:off x="9079005" y="5209483"/>
            <a:ext cx="424788" cy="707886"/>
          </a:xfrm>
          <a:prstGeom prst="rect">
            <a:avLst/>
          </a:prstGeom>
          <a:noFill/>
        </p:spPr>
        <p:txBody>
          <a:bodyPr wrap="square" rtlCol="0">
            <a:spAutoFit/>
          </a:bodyPr>
          <a:lstStyle/>
          <a:p>
            <a:r>
              <a:rPr lang="en-GB" sz="4000"/>
              <a:t>6</a:t>
            </a:r>
          </a:p>
        </p:txBody>
      </p:sp>
      <p:sp>
        <p:nvSpPr>
          <p:cNvPr id="12" name="AutoShape 4" descr="https://ukc-powerpoint.officeapps.live.com/pods/GetClipboardImage.ashx?Id=db197049-19d7-4b20-88f3-4e71bfd8dbd8&amp;DC=GUK4&amp;wdoverrides=GetClipboardImageEnabled:true"/>
          <p:cNvSpPr>
            <a:spLocks noChangeAspect="1" noChangeArrowheads="1"/>
          </p:cNvSpPr>
          <p:nvPr/>
        </p:nvSpPr>
        <p:spPr bwMode="auto">
          <a:xfrm>
            <a:off x="168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65153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0" y="199109"/>
            <a:ext cx="4830486" cy="73866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Did you work out it was picture 6?  Well done if you did.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She is the only character who has red ribbons and golden hair, just like the clues.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rPr>
              <a:t>Looking at the picture, could you create another clue to help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rPr>
              <a:t>people guess that she committed the crime? Tell your adult.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 you know who this character is?  It is Goldilocks.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Let’s listen to the story being told in this video.</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 name="Picture 2" descr="A picture containing drawing&#10;&#10;Description automatically generated">
            <a:extLst>
              <a:ext uri="{FF2B5EF4-FFF2-40B4-BE49-F238E27FC236}">
                <a16:creationId xmlns:a16="http://schemas.microsoft.com/office/drawing/2014/main" id="{8FB906A1-4EA8-4388-88EA-F93EED937C5C}"/>
              </a:ext>
            </a:extLst>
          </p:cNvPr>
          <p:cNvPicPr>
            <a:picLocks noChangeAspect="1"/>
          </p:cNvPicPr>
          <p:nvPr/>
        </p:nvPicPr>
        <p:blipFill>
          <a:blip r:embed="rId3"/>
          <a:stretch>
            <a:fillRect/>
          </a:stretch>
        </p:blipFill>
        <p:spPr>
          <a:xfrm>
            <a:off x="1449864" y="1759977"/>
            <a:ext cx="1930758" cy="1954041"/>
          </a:xfrm>
          <a:prstGeom prst="rect">
            <a:avLst/>
          </a:prstGeom>
        </p:spPr>
      </p:pic>
      <p:sp>
        <p:nvSpPr>
          <p:cNvPr id="2" name="TextBox 1"/>
          <p:cNvSpPr txBox="1"/>
          <p:nvPr/>
        </p:nvSpPr>
        <p:spPr>
          <a:xfrm>
            <a:off x="6761018" y="1302327"/>
            <a:ext cx="4941994" cy="646331"/>
          </a:xfrm>
          <a:prstGeom prst="rect">
            <a:avLst/>
          </a:prstGeom>
          <a:noFill/>
        </p:spPr>
        <p:txBody>
          <a:bodyPr wrap="none" rtlCol="0">
            <a:spAutoFit/>
          </a:bodyPr>
          <a:lstStyle/>
          <a:p>
            <a:r>
              <a:rPr lang="en-GB" dirty="0">
                <a:hlinkClick r:id="rId4"/>
              </a:rPr>
              <a:t>https://</a:t>
            </a:r>
            <a:r>
              <a:rPr lang="en-GB" dirty="0" smtClean="0">
                <a:hlinkClick r:id="rId4"/>
              </a:rPr>
              <a:t>www.youtube.com/watch?v=0oUP2PFeOi8</a:t>
            </a:r>
            <a:endParaRPr lang="en-GB" dirty="0" smtClean="0"/>
          </a:p>
          <a:p>
            <a:endParaRPr lang="en-GB" dirty="0"/>
          </a:p>
        </p:txBody>
      </p:sp>
    </p:spTree>
    <p:extLst>
      <p:ext uri="{BB962C8B-B14F-4D97-AF65-F5344CB8AC3E}">
        <p14:creationId xmlns:p14="http://schemas.microsoft.com/office/powerpoint/2010/main" val="3103262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378823" y="2382999"/>
            <a:ext cx="10519392" cy="1323439"/>
          </a:xfrm>
          <a:prstGeom prst="rect">
            <a:avLst/>
          </a:prstGeom>
          <a:noFill/>
        </p:spPr>
        <p:txBody>
          <a:bodyPr wrap="square" lIns="91440" tIns="45720" rIns="91440" bIns="45720" rtlCol="0" anchor="t">
            <a:spAutoFit/>
          </a:bodyPr>
          <a:lstStyle/>
          <a:p>
            <a:pPr algn="ctr"/>
            <a:r>
              <a:rPr lang="en-GB" sz="3200"/>
              <a:t>What did Goldilocks do?</a:t>
            </a:r>
            <a:endParaRPr lang="en-GB" sz="2400"/>
          </a:p>
          <a:p>
            <a:r>
              <a:rPr lang="en-GB" sz="2400"/>
              <a:t>Complete the next sentences by filling in the missing words or writing</a:t>
            </a:r>
            <a:endParaRPr lang="en-GB" sz="3200"/>
          </a:p>
          <a:p>
            <a:r>
              <a:rPr lang="en-GB" sz="2400"/>
              <a:t> them out on your paper. </a:t>
            </a:r>
            <a:endParaRPr lang="en-GB" sz="3200">
              <a:cs typeface="Calibri"/>
            </a:endParaRPr>
          </a:p>
        </p:txBody>
      </p:sp>
      <p:sp>
        <p:nvSpPr>
          <p:cNvPr id="4" name="TextBox 3">
            <a:extLst>
              <a:ext uri="{FF2B5EF4-FFF2-40B4-BE49-F238E27FC236}">
                <a16:creationId xmlns:a16="http://schemas.microsoft.com/office/drawing/2014/main" id="{71FB2938-6B38-C047-8661-82270148994A}"/>
              </a:ext>
            </a:extLst>
          </p:cNvPr>
          <p:cNvSpPr txBox="1"/>
          <p:nvPr/>
        </p:nvSpPr>
        <p:spPr>
          <a:xfrm>
            <a:off x="404061" y="1522969"/>
            <a:ext cx="8033358" cy="646331"/>
          </a:xfrm>
          <a:prstGeom prst="rect">
            <a:avLst/>
          </a:prstGeom>
          <a:solidFill>
            <a:schemeClr val="bg1"/>
          </a:solidFill>
          <a:ln w="28575">
            <a:solidFill>
              <a:schemeClr val="tx1"/>
            </a:solidFill>
          </a:ln>
        </p:spPr>
        <p:txBody>
          <a:bodyPr wrap="square" rtlCol="0">
            <a:spAutoFit/>
          </a:bodyPr>
          <a:lstStyle/>
          <a:p>
            <a:r>
              <a:rPr lang="en-GB" sz="3600"/>
              <a:t>She sat on the chairs. </a:t>
            </a:r>
          </a:p>
        </p:txBody>
      </p:sp>
      <p:sp>
        <p:nvSpPr>
          <p:cNvPr id="6" name="TextBox 5">
            <a:extLst>
              <a:ext uri="{FF2B5EF4-FFF2-40B4-BE49-F238E27FC236}">
                <a16:creationId xmlns:a16="http://schemas.microsoft.com/office/drawing/2014/main" id="{939BECDD-061C-4145-B877-F6A677682675}"/>
              </a:ext>
            </a:extLst>
          </p:cNvPr>
          <p:cNvSpPr txBox="1"/>
          <p:nvPr/>
        </p:nvSpPr>
        <p:spPr>
          <a:xfrm>
            <a:off x="404060" y="4558624"/>
            <a:ext cx="8033359" cy="646331"/>
          </a:xfrm>
          <a:prstGeom prst="rect">
            <a:avLst/>
          </a:prstGeom>
          <a:solidFill>
            <a:schemeClr val="bg1"/>
          </a:solidFill>
          <a:ln w="28575">
            <a:solidFill>
              <a:schemeClr val="tx1"/>
            </a:solidFill>
          </a:ln>
        </p:spPr>
        <p:txBody>
          <a:bodyPr wrap="square" rtlCol="0">
            <a:spAutoFit/>
          </a:bodyPr>
          <a:lstStyle/>
          <a:p>
            <a:r>
              <a:rPr lang="en-GB" sz="3600"/>
              <a:t>She had a _________. </a:t>
            </a:r>
          </a:p>
        </p:txBody>
      </p:sp>
      <p:sp>
        <p:nvSpPr>
          <p:cNvPr id="8" name="TextBox 7">
            <a:extLst>
              <a:ext uri="{FF2B5EF4-FFF2-40B4-BE49-F238E27FC236}">
                <a16:creationId xmlns:a16="http://schemas.microsoft.com/office/drawing/2014/main" id="{0B7C16A0-20CD-E842-814E-0A377E1595B9}"/>
              </a:ext>
            </a:extLst>
          </p:cNvPr>
          <p:cNvSpPr txBox="1"/>
          <p:nvPr/>
        </p:nvSpPr>
        <p:spPr>
          <a:xfrm>
            <a:off x="410213" y="5399791"/>
            <a:ext cx="7215777" cy="646331"/>
          </a:xfrm>
          <a:prstGeom prst="rect">
            <a:avLst/>
          </a:prstGeom>
          <a:solidFill>
            <a:schemeClr val="bg1"/>
          </a:solidFill>
          <a:ln w="28575">
            <a:solidFill>
              <a:schemeClr val="tx1"/>
            </a:solidFill>
          </a:ln>
        </p:spPr>
        <p:txBody>
          <a:bodyPr wrap="square" rtlCol="0">
            <a:spAutoFit/>
          </a:bodyPr>
          <a:lstStyle/>
          <a:p>
            <a:r>
              <a:rPr lang="en-GB" sz="3600"/>
              <a:t>She  __________  away. </a:t>
            </a:r>
          </a:p>
        </p:txBody>
      </p:sp>
      <p:sp>
        <p:nvSpPr>
          <p:cNvPr id="18" name="TextBox 17">
            <a:extLst>
              <a:ext uri="{FF2B5EF4-FFF2-40B4-BE49-F238E27FC236}">
                <a16:creationId xmlns:a16="http://schemas.microsoft.com/office/drawing/2014/main" id="{71FB2938-6B38-C047-8661-82270148994A}"/>
              </a:ext>
            </a:extLst>
          </p:cNvPr>
          <p:cNvSpPr txBox="1"/>
          <p:nvPr/>
        </p:nvSpPr>
        <p:spPr>
          <a:xfrm>
            <a:off x="378824" y="2243460"/>
            <a:ext cx="8058596" cy="646331"/>
          </a:xfrm>
          <a:prstGeom prst="rect">
            <a:avLst/>
          </a:prstGeom>
          <a:solidFill>
            <a:schemeClr val="bg1"/>
          </a:solidFill>
          <a:ln w="28575">
            <a:solidFill>
              <a:schemeClr val="tx1"/>
            </a:solidFill>
          </a:ln>
        </p:spPr>
        <p:txBody>
          <a:bodyPr wrap="square" rtlCol="0">
            <a:spAutoFit/>
          </a:bodyPr>
          <a:lstStyle/>
          <a:p>
            <a:r>
              <a:rPr lang="en-GB" sz="3600"/>
              <a:t>She broke the little chair. </a:t>
            </a:r>
          </a:p>
        </p:txBody>
      </p:sp>
      <p:sp>
        <p:nvSpPr>
          <p:cNvPr id="19" name="TextBox 18">
            <a:extLst>
              <a:ext uri="{FF2B5EF4-FFF2-40B4-BE49-F238E27FC236}">
                <a16:creationId xmlns:a16="http://schemas.microsoft.com/office/drawing/2014/main" id="{71FB2938-6B38-C047-8661-82270148994A}"/>
              </a:ext>
            </a:extLst>
          </p:cNvPr>
          <p:cNvSpPr txBox="1"/>
          <p:nvPr/>
        </p:nvSpPr>
        <p:spPr>
          <a:xfrm>
            <a:off x="404060" y="3706683"/>
            <a:ext cx="8033359" cy="646331"/>
          </a:xfrm>
          <a:prstGeom prst="rect">
            <a:avLst/>
          </a:prstGeom>
          <a:solidFill>
            <a:schemeClr val="bg1"/>
          </a:solidFill>
          <a:ln w="28575">
            <a:solidFill>
              <a:schemeClr val="tx1"/>
            </a:solidFill>
          </a:ln>
        </p:spPr>
        <p:txBody>
          <a:bodyPr wrap="square" rtlCol="0">
            <a:spAutoFit/>
          </a:bodyPr>
          <a:lstStyle/>
          <a:p>
            <a:r>
              <a:rPr lang="en-GB" sz="3600"/>
              <a:t>She ate the _______________. </a:t>
            </a:r>
          </a:p>
        </p:txBody>
      </p:sp>
      <p:sp>
        <p:nvSpPr>
          <p:cNvPr id="20" name="TextBox 19"/>
          <p:cNvSpPr txBox="1"/>
          <p:nvPr/>
        </p:nvSpPr>
        <p:spPr>
          <a:xfrm>
            <a:off x="502468" y="66054"/>
            <a:ext cx="10398034" cy="1323439"/>
          </a:xfrm>
          <a:prstGeom prst="rect">
            <a:avLst/>
          </a:prstGeom>
          <a:noFill/>
        </p:spPr>
        <p:txBody>
          <a:bodyPr wrap="square" lIns="91440" tIns="45720" rIns="91440" bIns="45720" rtlCol="0" anchor="t">
            <a:spAutoFit/>
          </a:bodyPr>
          <a:lstStyle/>
          <a:p>
            <a:pPr algn="ctr"/>
            <a:r>
              <a:rPr lang="en-GB" sz="3200"/>
              <a:t>What did Goldilocks do?</a:t>
            </a:r>
          </a:p>
          <a:p>
            <a:r>
              <a:rPr lang="en-GB" sz="2400"/>
              <a:t>Goldilocks made a lot of mess.  Let's think about what she did. Get your adult to help you read these sentences.</a:t>
            </a:r>
            <a:endParaRPr lang="en-GB" sz="2400">
              <a:cs typeface="Calibri"/>
            </a:endParaRPr>
          </a:p>
        </p:txBody>
      </p:sp>
      <p:sp>
        <p:nvSpPr>
          <p:cNvPr id="21" name="TextBox 20">
            <a:extLst>
              <a:ext uri="{FF2B5EF4-FFF2-40B4-BE49-F238E27FC236}">
                <a16:creationId xmlns:a16="http://schemas.microsoft.com/office/drawing/2014/main" id="{0B7C16A0-20CD-E842-814E-0A377E1595B9}"/>
              </a:ext>
            </a:extLst>
          </p:cNvPr>
          <p:cNvSpPr txBox="1"/>
          <p:nvPr/>
        </p:nvSpPr>
        <p:spPr>
          <a:xfrm>
            <a:off x="570978" y="6301912"/>
            <a:ext cx="8596002" cy="461665"/>
          </a:xfrm>
          <a:prstGeom prst="rect">
            <a:avLst/>
          </a:prstGeom>
          <a:solidFill>
            <a:schemeClr val="bg1"/>
          </a:solidFill>
          <a:ln w="28575">
            <a:solidFill>
              <a:schemeClr val="tx1"/>
            </a:solidFill>
          </a:ln>
        </p:spPr>
        <p:txBody>
          <a:bodyPr wrap="square" lIns="91440" tIns="45720" rIns="91440" bIns="45720" rtlCol="0" anchor="t">
            <a:spAutoFit/>
          </a:bodyPr>
          <a:lstStyle/>
          <a:p>
            <a:r>
              <a:rPr lang="en-GB" sz="2400"/>
              <a:t>Use these words to help:        </a:t>
            </a:r>
            <a:r>
              <a:rPr lang="en-GB" sz="2400" b="1">
                <a:latin typeface="Comic Sans MS"/>
              </a:rPr>
              <a:t>ran        porridge       nap</a:t>
            </a:r>
            <a:endParaRPr lang="en-GB" sz="2400">
              <a:latin typeface="Comic Sans MS"/>
            </a:endParaRPr>
          </a:p>
        </p:txBody>
      </p:sp>
      <p:pic>
        <p:nvPicPr>
          <p:cNvPr id="2" name="Picture 1"/>
          <p:cNvPicPr>
            <a:picLocks noChangeAspect="1"/>
          </p:cNvPicPr>
          <p:nvPr/>
        </p:nvPicPr>
        <p:blipFill>
          <a:blip r:embed="rId3"/>
          <a:stretch>
            <a:fillRect/>
          </a:stretch>
        </p:blipFill>
        <p:spPr>
          <a:xfrm>
            <a:off x="9138226" y="1253597"/>
            <a:ext cx="985150" cy="871405"/>
          </a:xfrm>
          <a:prstGeom prst="rect">
            <a:avLst/>
          </a:prstGeom>
        </p:spPr>
      </p:pic>
      <p:pic>
        <p:nvPicPr>
          <p:cNvPr id="3" name="Picture 2"/>
          <p:cNvPicPr>
            <a:picLocks noChangeAspect="1"/>
          </p:cNvPicPr>
          <p:nvPr/>
        </p:nvPicPr>
        <p:blipFill>
          <a:blip r:embed="rId4"/>
          <a:stretch>
            <a:fillRect/>
          </a:stretch>
        </p:blipFill>
        <p:spPr>
          <a:xfrm>
            <a:off x="9138226" y="2169300"/>
            <a:ext cx="1086974" cy="880050"/>
          </a:xfrm>
          <a:prstGeom prst="rect">
            <a:avLst/>
          </a:prstGeom>
        </p:spPr>
      </p:pic>
      <p:pic>
        <p:nvPicPr>
          <p:cNvPr id="22" name="Picture 21"/>
          <p:cNvPicPr>
            <a:picLocks noChangeAspect="1"/>
          </p:cNvPicPr>
          <p:nvPr/>
        </p:nvPicPr>
        <p:blipFill>
          <a:blip r:embed="rId5"/>
          <a:stretch>
            <a:fillRect/>
          </a:stretch>
        </p:blipFill>
        <p:spPr>
          <a:xfrm>
            <a:off x="9170439" y="3163526"/>
            <a:ext cx="920723" cy="993166"/>
          </a:xfrm>
          <a:prstGeom prst="rect">
            <a:avLst/>
          </a:prstGeom>
        </p:spPr>
      </p:pic>
      <p:pic>
        <p:nvPicPr>
          <p:cNvPr id="23" name="Picture 22"/>
          <p:cNvPicPr>
            <a:picLocks noChangeAspect="1"/>
          </p:cNvPicPr>
          <p:nvPr/>
        </p:nvPicPr>
        <p:blipFill>
          <a:blip r:embed="rId6"/>
          <a:stretch>
            <a:fillRect/>
          </a:stretch>
        </p:blipFill>
        <p:spPr>
          <a:xfrm>
            <a:off x="8933427" y="4240093"/>
            <a:ext cx="1291773" cy="915405"/>
          </a:xfrm>
          <a:prstGeom prst="rect">
            <a:avLst/>
          </a:prstGeom>
        </p:spPr>
      </p:pic>
      <p:pic>
        <p:nvPicPr>
          <p:cNvPr id="24" name="Picture 23"/>
          <p:cNvPicPr>
            <a:picLocks noChangeAspect="1"/>
          </p:cNvPicPr>
          <p:nvPr/>
        </p:nvPicPr>
        <p:blipFill>
          <a:blip r:embed="rId7"/>
          <a:stretch>
            <a:fillRect/>
          </a:stretch>
        </p:blipFill>
        <p:spPr>
          <a:xfrm>
            <a:off x="9288878" y="5244676"/>
            <a:ext cx="1226722" cy="1161095"/>
          </a:xfrm>
          <a:prstGeom prst="rect">
            <a:avLst/>
          </a:prstGeom>
        </p:spPr>
      </p:pic>
    </p:spTree>
    <p:extLst>
      <p:ext uri="{BB962C8B-B14F-4D97-AF65-F5344CB8AC3E}">
        <p14:creationId xmlns:p14="http://schemas.microsoft.com/office/powerpoint/2010/main" val="3730282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8755" y="28755"/>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Maths </a:t>
            </a: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a:t>Date</a:t>
            </a:r>
            <a:r>
              <a:rPr lang="en-GB"/>
              <a:t>:   </a:t>
            </a:r>
            <a:r>
              <a:rPr lang="en-GB" sz="3200"/>
              <a:t>19.1.2021</a:t>
            </a:r>
            <a:endParaRPr lang="en-GB"/>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a:t>LO. To develop an understanding of the different compositions of 6.</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26840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TextBox 12"/>
          <p:cNvSpPr txBox="1"/>
          <p:nvPr/>
        </p:nvSpPr>
        <p:spPr>
          <a:xfrm>
            <a:off x="318584" y="298548"/>
            <a:ext cx="10440135" cy="2308324"/>
          </a:xfrm>
          <a:prstGeom prst="rect">
            <a:avLst/>
          </a:prstGeom>
          <a:noFill/>
        </p:spPr>
        <p:txBody>
          <a:bodyPr wrap="square" rtlCol="0">
            <a:spAutoFit/>
          </a:bodyPr>
          <a:lstStyle/>
          <a:p>
            <a:r>
              <a:rPr lang="en-GB" sz="2800"/>
              <a:t>We are learning that all numbers are made up of smaller numbers. Today we will explore this further and notice the different compositions of 6. </a:t>
            </a:r>
          </a:p>
          <a:p>
            <a:endParaRPr lang="en-GB" sz="2800"/>
          </a:p>
          <a:p>
            <a:r>
              <a:rPr lang="en-GB" sz="3200"/>
              <a:t>Look at the way 6 can be made in these 10 frames.</a:t>
            </a:r>
            <a:endParaRPr lang="en-GB" sz="3200" b="1"/>
          </a:p>
        </p:txBody>
      </p:sp>
      <p:pic>
        <p:nvPicPr>
          <p:cNvPr id="7" name="Picture 6"/>
          <p:cNvPicPr>
            <a:picLocks noChangeAspect="1"/>
          </p:cNvPicPr>
          <p:nvPr/>
        </p:nvPicPr>
        <p:blipFill>
          <a:blip r:embed="rId3"/>
          <a:stretch>
            <a:fillRect/>
          </a:stretch>
        </p:blipFill>
        <p:spPr>
          <a:xfrm>
            <a:off x="430161" y="2662291"/>
            <a:ext cx="4234503" cy="1882001"/>
          </a:xfrm>
          <a:prstGeom prst="rect">
            <a:avLst/>
          </a:prstGeom>
        </p:spPr>
      </p:pic>
      <p:pic>
        <p:nvPicPr>
          <p:cNvPr id="48" name="Picture 47"/>
          <p:cNvPicPr>
            <a:picLocks noChangeAspect="1"/>
          </p:cNvPicPr>
          <p:nvPr/>
        </p:nvPicPr>
        <p:blipFill>
          <a:blip r:embed="rId3"/>
          <a:stretch>
            <a:fillRect/>
          </a:stretch>
        </p:blipFill>
        <p:spPr>
          <a:xfrm>
            <a:off x="430161" y="4769964"/>
            <a:ext cx="4288499" cy="1905999"/>
          </a:xfrm>
          <a:prstGeom prst="rect">
            <a:avLst/>
          </a:prstGeom>
        </p:spPr>
      </p:pic>
      <p:sp>
        <p:nvSpPr>
          <p:cNvPr id="49" name="Oval 48"/>
          <p:cNvSpPr/>
          <p:nvPr/>
        </p:nvSpPr>
        <p:spPr>
          <a:xfrm>
            <a:off x="2267342" y="586789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2267342" y="503913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530257" y="586813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1495621" y="503913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730827" y="586789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713509" y="5063225"/>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1479213" y="295917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654627" y="2942429"/>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654627" y="373967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236841" y="296732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3061427" y="295917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3889278" y="293839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p:cNvSpPr txBox="1"/>
          <p:nvPr/>
        </p:nvSpPr>
        <p:spPr>
          <a:xfrm>
            <a:off x="5223178" y="2662291"/>
            <a:ext cx="6331598" cy="4154984"/>
          </a:xfrm>
          <a:prstGeom prst="rect">
            <a:avLst/>
          </a:prstGeom>
          <a:noFill/>
        </p:spPr>
        <p:txBody>
          <a:bodyPr wrap="square" lIns="91440" tIns="45720" rIns="91440" bIns="45720" rtlCol="0" anchor="t">
            <a:spAutoFit/>
          </a:bodyPr>
          <a:lstStyle/>
          <a:p>
            <a:r>
              <a:rPr lang="en-GB" sz="2800"/>
              <a:t>In this one there are 5 spots on the top and 1 on the bottom</a:t>
            </a:r>
          </a:p>
          <a:p>
            <a:endParaRPr lang="en-GB" sz="2800" b="1"/>
          </a:p>
          <a:p>
            <a:endParaRPr lang="en-GB" sz="2800" b="1"/>
          </a:p>
          <a:p>
            <a:endParaRPr lang="en-GB" sz="2800" b="1"/>
          </a:p>
          <a:p>
            <a:r>
              <a:rPr lang="en-GB" sz="2800"/>
              <a:t>In this one there are 3 spots on the top and 3 on the bottom.</a:t>
            </a:r>
          </a:p>
          <a:p>
            <a:endParaRPr lang="en-GB" sz="2800"/>
          </a:p>
          <a:p>
            <a:r>
              <a:rPr lang="en-GB" sz="2000"/>
              <a:t>Have a try at counting the total in each 10 frame.</a:t>
            </a:r>
          </a:p>
          <a:p>
            <a:r>
              <a:rPr lang="en-GB" sz="2000">
                <a:cs typeface="Calibri"/>
              </a:rPr>
              <a:t>Can you spot what they both have in common?</a:t>
            </a:r>
          </a:p>
        </p:txBody>
      </p:sp>
      <p:sp>
        <p:nvSpPr>
          <p:cNvPr id="2" name="TextBox 1">
            <a:extLst>
              <a:ext uri="{FF2B5EF4-FFF2-40B4-BE49-F238E27FC236}">
                <a16:creationId xmlns:a16="http://schemas.microsoft.com/office/drawing/2014/main" id="{5E482DA6-CA18-4852-810C-0B03C02C80C8}"/>
              </a:ext>
            </a:extLst>
          </p:cNvPr>
          <p:cNvSpPr txBox="1"/>
          <p:nvPr/>
        </p:nvSpPr>
        <p:spPr>
          <a:xfrm>
            <a:off x="10504098" y="5716438"/>
            <a:ext cx="1334219" cy="923330"/>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996700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TextBox 12"/>
          <p:cNvSpPr txBox="1"/>
          <p:nvPr/>
        </p:nvSpPr>
        <p:spPr>
          <a:xfrm>
            <a:off x="318584" y="212284"/>
            <a:ext cx="10440135" cy="1015663"/>
          </a:xfrm>
          <a:prstGeom prst="rect">
            <a:avLst/>
          </a:prstGeom>
          <a:noFill/>
        </p:spPr>
        <p:txBody>
          <a:bodyPr wrap="square" lIns="91440" tIns="45720" rIns="91440" bIns="45720" rtlCol="0" anchor="t">
            <a:spAutoFit/>
          </a:bodyPr>
          <a:lstStyle/>
          <a:p>
            <a:r>
              <a:rPr lang="en-GB" sz="2000"/>
              <a:t>Now look at these different compositions of 6.</a:t>
            </a:r>
            <a:endParaRPr lang="en-GB" sz="2000">
              <a:cs typeface="Calibri"/>
            </a:endParaRPr>
          </a:p>
          <a:p>
            <a:r>
              <a:rPr lang="en-GB" sz="2000"/>
              <a:t>For example, 6 can be made from 5 and 1.</a:t>
            </a:r>
            <a:endParaRPr lang="en-GB" sz="2000">
              <a:cs typeface="Calibri" panose="020F0502020204030204"/>
            </a:endParaRPr>
          </a:p>
          <a:p>
            <a:r>
              <a:rPr lang="en-GB" sz="2000">
                <a:cs typeface="Calibri" panose="020F0502020204030204"/>
              </a:rPr>
              <a:t>Here are some ways that we did it.</a:t>
            </a:r>
          </a:p>
        </p:txBody>
      </p:sp>
      <p:sp>
        <p:nvSpPr>
          <p:cNvPr id="3" name="Oval 2"/>
          <p:cNvSpPr/>
          <p:nvPr/>
        </p:nvSpPr>
        <p:spPr>
          <a:xfrm>
            <a:off x="1454727" y="155850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839768" y="309760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959754" y="1223735"/>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972236" y="1875775"/>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1954863" y="187384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955386" y="124508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3578786" y="148852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870604" y="1329906"/>
            <a:ext cx="637309" cy="769441"/>
          </a:xfrm>
          <a:prstGeom prst="rect">
            <a:avLst/>
          </a:prstGeom>
          <a:noFill/>
        </p:spPr>
        <p:txBody>
          <a:bodyPr wrap="square" rtlCol="0">
            <a:spAutoFit/>
          </a:bodyPr>
          <a:lstStyle/>
          <a:p>
            <a:r>
              <a:rPr lang="en-GB" sz="4400"/>
              <a:t>+</a:t>
            </a:r>
          </a:p>
        </p:txBody>
      </p:sp>
      <p:sp>
        <p:nvSpPr>
          <p:cNvPr id="47" name="TextBox 46"/>
          <p:cNvSpPr txBox="1"/>
          <p:nvPr/>
        </p:nvSpPr>
        <p:spPr>
          <a:xfrm>
            <a:off x="4494853" y="1260642"/>
            <a:ext cx="1518804" cy="769441"/>
          </a:xfrm>
          <a:prstGeom prst="rect">
            <a:avLst/>
          </a:prstGeom>
          <a:noFill/>
        </p:spPr>
        <p:txBody>
          <a:bodyPr wrap="square" rtlCol="0">
            <a:spAutoFit/>
          </a:bodyPr>
          <a:lstStyle/>
          <a:p>
            <a:r>
              <a:rPr lang="en-GB" sz="4400"/>
              <a:t>= 6</a:t>
            </a:r>
          </a:p>
        </p:txBody>
      </p:sp>
      <p:sp>
        <p:nvSpPr>
          <p:cNvPr id="14" name="Oval 13">
            <a:extLst>
              <a:ext uri="{FF2B5EF4-FFF2-40B4-BE49-F238E27FC236}">
                <a16:creationId xmlns:a16="http://schemas.microsoft.com/office/drawing/2014/main" id="{78431A37-EC4D-425E-B48C-364A0F0EB1A1}"/>
              </a:ext>
            </a:extLst>
          </p:cNvPr>
          <p:cNvSpPr/>
          <p:nvPr/>
        </p:nvSpPr>
        <p:spPr>
          <a:xfrm>
            <a:off x="839767" y="368707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2CD2C77-99AA-4FC0-96C7-6F6A14BED1F1}"/>
              </a:ext>
            </a:extLst>
          </p:cNvPr>
          <p:cNvSpPr/>
          <p:nvPr/>
        </p:nvSpPr>
        <p:spPr>
          <a:xfrm>
            <a:off x="2133730" y="314073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2484A03-5582-4FD3-8E52-3C3B65BF3523}"/>
              </a:ext>
            </a:extLst>
          </p:cNvPr>
          <p:cNvSpPr/>
          <p:nvPr/>
        </p:nvSpPr>
        <p:spPr>
          <a:xfrm>
            <a:off x="2176862" y="368707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57B253F-1509-4B8A-854E-86A9BF02203E}"/>
              </a:ext>
            </a:extLst>
          </p:cNvPr>
          <p:cNvSpPr/>
          <p:nvPr/>
        </p:nvSpPr>
        <p:spPr>
          <a:xfrm>
            <a:off x="3427692" y="314073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39F1F52-E6B6-42AC-A461-4A9953AC4B8E}"/>
              </a:ext>
            </a:extLst>
          </p:cNvPr>
          <p:cNvSpPr/>
          <p:nvPr/>
        </p:nvSpPr>
        <p:spPr>
          <a:xfrm>
            <a:off x="3427692" y="368707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D03916E-3EB5-420B-8FC3-40D21444D523}"/>
              </a:ext>
            </a:extLst>
          </p:cNvPr>
          <p:cNvSpPr txBox="1"/>
          <p:nvPr/>
        </p:nvSpPr>
        <p:spPr>
          <a:xfrm>
            <a:off x="1504754" y="3213339"/>
            <a:ext cx="637309" cy="769441"/>
          </a:xfrm>
          <a:prstGeom prst="rect">
            <a:avLst/>
          </a:prstGeom>
          <a:noFill/>
        </p:spPr>
        <p:txBody>
          <a:bodyPr wrap="square" rtlCol="0">
            <a:spAutoFit/>
          </a:bodyPr>
          <a:lstStyle/>
          <a:p>
            <a:r>
              <a:rPr lang="en-GB" sz="4400"/>
              <a:t>+</a:t>
            </a:r>
          </a:p>
        </p:txBody>
      </p:sp>
      <p:sp>
        <p:nvSpPr>
          <p:cNvPr id="21" name="TextBox 20">
            <a:extLst>
              <a:ext uri="{FF2B5EF4-FFF2-40B4-BE49-F238E27FC236}">
                <a16:creationId xmlns:a16="http://schemas.microsoft.com/office/drawing/2014/main" id="{ADB4AC00-0807-4FBD-8380-5F7DE08E7466}"/>
              </a:ext>
            </a:extLst>
          </p:cNvPr>
          <p:cNvSpPr txBox="1"/>
          <p:nvPr/>
        </p:nvSpPr>
        <p:spPr>
          <a:xfrm>
            <a:off x="2798717" y="3213340"/>
            <a:ext cx="637309" cy="769441"/>
          </a:xfrm>
          <a:prstGeom prst="rect">
            <a:avLst/>
          </a:prstGeom>
          <a:noFill/>
        </p:spPr>
        <p:txBody>
          <a:bodyPr wrap="square" rtlCol="0">
            <a:spAutoFit/>
          </a:bodyPr>
          <a:lstStyle/>
          <a:p>
            <a:r>
              <a:rPr lang="en-GB" sz="4400"/>
              <a:t>+</a:t>
            </a:r>
          </a:p>
        </p:txBody>
      </p:sp>
      <p:sp>
        <p:nvSpPr>
          <p:cNvPr id="22" name="Oval 21">
            <a:extLst>
              <a:ext uri="{FF2B5EF4-FFF2-40B4-BE49-F238E27FC236}">
                <a16:creationId xmlns:a16="http://schemas.microsoft.com/office/drawing/2014/main" id="{DFB1D37A-1BA1-4138-A3D2-8B614AAB5ADA}"/>
              </a:ext>
            </a:extLst>
          </p:cNvPr>
          <p:cNvSpPr/>
          <p:nvPr/>
        </p:nvSpPr>
        <p:spPr>
          <a:xfrm>
            <a:off x="1098559" y="498103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323C50B-6C55-49FE-9A82-2475090A36A2}"/>
              </a:ext>
            </a:extLst>
          </p:cNvPr>
          <p:cNvSpPr/>
          <p:nvPr/>
        </p:nvSpPr>
        <p:spPr>
          <a:xfrm>
            <a:off x="1400484" y="554175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6977614-8E83-4E21-9EFA-2802D45C1CC1}"/>
              </a:ext>
            </a:extLst>
          </p:cNvPr>
          <p:cNvSpPr/>
          <p:nvPr/>
        </p:nvSpPr>
        <p:spPr>
          <a:xfrm>
            <a:off x="739125" y="554175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697889D-A1CB-4BF6-91BE-F964FA9C5D8E}"/>
              </a:ext>
            </a:extLst>
          </p:cNvPr>
          <p:cNvSpPr/>
          <p:nvPr/>
        </p:nvSpPr>
        <p:spPr>
          <a:xfrm>
            <a:off x="3226407" y="5081675"/>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37B3485-3CFF-4631-97E6-9E82AC37C0D3}"/>
              </a:ext>
            </a:extLst>
          </p:cNvPr>
          <p:cNvSpPr/>
          <p:nvPr/>
        </p:nvSpPr>
        <p:spPr>
          <a:xfrm>
            <a:off x="3528332" y="564239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337A858-9362-4843-9EBC-12958F161D98}"/>
              </a:ext>
            </a:extLst>
          </p:cNvPr>
          <p:cNvSpPr/>
          <p:nvPr/>
        </p:nvSpPr>
        <p:spPr>
          <a:xfrm>
            <a:off x="2866974" y="564239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3C6B2CD-3D21-49EC-84AD-F4CBF5921626}"/>
              </a:ext>
            </a:extLst>
          </p:cNvPr>
          <p:cNvSpPr txBox="1"/>
          <p:nvPr/>
        </p:nvSpPr>
        <p:spPr>
          <a:xfrm>
            <a:off x="2166112" y="5096773"/>
            <a:ext cx="637309" cy="769441"/>
          </a:xfrm>
          <a:prstGeom prst="rect">
            <a:avLst/>
          </a:prstGeom>
          <a:noFill/>
        </p:spPr>
        <p:txBody>
          <a:bodyPr wrap="square" rtlCol="0">
            <a:spAutoFit/>
          </a:bodyPr>
          <a:lstStyle/>
          <a:p>
            <a:r>
              <a:rPr lang="en-GB" sz="4400"/>
              <a:t>+</a:t>
            </a:r>
          </a:p>
        </p:txBody>
      </p:sp>
      <p:sp>
        <p:nvSpPr>
          <p:cNvPr id="29" name="TextBox 28">
            <a:extLst>
              <a:ext uri="{FF2B5EF4-FFF2-40B4-BE49-F238E27FC236}">
                <a16:creationId xmlns:a16="http://schemas.microsoft.com/office/drawing/2014/main" id="{6B0A77EB-30F7-4F3D-9CE7-4A424638D4B1}"/>
              </a:ext>
            </a:extLst>
          </p:cNvPr>
          <p:cNvSpPr txBox="1"/>
          <p:nvPr/>
        </p:nvSpPr>
        <p:spPr>
          <a:xfrm>
            <a:off x="4494852" y="3172830"/>
            <a:ext cx="1518804" cy="769441"/>
          </a:xfrm>
          <a:prstGeom prst="rect">
            <a:avLst/>
          </a:prstGeom>
          <a:noFill/>
        </p:spPr>
        <p:txBody>
          <a:bodyPr wrap="square" rtlCol="0">
            <a:spAutoFit/>
          </a:bodyPr>
          <a:lstStyle/>
          <a:p>
            <a:r>
              <a:rPr lang="en-GB" sz="4400"/>
              <a:t>= 6</a:t>
            </a:r>
          </a:p>
        </p:txBody>
      </p:sp>
      <p:sp>
        <p:nvSpPr>
          <p:cNvPr id="30" name="TextBox 29">
            <a:extLst>
              <a:ext uri="{FF2B5EF4-FFF2-40B4-BE49-F238E27FC236}">
                <a16:creationId xmlns:a16="http://schemas.microsoft.com/office/drawing/2014/main" id="{845B7A61-CD96-4419-89CD-9659E69640B5}"/>
              </a:ext>
            </a:extLst>
          </p:cNvPr>
          <p:cNvSpPr txBox="1"/>
          <p:nvPr/>
        </p:nvSpPr>
        <p:spPr>
          <a:xfrm>
            <a:off x="4494853" y="5156906"/>
            <a:ext cx="1518804" cy="769441"/>
          </a:xfrm>
          <a:prstGeom prst="rect">
            <a:avLst/>
          </a:prstGeom>
          <a:noFill/>
        </p:spPr>
        <p:txBody>
          <a:bodyPr wrap="square" rtlCol="0">
            <a:spAutoFit/>
          </a:bodyPr>
          <a:lstStyle/>
          <a:p>
            <a:r>
              <a:rPr lang="en-GB" sz="4400"/>
              <a:t>= 6</a:t>
            </a:r>
          </a:p>
        </p:txBody>
      </p:sp>
      <p:sp>
        <p:nvSpPr>
          <p:cNvPr id="32" name="TextBox 31">
            <a:extLst>
              <a:ext uri="{FF2B5EF4-FFF2-40B4-BE49-F238E27FC236}">
                <a16:creationId xmlns:a16="http://schemas.microsoft.com/office/drawing/2014/main" id="{732988C5-A0AA-4137-A9A6-BA66E574AE7B}"/>
              </a:ext>
            </a:extLst>
          </p:cNvPr>
          <p:cNvSpPr txBox="1"/>
          <p:nvPr/>
        </p:nvSpPr>
        <p:spPr>
          <a:xfrm>
            <a:off x="843004" y="2396453"/>
            <a:ext cx="4883104" cy="646331"/>
          </a:xfrm>
          <a:prstGeom prst="rect">
            <a:avLst/>
          </a:prstGeom>
          <a:solidFill>
            <a:schemeClr val="bg1"/>
          </a:solidFill>
          <a:ln>
            <a:solidFill>
              <a:schemeClr val="tx1"/>
            </a:solidFill>
          </a:ln>
        </p:spPr>
        <p:txBody>
          <a:bodyPr wrap="square" lIns="91440" tIns="45720" rIns="91440" bIns="45720" rtlCol="0" anchor="t">
            <a:spAutoFit/>
          </a:bodyPr>
          <a:lstStyle/>
          <a:p>
            <a:r>
              <a:rPr lang="en-GB" sz="3600"/>
              <a:t>       5          +     1        = 6 </a:t>
            </a:r>
            <a:endParaRPr lang="en-GB" sz="3600">
              <a:cs typeface="Calibri"/>
            </a:endParaRPr>
          </a:p>
        </p:txBody>
      </p:sp>
      <p:sp>
        <p:nvSpPr>
          <p:cNvPr id="36" name="TextBox 35">
            <a:extLst>
              <a:ext uri="{FF2B5EF4-FFF2-40B4-BE49-F238E27FC236}">
                <a16:creationId xmlns:a16="http://schemas.microsoft.com/office/drawing/2014/main" id="{560FA6AB-AAC2-47F4-95E6-AE910CA3D03A}"/>
              </a:ext>
            </a:extLst>
          </p:cNvPr>
          <p:cNvSpPr txBox="1"/>
          <p:nvPr/>
        </p:nvSpPr>
        <p:spPr>
          <a:xfrm>
            <a:off x="843003" y="4251132"/>
            <a:ext cx="4667444" cy="646331"/>
          </a:xfrm>
          <a:prstGeom prst="rect">
            <a:avLst/>
          </a:prstGeom>
          <a:solidFill>
            <a:schemeClr val="bg1"/>
          </a:solidFill>
          <a:ln>
            <a:solidFill>
              <a:schemeClr val="tx1"/>
            </a:solidFill>
          </a:ln>
        </p:spPr>
        <p:txBody>
          <a:bodyPr wrap="square" lIns="91440" tIns="45720" rIns="91440" bIns="45720" rtlCol="0" anchor="t">
            <a:spAutoFit/>
          </a:bodyPr>
          <a:lstStyle/>
          <a:p>
            <a:r>
              <a:rPr lang="en-GB" sz="3600"/>
              <a:t>2    +    2    +    2        = 6  </a:t>
            </a:r>
            <a:endParaRPr lang="en-GB" sz="3600">
              <a:cs typeface="Calibri"/>
            </a:endParaRPr>
          </a:p>
        </p:txBody>
      </p:sp>
      <p:sp>
        <p:nvSpPr>
          <p:cNvPr id="37" name="TextBox 36">
            <a:extLst>
              <a:ext uri="{FF2B5EF4-FFF2-40B4-BE49-F238E27FC236}">
                <a16:creationId xmlns:a16="http://schemas.microsoft.com/office/drawing/2014/main" id="{5E7CAA71-AB9A-43B8-9A4C-5B423594E4BC}"/>
              </a:ext>
            </a:extLst>
          </p:cNvPr>
          <p:cNvSpPr txBox="1"/>
          <p:nvPr/>
        </p:nvSpPr>
        <p:spPr>
          <a:xfrm>
            <a:off x="843002" y="6192075"/>
            <a:ext cx="4710576" cy="584775"/>
          </a:xfrm>
          <a:prstGeom prst="rect">
            <a:avLst/>
          </a:prstGeom>
          <a:solidFill>
            <a:schemeClr val="bg1"/>
          </a:solidFill>
          <a:ln>
            <a:solidFill>
              <a:schemeClr val="tx1"/>
            </a:solidFill>
          </a:ln>
        </p:spPr>
        <p:txBody>
          <a:bodyPr wrap="square" lIns="91440" tIns="45720" rIns="91440" bIns="45720" rtlCol="0" anchor="t">
            <a:spAutoFit/>
          </a:bodyPr>
          <a:lstStyle/>
          <a:p>
            <a:r>
              <a:rPr lang="en-GB" sz="3200"/>
              <a:t>   3        +          3             = 6  </a:t>
            </a:r>
            <a:endParaRPr lang="en-GB" sz="3200">
              <a:cs typeface="Calibri"/>
            </a:endParaRPr>
          </a:p>
        </p:txBody>
      </p:sp>
      <p:sp>
        <p:nvSpPr>
          <p:cNvPr id="4" name="TextBox 3">
            <a:extLst>
              <a:ext uri="{FF2B5EF4-FFF2-40B4-BE49-F238E27FC236}">
                <a16:creationId xmlns:a16="http://schemas.microsoft.com/office/drawing/2014/main" id="{76A61FD2-B6D2-495F-899F-E4677C50C487}"/>
              </a:ext>
            </a:extLst>
          </p:cNvPr>
          <p:cNvSpPr txBox="1"/>
          <p:nvPr/>
        </p:nvSpPr>
        <p:spPr>
          <a:xfrm>
            <a:off x="6894483" y="295275"/>
            <a:ext cx="42959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Mrs</a:t>
            </a:r>
            <a:r>
              <a:rPr lang="en-US"/>
              <a:t> Levington created these compositions of 6 but forgot to put the numbers on. Can you help her find the missing numbers?</a:t>
            </a:r>
          </a:p>
        </p:txBody>
      </p:sp>
      <p:sp>
        <p:nvSpPr>
          <p:cNvPr id="7" name="Rectangle 6">
            <a:extLst>
              <a:ext uri="{FF2B5EF4-FFF2-40B4-BE49-F238E27FC236}">
                <a16:creationId xmlns:a16="http://schemas.microsoft.com/office/drawing/2014/main" id="{CAA19881-6B54-4622-9363-D345809AB7ED}"/>
              </a:ext>
            </a:extLst>
          </p:cNvPr>
          <p:cNvSpPr/>
          <p:nvPr/>
        </p:nvSpPr>
        <p:spPr>
          <a:xfrm>
            <a:off x="6413379" y="-6109"/>
            <a:ext cx="201283" cy="68579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3DBB4A7-198D-4475-9600-FB6ADBF5218E}"/>
              </a:ext>
            </a:extLst>
          </p:cNvPr>
          <p:cNvSpPr/>
          <p:nvPr/>
        </p:nvSpPr>
        <p:spPr>
          <a:xfrm>
            <a:off x="7145089" y="145689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480EB9CC-D22A-4749-B8FE-03C69BABC23B}"/>
              </a:ext>
            </a:extLst>
          </p:cNvPr>
          <p:cNvSpPr/>
          <p:nvPr/>
        </p:nvSpPr>
        <p:spPr>
          <a:xfrm>
            <a:off x="7820824" y="201761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7105947-2DC2-4814-920A-EA9AE957760E}"/>
              </a:ext>
            </a:extLst>
          </p:cNvPr>
          <p:cNvSpPr/>
          <p:nvPr/>
        </p:nvSpPr>
        <p:spPr>
          <a:xfrm>
            <a:off x="7145089" y="201761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FCDE88F-1BEF-4C4B-B814-1FAAB0D777E8}"/>
              </a:ext>
            </a:extLst>
          </p:cNvPr>
          <p:cNvSpPr/>
          <p:nvPr/>
        </p:nvSpPr>
        <p:spPr>
          <a:xfrm>
            <a:off x="7820824" y="1456895"/>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206036AC-DE2E-4230-8DC5-BC4C8DEFADAA}"/>
              </a:ext>
            </a:extLst>
          </p:cNvPr>
          <p:cNvSpPr/>
          <p:nvPr/>
        </p:nvSpPr>
        <p:spPr>
          <a:xfrm>
            <a:off x="8971012" y="162942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C418DAD-82AD-4EDA-82FE-CCACAA3F1613}"/>
              </a:ext>
            </a:extLst>
          </p:cNvPr>
          <p:cNvSpPr/>
          <p:nvPr/>
        </p:nvSpPr>
        <p:spPr>
          <a:xfrm>
            <a:off x="9704257" y="164380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2C845EEC-DA58-4F7A-BF6F-B8C6E32E0BD1}"/>
              </a:ext>
            </a:extLst>
          </p:cNvPr>
          <p:cNvSpPr txBox="1"/>
          <p:nvPr/>
        </p:nvSpPr>
        <p:spPr>
          <a:xfrm>
            <a:off x="8405886" y="1559943"/>
            <a:ext cx="637309" cy="769441"/>
          </a:xfrm>
          <a:prstGeom prst="rect">
            <a:avLst/>
          </a:prstGeom>
          <a:noFill/>
        </p:spPr>
        <p:txBody>
          <a:bodyPr wrap="square" rtlCol="0">
            <a:spAutoFit/>
          </a:bodyPr>
          <a:lstStyle/>
          <a:p>
            <a:r>
              <a:rPr lang="en-GB" sz="4400"/>
              <a:t>+</a:t>
            </a:r>
          </a:p>
        </p:txBody>
      </p:sp>
      <p:sp>
        <p:nvSpPr>
          <p:cNvPr id="54" name="TextBox 53">
            <a:extLst>
              <a:ext uri="{FF2B5EF4-FFF2-40B4-BE49-F238E27FC236}">
                <a16:creationId xmlns:a16="http://schemas.microsoft.com/office/drawing/2014/main" id="{73858774-73DE-4F6D-9F46-E9FA611ED5A4}"/>
              </a:ext>
            </a:extLst>
          </p:cNvPr>
          <p:cNvSpPr txBox="1"/>
          <p:nvPr/>
        </p:nvSpPr>
        <p:spPr>
          <a:xfrm>
            <a:off x="10533343" y="1490679"/>
            <a:ext cx="1518804" cy="769441"/>
          </a:xfrm>
          <a:prstGeom prst="rect">
            <a:avLst/>
          </a:prstGeom>
          <a:noFill/>
        </p:spPr>
        <p:txBody>
          <a:bodyPr wrap="square" rtlCol="0">
            <a:spAutoFit/>
          </a:bodyPr>
          <a:lstStyle/>
          <a:p>
            <a:r>
              <a:rPr lang="en-GB" sz="4400"/>
              <a:t>= 6</a:t>
            </a:r>
          </a:p>
        </p:txBody>
      </p:sp>
      <p:sp>
        <p:nvSpPr>
          <p:cNvPr id="55" name="TextBox 54">
            <a:extLst>
              <a:ext uri="{FF2B5EF4-FFF2-40B4-BE49-F238E27FC236}">
                <a16:creationId xmlns:a16="http://schemas.microsoft.com/office/drawing/2014/main" id="{61D1BBB4-C1C8-44DA-9113-F5AED147C0D7}"/>
              </a:ext>
            </a:extLst>
          </p:cNvPr>
          <p:cNvSpPr txBox="1"/>
          <p:nvPr/>
        </p:nvSpPr>
        <p:spPr>
          <a:xfrm>
            <a:off x="7068399" y="2655244"/>
            <a:ext cx="4451785" cy="769441"/>
          </a:xfrm>
          <a:prstGeom prst="rect">
            <a:avLst/>
          </a:prstGeom>
          <a:solidFill>
            <a:schemeClr val="bg1"/>
          </a:solidFill>
          <a:ln w="28575">
            <a:solidFill>
              <a:schemeClr val="tx1"/>
            </a:solidFill>
          </a:ln>
        </p:spPr>
        <p:txBody>
          <a:bodyPr wrap="square" lIns="91440" tIns="45720" rIns="91440" bIns="45720" rtlCol="0" anchor="t">
            <a:spAutoFit/>
          </a:bodyPr>
          <a:lstStyle/>
          <a:p>
            <a:r>
              <a:rPr lang="en-GB" sz="4400">
                <a:cs typeface="Calibri"/>
              </a:rPr>
              <a:t>          +                = 6</a:t>
            </a:r>
          </a:p>
        </p:txBody>
      </p:sp>
      <p:sp>
        <p:nvSpPr>
          <p:cNvPr id="56" name="Oval 55">
            <a:extLst>
              <a:ext uri="{FF2B5EF4-FFF2-40B4-BE49-F238E27FC236}">
                <a16:creationId xmlns:a16="http://schemas.microsoft.com/office/drawing/2014/main" id="{FCCAC4DD-9B3C-40BC-89A1-1FFC8CF2CE63}"/>
              </a:ext>
            </a:extLst>
          </p:cNvPr>
          <p:cNvSpPr/>
          <p:nvPr/>
        </p:nvSpPr>
        <p:spPr>
          <a:xfrm>
            <a:off x="7582747" y="442031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35742E03-036C-460F-819A-9C1B713E2A7C}"/>
              </a:ext>
            </a:extLst>
          </p:cNvPr>
          <p:cNvSpPr/>
          <p:nvPr/>
        </p:nvSpPr>
        <p:spPr>
          <a:xfrm>
            <a:off x="7884672" y="498103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839FA0C-1111-4F32-B258-98C02CBCF989}"/>
              </a:ext>
            </a:extLst>
          </p:cNvPr>
          <p:cNvSpPr/>
          <p:nvPr/>
        </p:nvSpPr>
        <p:spPr>
          <a:xfrm>
            <a:off x="7223313" y="4981033"/>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08ECBF1-9107-446F-B526-F1F25F28AC31}"/>
              </a:ext>
            </a:extLst>
          </p:cNvPr>
          <p:cNvSpPr/>
          <p:nvPr/>
        </p:nvSpPr>
        <p:spPr>
          <a:xfrm>
            <a:off x="9106749" y="440594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6FE894F-0C5C-4868-8154-792DCD28DB0E}"/>
              </a:ext>
            </a:extLst>
          </p:cNvPr>
          <p:cNvSpPr/>
          <p:nvPr/>
        </p:nvSpPr>
        <p:spPr>
          <a:xfrm>
            <a:off x="9106748" y="499541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3596427D-EB0B-459D-A419-93D971EA75D2}"/>
              </a:ext>
            </a:extLst>
          </p:cNvPr>
          <p:cNvSpPr/>
          <p:nvPr/>
        </p:nvSpPr>
        <p:spPr>
          <a:xfrm>
            <a:off x="10328824" y="469348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F1F99B23-1C2B-4E11-B384-3D017697A06D}"/>
              </a:ext>
            </a:extLst>
          </p:cNvPr>
          <p:cNvSpPr txBox="1"/>
          <p:nvPr/>
        </p:nvSpPr>
        <p:spPr>
          <a:xfrm>
            <a:off x="8477772" y="4507301"/>
            <a:ext cx="637309" cy="769441"/>
          </a:xfrm>
          <a:prstGeom prst="rect">
            <a:avLst/>
          </a:prstGeom>
          <a:noFill/>
        </p:spPr>
        <p:txBody>
          <a:bodyPr wrap="square" rtlCol="0">
            <a:spAutoFit/>
          </a:bodyPr>
          <a:lstStyle/>
          <a:p>
            <a:r>
              <a:rPr lang="en-GB" sz="4400"/>
              <a:t>+</a:t>
            </a:r>
          </a:p>
        </p:txBody>
      </p:sp>
      <p:sp>
        <p:nvSpPr>
          <p:cNvPr id="67" name="TextBox 66">
            <a:extLst>
              <a:ext uri="{FF2B5EF4-FFF2-40B4-BE49-F238E27FC236}">
                <a16:creationId xmlns:a16="http://schemas.microsoft.com/office/drawing/2014/main" id="{1E5F0C47-037B-4397-9AA3-FEAD319E196A}"/>
              </a:ext>
            </a:extLst>
          </p:cNvPr>
          <p:cNvSpPr txBox="1"/>
          <p:nvPr/>
        </p:nvSpPr>
        <p:spPr>
          <a:xfrm>
            <a:off x="9742979" y="4536055"/>
            <a:ext cx="637309" cy="769441"/>
          </a:xfrm>
          <a:prstGeom prst="rect">
            <a:avLst/>
          </a:prstGeom>
          <a:noFill/>
        </p:spPr>
        <p:txBody>
          <a:bodyPr wrap="square" rtlCol="0">
            <a:spAutoFit/>
          </a:bodyPr>
          <a:lstStyle/>
          <a:p>
            <a:r>
              <a:rPr lang="en-GB" sz="4400"/>
              <a:t>+</a:t>
            </a:r>
          </a:p>
        </p:txBody>
      </p:sp>
      <p:sp>
        <p:nvSpPr>
          <p:cNvPr id="68" name="TextBox 67">
            <a:extLst>
              <a:ext uri="{FF2B5EF4-FFF2-40B4-BE49-F238E27FC236}">
                <a16:creationId xmlns:a16="http://schemas.microsoft.com/office/drawing/2014/main" id="{DE86FE1E-C99E-4DB1-AB20-660A7FD337AD}"/>
              </a:ext>
            </a:extLst>
          </p:cNvPr>
          <p:cNvSpPr txBox="1"/>
          <p:nvPr/>
        </p:nvSpPr>
        <p:spPr>
          <a:xfrm>
            <a:off x="11079682" y="4538678"/>
            <a:ext cx="1518804" cy="769441"/>
          </a:xfrm>
          <a:prstGeom prst="rect">
            <a:avLst/>
          </a:prstGeom>
          <a:noFill/>
        </p:spPr>
        <p:txBody>
          <a:bodyPr wrap="square" rtlCol="0">
            <a:spAutoFit/>
          </a:bodyPr>
          <a:lstStyle/>
          <a:p>
            <a:r>
              <a:rPr lang="en-GB" sz="4400"/>
              <a:t>= 6</a:t>
            </a:r>
          </a:p>
        </p:txBody>
      </p:sp>
      <p:sp>
        <p:nvSpPr>
          <p:cNvPr id="69" name="TextBox 68">
            <a:extLst>
              <a:ext uri="{FF2B5EF4-FFF2-40B4-BE49-F238E27FC236}">
                <a16:creationId xmlns:a16="http://schemas.microsoft.com/office/drawing/2014/main" id="{C59F950C-5A7C-40AB-B9F2-DC4438CA6B96}"/>
              </a:ext>
            </a:extLst>
          </p:cNvPr>
          <p:cNvSpPr txBox="1"/>
          <p:nvPr/>
        </p:nvSpPr>
        <p:spPr>
          <a:xfrm>
            <a:off x="6895871" y="5717621"/>
            <a:ext cx="5156275" cy="769441"/>
          </a:xfrm>
          <a:prstGeom prst="rect">
            <a:avLst/>
          </a:prstGeom>
          <a:solidFill>
            <a:schemeClr val="bg1"/>
          </a:solidFill>
          <a:ln w="28575">
            <a:solidFill>
              <a:schemeClr val="tx1"/>
            </a:solidFill>
          </a:ln>
        </p:spPr>
        <p:txBody>
          <a:bodyPr wrap="square" lIns="91440" tIns="45720" rIns="91440" bIns="45720" rtlCol="0" anchor="t">
            <a:spAutoFit/>
          </a:bodyPr>
          <a:lstStyle/>
          <a:p>
            <a:r>
              <a:rPr lang="en-GB" sz="4400">
                <a:cs typeface="Calibri"/>
              </a:rPr>
              <a:t>            +          +       = 6</a:t>
            </a:r>
          </a:p>
        </p:txBody>
      </p:sp>
    </p:spTree>
    <p:extLst>
      <p:ext uri="{BB962C8B-B14F-4D97-AF65-F5344CB8AC3E}">
        <p14:creationId xmlns:p14="http://schemas.microsoft.com/office/powerpoint/2010/main" val="109865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sp>
        <p:nvSpPr>
          <p:cNvPr id="4" name="TextBox 3">
            <a:extLst>
              <a:ext uri="{FF2B5EF4-FFF2-40B4-BE49-F238E27FC236}">
                <a16:creationId xmlns:a16="http://schemas.microsoft.com/office/drawing/2014/main" id="{76A61FD2-B6D2-495F-899F-E4677C50C487}"/>
              </a:ext>
            </a:extLst>
          </p:cNvPr>
          <p:cNvSpPr txBox="1"/>
          <p:nvPr/>
        </p:nvSpPr>
        <p:spPr>
          <a:xfrm>
            <a:off x="6089351" y="65238"/>
            <a:ext cx="5101086" cy="147732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cs typeface="Calibri"/>
            </a:endParaRPr>
          </a:p>
          <a:p>
            <a:endParaRPr lang="en-US" b="1">
              <a:cs typeface="Calibri"/>
            </a:endParaRPr>
          </a:p>
          <a:p>
            <a:endParaRPr lang="en-US" b="1">
              <a:cs typeface="Calibri"/>
            </a:endParaRPr>
          </a:p>
          <a:p>
            <a:endParaRPr lang="en-US" b="1">
              <a:cs typeface="Calibri"/>
            </a:endParaRPr>
          </a:p>
          <a:p>
            <a:endParaRPr lang="en-US" b="1">
              <a:cs typeface="Calibri"/>
            </a:endParaRPr>
          </a:p>
        </p:txBody>
      </p:sp>
      <p:pic>
        <p:nvPicPr>
          <p:cNvPr id="1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TextBox 12"/>
          <p:cNvSpPr txBox="1"/>
          <p:nvPr/>
        </p:nvSpPr>
        <p:spPr>
          <a:xfrm>
            <a:off x="2284" y="68510"/>
            <a:ext cx="5810623" cy="1077218"/>
          </a:xfrm>
          <a:prstGeom prst="rect">
            <a:avLst/>
          </a:prstGeom>
          <a:noFill/>
        </p:spPr>
        <p:txBody>
          <a:bodyPr wrap="square" lIns="91440" tIns="45720" rIns="91440" bIns="45720" rtlCol="0" anchor="t">
            <a:spAutoFit/>
          </a:bodyPr>
          <a:lstStyle/>
          <a:p>
            <a:pPr algn="ctr"/>
            <a:r>
              <a:rPr lang="en-GB" sz="1600">
                <a:cs typeface="Calibri" panose="020F0502020204030204"/>
              </a:rPr>
              <a:t>Miss Bentley has moved some of Mrs Levington's  spots. Mrs Levington did not want the spots moving.  Can you put them back for her? Remember, put the correct amount in to complete the sum. </a:t>
            </a:r>
            <a:endParaRPr lang="en-US"/>
          </a:p>
        </p:txBody>
      </p:sp>
      <p:sp>
        <p:nvSpPr>
          <p:cNvPr id="3" name="Oval 2"/>
          <p:cNvSpPr/>
          <p:nvPr/>
        </p:nvSpPr>
        <p:spPr>
          <a:xfrm>
            <a:off x="3582576" y="324065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940409" y="104164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3087603" y="290588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3100085" y="355792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4082712" y="355599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4083235" y="292723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7014975" y="22331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496793" y="3012057"/>
            <a:ext cx="637309" cy="769441"/>
          </a:xfrm>
          <a:prstGeom prst="rect">
            <a:avLst/>
          </a:prstGeom>
          <a:noFill/>
        </p:spPr>
        <p:txBody>
          <a:bodyPr wrap="square" rtlCol="0">
            <a:spAutoFit/>
          </a:bodyPr>
          <a:lstStyle/>
          <a:p>
            <a:r>
              <a:rPr lang="en-GB" sz="4400"/>
              <a:t>+</a:t>
            </a:r>
          </a:p>
        </p:txBody>
      </p:sp>
      <p:sp>
        <p:nvSpPr>
          <p:cNvPr id="47" name="TextBox 46"/>
          <p:cNvSpPr txBox="1"/>
          <p:nvPr/>
        </p:nvSpPr>
        <p:spPr>
          <a:xfrm>
            <a:off x="4523608" y="2957170"/>
            <a:ext cx="1518804" cy="769441"/>
          </a:xfrm>
          <a:prstGeom prst="rect">
            <a:avLst/>
          </a:prstGeom>
          <a:noFill/>
        </p:spPr>
        <p:txBody>
          <a:bodyPr wrap="square" rtlCol="0">
            <a:spAutoFit/>
          </a:bodyPr>
          <a:lstStyle/>
          <a:p>
            <a:r>
              <a:rPr lang="en-GB" sz="4400"/>
              <a:t>= 6</a:t>
            </a:r>
          </a:p>
        </p:txBody>
      </p:sp>
      <p:sp>
        <p:nvSpPr>
          <p:cNvPr id="14" name="Oval 13">
            <a:extLst>
              <a:ext uri="{FF2B5EF4-FFF2-40B4-BE49-F238E27FC236}">
                <a16:creationId xmlns:a16="http://schemas.microsoft.com/office/drawing/2014/main" id="{78431A37-EC4D-425E-B48C-364A0F0EB1A1}"/>
              </a:ext>
            </a:extLst>
          </p:cNvPr>
          <p:cNvSpPr/>
          <p:nvPr/>
        </p:nvSpPr>
        <p:spPr>
          <a:xfrm>
            <a:off x="940408" y="163111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57B253F-1509-4B8A-854E-86A9BF02203E}"/>
              </a:ext>
            </a:extLst>
          </p:cNvPr>
          <p:cNvSpPr/>
          <p:nvPr/>
        </p:nvSpPr>
        <p:spPr>
          <a:xfrm>
            <a:off x="3528333" y="108477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39F1F52-E6B6-42AC-A461-4A9953AC4B8E}"/>
              </a:ext>
            </a:extLst>
          </p:cNvPr>
          <p:cNvSpPr/>
          <p:nvPr/>
        </p:nvSpPr>
        <p:spPr>
          <a:xfrm>
            <a:off x="3528333" y="163111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D03916E-3EB5-420B-8FC3-40D21444D523}"/>
              </a:ext>
            </a:extLst>
          </p:cNvPr>
          <p:cNvSpPr txBox="1"/>
          <p:nvPr/>
        </p:nvSpPr>
        <p:spPr>
          <a:xfrm>
            <a:off x="1605395" y="1157377"/>
            <a:ext cx="637309" cy="769441"/>
          </a:xfrm>
          <a:prstGeom prst="rect">
            <a:avLst/>
          </a:prstGeom>
          <a:noFill/>
        </p:spPr>
        <p:txBody>
          <a:bodyPr wrap="square" rtlCol="0">
            <a:spAutoFit/>
          </a:bodyPr>
          <a:lstStyle/>
          <a:p>
            <a:r>
              <a:rPr lang="en-GB" sz="4400"/>
              <a:t>+</a:t>
            </a:r>
          </a:p>
        </p:txBody>
      </p:sp>
      <p:sp>
        <p:nvSpPr>
          <p:cNvPr id="21" name="TextBox 20">
            <a:extLst>
              <a:ext uri="{FF2B5EF4-FFF2-40B4-BE49-F238E27FC236}">
                <a16:creationId xmlns:a16="http://schemas.microsoft.com/office/drawing/2014/main" id="{ADB4AC00-0807-4FBD-8380-5F7DE08E7466}"/>
              </a:ext>
            </a:extLst>
          </p:cNvPr>
          <p:cNvSpPr txBox="1"/>
          <p:nvPr/>
        </p:nvSpPr>
        <p:spPr>
          <a:xfrm>
            <a:off x="2899358" y="1157378"/>
            <a:ext cx="637309" cy="769441"/>
          </a:xfrm>
          <a:prstGeom prst="rect">
            <a:avLst/>
          </a:prstGeom>
          <a:noFill/>
        </p:spPr>
        <p:txBody>
          <a:bodyPr wrap="square" rtlCol="0">
            <a:spAutoFit/>
          </a:bodyPr>
          <a:lstStyle/>
          <a:p>
            <a:r>
              <a:rPr lang="en-GB" sz="4400"/>
              <a:t>+</a:t>
            </a:r>
          </a:p>
        </p:txBody>
      </p:sp>
      <p:sp>
        <p:nvSpPr>
          <p:cNvPr id="22" name="Oval 21">
            <a:extLst>
              <a:ext uri="{FF2B5EF4-FFF2-40B4-BE49-F238E27FC236}">
                <a16:creationId xmlns:a16="http://schemas.microsoft.com/office/drawing/2014/main" id="{DFB1D37A-1BA1-4138-A3D2-8B614AAB5ADA}"/>
              </a:ext>
            </a:extLst>
          </p:cNvPr>
          <p:cNvSpPr/>
          <p:nvPr/>
        </p:nvSpPr>
        <p:spPr>
          <a:xfrm>
            <a:off x="1098559" y="4981034"/>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323C50B-6C55-49FE-9A82-2475090A36A2}"/>
              </a:ext>
            </a:extLst>
          </p:cNvPr>
          <p:cNvSpPr/>
          <p:nvPr/>
        </p:nvSpPr>
        <p:spPr>
          <a:xfrm>
            <a:off x="1400484" y="5541752"/>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6977614-8E83-4E21-9EFA-2802D45C1CC1}"/>
              </a:ext>
            </a:extLst>
          </p:cNvPr>
          <p:cNvSpPr/>
          <p:nvPr/>
        </p:nvSpPr>
        <p:spPr>
          <a:xfrm>
            <a:off x="739125" y="554175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3C6B2CD-3D21-49EC-84AD-F4CBF5921626}"/>
              </a:ext>
            </a:extLst>
          </p:cNvPr>
          <p:cNvSpPr txBox="1"/>
          <p:nvPr/>
        </p:nvSpPr>
        <p:spPr>
          <a:xfrm>
            <a:off x="2166112" y="5096773"/>
            <a:ext cx="637309" cy="769441"/>
          </a:xfrm>
          <a:prstGeom prst="rect">
            <a:avLst/>
          </a:prstGeom>
          <a:noFill/>
        </p:spPr>
        <p:txBody>
          <a:bodyPr wrap="square" rtlCol="0">
            <a:spAutoFit/>
          </a:bodyPr>
          <a:lstStyle/>
          <a:p>
            <a:r>
              <a:rPr lang="en-GB" sz="4400"/>
              <a:t>+</a:t>
            </a:r>
          </a:p>
        </p:txBody>
      </p:sp>
      <p:sp>
        <p:nvSpPr>
          <p:cNvPr id="29" name="TextBox 28">
            <a:extLst>
              <a:ext uri="{FF2B5EF4-FFF2-40B4-BE49-F238E27FC236}">
                <a16:creationId xmlns:a16="http://schemas.microsoft.com/office/drawing/2014/main" id="{6B0A77EB-30F7-4F3D-9CE7-4A424638D4B1}"/>
              </a:ext>
            </a:extLst>
          </p:cNvPr>
          <p:cNvSpPr txBox="1"/>
          <p:nvPr/>
        </p:nvSpPr>
        <p:spPr>
          <a:xfrm>
            <a:off x="4523607" y="1116868"/>
            <a:ext cx="1518804" cy="769441"/>
          </a:xfrm>
          <a:prstGeom prst="rect">
            <a:avLst/>
          </a:prstGeom>
          <a:noFill/>
        </p:spPr>
        <p:txBody>
          <a:bodyPr wrap="square" rtlCol="0">
            <a:spAutoFit/>
          </a:bodyPr>
          <a:lstStyle/>
          <a:p>
            <a:r>
              <a:rPr lang="en-GB" sz="4400"/>
              <a:t>= 6</a:t>
            </a:r>
          </a:p>
        </p:txBody>
      </p:sp>
      <p:sp>
        <p:nvSpPr>
          <p:cNvPr id="30" name="TextBox 29">
            <a:extLst>
              <a:ext uri="{FF2B5EF4-FFF2-40B4-BE49-F238E27FC236}">
                <a16:creationId xmlns:a16="http://schemas.microsoft.com/office/drawing/2014/main" id="{845B7A61-CD96-4419-89CD-9659E69640B5}"/>
              </a:ext>
            </a:extLst>
          </p:cNvPr>
          <p:cNvSpPr txBox="1"/>
          <p:nvPr/>
        </p:nvSpPr>
        <p:spPr>
          <a:xfrm>
            <a:off x="4494853" y="5156906"/>
            <a:ext cx="1518804" cy="769441"/>
          </a:xfrm>
          <a:prstGeom prst="rect">
            <a:avLst/>
          </a:prstGeom>
          <a:noFill/>
        </p:spPr>
        <p:txBody>
          <a:bodyPr wrap="square" rtlCol="0">
            <a:spAutoFit/>
          </a:bodyPr>
          <a:lstStyle/>
          <a:p>
            <a:r>
              <a:rPr lang="en-GB" sz="4400"/>
              <a:t>= 6</a:t>
            </a:r>
          </a:p>
        </p:txBody>
      </p:sp>
      <p:sp>
        <p:nvSpPr>
          <p:cNvPr id="32" name="TextBox 31">
            <a:extLst>
              <a:ext uri="{FF2B5EF4-FFF2-40B4-BE49-F238E27FC236}">
                <a16:creationId xmlns:a16="http://schemas.microsoft.com/office/drawing/2014/main" id="{732988C5-A0AA-4137-A9A6-BA66E574AE7B}"/>
              </a:ext>
            </a:extLst>
          </p:cNvPr>
          <p:cNvSpPr txBox="1"/>
          <p:nvPr/>
        </p:nvSpPr>
        <p:spPr>
          <a:xfrm>
            <a:off x="943646" y="4021095"/>
            <a:ext cx="4308009" cy="646331"/>
          </a:xfrm>
          <a:prstGeom prst="rect">
            <a:avLst/>
          </a:prstGeom>
          <a:solidFill>
            <a:schemeClr val="bg1"/>
          </a:solidFill>
          <a:ln>
            <a:solidFill>
              <a:schemeClr val="tx1"/>
            </a:solidFill>
          </a:ln>
        </p:spPr>
        <p:txBody>
          <a:bodyPr wrap="square" lIns="91440" tIns="45720" rIns="91440" bIns="45720" rtlCol="0" anchor="t">
            <a:spAutoFit/>
          </a:bodyPr>
          <a:lstStyle/>
          <a:p>
            <a:r>
              <a:rPr lang="en-GB" sz="3600"/>
              <a:t>    </a:t>
            </a:r>
            <a:r>
              <a:rPr lang="en-GB" sz="3200"/>
              <a:t>1          +        5        = 6</a:t>
            </a:r>
            <a:r>
              <a:rPr lang="en-GB" sz="3600"/>
              <a:t> </a:t>
            </a:r>
            <a:endParaRPr lang="en-GB" sz="3600">
              <a:cs typeface="Calibri"/>
            </a:endParaRPr>
          </a:p>
        </p:txBody>
      </p:sp>
      <p:sp>
        <p:nvSpPr>
          <p:cNvPr id="36" name="TextBox 35">
            <a:extLst>
              <a:ext uri="{FF2B5EF4-FFF2-40B4-BE49-F238E27FC236}">
                <a16:creationId xmlns:a16="http://schemas.microsoft.com/office/drawing/2014/main" id="{560FA6AB-AAC2-47F4-95E6-AE910CA3D03A}"/>
              </a:ext>
            </a:extLst>
          </p:cNvPr>
          <p:cNvSpPr txBox="1"/>
          <p:nvPr/>
        </p:nvSpPr>
        <p:spPr>
          <a:xfrm>
            <a:off x="943644" y="2252679"/>
            <a:ext cx="4236124" cy="646331"/>
          </a:xfrm>
          <a:prstGeom prst="rect">
            <a:avLst/>
          </a:prstGeom>
          <a:solidFill>
            <a:schemeClr val="bg1"/>
          </a:solidFill>
          <a:ln>
            <a:solidFill>
              <a:schemeClr val="tx1"/>
            </a:solidFill>
          </a:ln>
        </p:spPr>
        <p:txBody>
          <a:bodyPr wrap="square" lIns="91440" tIns="45720" rIns="91440" bIns="45720" rtlCol="0" anchor="t">
            <a:spAutoFit/>
          </a:bodyPr>
          <a:lstStyle/>
          <a:p>
            <a:r>
              <a:rPr lang="en-GB" sz="3200"/>
              <a:t>2    +    2    +    2        = 6</a:t>
            </a:r>
            <a:r>
              <a:rPr lang="en-GB" sz="3600"/>
              <a:t>  </a:t>
            </a:r>
            <a:endParaRPr lang="en-GB" sz="3600">
              <a:cs typeface="Calibri"/>
            </a:endParaRPr>
          </a:p>
        </p:txBody>
      </p:sp>
      <p:sp>
        <p:nvSpPr>
          <p:cNvPr id="37" name="TextBox 36">
            <a:extLst>
              <a:ext uri="{FF2B5EF4-FFF2-40B4-BE49-F238E27FC236}">
                <a16:creationId xmlns:a16="http://schemas.microsoft.com/office/drawing/2014/main" id="{5E7CAA71-AB9A-43B8-9A4C-5B423594E4BC}"/>
              </a:ext>
            </a:extLst>
          </p:cNvPr>
          <p:cNvSpPr txBox="1"/>
          <p:nvPr/>
        </p:nvSpPr>
        <p:spPr>
          <a:xfrm>
            <a:off x="843002" y="6192075"/>
            <a:ext cx="4710576" cy="584775"/>
          </a:xfrm>
          <a:prstGeom prst="rect">
            <a:avLst/>
          </a:prstGeom>
          <a:solidFill>
            <a:schemeClr val="bg1"/>
          </a:solidFill>
          <a:ln>
            <a:solidFill>
              <a:schemeClr val="tx1"/>
            </a:solidFill>
          </a:ln>
        </p:spPr>
        <p:txBody>
          <a:bodyPr wrap="square" lIns="91440" tIns="45720" rIns="91440" bIns="45720" rtlCol="0" anchor="t">
            <a:spAutoFit/>
          </a:bodyPr>
          <a:lstStyle/>
          <a:p>
            <a:r>
              <a:rPr lang="en-GB" sz="3200"/>
              <a:t>   3        +          3             = 6  </a:t>
            </a:r>
            <a:endParaRPr lang="en-GB" sz="3200">
              <a:cs typeface="Calibri"/>
            </a:endParaRPr>
          </a:p>
        </p:txBody>
      </p:sp>
      <p:sp>
        <p:nvSpPr>
          <p:cNvPr id="7" name="Rectangle 6">
            <a:extLst>
              <a:ext uri="{FF2B5EF4-FFF2-40B4-BE49-F238E27FC236}">
                <a16:creationId xmlns:a16="http://schemas.microsoft.com/office/drawing/2014/main" id="{CAA19881-6B54-4622-9363-D345809AB7ED}"/>
              </a:ext>
            </a:extLst>
          </p:cNvPr>
          <p:cNvSpPr/>
          <p:nvPr/>
        </p:nvSpPr>
        <p:spPr>
          <a:xfrm>
            <a:off x="5809530" y="-6109"/>
            <a:ext cx="201283" cy="68579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80EB9CC-D22A-4749-B8FE-03C69BABC23B}"/>
              </a:ext>
            </a:extLst>
          </p:cNvPr>
          <p:cNvSpPr/>
          <p:nvPr/>
        </p:nvSpPr>
        <p:spPr>
          <a:xfrm>
            <a:off x="7835201" y="219014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7105947-2DC2-4814-920A-EA9AE957760E}"/>
              </a:ext>
            </a:extLst>
          </p:cNvPr>
          <p:cNvSpPr/>
          <p:nvPr/>
        </p:nvSpPr>
        <p:spPr>
          <a:xfrm>
            <a:off x="7073202" y="219014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2C845EEC-DA58-4F7A-BF6F-B8C6E32E0BD1}"/>
              </a:ext>
            </a:extLst>
          </p:cNvPr>
          <p:cNvSpPr txBox="1"/>
          <p:nvPr/>
        </p:nvSpPr>
        <p:spPr>
          <a:xfrm>
            <a:off x="8405886" y="2034396"/>
            <a:ext cx="637309" cy="769441"/>
          </a:xfrm>
          <a:prstGeom prst="rect">
            <a:avLst/>
          </a:prstGeom>
          <a:noFill/>
        </p:spPr>
        <p:txBody>
          <a:bodyPr wrap="square" rtlCol="0">
            <a:spAutoFit/>
          </a:bodyPr>
          <a:lstStyle/>
          <a:p>
            <a:r>
              <a:rPr lang="en-GB" sz="4400"/>
              <a:t>+</a:t>
            </a:r>
          </a:p>
        </p:txBody>
      </p:sp>
      <p:sp>
        <p:nvSpPr>
          <p:cNvPr id="54" name="TextBox 53">
            <a:extLst>
              <a:ext uri="{FF2B5EF4-FFF2-40B4-BE49-F238E27FC236}">
                <a16:creationId xmlns:a16="http://schemas.microsoft.com/office/drawing/2014/main" id="{73858774-73DE-4F6D-9F46-E9FA611ED5A4}"/>
              </a:ext>
            </a:extLst>
          </p:cNvPr>
          <p:cNvSpPr txBox="1"/>
          <p:nvPr/>
        </p:nvSpPr>
        <p:spPr>
          <a:xfrm>
            <a:off x="10533343" y="1965132"/>
            <a:ext cx="1518804" cy="769441"/>
          </a:xfrm>
          <a:prstGeom prst="rect">
            <a:avLst/>
          </a:prstGeom>
          <a:noFill/>
        </p:spPr>
        <p:txBody>
          <a:bodyPr wrap="square" rtlCol="0">
            <a:spAutoFit/>
          </a:bodyPr>
          <a:lstStyle/>
          <a:p>
            <a:r>
              <a:rPr lang="en-GB" sz="4400"/>
              <a:t>= 6</a:t>
            </a:r>
          </a:p>
        </p:txBody>
      </p:sp>
      <p:sp>
        <p:nvSpPr>
          <p:cNvPr id="55" name="TextBox 54">
            <a:extLst>
              <a:ext uri="{FF2B5EF4-FFF2-40B4-BE49-F238E27FC236}">
                <a16:creationId xmlns:a16="http://schemas.microsoft.com/office/drawing/2014/main" id="{61D1BBB4-C1C8-44DA-9113-F5AED147C0D7}"/>
              </a:ext>
            </a:extLst>
          </p:cNvPr>
          <p:cNvSpPr txBox="1"/>
          <p:nvPr/>
        </p:nvSpPr>
        <p:spPr>
          <a:xfrm>
            <a:off x="7068399" y="3158452"/>
            <a:ext cx="4451785" cy="769441"/>
          </a:xfrm>
          <a:prstGeom prst="rect">
            <a:avLst/>
          </a:prstGeom>
          <a:solidFill>
            <a:schemeClr val="bg1"/>
          </a:solidFill>
          <a:ln w="28575">
            <a:solidFill>
              <a:schemeClr val="tx1"/>
            </a:solidFill>
          </a:ln>
        </p:spPr>
        <p:txBody>
          <a:bodyPr wrap="square" lIns="91440" tIns="45720" rIns="91440" bIns="45720" rtlCol="0" anchor="t">
            <a:spAutoFit/>
          </a:bodyPr>
          <a:lstStyle/>
          <a:p>
            <a:r>
              <a:rPr lang="en-GB" sz="4400">
                <a:cs typeface="Calibri"/>
              </a:rPr>
              <a:t>   </a:t>
            </a:r>
            <a:r>
              <a:rPr lang="en-GB" sz="3600">
                <a:cs typeface="Calibri"/>
              </a:rPr>
              <a:t>2        +        4       = 6</a:t>
            </a:r>
          </a:p>
        </p:txBody>
      </p:sp>
      <p:sp>
        <p:nvSpPr>
          <p:cNvPr id="59" name="Oval 58">
            <a:extLst>
              <a:ext uri="{FF2B5EF4-FFF2-40B4-BE49-F238E27FC236}">
                <a16:creationId xmlns:a16="http://schemas.microsoft.com/office/drawing/2014/main" id="{B08ECBF1-9107-446F-B526-F1F25F28AC31}"/>
              </a:ext>
            </a:extLst>
          </p:cNvPr>
          <p:cNvSpPr/>
          <p:nvPr/>
        </p:nvSpPr>
        <p:spPr>
          <a:xfrm>
            <a:off x="9106749" y="440594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6FE894F-0C5C-4868-8154-792DCD28DB0E}"/>
              </a:ext>
            </a:extLst>
          </p:cNvPr>
          <p:cNvSpPr/>
          <p:nvPr/>
        </p:nvSpPr>
        <p:spPr>
          <a:xfrm>
            <a:off x="9106748" y="4995411"/>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3596427D-EB0B-459D-A419-93D971EA75D2}"/>
              </a:ext>
            </a:extLst>
          </p:cNvPr>
          <p:cNvSpPr/>
          <p:nvPr/>
        </p:nvSpPr>
        <p:spPr>
          <a:xfrm>
            <a:off x="10328824" y="469348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F1F99B23-1C2B-4E11-B384-3D017697A06D}"/>
              </a:ext>
            </a:extLst>
          </p:cNvPr>
          <p:cNvSpPr txBox="1"/>
          <p:nvPr/>
        </p:nvSpPr>
        <p:spPr>
          <a:xfrm>
            <a:off x="8477772" y="4507301"/>
            <a:ext cx="637309" cy="769441"/>
          </a:xfrm>
          <a:prstGeom prst="rect">
            <a:avLst/>
          </a:prstGeom>
          <a:noFill/>
        </p:spPr>
        <p:txBody>
          <a:bodyPr wrap="square" rtlCol="0">
            <a:spAutoFit/>
          </a:bodyPr>
          <a:lstStyle/>
          <a:p>
            <a:r>
              <a:rPr lang="en-GB" sz="4400"/>
              <a:t>+</a:t>
            </a:r>
          </a:p>
        </p:txBody>
      </p:sp>
      <p:sp>
        <p:nvSpPr>
          <p:cNvPr id="67" name="TextBox 66">
            <a:extLst>
              <a:ext uri="{FF2B5EF4-FFF2-40B4-BE49-F238E27FC236}">
                <a16:creationId xmlns:a16="http://schemas.microsoft.com/office/drawing/2014/main" id="{1E5F0C47-037B-4397-9AA3-FEAD319E196A}"/>
              </a:ext>
            </a:extLst>
          </p:cNvPr>
          <p:cNvSpPr txBox="1"/>
          <p:nvPr/>
        </p:nvSpPr>
        <p:spPr>
          <a:xfrm>
            <a:off x="9742979" y="4536055"/>
            <a:ext cx="637309" cy="769441"/>
          </a:xfrm>
          <a:prstGeom prst="rect">
            <a:avLst/>
          </a:prstGeom>
          <a:noFill/>
        </p:spPr>
        <p:txBody>
          <a:bodyPr wrap="square" rtlCol="0">
            <a:spAutoFit/>
          </a:bodyPr>
          <a:lstStyle/>
          <a:p>
            <a:r>
              <a:rPr lang="en-GB" sz="4400"/>
              <a:t>+</a:t>
            </a:r>
          </a:p>
        </p:txBody>
      </p:sp>
      <p:sp>
        <p:nvSpPr>
          <p:cNvPr id="68" name="TextBox 67">
            <a:extLst>
              <a:ext uri="{FF2B5EF4-FFF2-40B4-BE49-F238E27FC236}">
                <a16:creationId xmlns:a16="http://schemas.microsoft.com/office/drawing/2014/main" id="{DE86FE1E-C99E-4DB1-AB20-660A7FD337AD}"/>
              </a:ext>
            </a:extLst>
          </p:cNvPr>
          <p:cNvSpPr txBox="1"/>
          <p:nvPr/>
        </p:nvSpPr>
        <p:spPr>
          <a:xfrm>
            <a:off x="11079682" y="4538678"/>
            <a:ext cx="1518804" cy="769441"/>
          </a:xfrm>
          <a:prstGeom prst="rect">
            <a:avLst/>
          </a:prstGeom>
          <a:noFill/>
        </p:spPr>
        <p:txBody>
          <a:bodyPr wrap="square" rtlCol="0">
            <a:spAutoFit/>
          </a:bodyPr>
          <a:lstStyle/>
          <a:p>
            <a:r>
              <a:rPr lang="en-GB" sz="4400"/>
              <a:t>= 6</a:t>
            </a:r>
          </a:p>
        </p:txBody>
      </p:sp>
      <p:sp>
        <p:nvSpPr>
          <p:cNvPr id="69" name="TextBox 68">
            <a:extLst>
              <a:ext uri="{FF2B5EF4-FFF2-40B4-BE49-F238E27FC236}">
                <a16:creationId xmlns:a16="http://schemas.microsoft.com/office/drawing/2014/main" id="{C59F950C-5A7C-40AB-B9F2-DC4438CA6B96}"/>
              </a:ext>
            </a:extLst>
          </p:cNvPr>
          <p:cNvSpPr txBox="1"/>
          <p:nvPr/>
        </p:nvSpPr>
        <p:spPr>
          <a:xfrm>
            <a:off x="7068399" y="5674489"/>
            <a:ext cx="4638690" cy="769441"/>
          </a:xfrm>
          <a:prstGeom prst="rect">
            <a:avLst/>
          </a:prstGeom>
          <a:solidFill>
            <a:schemeClr val="bg1"/>
          </a:solidFill>
          <a:ln w="28575">
            <a:solidFill>
              <a:schemeClr val="tx1"/>
            </a:solidFill>
          </a:ln>
        </p:spPr>
        <p:txBody>
          <a:bodyPr wrap="square" lIns="91440" tIns="45720" rIns="91440" bIns="45720" rtlCol="0" anchor="t">
            <a:spAutoFit/>
          </a:bodyPr>
          <a:lstStyle/>
          <a:p>
            <a:r>
              <a:rPr lang="en-GB" sz="4400">
                <a:cs typeface="Calibri"/>
              </a:rPr>
              <a:t>    </a:t>
            </a:r>
            <a:r>
              <a:rPr lang="en-GB" sz="3600">
                <a:cs typeface="Calibri"/>
              </a:rPr>
              <a:t>3     +     2    +   1  = 6</a:t>
            </a:r>
          </a:p>
        </p:txBody>
      </p:sp>
      <p:sp>
        <p:nvSpPr>
          <p:cNvPr id="61" name="Oval 60">
            <a:extLst>
              <a:ext uri="{FF2B5EF4-FFF2-40B4-BE49-F238E27FC236}">
                <a16:creationId xmlns:a16="http://schemas.microsoft.com/office/drawing/2014/main" id="{F31DE093-FEF8-49A1-9EC8-80BC832BE267}"/>
              </a:ext>
            </a:extLst>
          </p:cNvPr>
          <p:cNvSpPr/>
          <p:nvPr/>
        </p:nvSpPr>
        <p:spPr>
          <a:xfrm>
            <a:off x="7834484" y="22331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47F2A21B-E09E-40EA-A4CD-15189C3FC4BC}"/>
              </a:ext>
            </a:extLst>
          </p:cNvPr>
          <p:cNvSpPr/>
          <p:nvPr/>
        </p:nvSpPr>
        <p:spPr>
          <a:xfrm>
            <a:off x="8596484" y="22331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A8F736B-58DF-45AF-8EE3-275AE0A7AAF3}"/>
              </a:ext>
            </a:extLst>
          </p:cNvPr>
          <p:cNvSpPr/>
          <p:nvPr/>
        </p:nvSpPr>
        <p:spPr>
          <a:xfrm>
            <a:off x="9229088" y="22331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4581174F-0C1F-423A-8A67-2F25D2E023A7}"/>
              </a:ext>
            </a:extLst>
          </p:cNvPr>
          <p:cNvSpPr/>
          <p:nvPr/>
        </p:nvSpPr>
        <p:spPr>
          <a:xfrm>
            <a:off x="9876069" y="223318"/>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59859AF5-AE59-47BE-9A7A-292D5DF75BEE}"/>
              </a:ext>
            </a:extLst>
          </p:cNvPr>
          <p:cNvSpPr/>
          <p:nvPr/>
        </p:nvSpPr>
        <p:spPr>
          <a:xfrm>
            <a:off x="10508672" y="22331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FC29F92-EACF-4A76-8645-C8D13A065729}"/>
              </a:ext>
            </a:extLst>
          </p:cNvPr>
          <p:cNvSpPr/>
          <p:nvPr/>
        </p:nvSpPr>
        <p:spPr>
          <a:xfrm>
            <a:off x="6986220" y="76965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EFC07C45-BA22-4C5C-A33F-85038F19C455}"/>
              </a:ext>
            </a:extLst>
          </p:cNvPr>
          <p:cNvSpPr/>
          <p:nvPr/>
        </p:nvSpPr>
        <p:spPr>
          <a:xfrm>
            <a:off x="7805729" y="76965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4669E998-18C1-45D7-BCBC-C41BFD23DB6B}"/>
              </a:ext>
            </a:extLst>
          </p:cNvPr>
          <p:cNvSpPr/>
          <p:nvPr/>
        </p:nvSpPr>
        <p:spPr>
          <a:xfrm>
            <a:off x="8567729" y="76965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E48F1BE1-6230-4C56-BA82-864F958B06CF}"/>
              </a:ext>
            </a:extLst>
          </p:cNvPr>
          <p:cNvSpPr/>
          <p:nvPr/>
        </p:nvSpPr>
        <p:spPr>
          <a:xfrm>
            <a:off x="9200333" y="76965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898E3F0F-5052-476B-A31D-6737B69977AC}"/>
              </a:ext>
            </a:extLst>
          </p:cNvPr>
          <p:cNvSpPr/>
          <p:nvPr/>
        </p:nvSpPr>
        <p:spPr>
          <a:xfrm>
            <a:off x="9847314" y="769657"/>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0D6ED2F6-D663-405E-9271-F590C6526593}"/>
              </a:ext>
            </a:extLst>
          </p:cNvPr>
          <p:cNvSpPr/>
          <p:nvPr/>
        </p:nvSpPr>
        <p:spPr>
          <a:xfrm>
            <a:off x="10479917" y="769656"/>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B676903-D90F-4EFF-BE65-1ECFCD7D1B3B}"/>
              </a:ext>
            </a:extLst>
          </p:cNvPr>
          <p:cNvSpPr/>
          <p:nvPr/>
        </p:nvSpPr>
        <p:spPr>
          <a:xfrm>
            <a:off x="2030083" y="1088366"/>
            <a:ext cx="920150" cy="10064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53152CD-8783-4E10-8DA8-2D0416DD88E6}"/>
              </a:ext>
            </a:extLst>
          </p:cNvPr>
          <p:cNvSpPr/>
          <p:nvPr/>
        </p:nvSpPr>
        <p:spPr>
          <a:xfrm>
            <a:off x="1095554" y="2957422"/>
            <a:ext cx="1063923" cy="10064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0A2B498-8C0E-4662-9A35-A6DCE537B465}"/>
              </a:ext>
            </a:extLst>
          </p:cNvPr>
          <p:cNvSpPr/>
          <p:nvPr/>
        </p:nvSpPr>
        <p:spPr>
          <a:xfrm>
            <a:off x="2892725" y="4927121"/>
            <a:ext cx="1351469" cy="1164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E0BA900-BC82-4195-94BF-16B20D7767A6}"/>
              </a:ext>
            </a:extLst>
          </p:cNvPr>
          <p:cNvSpPr/>
          <p:nvPr/>
        </p:nvSpPr>
        <p:spPr>
          <a:xfrm>
            <a:off x="9031856" y="1850366"/>
            <a:ext cx="1351469" cy="1164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DBC1335-6AF7-4792-A3AC-F020D60C302C}"/>
              </a:ext>
            </a:extLst>
          </p:cNvPr>
          <p:cNvSpPr/>
          <p:nvPr/>
        </p:nvSpPr>
        <p:spPr>
          <a:xfrm>
            <a:off x="6310484" y="208940"/>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7AE84F02-55E6-4A9A-88B4-9B4ED4829C3C}"/>
              </a:ext>
            </a:extLst>
          </p:cNvPr>
          <p:cNvSpPr/>
          <p:nvPr/>
        </p:nvSpPr>
        <p:spPr>
          <a:xfrm>
            <a:off x="6281729" y="755279"/>
            <a:ext cx="498764"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D0D9B03-7303-447B-B5EB-E29BB4EE3CA9}"/>
              </a:ext>
            </a:extLst>
          </p:cNvPr>
          <p:cNvSpPr txBox="1"/>
          <p:nvPr/>
        </p:nvSpPr>
        <p:spPr>
          <a:xfrm>
            <a:off x="6017464" y="1258558"/>
            <a:ext cx="59637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Drag the dots to complete the sum or draw the spots on your paper.</a:t>
            </a:r>
            <a:endParaRPr lang="en-US" sz="1600">
              <a:cs typeface="Calibri"/>
            </a:endParaRPr>
          </a:p>
        </p:txBody>
      </p:sp>
      <p:sp>
        <p:nvSpPr>
          <p:cNvPr id="82" name="Rectangle 81">
            <a:extLst>
              <a:ext uri="{FF2B5EF4-FFF2-40B4-BE49-F238E27FC236}">
                <a16:creationId xmlns:a16="http://schemas.microsoft.com/office/drawing/2014/main" id="{28427705-FC95-42DC-8814-241CA1B97BEC}"/>
              </a:ext>
            </a:extLst>
          </p:cNvPr>
          <p:cNvSpPr/>
          <p:nvPr/>
        </p:nvSpPr>
        <p:spPr>
          <a:xfrm>
            <a:off x="6990271" y="4280139"/>
            <a:ext cx="1351469" cy="1164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36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r>
              <a:rPr lang="en-GB" sz="3200"/>
              <a:t>Date</a:t>
            </a:r>
            <a:r>
              <a:rPr lang="en-GB"/>
              <a:t>:   </a:t>
            </a:r>
            <a:r>
              <a:rPr lang="en-GB" sz="3200"/>
              <a:t>Tuesday 12</a:t>
            </a:r>
            <a:r>
              <a:rPr lang="en-GB" sz="3200" baseline="30000"/>
              <a:t>th</a:t>
            </a:r>
            <a:r>
              <a:rPr lang="en-GB" sz="3200"/>
              <a:t> January 2021</a:t>
            </a:r>
            <a:endParaRPr lang="en-GB"/>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823" y="2942409"/>
            <a:ext cx="10228216" cy="1446550"/>
          </a:xfrm>
          <a:prstGeom prst="rect">
            <a:avLst/>
          </a:prstGeom>
        </p:spPr>
        <p:txBody>
          <a:bodyPr wrap="square" lIns="91440" tIns="45720" rIns="91440" bIns="45720" anchor="t">
            <a:spAutoFit/>
          </a:bodyPr>
          <a:lstStyle/>
          <a:p>
            <a:r>
              <a:rPr lang="en-GB" sz="4400"/>
              <a:t>LO. To follow a set of instructions to make porridge.</a:t>
            </a:r>
            <a:endParaRPr lang="en-US" sz="4400"/>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lIns="91440" tIns="45720" rIns="91440" bIns="45720" rtlCol="0" anchor="t">
            <a:spAutoFit/>
          </a:bodyPr>
          <a:lstStyle/>
          <a:p>
            <a:r>
              <a:rPr lang="en-GB" sz="2400"/>
              <a:t>Subject: DT </a:t>
            </a:r>
            <a:endParaRPr lang="en-GB"/>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70850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a:p>
            <a:pPr algn="ctr"/>
            <a:endParaRPr lang="en-GB"/>
          </a:p>
          <a:p>
            <a:pPr algn="ctr"/>
            <a:endParaRPr lang="en-GB">
              <a:cs typeface="Calibri" panose="020F0502020204030204"/>
            </a:endParaRPr>
          </a:p>
          <a:p>
            <a:pPr algn="ctr"/>
            <a:endParaRPr lang="en-GB">
              <a:cs typeface="Calibri" panose="020F0502020204030204"/>
            </a:endParaRPr>
          </a:p>
          <a:p>
            <a:pPr algn="ctr"/>
            <a:endParaRPr lang="en-GB"/>
          </a:p>
          <a:p>
            <a:pPr algn="ctr"/>
            <a:endParaRPr lang="en-GB"/>
          </a:p>
          <a:p>
            <a:pPr algn="ctr"/>
            <a:endParaRPr lang="en-GB"/>
          </a:p>
          <a:p>
            <a:pPr algn="ctr"/>
            <a:endParaRPr lang="en-GB"/>
          </a:p>
          <a:p>
            <a:pPr algn="ctr"/>
            <a:endParaRPr lang="en-GB"/>
          </a:p>
          <a:p>
            <a:pPr algn="ctr"/>
            <a:endParaRPr lang="en-GB">
              <a:cs typeface="Calibri" panose="020F0502020204030204"/>
            </a:endParaRPr>
          </a:p>
          <a:p>
            <a:pPr algn="ctr"/>
            <a:endParaRPr lang="en-GB"/>
          </a:p>
          <a:p>
            <a:pPr algn="ctr"/>
            <a:endParaRPr lang="en-GB">
              <a:cs typeface="Calibri" panose="020F0502020204030204"/>
            </a:endParaRPr>
          </a:p>
          <a:p>
            <a:pPr algn="ctr"/>
            <a:endParaRPr lang="en-GB"/>
          </a:p>
          <a:p>
            <a:pPr algn="ctr"/>
            <a:endParaRPr lang="en-GB"/>
          </a:p>
          <a:p>
            <a:pPr algn="ctr"/>
            <a:endParaRPr lang="en-GB">
              <a:cs typeface="Calibri"/>
            </a:endParaRPr>
          </a:p>
          <a:p>
            <a:pPr algn="ctr"/>
            <a:endParaRPr lang="en-GB"/>
          </a:p>
          <a:p>
            <a:pPr algn="ctr"/>
            <a:endParaRPr lang="en-GB"/>
          </a:p>
          <a:p>
            <a:pPr algn="ctr"/>
            <a:endParaRPr lang="en-GB"/>
          </a:p>
          <a:p>
            <a:pPr algn="ctr"/>
            <a:endParaRPr lang="en-GB"/>
          </a:p>
          <a:p>
            <a:pPr algn="ctr"/>
            <a:endParaRPr lang="en-GB"/>
          </a:p>
          <a:p>
            <a:pPr algn="ctr"/>
            <a:endParaRPr lang="en-GB">
              <a:cs typeface="Calibri"/>
            </a:endParaRPr>
          </a:p>
          <a:p>
            <a:pPr algn="ctr"/>
            <a:endParaRPr lang="en-GB">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9872" y="971010"/>
            <a:ext cx="793274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Here are some links to online phonics games you can play with your child at home.</a:t>
            </a:r>
          </a:p>
        </p:txBody>
      </p:sp>
      <p:pic>
        <p:nvPicPr>
          <p:cNvPr id="6" name="Picture 8" descr="Graphical user interface, text&#10;&#10;Description automatically generated">
            <a:extLst>
              <a:ext uri="{FF2B5EF4-FFF2-40B4-BE49-F238E27FC236}">
                <a16:creationId xmlns:a16="http://schemas.microsoft.com/office/drawing/2014/main" id="{C183F020-EDFD-4543-AA83-82DDCA267F7E}"/>
              </a:ext>
            </a:extLst>
          </p:cNvPr>
          <p:cNvPicPr>
            <a:picLocks noChangeAspect="1"/>
          </p:cNvPicPr>
          <p:nvPr/>
        </p:nvPicPr>
        <p:blipFill>
          <a:blip r:embed="rId2"/>
          <a:stretch>
            <a:fillRect/>
          </a:stretch>
        </p:blipFill>
        <p:spPr>
          <a:xfrm>
            <a:off x="641230" y="2674193"/>
            <a:ext cx="2743200" cy="1509615"/>
          </a:xfrm>
          <a:prstGeom prst="rect">
            <a:avLst/>
          </a:prstGeom>
        </p:spPr>
      </p:pic>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hlinkClick r:id="rId3"/>
              </a:rPr>
              <a:t>https://www.phonicsplay.co.uk/resources/phase/2/buried-treasure</a:t>
            </a:r>
            <a:r>
              <a:rPr lang="en-GB">
                <a:cs typeface="Calibri"/>
              </a:rPr>
              <a:t>  </a:t>
            </a:r>
          </a:p>
        </p:txBody>
      </p:sp>
      <p:sp>
        <p:nvSpPr>
          <p:cNvPr id="10" name="TextBox 9">
            <a:extLst>
              <a:ext uri="{FF2B5EF4-FFF2-40B4-BE49-F238E27FC236}">
                <a16:creationId xmlns:a16="http://schemas.microsoft.com/office/drawing/2014/main" id="{1CCE5647-BE15-4632-9109-D69A879973BF}"/>
              </a:ext>
            </a:extLst>
          </p:cNvPr>
          <p:cNvSpPr txBox="1"/>
          <p:nvPr/>
        </p:nvSpPr>
        <p:spPr>
          <a:xfrm>
            <a:off x="3717085" y="4665992"/>
            <a:ext cx="691263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After clicking start, choose phase 2 and revise all phase 2 sounds.</a:t>
            </a:r>
          </a:p>
        </p:txBody>
      </p:sp>
      <p:pic>
        <p:nvPicPr>
          <p:cNvPr id="11" name="Picture 11" descr="Graphical user interface, chart&#10;&#10;Description automatically generated">
            <a:extLst>
              <a:ext uri="{FF2B5EF4-FFF2-40B4-BE49-F238E27FC236}">
                <a16:creationId xmlns:a16="http://schemas.microsoft.com/office/drawing/2014/main" id="{8CABC6A8-864D-4381-A731-5C3E5437C8F3}"/>
              </a:ext>
            </a:extLst>
          </p:cNvPr>
          <p:cNvPicPr>
            <a:picLocks noChangeAspect="1"/>
          </p:cNvPicPr>
          <p:nvPr/>
        </p:nvPicPr>
        <p:blipFill>
          <a:blip r:embed="rId4"/>
          <a:stretch>
            <a:fillRect/>
          </a:stretch>
        </p:blipFill>
        <p:spPr>
          <a:xfrm>
            <a:off x="641230" y="4497142"/>
            <a:ext cx="2743200" cy="1486810"/>
          </a:xfrm>
          <a:prstGeom prst="rect">
            <a:avLst/>
          </a:prstGeom>
        </p:spPr>
      </p:pic>
      <p:sp>
        <p:nvSpPr>
          <p:cNvPr id="12" name="Oval 11">
            <a:extLst>
              <a:ext uri="{FF2B5EF4-FFF2-40B4-BE49-F238E27FC236}">
                <a16:creationId xmlns:a16="http://schemas.microsoft.com/office/drawing/2014/main" id="{2AEC9518-1092-4F34-8DFB-095FED89450F}"/>
              </a:ext>
            </a:extLst>
          </p:cNvPr>
          <p:cNvSpPr/>
          <p:nvPr/>
        </p:nvSpPr>
        <p:spPr>
          <a:xfrm>
            <a:off x="2044460" y="5660364"/>
            <a:ext cx="934527" cy="3594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14A0B387-1D58-48E2-80AC-D6700D5792FB}"/>
              </a:ext>
            </a:extLst>
          </p:cNvPr>
          <p:cNvCxnSpPr/>
          <p:nvPr/>
        </p:nvCxnSpPr>
        <p:spPr>
          <a:xfrm flipH="1">
            <a:off x="2943585" y="5084373"/>
            <a:ext cx="2435524" cy="727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Buried treasure </a:t>
            </a:r>
            <a:endParaRPr lang="en-GB">
              <a:cs typeface="Calibri"/>
            </a:endParaRPr>
          </a:p>
        </p:txBody>
      </p:sp>
      <p:pic>
        <p:nvPicPr>
          <p:cNvPr id="15" name="Picture 2" descr="Original">
            <a:extLst>
              <a:ext uri="{FF2B5EF4-FFF2-40B4-BE49-F238E27FC236}">
                <a16:creationId xmlns:a16="http://schemas.microsoft.com/office/drawing/2014/main" id="{891E8A26-77D2-7B4C-94E2-7B1BFEAE98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07435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05587" y="113922"/>
            <a:ext cx="11100355" cy="1600194"/>
          </a:xfrm>
        </p:spPr>
        <p:txBody>
          <a:bodyPr vert="horz" lIns="91440" tIns="45720" rIns="91440" bIns="45720" rtlCol="0" anchor="t">
            <a:normAutofit/>
          </a:bodyPr>
          <a:lstStyle/>
          <a:p>
            <a:pPr marL="0" indent="0">
              <a:buNone/>
            </a:pPr>
            <a:r>
              <a:rPr lang="en-US" sz="2600"/>
              <a:t>This afternoon we are going to make some delicious porridge just like Mammy Bear.</a:t>
            </a:r>
            <a:br>
              <a:rPr lang="en-US" sz="2600"/>
            </a:br>
            <a:r>
              <a:rPr lang="en-US" sz="2600"/>
              <a:t>Follow these instructions to make your porridge and see if you can make it 'just right' and eat it all up.</a:t>
            </a:r>
            <a:endParaRPr lang="en-US"/>
          </a:p>
        </p:txBody>
      </p:sp>
      <p:pic>
        <p:nvPicPr>
          <p:cNvPr id="6"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A3362108-7900-429A-A391-FE38A4D2C2CE}"/>
              </a:ext>
            </a:extLst>
          </p:cNvPr>
          <p:cNvSpPr txBox="1"/>
          <p:nvPr/>
        </p:nvSpPr>
        <p:spPr>
          <a:xfrm>
            <a:off x="94891" y="1705155"/>
            <a:ext cx="12002218" cy="4801314"/>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u="sng">
                <a:latin typeface="Comic Sans MS"/>
                <a:cs typeface="Calibri"/>
              </a:rPr>
              <a:t>How to make Three Bears porridge with your adult.</a:t>
            </a:r>
          </a:p>
          <a:p>
            <a:pPr algn="ctr"/>
            <a:endParaRPr lang="en-GB" u="sng">
              <a:latin typeface="Comic Sans MS"/>
              <a:cs typeface="Calibri"/>
            </a:endParaRPr>
          </a:p>
          <a:p>
            <a:r>
              <a:rPr lang="en-GB">
                <a:latin typeface="Comic Sans MS"/>
                <a:cs typeface="Calibri"/>
              </a:rPr>
              <a:t>You will need...                                                           </a:t>
            </a:r>
            <a:r>
              <a:rPr lang="en-GB" u="sng">
                <a:latin typeface="Comic Sans MS"/>
                <a:cs typeface="Calibri"/>
              </a:rPr>
              <a:t>Method</a:t>
            </a:r>
          </a:p>
          <a:p>
            <a:endParaRPr lang="en-GB">
              <a:latin typeface="Comic Sans MS"/>
              <a:cs typeface="Calibri"/>
            </a:endParaRPr>
          </a:p>
          <a:p>
            <a:r>
              <a:rPr lang="en-GB" u="sng">
                <a:latin typeface="Comic Sans MS"/>
                <a:cs typeface="Calibri"/>
              </a:rPr>
              <a:t>Ingredients </a:t>
            </a:r>
            <a:r>
              <a:rPr lang="en-GB">
                <a:latin typeface="Comic Sans MS"/>
                <a:cs typeface="Calibri"/>
              </a:rPr>
              <a:t>                                              </a:t>
            </a:r>
            <a:endParaRPr lang="en-GB" u="sng">
              <a:latin typeface="Comic Sans MS"/>
              <a:cs typeface="Calibri"/>
            </a:endParaRPr>
          </a:p>
          <a:p>
            <a:r>
              <a:rPr lang="en-GB">
                <a:latin typeface="Comic Sans MS"/>
                <a:cs typeface="Calibri"/>
              </a:rPr>
              <a:t>Porridge oats                                            1. Put the porridge in the bowl.                       5. Add your topping.</a:t>
            </a:r>
          </a:p>
          <a:p>
            <a:r>
              <a:rPr lang="en-GB">
                <a:latin typeface="Comic Sans MS"/>
                <a:cs typeface="Calibri"/>
              </a:rPr>
              <a:t>Milk</a:t>
            </a:r>
          </a:p>
          <a:p>
            <a:r>
              <a:rPr lang="en-GB">
                <a:latin typeface="Comic Sans MS"/>
                <a:cs typeface="Calibri"/>
              </a:rPr>
              <a:t>Any toppings for your porridge                  </a:t>
            </a:r>
          </a:p>
          <a:p>
            <a:r>
              <a:rPr lang="en-GB">
                <a:latin typeface="Comic Sans MS"/>
                <a:cs typeface="Calibri"/>
              </a:rPr>
              <a:t>                                                                 2. Add the milk.                                              6. Eat it and enjoy.</a:t>
            </a:r>
          </a:p>
          <a:p>
            <a:r>
              <a:rPr lang="en-GB" u="sng">
                <a:latin typeface="Comic Sans MS"/>
                <a:cs typeface="Calibri"/>
              </a:rPr>
              <a:t>Equipment</a:t>
            </a:r>
            <a:r>
              <a:rPr lang="en-GB">
                <a:latin typeface="Comic Sans MS"/>
                <a:cs typeface="Calibri"/>
              </a:rPr>
              <a:t>                                                  </a:t>
            </a:r>
            <a:endParaRPr lang="en-GB" u="sng">
              <a:latin typeface="Comic Sans MS"/>
              <a:cs typeface="Calibri"/>
            </a:endParaRPr>
          </a:p>
          <a:p>
            <a:endParaRPr lang="en-GB">
              <a:latin typeface="Comic Sans MS"/>
              <a:cs typeface="Calibri"/>
            </a:endParaRPr>
          </a:p>
          <a:p>
            <a:r>
              <a:rPr lang="en-GB">
                <a:latin typeface="Comic Sans MS"/>
                <a:cs typeface="Calibri"/>
              </a:rPr>
              <a:t>A bowl                                                      3. Stir the porridge and milk together.                   </a:t>
            </a:r>
          </a:p>
          <a:p>
            <a:r>
              <a:rPr lang="en-GB">
                <a:latin typeface="Comic Sans MS"/>
                <a:cs typeface="Calibri"/>
              </a:rPr>
              <a:t>A microwave or hob</a:t>
            </a:r>
          </a:p>
          <a:p>
            <a:r>
              <a:rPr lang="en-GB">
                <a:latin typeface="Comic Sans MS"/>
                <a:cs typeface="Calibri"/>
              </a:rPr>
              <a:t>A spoon.</a:t>
            </a:r>
          </a:p>
          <a:p>
            <a:r>
              <a:rPr lang="en-GB">
                <a:latin typeface="Comic Sans MS"/>
                <a:cs typeface="Calibri"/>
              </a:rPr>
              <a:t>                                                                 4. Put it in the microwave and heat it up.</a:t>
            </a:r>
          </a:p>
          <a:p>
            <a:pPr algn="ctr"/>
            <a:endParaRPr lang="en-GB">
              <a:latin typeface="Comic Sans MS"/>
              <a:cs typeface="Calibri"/>
            </a:endParaRPr>
          </a:p>
          <a:p>
            <a:pPr algn="ctr"/>
            <a:r>
              <a:rPr lang="en-GB">
                <a:latin typeface="Comic Sans MS"/>
                <a:cs typeface="Calibri"/>
              </a:rPr>
              <a:t>Don’t forget to send in your photos of you making and eating your yummy porridge.</a:t>
            </a:r>
          </a:p>
        </p:txBody>
      </p:sp>
      <p:pic>
        <p:nvPicPr>
          <p:cNvPr id="7" name="Picture 7">
            <a:extLst>
              <a:ext uri="{FF2B5EF4-FFF2-40B4-BE49-F238E27FC236}">
                <a16:creationId xmlns:a16="http://schemas.microsoft.com/office/drawing/2014/main" id="{A1500FB8-DDB7-4432-BDA2-57B69B5AFE1D}"/>
              </a:ext>
            </a:extLst>
          </p:cNvPr>
          <p:cNvPicPr>
            <a:picLocks noChangeAspect="1"/>
          </p:cNvPicPr>
          <p:nvPr/>
        </p:nvPicPr>
        <p:blipFill rotWithShape="1">
          <a:blip r:embed="rId3"/>
          <a:srcRect l="10294" r="490" b="-5599"/>
          <a:stretch/>
        </p:blipFill>
        <p:spPr>
          <a:xfrm>
            <a:off x="4813090" y="2648580"/>
            <a:ext cx="2609789" cy="372914"/>
          </a:xfrm>
          <a:prstGeom prst="rect">
            <a:avLst/>
          </a:prstGeom>
        </p:spPr>
      </p:pic>
      <p:pic>
        <p:nvPicPr>
          <p:cNvPr id="8" name="Picture 8">
            <a:extLst>
              <a:ext uri="{FF2B5EF4-FFF2-40B4-BE49-F238E27FC236}">
                <a16:creationId xmlns:a16="http://schemas.microsoft.com/office/drawing/2014/main" id="{17E9B162-2A31-4109-BAFC-C89B75CD9F5D}"/>
              </a:ext>
            </a:extLst>
          </p:cNvPr>
          <p:cNvPicPr>
            <a:picLocks noChangeAspect="1"/>
          </p:cNvPicPr>
          <p:nvPr/>
        </p:nvPicPr>
        <p:blipFill rotWithShape="1">
          <a:blip r:embed="rId4"/>
          <a:srcRect l="27500" r="625" b="3125"/>
          <a:stretch/>
        </p:blipFill>
        <p:spPr>
          <a:xfrm>
            <a:off x="5386208" y="3429811"/>
            <a:ext cx="1650684" cy="444130"/>
          </a:xfrm>
          <a:prstGeom prst="rect">
            <a:avLst/>
          </a:prstGeom>
        </p:spPr>
      </p:pic>
      <p:pic>
        <p:nvPicPr>
          <p:cNvPr id="9" name="Picture 9">
            <a:extLst>
              <a:ext uri="{FF2B5EF4-FFF2-40B4-BE49-F238E27FC236}">
                <a16:creationId xmlns:a16="http://schemas.microsoft.com/office/drawing/2014/main" id="{87D67C9F-0D11-48DD-B103-C5F725E0B048}"/>
              </a:ext>
            </a:extLst>
          </p:cNvPr>
          <p:cNvPicPr>
            <a:picLocks noChangeAspect="1"/>
          </p:cNvPicPr>
          <p:nvPr/>
        </p:nvPicPr>
        <p:blipFill>
          <a:blip r:embed="rId5"/>
          <a:stretch>
            <a:fillRect/>
          </a:stretch>
        </p:blipFill>
        <p:spPr>
          <a:xfrm>
            <a:off x="4755761" y="4302155"/>
            <a:ext cx="3212441" cy="467803"/>
          </a:xfrm>
          <a:prstGeom prst="rect">
            <a:avLst/>
          </a:prstGeom>
        </p:spPr>
      </p:pic>
      <p:pic>
        <p:nvPicPr>
          <p:cNvPr id="10" name="Picture 10">
            <a:extLst>
              <a:ext uri="{FF2B5EF4-FFF2-40B4-BE49-F238E27FC236}">
                <a16:creationId xmlns:a16="http://schemas.microsoft.com/office/drawing/2014/main" id="{82FBE198-F36D-401B-B904-3A8650A76A96}"/>
              </a:ext>
            </a:extLst>
          </p:cNvPr>
          <p:cNvPicPr>
            <a:picLocks noChangeAspect="1"/>
          </p:cNvPicPr>
          <p:nvPr/>
        </p:nvPicPr>
        <p:blipFill>
          <a:blip r:embed="rId6"/>
          <a:stretch>
            <a:fillRect/>
          </a:stretch>
        </p:blipFill>
        <p:spPr>
          <a:xfrm>
            <a:off x="4866467" y="5174322"/>
            <a:ext cx="2660350" cy="333734"/>
          </a:xfrm>
          <a:prstGeom prst="rect">
            <a:avLst/>
          </a:prstGeom>
        </p:spPr>
      </p:pic>
      <p:pic>
        <p:nvPicPr>
          <p:cNvPr id="11" name="Picture 11">
            <a:extLst>
              <a:ext uri="{FF2B5EF4-FFF2-40B4-BE49-F238E27FC236}">
                <a16:creationId xmlns:a16="http://schemas.microsoft.com/office/drawing/2014/main" id="{9FF228EC-B376-4637-9534-1750AA113EB0}"/>
              </a:ext>
            </a:extLst>
          </p:cNvPr>
          <p:cNvPicPr>
            <a:picLocks noChangeAspect="1"/>
          </p:cNvPicPr>
          <p:nvPr/>
        </p:nvPicPr>
        <p:blipFill>
          <a:blip r:embed="rId7"/>
          <a:stretch>
            <a:fillRect/>
          </a:stretch>
        </p:blipFill>
        <p:spPr>
          <a:xfrm>
            <a:off x="9736168" y="2495370"/>
            <a:ext cx="1633627" cy="530165"/>
          </a:xfrm>
          <a:prstGeom prst="rect">
            <a:avLst/>
          </a:prstGeom>
        </p:spPr>
      </p:pic>
      <p:pic>
        <p:nvPicPr>
          <p:cNvPr id="12" name="Picture 12">
            <a:extLst>
              <a:ext uri="{FF2B5EF4-FFF2-40B4-BE49-F238E27FC236}">
                <a16:creationId xmlns:a16="http://schemas.microsoft.com/office/drawing/2014/main" id="{D36B0233-9F23-4D47-AE54-D9EACF9415B4}"/>
              </a:ext>
            </a:extLst>
          </p:cNvPr>
          <p:cNvPicPr>
            <a:picLocks noChangeAspect="1"/>
          </p:cNvPicPr>
          <p:nvPr/>
        </p:nvPicPr>
        <p:blipFill>
          <a:blip r:embed="rId8"/>
          <a:stretch>
            <a:fillRect/>
          </a:stretch>
        </p:blipFill>
        <p:spPr>
          <a:xfrm>
            <a:off x="9645770" y="3473032"/>
            <a:ext cx="1613139" cy="472654"/>
          </a:xfrm>
          <a:prstGeom prst="rect">
            <a:avLst/>
          </a:prstGeom>
        </p:spPr>
      </p:pic>
    </p:spTree>
    <p:extLst>
      <p:ext uri="{BB962C8B-B14F-4D97-AF65-F5344CB8AC3E}">
        <p14:creationId xmlns:p14="http://schemas.microsoft.com/office/powerpoint/2010/main" val="2168232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14377" y="14378"/>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English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Wednesday 20</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January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rPr>
              <a:t>to</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A2BA04-DC06-4881-8490-31C63A8408D9}"/>
              </a:ext>
            </a:extLst>
          </p:cNvPr>
          <p:cNvSpPr txBox="1"/>
          <p:nvPr/>
        </p:nvSpPr>
        <p:spPr>
          <a:xfrm>
            <a:off x="655608" y="2941608"/>
            <a:ext cx="945742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Calibri"/>
              </a:rPr>
              <a:t>L.O. To be able to write a set of instructions for making porridge.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74419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9" descr="A picture containing diagram&#10;&#10;Description automatically generated">
            <a:extLst>
              <a:ext uri="{FF2B5EF4-FFF2-40B4-BE49-F238E27FC236}">
                <a16:creationId xmlns:a16="http://schemas.microsoft.com/office/drawing/2014/main" id="{C40EA72A-24E7-4CA7-B767-9143321A390A}"/>
              </a:ext>
            </a:extLst>
          </p:cNvPr>
          <p:cNvPicPr>
            <a:picLocks noChangeAspect="1"/>
          </p:cNvPicPr>
          <p:nvPr/>
        </p:nvPicPr>
        <p:blipFill>
          <a:blip r:embed="rId3"/>
          <a:stretch>
            <a:fillRect/>
          </a:stretch>
        </p:blipFill>
        <p:spPr>
          <a:xfrm>
            <a:off x="7024777" y="3739551"/>
            <a:ext cx="4540369" cy="974784"/>
          </a:xfrm>
          <a:prstGeom prst="rect">
            <a:avLst/>
          </a:prstGeom>
        </p:spPr>
      </p:pic>
      <p:pic>
        <p:nvPicPr>
          <p:cNvPr id="10" name="Picture 10" descr="A picture containing diagram&#10;&#10;Description automatically generated">
            <a:extLst>
              <a:ext uri="{FF2B5EF4-FFF2-40B4-BE49-F238E27FC236}">
                <a16:creationId xmlns:a16="http://schemas.microsoft.com/office/drawing/2014/main" id="{ABDA5C62-9310-4E47-8D10-15BA3896673E}"/>
              </a:ext>
            </a:extLst>
          </p:cNvPr>
          <p:cNvPicPr>
            <a:picLocks noChangeAspect="1"/>
          </p:cNvPicPr>
          <p:nvPr/>
        </p:nvPicPr>
        <p:blipFill>
          <a:blip r:embed="rId4"/>
          <a:stretch>
            <a:fillRect/>
          </a:stretch>
        </p:blipFill>
        <p:spPr>
          <a:xfrm>
            <a:off x="7024779" y="2546004"/>
            <a:ext cx="4540369" cy="874598"/>
          </a:xfrm>
          <a:prstGeom prst="rect">
            <a:avLst/>
          </a:prstGeom>
        </p:spPr>
      </p:pic>
      <p:pic>
        <p:nvPicPr>
          <p:cNvPr id="11" name="Picture 11" descr="Diagram&#10;&#10;Description automatically generated">
            <a:extLst>
              <a:ext uri="{FF2B5EF4-FFF2-40B4-BE49-F238E27FC236}">
                <a16:creationId xmlns:a16="http://schemas.microsoft.com/office/drawing/2014/main" id="{60C47834-7866-4B31-A1BC-5F88E133DC8C}"/>
              </a:ext>
            </a:extLst>
          </p:cNvPr>
          <p:cNvPicPr>
            <a:picLocks noChangeAspect="1"/>
          </p:cNvPicPr>
          <p:nvPr/>
        </p:nvPicPr>
        <p:blipFill>
          <a:blip r:embed="rId5"/>
          <a:stretch>
            <a:fillRect/>
          </a:stretch>
        </p:blipFill>
        <p:spPr>
          <a:xfrm>
            <a:off x="1201947" y="3734983"/>
            <a:ext cx="4540369" cy="883279"/>
          </a:xfrm>
          <a:prstGeom prst="rect">
            <a:avLst/>
          </a:prstGeom>
        </p:spPr>
      </p:pic>
      <p:pic>
        <p:nvPicPr>
          <p:cNvPr id="12" name="Picture 12" descr="Graphical user interface&#10;&#10;Description automatically generated">
            <a:extLst>
              <a:ext uri="{FF2B5EF4-FFF2-40B4-BE49-F238E27FC236}">
                <a16:creationId xmlns:a16="http://schemas.microsoft.com/office/drawing/2014/main" id="{B5487C5C-68CE-426F-8747-58C4B1ED3EEB}"/>
              </a:ext>
            </a:extLst>
          </p:cNvPr>
          <p:cNvPicPr>
            <a:picLocks noChangeAspect="1"/>
          </p:cNvPicPr>
          <p:nvPr/>
        </p:nvPicPr>
        <p:blipFill>
          <a:blip r:embed="rId6"/>
          <a:stretch>
            <a:fillRect/>
          </a:stretch>
        </p:blipFill>
        <p:spPr>
          <a:xfrm>
            <a:off x="1201947" y="4904563"/>
            <a:ext cx="4540369" cy="873250"/>
          </a:xfrm>
          <a:prstGeom prst="rect">
            <a:avLst/>
          </a:prstGeom>
        </p:spPr>
      </p:pic>
      <p:pic>
        <p:nvPicPr>
          <p:cNvPr id="13" name="Picture 13" descr="A picture containing chart&#10;&#10;Description automatically generated">
            <a:extLst>
              <a:ext uri="{FF2B5EF4-FFF2-40B4-BE49-F238E27FC236}">
                <a16:creationId xmlns:a16="http://schemas.microsoft.com/office/drawing/2014/main" id="{DAEB1686-28C4-4647-AB50-5FAC4AF699FB}"/>
              </a:ext>
            </a:extLst>
          </p:cNvPr>
          <p:cNvPicPr>
            <a:picLocks noChangeAspect="1"/>
          </p:cNvPicPr>
          <p:nvPr/>
        </p:nvPicPr>
        <p:blipFill>
          <a:blip r:embed="rId7"/>
          <a:stretch>
            <a:fillRect/>
          </a:stretch>
        </p:blipFill>
        <p:spPr>
          <a:xfrm>
            <a:off x="1245080" y="2530786"/>
            <a:ext cx="4540369" cy="890656"/>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DEF2AE24-1F5E-490C-B492-9147AC660E06}"/>
              </a:ext>
            </a:extLst>
          </p:cNvPr>
          <p:cNvPicPr>
            <a:picLocks noChangeAspect="1"/>
          </p:cNvPicPr>
          <p:nvPr/>
        </p:nvPicPr>
        <p:blipFill>
          <a:blip r:embed="rId8"/>
          <a:stretch>
            <a:fillRect/>
          </a:stretch>
        </p:blipFill>
        <p:spPr>
          <a:xfrm>
            <a:off x="7024777" y="4903557"/>
            <a:ext cx="4540369" cy="875260"/>
          </a:xfrm>
          <a:prstGeom prst="rect">
            <a:avLst/>
          </a:prstGeom>
        </p:spPr>
      </p:pic>
      <p:sp>
        <p:nvSpPr>
          <p:cNvPr id="16" name="TextBox 15">
            <a:extLst>
              <a:ext uri="{FF2B5EF4-FFF2-40B4-BE49-F238E27FC236}">
                <a16:creationId xmlns:a16="http://schemas.microsoft.com/office/drawing/2014/main" id="{7052CC40-7E0E-4FAA-BF97-17A7833F7B5A}"/>
              </a:ext>
            </a:extLst>
          </p:cNvPr>
          <p:cNvSpPr txBox="1"/>
          <p:nvPr/>
        </p:nvSpPr>
        <p:spPr>
          <a:xfrm>
            <a:off x="267419" y="195532"/>
            <a:ext cx="10780142" cy="147732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rPr>
              <a:t>Oh dear! Mrs Levington wants you to help write some instructions for making porridge, but she has mixed up the instructions!  We need you to sort them back into the right order.  Talk to your adult about when you made your porridge yesterday.  What did you do first? Look at the sentences below. Can you spot the first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rPr>
              <a:t>Get your adult to drag the sentences to the right order.  If you are using a paper copy, get your adult to cut them out then you can sort them.</a:t>
            </a:r>
          </a:p>
        </p:txBody>
      </p:sp>
      <p:sp>
        <p:nvSpPr>
          <p:cNvPr id="17" name="TextBox 16">
            <a:extLst>
              <a:ext uri="{FF2B5EF4-FFF2-40B4-BE49-F238E27FC236}">
                <a16:creationId xmlns:a16="http://schemas.microsoft.com/office/drawing/2014/main" id="{AC50EC53-73C7-4915-88C7-F3FB5672695E}"/>
              </a:ext>
            </a:extLst>
          </p:cNvPr>
          <p:cNvSpPr txBox="1"/>
          <p:nvPr/>
        </p:nvSpPr>
        <p:spPr>
          <a:xfrm>
            <a:off x="424671" y="2710671"/>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Calibri"/>
              </a:rPr>
              <a:t>1.</a:t>
            </a:r>
          </a:p>
        </p:txBody>
      </p:sp>
      <p:sp>
        <p:nvSpPr>
          <p:cNvPr id="18" name="TextBox 17">
            <a:extLst>
              <a:ext uri="{FF2B5EF4-FFF2-40B4-BE49-F238E27FC236}">
                <a16:creationId xmlns:a16="http://schemas.microsoft.com/office/drawing/2014/main" id="{3DEA5D57-E1C0-4D8F-BCC8-EBB4E16AB0EB}"/>
              </a:ext>
            </a:extLst>
          </p:cNvPr>
          <p:cNvSpPr txBox="1"/>
          <p:nvPr/>
        </p:nvSpPr>
        <p:spPr>
          <a:xfrm>
            <a:off x="423773" y="3859961"/>
            <a:ext cx="4859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9" name="TextBox 18">
            <a:extLst>
              <a:ext uri="{FF2B5EF4-FFF2-40B4-BE49-F238E27FC236}">
                <a16:creationId xmlns:a16="http://schemas.microsoft.com/office/drawing/2014/main" id="{7128910E-4E3B-46D0-A731-3579EF79B330}"/>
              </a:ext>
            </a:extLst>
          </p:cNvPr>
          <p:cNvSpPr txBox="1"/>
          <p:nvPr/>
        </p:nvSpPr>
        <p:spPr>
          <a:xfrm>
            <a:off x="422874" y="4908610"/>
            <a:ext cx="5722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grpSp>
        <p:nvGrpSpPr>
          <p:cNvPr id="2" name="Group 1"/>
          <p:cNvGrpSpPr/>
          <p:nvPr/>
        </p:nvGrpSpPr>
        <p:grpSpPr>
          <a:xfrm>
            <a:off x="6314895" y="2693598"/>
            <a:ext cx="660281" cy="2908064"/>
            <a:chOff x="6314895" y="2693598"/>
            <a:chExt cx="660281" cy="2908064"/>
          </a:xfrm>
        </p:grpSpPr>
        <p:sp>
          <p:nvSpPr>
            <p:cNvPr id="20" name="TextBox 19">
              <a:extLst>
                <a:ext uri="{FF2B5EF4-FFF2-40B4-BE49-F238E27FC236}">
                  <a16:creationId xmlns:a16="http://schemas.microsoft.com/office/drawing/2014/main" id="{51018AFA-5B45-40C6-9747-505E86EB6E29}"/>
                </a:ext>
              </a:extLst>
            </p:cNvPr>
            <p:cNvSpPr txBox="1"/>
            <p:nvPr/>
          </p:nvSpPr>
          <p:spPr>
            <a:xfrm>
              <a:off x="6345447" y="2693598"/>
              <a:ext cx="629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1" name="TextBox 20">
              <a:extLst>
                <a:ext uri="{FF2B5EF4-FFF2-40B4-BE49-F238E27FC236}">
                  <a16:creationId xmlns:a16="http://schemas.microsoft.com/office/drawing/2014/main" id="{9D317AFF-3B22-4C41-877F-83E5A555B7F1}"/>
                </a:ext>
              </a:extLst>
            </p:cNvPr>
            <p:cNvSpPr txBox="1"/>
            <p:nvPr/>
          </p:nvSpPr>
          <p:spPr>
            <a:xfrm>
              <a:off x="6315794" y="3900398"/>
              <a:ext cx="6584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2" name="TextBox 21">
              <a:extLst>
                <a:ext uri="{FF2B5EF4-FFF2-40B4-BE49-F238E27FC236}">
                  <a16:creationId xmlns:a16="http://schemas.microsoft.com/office/drawing/2014/main" id="{044A4B63-36A9-44ED-A4F4-825ECF7D4BCA}"/>
                </a:ext>
              </a:extLst>
            </p:cNvPr>
            <p:cNvSpPr txBox="1"/>
            <p:nvPr/>
          </p:nvSpPr>
          <p:spPr>
            <a:xfrm>
              <a:off x="6314895" y="5064065"/>
              <a:ext cx="572219"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grpSp>
    </p:spTree>
    <p:extLst>
      <p:ext uri="{BB962C8B-B14F-4D97-AF65-F5344CB8AC3E}">
        <p14:creationId xmlns:p14="http://schemas.microsoft.com/office/powerpoint/2010/main" val="2182773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a:extLst>
              <a:ext uri="{FF2B5EF4-FFF2-40B4-BE49-F238E27FC236}">
                <a16:creationId xmlns:a16="http://schemas.microsoft.com/office/drawing/2014/main" id="{7052CC40-7E0E-4FAA-BF97-17A7833F7B5A}"/>
              </a:ext>
            </a:extLst>
          </p:cNvPr>
          <p:cNvSpPr txBox="1"/>
          <p:nvPr/>
        </p:nvSpPr>
        <p:spPr>
          <a:xfrm>
            <a:off x="267419" y="195532"/>
            <a:ext cx="10780142" cy="132343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Calibri"/>
              </a:rPr>
              <a:t>Great work everyone!  That sorting was fantastic.  Look, our instructions are now in the right order.  Now it is your turn to have a go at writing some. We have chosen some of the simpler sentences for you to try for yourself.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Calibri"/>
              </a:rPr>
              <a:t>Use the previous slide to copy the words and your adult will help you sound them out. </a:t>
            </a:r>
          </a:p>
        </p:txBody>
      </p:sp>
      <p:pic>
        <p:nvPicPr>
          <p:cNvPr id="5" name="Picture 11" descr="Diagram&#10;&#10;Description automatically generated">
            <a:extLst>
              <a:ext uri="{FF2B5EF4-FFF2-40B4-BE49-F238E27FC236}">
                <a16:creationId xmlns:a16="http://schemas.microsoft.com/office/drawing/2014/main" id="{60C47834-7866-4B31-A1BC-5F88E133DC8C}"/>
              </a:ext>
            </a:extLst>
          </p:cNvPr>
          <p:cNvPicPr>
            <a:picLocks noChangeAspect="1"/>
          </p:cNvPicPr>
          <p:nvPr/>
        </p:nvPicPr>
        <p:blipFill>
          <a:blip r:embed="rId3"/>
          <a:stretch>
            <a:fillRect/>
          </a:stretch>
        </p:blipFill>
        <p:spPr>
          <a:xfrm>
            <a:off x="1224527" y="5095568"/>
            <a:ext cx="4540369" cy="883279"/>
          </a:xfrm>
          <a:prstGeom prst="rect">
            <a:avLst/>
          </a:prstGeom>
        </p:spPr>
      </p:pic>
      <p:pic>
        <p:nvPicPr>
          <p:cNvPr id="6" name="Picture 12" descr="Graphical user interface&#10;&#10;Description automatically generated">
            <a:extLst>
              <a:ext uri="{FF2B5EF4-FFF2-40B4-BE49-F238E27FC236}">
                <a16:creationId xmlns:a16="http://schemas.microsoft.com/office/drawing/2014/main" id="{B5487C5C-68CE-426F-8747-58C4B1ED3EEB}"/>
              </a:ext>
            </a:extLst>
          </p:cNvPr>
          <p:cNvPicPr>
            <a:picLocks noChangeAspect="1"/>
          </p:cNvPicPr>
          <p:nvPr/>
        </p:nvPicPr>
        <p:blipFill>
          <a:blip r:embed="rId4"/>
          <a:stretch>
            <a:fillRect/>
          </a:stretch>
        </p:blipFill>
        <p:spPr>
          <a:xfrm>
            <a:off x="6887114" y="2476509"/>
            <a:ext cx="4540369" cy="873250"/>
          </a:xfrm>
          <a:prstGeom prst="rect">
            <a:avLst/>
          </a:prstGeom>
        </p:spPr>
      </p:pic>
      <p:pic>
        <p:nvPicPr>
          <p:cNvPr id="8" name="Picture 9" descr="A picture containing diagram&#10;&#10;Description automatically generated">
            <a:extLst>
              <a:ext uri="{FF2B5EF4-FFF2-40B4-BE49-F238E27FC236}">
                <a16:creationId xmlns:a16="http://schemas.microsoft.com/office/drawing/2014/main" id="{C40EA72A-24E7-4CA7-B767-9143321A390A}"/>
              </a:ext>
            </a:extLst>
          </p:cNvPr>
          <p:cNvPicPr>
            <a:picLocks noChangeAspect="1"/>
          </p:cNvPicPr>
          <p:nvPr/>
        </p:nvPicPr>
        <p:blipFill>
          <a:blip r:embed="rId5"/>
          <a:stretch>
            <a:fillRect/>
          </a:stretch>
        </p:blipFill>
        <p:spPr>
          <a:xfrm>
            <a:off x="1201946" y="2476509"/>
            <a:ext cx="4540369" cy="974784"/>
          </a:xfrm>
          <a:prstGeom prst="rect">
            <a:avLst/>
          </a:prstGeom>
        </p:spPr>
      </p:pic>
      <p:pic>
        <p:nvPicPr>
          <p:cNvPr id="9" name="Picture 15" descr="A picture containing diagram&#10;&#10;Description automatically generated">
            <a:extLst>
              <a:ext uri="{FF2B5EF4-FFF2-40B4-BE49-F238E27FC236}">
                <a16:creationId xmlns:a16="http://schemas.microsoft.com/office/drawing/2014/main" id="{DEF2AE24-1F5E-490C-B492-9147AC660E06}"/>
              </a:ext>
            </a:extLst>
          </p:cNvPr>
          <p:cNvPicPr>
            <a:picLocks noChangeAspect="1"/>
          </p:cNvPicPr>
          <p:nvPr/>
        </p:nvPicPr>
        <p:blipFill>
          <a:blip r:embed="rId6"/>
          <a:stretch>
            <a:fillRect/>
          </a:stretch>
        </p:blipFill>
        <p:spPr>
          <a:xfrm>
            <a:off x="6895737" y="5071777"/>
            <a:ext cx="4540369" cy="875260"/>
          </a:xfrm>
          <a:prstGeom prst="rect">
            <a:avLst/>
          </a:prstGeom>
        </p:spPr>
      </p:pic>
      <p:sp>
        <p:nvSpPr>
          <p:cNvPr id="10" name="TextBox 9">
            <a:extLst>
              <a:ext uri="{FF2B5EF4-FFF2-40B4-BE49-F238E27FC236}">
                <a16:creationId xmlns:a16="http://schemas.microsoft.com/office/drawing/2014/main" id="{3DEA5D57-E1C0-4D8F-BCC8-EBB4E16AB0EB}"/>
              </a:ext>
            </a:extLst>
          </p:cNvPr>
          <p:cNvSpPr txBox="1"/>
          <p:nvPr/>
        </p:nvSpPr>
        <p:spPr>
          <a:xfrm>
            <a:off x="423773" y="3859961"/>
            <a:ext cx="4859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1" name="TextBox 10">
            <a:extLst>
              <a:ext uri="{FF2B5EF4-FFF2-40B4-BE49-F238E27FC236}">
                <a16:creationId xmlns:a16="http://schemas.microsoft.com/office/drawing/2014/main" id="{7128910E-4E3B-46D0-A731-3579EF79B330}"/>
              </a:ext>
            </a:extLst>
          </p:cNvPr>
          <p:cNvSpPr txBox="1"/>
          <p:nvPr/>
        </p:nvSpPr>
        <p:spPr>
          <a:xfrm>
            <a:off x="422874" y="4908610"/>
            <a:ext cx="5722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AC50EC53-73C7-4915-88C7-F3FB5672695E}"/>
              </a:ext>
            </a:extLst>
          </p:cNvPr>
          <p:cNvSpPr txBox="1"/>
          <p:nvPr/>
        </p:nvSpPr>
        <p:spPr>
          <a:xfrm>
            <a:off x="424671" y="2710671"/>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Calibri"/>
              </a:rPr>
              <a:t>1.</a:t>
            </a:r>
          </a:p>
        </p:txBody>
      </p:sp>
      <p:grpSp>
        <p:nvGrpSpPr>
          <p:cNvPr id="13" name="Group 12"/>
          <p:cNvGrpSpPr/>
          <p:nvPr/>
        </p:nvGrpSpPr>
        <p:grpSpPr>
          <a:xfrm>
            <a:off x="6314895" y="2592956"/>
            <a:ext cx="660281" cy="2908064"/>
            <a:chOff x="6314895" y="2693598"/>
            <a:chExt cx="660281" cy="2908064"/>
          </a:xfrm>
        </p:grpSpPr>
        <p:sp>
          <p:nvSpPr>
            <p:cNvPr id="14" name="TextBox 13">
              <a:extLst>
                <a:ext uri="{FF2B5EF4-FFF2-40B4-BE49-F238E27FC236}">
                  <a16:creationId xmlns:a16="http://schemas.microsoft.com/office/drawing/2014/main" id="{51018AFA-5B45-40C6-9747-505E86EB6E29}"/>
                </a:ext>
              </a:extLst>
            </p:cNvPr>
            <p:cNvSpPr txBox="1"/>
            <p:nvPr/>
          </p:nvSpPr>
          <p:spPr>
            <a:xfrm>
              <a:off x="6345447" y="2693598"/>
              <a:ext cx="629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17" name="TextBox 16">
              <a:extLst>
                <a:ext uri="{FF2B5EF4-FFF2-40B4-BE49-F238E27FC236}">
                  <a16:creationId xmlns:a16="http://schemas.microsoft.com/office/drawing/2014/main" id="{9D317AFF-3B22-4C41-877F-83E5A555B7F1}"/>
                </a:ext>
              </a:extLst>
            </p:cNvPr>
            <p:cNvSpPr txBox="1"/>
            <p:nvPr/>
          </p:nvSpPr>
          <p:spPr>
            <a:xfrm>
              <a:off x="6315794" y="3900398"/>
              <a:ext cx="6584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18" name="TextBox 17">
              <a:extLst>
                <a:ext uri="{FF2B5EF4-FFF2-40B4-BE49-F238E27FC236}">
                  <a16:creationId xmlns:a16="http://schemas.microsoft.com/office/drawing/2014/main" id="{044A4B63-36A9-44ED-A4F4-825ECF7D4BCA}"/>
                </a:ext>
              </a:extLst>
            </p:cNvPr>
            <p:cNvSpPr txBox="1"/>
            <p:nvPr/>
          </p:nvSpPr>
          <p:spPr>
            <a:xfrm>
              <a:off x="6314895" y="5064065"/>
              <a:ext cx="572219" cy="537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grpSp>
      <p:grpSp>
        <p:nvGrpSpPr>
          <p:cNvPr id="22" name="Group 21"/>
          <p:cNvGrpSpPr/>
          <p:nvPr/>
        </p:nvGrpSpPr>
        <p:grpSpPr>
          <a:xfrm>
            <a:off x="6887113" y="3715311"/>
            <a:ext cx="4540369" cy="948979"/>
            <a:chOff x="1201945" y="3658579"/>
            <a:chExt cx="4540369" cy="948979"/>
          </a:xfrm>
        </p:grpSpPr>
        <p:sp>
          <p:nvSpPr>
            <p:cNvPr id="2" name="TextBox 1"/>
            <p:cNvSpPr txBox="1"/>
            <p:nvPr/>
          </p:nvSpPr>
          <p:spPr>
            <a:xfrm>
              <a:off x="1201945" y="3658579"/>
              <a:ext cx="4540369" cy="94897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Connector 18"/>
            <p:cNvCxnSpPr/>
            <p:nvPr/>
          </p:nvCxnSpPr>
          <p:spPr>
            <a:xfrm>
              <a:off x="1288470" y="4438601"/>
              <a:ext cx="4384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167017" y="3861462"/>
            <a:ext cx="4540369" cy="948979"/>
            <a:chOff x="1201945" y="3658579"/>
            <a:chExt cx="4540369" cy="948979"/>
          </a:xfrm>
        </p:grpSpPr>
        <p:sp>
          <p:nvSpPr>
            <p:cNvPr id="24" name="TextBox 23"/>
            <p:cNvSpPr txBox="1"/>
            <p:nvPr/>
          </p:nvSpPr>
          <p:spPr>
            <a:xfrm>
              <a:off x="1201945" y="3658579"/>
              <a:ext cx="4540369" cy="94897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Connector 24"/>
            <p:cNvCxnSpPr/>
            <p:nvPr/>
          </p:nvCxnSpPr>
          <p:spPr>
            <a:xfrm>
              <a:off x="1357446" y="4461876"/>
              <a:ext cx="4384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4635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8754" y="-28755"/>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20.1.2021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LO. To be able to place the digits 0-6 in the correct order. </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71313" y="5942319"/>
            <a:ext cx="621052" cy="557680"/>
          </a:xfrm>
          <a:prstGeom prst="rect">
            <a:avLst/>
          </a:prstGeom>
        </p:spPr>
      </p:pic>
      <p:pic>
        <p:nvPicPr>
          <p:cNvPr id="16" name="Picture 2" descr="Orig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41977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3"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Click on the link below to watch this.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xmlns="" val="tx"/>
                    </a:ext>
                  </a:extLst>
                </a:hlinkClick>
              </a:rPr>
              <a:t>https://whiterosemaths.com/homelearning/early-years/alive-in-5-week-2/</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When you have finished, move on to the next page.</a:t>
            </a: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itle 20"/>
          <p:cNvSpPr txBox="1">
            <a:spLocks/>
          </p:cNvSpPr>
          <p:nvPr/>
        </p:nvSpPr>
        <p:spPr>
          <a:xfrm>
            <a:off x="1981199" y="376309"/>
            <a:ext cx="8220075" cy="99430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j-ea"/>
                <a:cs typeface="Calibri"/>
              </a:rPr>
              <a:t>Hello. Before we start arranging our digits 0-6, let's have a look at this problem solving task in this short video</a:t>
            </a:r>
          </a:p>
        </p:txBody>
      </p:sp>
      <p:pic>
        <p:nvPicPr>
          <p:cNvPr id="2" name="Picture 2" descr="A person posing for a photo&#10;&#10;Description automatically generated">
            <a:extLst>
              <a:ext uri="{FF2B5EF4-FFF2-40B4-BE49-F238E27FC236}">
                <a16:creationId xmlns:a16="http://schemas.microsoft.com/office/drawing/2014/main" id="{FECEED31-7B2F-4A8C-B120-865CAAE15518}"/>
              </a:ext>
            </a:extLst>
          </p:cNvPr>
          <p:cNvPicPr>
            <a:picLocks noChangeAspect="1"/>
          </p:cNvPicPr>
          <p:nvPr/>
        </p:nvPicPr>
        <p:blipFill>
          <a:blip r:embed="rId3"/>
          <a:stretch>
            <a:fillRect/>
          </a:stretch>
        </p:blipFill>
        <p:spPr>
          <a:xfrm>
            <a:off x="3646099" y="1711170"/>
            <a:ext cx="4511614" cy="3148114"/>
          </a:xfrm>
          <a:prstGeom prst="rect">
            <a:avLst/>
          </a:prstGeom>
        </p:spPr>
      </p:pic>
    </p:spTree>
    <p:extLst>
      <p:ext uri="{BB962C8B-B14F-4D97-AF65-F5344CB8AC3E}">
        <p14:creationId xmlns:p14="http://schemas.microsoft.com/office/powerpoint/2010/main" val="1544025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4042" y="43132"/>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C739C96C-A3CA-4C9A-AD35-5B138308BA09}"/>
              </a:ext>
            </a:extLst>
          </p:cNvPr>
          <p:cNvSpPr txBox="1"/>
          <p:nvPr/>
        </p:nvSpPr>
        <p:spPr>
          <a:xfrm>
            <a:off x="368060" y="267419"/>
            <a:ext cx="10650747" cy="9233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a:ea typeface="+mn-ea"/>
                <a:cs typeface="Calibri"/>
              </a:rPr>
              <a:t>Oh no. Mrs Simpson has mixed up all the digit cards! We need you to rearrange them back into the correct order.  Drag each digit box to the right place on the line or, if you are writing on paper, write each digit in the right order.  I'll start it for you.</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1D4015C8-280B-4B63-9AB7-87A87475EE3E}"/>
              </a:ext>
            </a:extLst>
          </p:cNvPr>
          <p:cNvSpPr txBox="1"/>
          <p:nvPr/>
        </p:nvSpPr>
        <p:spPr>
          <a:xfrm>
            <a:off x="5082935" y="1574860"/>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rPr>
              <a:t>4</a:t>
            </a:r>
          </a:p>
        </p:txBody>
      </p:sp>
      <p:sp>
        <p:nvSpPr>
          <p:cNvPr id="24" name="TextBox 23">
            <a:extLst>
              <a:ext uri="{FF2B5EF4-FFF2-40B4-BE49-F238E27FC236}">
                <a16:creationId xmlns:a16="http://schemas.microsoft.com/office/drawing/2014/main" id="{31037E77-B086-40C5-932C-22FB7C1EC955}"/>
              </a:ext>
            </a:extLst>
          </p:cNvPr>
          <p:cNvSpPr txBox="1"/>
          <p:nvPr/>
        </p:nvSpPr>
        <p:spPr>
          <a:xfrm>
            <a:off x="9798708" y="1574859"/>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rPr>
              <a:t>3</a:t>
            </a:r>
          </a:p>
        </p:txBody>
      </p:sp>
      <p:sp>
        <p:nvSpPr>
          <p:cNvPr id="25" name="TextBox 24">
            <a:extLst>
              <a:ext uri="{FF2B5EF4-FFF2-40B4-BE49-F238E27FC236}">
                <a16:creationId xmlns:a16="http://schemas.microsoft.com/office/drawing/2014/main" id="{4FED1DE7-A80F-4A87-8ACC-0DBCBDDDE536}"/>
              </a:ext>
            </a:extLst>
          </p:cNvPr>
          <p:cNvSpPr txBox="1"/>
          <p:nvPr/>
        </p:nvSpPr>
        <p:spPr>
          <a:xfrm>
            <a:off x="625954" y="1589237"/>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rPr>
              <a:t>5</a:t>
            </a:r>
          </a:p>
        </p:txBody>
      </p:sp>
      <p:sp>
        <p:nvSpPr>
          <p:cNvPr id="26" name="TextBox 25">
            <a:extLst>
              <a:ext uri="{FF2B5EF4-FFF2-40B4-BE49-F238E27FC236}">
                <a16:creationId xmlns:a16="http://schemas.microsoft.com/office/drawing/2014/main" id="{0BDA3877-B1EB-469F-B68D-92DA2CE9F2C7}"/>
              </a:ext>
            </a:extLst>
          </p:cNvPr>
          <p:cNvSpPr txBox="1"/>
          <p:nvPr/>
        </p:nvSpPr>
        <p:spPr>
          <a:xfrm>
            <a:off x="3472670" y="1574859"/>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mn-cs"/>
              </a:rPr>
              <a:t>1</a:t>
            </a:r>
            <a:endParaRPr kumimoji="0" lang="en-GB" sz="4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7" name="TextBox 26">
            <a:extLst>
              <a:ext uri="{FF2B5EF4-FFF2-40B4-BE49-F238E27FC236}">
                <a16:creationId xmlns:a16="http://schemas.microsoft.com/office/drawing/2014/main" id="{DFA8529C-C1A3-491D-91FE-BA8B8C23C45F}"/>
              </a:ext>
            </a:extLst>
          </p:cNvPr>
          <p:cNvSpPr txBox="1"/>
          <p:nvPr/>
        </p:nvSpPr>
        <p:spPr>
          <a:xfrm>
            <a:off x="6650067" y="1574860"/>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mn-cs"/>
              </a:rPr>
              <a:t>2</a:t>
            </a:r>
            <a:endPar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65481005-5DFA-46ED-BCA6-337DAE78CA72}"/>
              </a:ext>
            </a:extLst>
          </p:cNvPr>
          <p:cNvSpPr txBox="1"/>
          <p:nvPr/>
        </p:nvSpPr>
        <p:spPr>
          <a:xfrm>
            <a:off x="8260330" y="1574859"/>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mn-cs"/>
              </a:rPr>
              <a:t>6</a:t>
            </a:r>
            <a:endPar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9" name="TextBox 28">
            <a:extLst>
              <a:ext uri="{FF2B5EF4-FFF2-40B4-BE49-F238E27FC236}">
                <a16:creationId xmlns:a16="http://schemas.microsoft.com/office/drawing/2014/main" id="{96851A17-8B19-4099-9AB0-4AB81A85EA1C}"/>
              </a:ext>
            </a:extLst>
          </p:cNvPr>
          <p:cNvSpPr txBox="1"/>
          <p:nvPr/>
        </p:nvSpPr>
        <p:spPr>
          <a:xfrm>
            <a:off x="2006180" y="1589237"/>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mn-cs"/>
              </a:rPr>
              <a:t>0</a:t>
            </a:r>
            <a:endPar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1" name="Straight Arrow Connector 10">
            <a:extLst>
              <a:ext uri="{FF2B5EF4-FFF2-40B4-BE49-F238E27FC236}">
                <a16:creationId xmlns:a16="http://schemas.microsoft.com/office/drawing/2014/main" id="{BC736559-5260-4824-9BF7-C41694C17DC4}"/>
              </a:ext>
            </a:extLst>
          </p:cNvPr>
          <p:cNvCxnSpPr/>
          <p:nvPr/>
        </p:nvCxnSpPr>
        <p:spPr>
          <a:xfrm flipV="1">
            <a:off x="619306" y="4709662"/>
            <a:ext cx="10567356" cy="7188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851A17-8B19-4099-9AB0-4AB81A85EA1C}"/>
              </a:ext>
            </a:extLst>
          </p:cNvPr>
          <p:cNvSpPr txBox="1"/>
          <p:nvPr/>
        </p:nvSpPr>
        <p:spPr>
          <a:xfrm>
            <a:off x="554966" y="3794932"/>
            <a:ext cx="931654"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ea typeface="+mn-ea"/>
                <a:cs typeface="+mn-cs"/>
              </a:rPr>
              <a:t>0</a:t>
            </a:r>
            <a:endParaRPr kumimoji="0" lang="en-GB" sz="4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 name="TextBox 2"/>
          <p:cNvSpPr txBox="1"/>
          <p:nvPr/>
        </p:nvSpPr>
        <p:spPr>
          <a:xfrm>
            <a:off x="2195439" y="5857279"/>
            <a:ext cx="6996545" cy="95410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Now practice writing your numbers 0 – 6 on some paper if you haven’t already.</a:t>
            </a:r>
          </a:p>
        </p:txBody>
      </p:sp>
    </p:spTree>
    <p:extLst>
      <p:ext uri="{BB962C8B-B14F-4D97-AF65-F5344CB8AC3E}">
        <p14:creationId xmlns:p14="http://schemas.microsoft.com/office/powerpoint/2010/main" val="2702615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24712"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Box 14">
            <a:extLst>
              <a:ext uri="{FF2B5EF4-FFF2-40B4-BE49-F238E27FC236}">
                <a16:creationId xmlns:a16="http://schemas.microsoft.com/office/drawing/2014/main" id="{B73B96A5-5207-E44D-BBA7-D8CA796F161F}"/>
              </a:ext>
            </a:extLst>
          </p:cNvPr>
          <p:cNvSpPr txBox="1"/>
          <p:nvPr/>
        </p:nvSpPr>
        <p:spPr>
          <a:xfrm>
            <a:off x="3783492" y="120583"/>
            <a:ext cx="35350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Matching pairs to 6</a:t>
            </a:r>
          </a:p>
        </p:txBody>
      </p:sp>
      <p:sp>
        <p:nvSpPr>
          <p:cNvPr id="2" name="TextBox 1"/>
          <p:cNvSpPr txBox="1"/>
          <p:nvPr/>
        </p:nvSpPr>
        <p:spPr>
          <a:xfrm>
            <a:off x="124691" y="825941"/>
            <a:ext cx="11222182" cy="132343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Great work! I bet your number formation is coming on 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Now we are going to find matching pairs to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Remember a pair means two, so you are finding two images which represent the same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Have a look at the example first.</a:t>
            </a:r>
          </a:p>
        </p:txBody>
      </p:sp>
      <p:pic>
        <p:nvPicPr>
          <p:cNvPr id="3" name="Picture 2"/>
          <p:cNvPicPr>
            <a:picLocks noChangeAspect="1"/>
          </p:cNvPicPr>
          <p:nvPr/>
        </p:nvPicPr>
        <p:blipFill>
          <a:blip r:embed="rId3"/>
          <a:stretch>
            <a:fillRect/>
          </a:stretch>
        </p:blipFill>
        <p:spPr>
          <a:xfrm>
            <a:off x="3346343" y="5315222"/>
            <a:ext cx="1219370" cy="933580"/>
          </a:xfrm>
          <a:prstGeom prst="rect">
            <a:avLst/>
          </a:prstGeom>
        </p:spPr>
      </p:pic>
      <p:pic>
        <p:nvPicPr>
          <p:cNvPr id="6" name="Picture 5"/>
          <p:cNvPicPr>
            <a:picLocks noChangeAspect="1"/>
          </p:cNvPicPr>
          <p:nvPr/>
        </p:nvPicPr>
        <p:blipFill>
          <a:blip r:embed="rId4"/>
          <a:stretch>
            <a:fillRect/>
          </a:stretch>
        </p:blipFill>
        <p:spPr>
          <a:xfrm>
            <a:off x="343989" y="5124622"/>
            <a:ext cx="948324" cy="856920"/>
          </a:xfrm>
          <a:prstGeom prst="rect">
            <a:avLst/>
          </a:prstGeom>
        </p:spPr>
      </p:pic>
      <p:pic>
        <p:nvPicPr>
          <p:cNvPr id="8" name="Picture 7"/>
          <p:cNvPicPr>
            <a:picLocks noChangeAspect="1"/>
          </p:cNvPicPr>
          <p:nvPr/>
        </p:nvPicPr>
        <p:blipFill>
          <a:blip r:embed="rId5"/>
          <a:stretch>
            <a:fillRect/>
          </a:stretch>
        </p:blipFill>
        <p:spPr>
          <a:xfrm>
            <a:off x="1631046" y="5536629"/>
            <a:ext cx="847843" cy="1095528"/>
          </a:xfrm>
          <a:prstGeom prst="rect">
            <a:avLst/>
          </a:prstGeom>
        </p:spPr>
      </p:pic>
      <p:pic>
        <p:nvPicPr>
          <p:cNvPr id="10" name="Picture 9"/>
          <p:cNvPicPr>
            <a:picLocks noChangeAspect="1"/>
          </p:cNvPicPr>
          <p:nvPr/>
        </p:nvPicPr>
        <p:blipFill>
          <a:blip r:embed="rId6"/>
          <a:stretch>
            <a:fillRect/>
          </a:stretch>
        </p:blipFill>
        <p:spPr>
          <a:xfrm>
            <a:off x="4884958" y="5553082"/>
            <a:ext cx="981212" cy="1086002"/>
          </a:xfrm>
          <a:prstGeom prst="rect">
            <a:avLst/>
          </a:prstGeom>
        </p:spPr>
      </p:pic>
      <p:pic>
        <p:nvPicPr>
          <p:cNvPr id="11" name="Picture 10"/>
          <p:cNvPicPr>
            <a:picLocks noChangeAspect="1"/>
          </p:cNvPicPr>
          <p:nvPr/>
        </p:nvPicPr>
        <p:blipFill>
          <a:blip r:embed="rId7"/>
          <a:stretch>
            <a:fillRect/>
          </a:stretch>
        </p:blipFill>
        <p:spPr>
          <a:xfrm>
            <a:off x="1339441" y="2261503"/>
            <a:ext cx="1543265" cy="905001"/>
          </a:xfrm>
          <a:prstGeom prst="rect">
            <a:avLst/>
          </a:prstGeom>
        </p:spPr>
      </p:pic>
      <p:pic>
        <p:nvPicPr>
          <p:cNvPr id="14" name="Picture 13"/>
          <p:cNvPicPr>
            <a:picLocks noChangeAspect="1"/>
          </p:cNvPicPr>
          <p:nvPr/>
        </p:nvPicPr>
        <p:blipFill>
          <a:blip r:embed="rId8"/>
          <a:stretch>
            <a:fillRect/>
          </a:stretch>
        </p:blipFill>
        <p:spPr>
          <a:xfrm>
            <a:off x="1522276" y="3943838"/>
            <a:ext cx="1655532" cy="1292525"/>
          </a:xfrm>
          <a:prstGeom prst="rect">
            <a:avLst/>
          </a:prstGeom>
        </p:spPr>
      </p:pic>
      <p:pic>
        <p:nvPicPr>
          <p:cNvPr id="17" name="Picture 16"/>
          <p:cNvPicPr>
            <a:picLocks noChangeAspect="1"/>
          </p:cNvPicPr>
          <p:nvPr/>
        </p:nvPicPr>
        <p:blipFill>
          <a:blip r:embed="rId9"/>
          <a:stretch>
            <a:fillRect/>
          </a:stretch>
        </p:blipFill>
        <p:spPr>
          <a:xfrm>
            <a:off x="3345929" y="3985440"/>
            <a:ext cx="1219784" cy="1139182"/>
          </a:xfrm>
          <a:prstGeom prst="rect">
            <a:avLst/>
          </a:prstGeom>
        </p:spPr>
      </p:pic>
      <p:pic>
        <p:nvPicPr>
          <p:cNvPr id="24" name="Picture 23"/>
          <p:cNvPicPr>
            <a:picLocks noChangeAspect="1"/>
          </p:cNvPicPr>
          <p:nvPr/>
        </p:nvPicPr>
        <p:blipFill>
          <a:blip r:embed="rId10"/>
          <a:stretch>
            <a:fillRect/>
          </a:stretch>
        </p:blipFill>
        <p:spPr>
          <a:xfrm>
            <a:off x="7912913" y="3871577"/>
            <a:ext cx="1177223" cy="1467001"/>
          </a:xfrm>
          <a:prstGeom prst="rect">
            <a:avLst/>
          </a:prstGeom>
        </p:spPr>
      </p:pic>
      <p:pic>
        <p:nvPicPr>
          <p:cNvPr id="25" name="Picture 24"/>
          <p:cNvPicPr>
            <a:picLocks noChangeAspect="1"/>
          </p:cNvPicPr>
          <p:nvPr/>
        </p:nvPicPr>
        <p:blipFill>
          <a:blip r:embed="rId11"/>
          <a:stretch>
            <a:fillRect/>
          </a:stretch>
        </p:blipFill>
        <p:spPr>
          <a:xfrm>
            <a:off x="2986475" y="2205521"/>
            <a:ext cx="1579238" cy="960983"/>
          </a:xfrm>
          <a:prstGeom prst="rect">
            <a:avLst/>
          </a:prstGeom>
        </p:spPr>
      </p:pic>
      <p:pic>
        <p:nvPicPr>
          <p:cNvPr id="26" name="Picture 25"/>
          <p:cNvPicPr>
            <a:picLocks noChangeAspect="1"/>
          </p:cNvPicPr>
          <p:nvPr/>
        </p:nvPicPr>
        <p:blipFill>
          <a:blip r:embed="rId12"/>
          <a:stretch>
            <a:fillRect/>
          </a:stretch>
        </p:blipFill>
        <p:spPr>
          <a:xfrm>
            <a:off x="7841495" y="5446574"/>
            <a:ext cx="1187589" cy="1127111"/>
          </a:xfrm>
          <a:prstGeom prst="rect">
            <a:avLst/>
          </a:prstGeom>
        </p:spPr>
      </p:pic>
      <p:pic>
        <p:nvPicPr>
          <p:cNvPr id="27" name="Picture 26"/>
          <p:cNvPicPr>
            <a:picLocks noChangeAspect="1"/>
          </p:cNvPicPr>
          <p:nvPr/>
        </p:nvPicPr>
        <p:blipFill>
          <a:blip r:embed="rId13"/>
          <a:stretch>
            <a:fillRect/>
          </a:stretch>
        </p:blipFill>
        <p:spPr>
          <a:xfrm>
            <a:off x="4775362" y="3948083"/>
            <a:ext cx="1308649" cy="1313990"/>
          </a:xfrm>
          <a:prstGeom prst="rect">
            <a:avLst/>
          </a:prstGeom>
        </p:spPr>
      </p:pic>
      <p:pic>
        <p:nvPicPr>
          <p:cNvPr id="28" name="Picture 27"/>
          <p:cNvPicPr>
            <a:picLocks noChangeAspect="1"/>
          </p:cNvPicPr>
          <p:nvPr/>
        </p:nvPicPr>
        <p:blipFill>
          <a:blip r:embed="rId14"/>
          <a:stretch>
            <a:fillRect/>
          </a:stretch>
        </p:blipFill>
        <p:spPr>
          <a:xfrm>
            <a:off x="309503" y="3943838"/>
            <a:ext cx="1017296" cy="1040954"/>
          </a:xfrm>
          <a:prstGeom prst="rect">
            <a:avLst/>
          </a:prstGeom>
        </p:spPr>
      </p:pic>
      <p:pic>
        <p:nvPicPr>
          <p:cNvPr id="29" name="Picture 28"/>
          <p:cNvPicPr>
            <a:picLocks noChangeAspect="1"/>
          </p:cNvPicPr>
          <p:nvPr/>
        </p:nvPicPr>
        <p:blipFill>
          <a:blip r:embed="rId15"/>
          <a:stretch>
            <a:fillRect/>
          </a:stretch>
        </p:blipFill>
        <p:spPr>
          <a:xfrm>
            <a:off x="6108356" y="5446574"/>
            <a:ext cx="1462292" cy="939461"/>
          </a:xfrm>
          <a:prstGeom prst="rect">
            <a:avLst/>
          </a:prstGeom>
        </p:spPr>
      </p:pic>
      <p:pic>
        <p:nvPicPr>
          <p:cNvPr id="30" name="Picture 29"/>
          <p:cNvPicPr>
            <a:picLocks noChangeAspect="1"/>
          </p:cNvPicPr>
          <p:nvPr/>
        </p:nvPicPr>
        <p:blipFill>
          <a:blip r:embed="rId16"/>
          <a:stretch>
            <a:fillRect/>
          </a:stretch>
        </p:blipFill>
        <p:spPr>
          <a:xfrm>
            <a:off x="6293660" y="3923575"/>
            <a:ext cx="1472673" cy="1363006"/>
          </a:xfrm>
          <a:prstGeom prst="rect">
            <a:avLst/>
          </a:prstGeom>
        </p:spPr>
      </p:pic>
      <p:sp>
        <p:nvSpPr>
          <p:cNvPr id="31" name="TextBox 30"/>
          <p:cNvSpPr txBox="1"/>
          <p:nvPr/>
        </p:nvSpPr>
        <p:spPr>
          <a:xfrm>
            <a:off x="9297673" y="2342852"/>
            <a:ext cx="2589528" cy="317009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Point to the images which match then your adult can drag the images around the screen to put the pairs together.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If you are working with a printout, your adult will cut out the images for you to pair up.</a:t>
            </a:r>
          </a:p>
        </p:txBody>
      </p:sp>
      <p:sp>
        <p:nvSpPr>
          <p:cNvPr id="32" name="TextBox 31"/>
          <p:cNvSpPr txBox="1"/>
          <p:nvPr/>
        </p:nvSpPr>
        <p:spPr>
          <a:xfrm>
            <a:off x="163093" y="2482479"/>
            <a:ext cx="11454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Example</a:t>
            </a:r>
          </a:p>
        </p:txBody>
      </p:sp>
    </p:spTree>
    <p:extLst>
      <p:ext uri="{BB962C8B-B14F-4D97-AF65-F5344CB8AC3E}">
        <p14:creationId xmlns:p14="http://schemas.microsoft.com/office/powerpoint/2010/main" val="349132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Wednesday 20</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January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2941396"/>
            <a:ext cx="10228216"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LO. To  be able to express preferences and opinions</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Speaking and listening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958697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B1949C-833B-9349-8F5C-7C0ABE898DB7}"/>
              </a:ext>
            </a:extLst>
          </p:cNvPr>
          <p:cNvSpPr>
            <a:spLocks noGrp="1"/>
          </p:cNvSpPr>
          <p:nvPr>
            <p:ph idx="1"/>
          </p:nvPr>
        </p:nvSpPr>
        <p:spPr>
          <a:xfrm>
            <a:off x="391591" y="539427"/>
            <a:ext cx="11408817" cy="5779145"/>
          </a:xfrm>
        </p:spPr>
        <p:txBody>
          <a:bodyPr>
            <a:normAutofit fontScale="92500" lnSpcReduction="10000"/>
          </a:bodyPr>
          <a:lstStyle/>
          <a:p>
            <a:pPr marL="0" indent="0">
              <a:buNone/>
            </a:pPr>
            <a:r>
              <a:rPr lang="en-US" sz="3600"/>
              <a:t>			</a:t>
            </a:r>
            <a:r>
              <a:rPr lang="en-US" sz="4300"/>
              <a:t>Our teddy bears</a:t>
            </a:r>
          </a:p>
          <a:p>
            <a:pPr marL="0" indent="0">
              <a:buNone/>
            </a:pPr>
            <a:r>
              <a:rPr lang="en-US" sz="3200"/>
              <a:t>Did you know a teddy bear is one of our</a:t>
            </a:r>
          </a:p>
          <a:p>
            <a:pPr marL="0" indent="0">
              <a:buNone/>
            </a:pPr>
            <a:r>
              <a:rPr lang="en-US" sz="3200" err="1"/>
              <a:t>favourite</a:t>
            </a:r>
            <a:r>
              <a:rPr lang="en-US" sz="3200"/>
              <a:t> toys?</a:t>
            </a:r>
          </a:p>
          <a:p>
            <a:pPr marL="0" indent="0">
              <a:buNone/>
            </a:pPr>
            <a:r>
              <a:rPr lang="en-US" sz="3200"/>
              <a:t>Do you have a teddy bear? Go and find it.</a:t>
            </a:r>
          </a:p>
          <a:p>
            <a:pPr marL="0" indent="0">
              <a:buNone/>
            </a:pPr>
            <a:r>
              <a:rPr lang="en-US" sz="3200"/>
              <a:t>If not, chose your </a:t>
            </a:r>
            <a:r>
              <a:rPr lang="en-US" sz="3200" err="1"/>
              <a:t>favourite</a:t>
            </a:r>
            <a:r>
              <a:rPr lang="en-US" sz="3200"/>
              <a:t> toy.</a:t>
            </a:r>
          </a:p>
          <a:p>
            <a:pPr marL="0" indent="0">
              <a:buNone/>
            </a:pPr>
            <a:r>
              <a:rPr lang="en-US" sz="3200"/>
              <a:t>Talk to your adult about your teddy/toy and </a:t>
            </a:r>
          </a:p>
          <a:p>
            <a:pPr marL="0" indent="0">
              <a:buNone/>
            </a:pPr>
            <a:r>
              <a:rPr lang="en-US" sz="3200"/>
              <a:t>discuss why it is special.</a:t>
            </a:r>
          </a:p>
          <a:p>
            <a:pPr marL="0" indent="0">
              <a:buNone/>
            </a:pPr>
            <a:r>
              <a:rPr lang="en-US" sz="3200"/>
              <a:t>Is it a gift from a special person? Is it one of your oldest toys? Or is it because it is so cuddly?</a:t>
            </a:r>
          </a:p>
          <a:p>
            <a:pPr marL="0" indent="0">
              <a:buNone/>
            </a:pPr>
            <a:r>
              <a:rPr lang="en-US" sz="3200"/>
              <a:t>Now have a think about what you could play with your teddy/toy.  You could read stories together, have a tea party or even take teddy for a walk.</a:t>
            </a:r>
          </a:p>
          <a:p>
            <a:pPr marL="0" indent="0">
              <a:buNone/>
            </a:pPr>
            <a:endParaRPr lang="en-US" sz="3200"/>
          </a:p>
          <a:p>
            <a:pPr marL="0" indent="0">
              <a:buNone/>
            </a:pPr>
            <a:endParaRPr lang="en-US" sz="2400"/>
          </a:p>
          <a:p>
            <a:pPr marL="0" indent="0">
              <a:buNone/>
            </a:pPr>
            <a:endParaRPr lang="en-US" sz="2400"/>
          </a:p>
          <a:p>
            <a:pPr marL="0" indent="0">
              <a:buNone/>
            </a:pPr>
            <a:endParaRPr lang="en-US" sz="2400"/>
          </a:p>
          <a:p>
            <a:pPr marL="0" indent="0">
              <a:buNone/>
            </a:pPr>
            <a:endParaRPr lang="en-US" sz="2400"/>
          </a:p>
        </p:txBody>
      </p:sp>
      <p:pic>
        <p:nvPicPr>
          <p:cNvPr id="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3"/>
          <a:stretch>
            <a:fillRect/>
          </a:stretch>
        </p:blipFill>
        <p:spPr>
          <a:xfrm>
            <a:off x="7512688" y="327104"/>
            <a:ext cx="3703163" cy="3644031"/>
          </a:xfrm>
          <a:prstGeom prst="rect">
            <a:avLst/>
          </a:prstGeom>
        </p:spPr>
      </p:pic>
    </p:spTree>
    <p:extLst>
      <p:ext uri="{BB962C8B-B14F-4D97-AF65-F5344CB8AC3E}">
        <p14:creationId xmlns:p14="http://schemas.microsoft.com/office/powerpoint/2010/main" val="1332155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a:p>
            <a:pPr algn="ctr"/>
            <a:endParaRPr lang="en-GB"/>
          </a:p>
          <a:p>
            <a:pPr algn="ctr"/>
            <a:endParaRPr lang="en-GB">
              <a:cs typeface="Calibri" panose="020F0502020204030204"/>
            </a:endParaRPr>
          </a:p>
          <a:p>
            <a:pPr algn="ctr"/>
            <a:endParaRPr lang="en-GB">
              <a:cs typeface="Calibri" panose="020F0502020204030204"/>
            </a:endParaRPr>
          </a:p>
          <a:p>
            <a:pPr algn="ctr"/>
            <a:endParaRPr lang="en-GB"/>
          </a:p>
          <a:p>
            <a:pPr algn="ctr"/>
            <a:endParaRPr lang="en-GB"/>
          </a:p>
          <a:p>
            <a:pPr algn="ctr"/>
            <a:endParaRPr lang="en-GB"/>
          </a:p>
          <a:p>
            <a:pPr algn="ctr"/>
            <a:endParaRPr lang="en-GB"/>
          </a:p>
          <a:p>
            <a:pPr algn="ctr"/>
            <a:endParaRPr lang="en-GB"/>
          </a:p>
          <a:p>
            <a:pPr algn="ctr"/>
            <a:endParaRPr lang="en-GB">
              <a:cs typeface="Calibri" panose="020F0502020204030204"/>
            </a:endParaRPr>
          </a:p>
          <a:p>
            <a:pPr algn="ctr"/>
            <a:endParaRPr lang="en-GB"/>
          </a:p>
          <a:p>
            <a:pPr algn="ctr"/>
            <a:endParaRPr lang="en-GB">
              <a:cs typeface="Calibri" panose="020F0502020204030204"/>
            </a:endParaRPr>
          </a:p>
          <a:p>
            <a:pPr algn="ctr"/>
            <a:endParaRPr lang="en-GB"/>
          </a:p>
          <a:p>
            <a:pPr algn="ctr"/>
            <a:endParaRPr lang="en-GB"/>
          </a:p>
          <a:p>
            <a:pPr algn="ctr"/>
            <a:endParaRPr lang="en-GB">
              <a:cs typeface="Calibri"/>
            </a:endParaRPr>
          </a:p>
          <a:p>
            <a:pPr algn="ctr"/>
            <a:endParaRPr lang="en-GB"/>
          </a:p>
          <a:p>
            <a:pPr algn="ctr"/>
            <a:endParaRPr lang="en-GB"/>
          </a:p>
          <a:p>
            <a:pPr algn="ctr"/>
            <a:endParaRPr lang="en-GB"/>
          </a:p>
          <a:p>
            <a:pPr algn="ctr"/>
            <a:endParaRPr lang="en-GB"/>
          </a:p>
          <a:p>
            <a:pPr algn="ctr"/>
            <a:endParaRPr lang="en-GB"/>
          </a:p>
          <a:p>
            <a:pPr algn="ctr"/>
            <a:endParaRPr lang="en-GB">
              <a:cs typeface="Calibri"/>
            </a:endParaRPr>
          </a:p>
          <a:p>
            <a:pPr algn="ctr"/>
            <a:endParaRPr lang="en-GB">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9873" y="971010"/>
            <a:ext cx="79474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Here are some links to online phonics games you can play with your child at home.</a:t>
            </a:r>
          </a:p>
        </p:txBody>
      </p:sp>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 </a:t>
            </a:r>
            <a:r>
              <a:rPr lang="en-GB">
                <a:cs typeface="Calibri"/>
              </a:rPr>
              <a:t> </a:t>
            </a:r>
            <a:r>
              <a:rPr lang="en-GB">
                <a:ea typeface="+mn-lt"/>
                <a:cs typeface="+mn-lt"/>
                <a:hlinkClick r:id="rId2"/>
              </a:rPr>
              <a:t>https://www.phonicsplay.co.uk/resources/phase/2/dragons-den</a:t>
            </a:r>
            <a:r>
              <a:rPr lang="en-GB">
                <a:ea typeface="+mn-lt"/>
                <a:cs typeface="+mn-lt"/>
              </a:rPr>
              <a:t> </a:t>
            </a:r>
            <a:endParaRPr lang="en-US">
              <a:ea typeface="+mn-lt"/>
              <a:cs typeface="+mn-lt"/>
            </a:endParaRPr>
          </a:p>
        </p:txBody>
      </p:sp>
      <p:sp>
        <p:nvSpPr>
          <p:cNvPr id="10" name="TextBox 9">
            <a:extLst>
              <a:ext uri="{FF2B5EF4-FFF2-40B4-BE49-F238E27FC236}">
                <a16:creationId xmlns:a16="http://schemas.microsoft.com/office/drawing/2014/main" id="{1CCE5647-BE15-4632-9109-D69A879973BF}"/>
              </a:ext>
            </a:extLst>
          </p:cNvPr>
          <p:cNvSpPr txBox="1"/>
          <p:nvPr/>
        </p:nvSpPr>
        <p:spPr>
          <a:xfrm>
            <a:off x="3717085" y="4665992"/>
            <a:ext cx="691263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After clicking start, choose phase 2 and revise all phase 2 sounds.</a:t>
            </a:r>
          </a:p>
        </p:txBody>
      </p:sp>
      <p:cxnSp>
        <p:nvCxnSpPr>
          <p:cNvPr id="13" name="Straight Arrow Connector 12">
            <a:extLst>
              <a:ext uri="{FF2B5EF4-FFF2-40B4-BE49-F238E27FC236}">
                <a16:creationId xmlns:a16="http://schemas.microsoft.com/office/drawing/2014/main" id="{14A0B387-1D58-48E2-80AC-D6700D5792FB}"/>
              </a:ext>
            </a:extLst>
          </p:cNvPr>
          <p:cNvCxnSpPr/>
          <p:nvPr/>
        </p:nvCxnSpPr>
        <p:spPr>
          <a:xfrm flipH="1">
            <a:off x="2943585" y="5084373"/>
            <a:ext cx="2435524" cy="727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Dragon's Den</a:t>
            </a:r>
          </a:p>
        </p:txBody>
      </p:sp>
      <p:pic>
        <p:nvPicPr>
          <p:cNvPr id="2" name="Picture 6" descr="A picture containing graphical user interface&#10;&#10;Description automatically generated">
            <a:extLst>
              <a:ext uri="{FF2B5EF4-FFF2-40B4-BE49-F238E27FC236}">
                <a16:creationId xmlns:a16="http://schemas.microsoft.com/office/drawing/2014/main" id="{90077ED5-2F86-4AD9-A6A6-7007929066A1}"/>
              </a:ext>
            </a:extLst>
          </p:cNvPr>
          <p:cNvPicPr>
            <a:picLocks noChangeAspect="1"/>
          </p:cNvPicPr>
          <p:nvPr/>
        </p:nvPicPr>
        <p:blipFill>
          <a:blip r:embed="rId3"/>
          <a:stretch>
            <a:fillRect/>
          </a:stretch>
        </p:blipFill>
        <p:spPr>
          <a:xfrm>
            <a:off x="641230" y="2296320"/>
            <a:ext cx="2743200" cy="1402718"/>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145A4D46-A46F-4BF5-B980-4BDAEBD2F889}"/>
              </a:ext>
            </a:extLst>
          </p:cNvPr>
          <p:cNvPicPr>
            <a:picLocks noChangeAspect="1"/>
          </p:cNvPicPr>
          <p:nvPr/>
        </p:nvPicPr>
        <p:blipFill>
          <a:blip r:embed="rId4"/>
          <a:stretch>
            <a:fillRect/>
          </a:stretch>
        </p:blipFill>
        <p:spPr>
          <a:xfrm>
            <a:off x="713117" y="4553543"/>
            <a:ext cx="2743200" cy="1489027"/>
          </a:xfrm>
          <a:prstGeom prst="rect">
            <a:avLst/>
          </a:prstGeom>
        </p:spPr>
      </p:pic>
      <p:sp>
        <p:nvSpPr>
          <p:cNvPr id="12" name="Oval 11">
            <a:extLst>
              <a:ext uri="{FF2B5EF4-FFF2-40B4-BE49-F238E27FC236}">
                <a16:creationId xmlns:a16="http://schemas.microsoft.com/office/drawing/2014/main" id="{2AEC9518-1092-4F34-8DFB-095FED89450F}"/>
              </a:ext>
            </a:extLst>
          </p:cNvPr>
          <p:cNvSpPr/>
          <p:nvPr/>
        </p:nvSpPr>
        <p:spPr>
          <a:xfrm>
            <a:off x="2116347" y="5674741"/>
            <a:ext cx="934527" cy="3594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Original">
            <a:extLst>
              <a:ext uri="{FF2B5EF4-FFF2-40B4-BE49-F238E27FC236}">
                <a16:creationId xmlns:a16="http://schemas.microsoft.com/office/drawing/2014/main" id="{BF1494E1-42D0-1443-B999-AC86CE1966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20231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B1949C-833B-9349-8F5C-7C0ABE898DB7}"/>
              </a:ext>
            </a:extLst>
          </p:cNvPr>
          <p:cNvSpPr>
            <a:spLocks noGrp="1"/>
          </p:cNvSpPr>
          <p:nvPr>
            <p:ph idx="1"/>
          </p:nvPr>
        </p:nvSpPr>
        <p:spPr>
          <a:xfrm>
            <a:off x="83130" y="28158"/>
            <a:ext cx="11249891" cy="5695049"/>
          </a:xfrm>
        </p:spPr>
        <p:txBody>
          <a:bodyPr>
            <a:normAutofit/>
          </a:bodyPr>
          <a:lstStyle/>
          <a:p>
            <a:pPr marL="0" indent="0" algn="ctr">
              <a:buNone/>
            </a:pPr>
            <a:r>
              <a:rPr lang="en-US" sz="2400" u="sng"/>
              <a:t>My teddy</a:t>
            </a:r>
          </a:p>
          <a:p>
            <a:pPr marL="0" indent="0">
              <a:buNone/>
            </a:pPr>
            <a:r>
              <a:rPr lang="en-US" sz="2000"/>
              <a:t>What a lot of good ideas! Now draw a picture of your teddy/toy.  Don’t forget to look carefully at what your teddy/toy looks like. You could draw you and your teddy playing together or going for a walk.</a:t>
            </a:r>
          </a:p>
          <a:p>
            <a:pPr marL="0" indent="0">
              <a:buNone/>
            </a:pPr>
            <a:endParaRPr lang="en-US" sz="2400"/>
          </a:p>
        </p:txBody>
      </p:sp>
      <p:pic>
        <p:nvPicPr>
          <p:cNvPr id="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a16="http://schemas.microsoft.com/office/drawing/2014/main" id="{A0168356-22BF-9849-8BB7-879211033208}"/>
              </a:ext>
            </a:extLst>
          </p:cNvPr>
          <p:cNvSpPr/>
          <p:nvPr/>
        </p:nvSpPr>
        <p:spPr>
          <a:xfrm>
            <a:off x="355035" y="1084271"/>
            <a:ext cx="9198429" cy="56950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9690979" y="1248707"/>
            <a:ext cx="2363506" cy="2325766"/>
          </a:xfrm>
          <a:prstGeom prst="rect">
            <a:avLst/>
          </a:prstGeom>
        </p:spPr>
      </p:pic>
    </p:spTree>
    <p:extLst>
      <p:ext uri="{BB962C8B-B14F-4D97-AF65-F5344CB8AC3E}">
        <p14:creationId xmlns:p14="http://schemas.microsoft.com/office/powerpoint/2010/main" val="1212124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English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Thursday 21</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January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LO. To be able to describe goldilocks using labels.</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12106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1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002937A9-C2F7-9F4A-BD55-2BD5E266D6E7}"/>
              </a:ext>
            </a:extLst>
          </p:cNvPr>
          <p:cNvSpPr txBox="1"/>
          <p:nvPr/>
        </p:nvSpPr>
        <p:spPr>
          <a:xfrm>
            <a:off x="261806" y="172783"/>
            <a:ext cx="10815497"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Today we are going to write a character description of </a:t>
            </a:r>
            <a:endPar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Goldilocks.  Have a look at her picture and talk to your adult</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about what she looks like.</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Think about what she is wearing, her hair etc.  Don’t forget </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to use describing words (adjectives). Here are some </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mn-cs"/>
              </a:rPr>
              <a:t>examples below.</a:t>
            </a:r>
            <a:endParaRPr kumimoji="0" lang="en-GB" sz="25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adjectives                                                          nouns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16" name="Rectangle 15">
            <a:extLst>
              <a:ext uri="{FF2B5EF4-FFF2-40B4-BE49-F238E27FC236}">
                <a16:creationId xmlns:a16="http://schemas.microsoft.com/office/drawing/2014/main" id="{9E0344FD-1693-234E-84AE-3A334BE0A95F}"/>
              </a:ext>
            </a:extLst>
          </p:cNvPr>
          <p:cNvSpPr/>
          <p:nvPr/>
        </p:nvSpPr>
        <p:spPr>
          <a:xfrm>
            <a:off x="261806" y="5095547"/>
            <a:ext cx="11533408" cy="158967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F5B2BC6-498B-4D4C-9760-629329432D17}"/>
              </a:ext>
            </a:extLst>
          </p:cNvPr>
          <p:cNvSpPr txBox="1"/>
          <p:nvPr/>
        </p:nvSpPr>
        <p:spPr>
          <a:xfrm>
            <a:off x="386069" y="4502054"/>
            <a:ext cx="10820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Can you finish the sentence below using one of your ideas? Ask your adult to help you.</a:t>
            </a:r>
          </a:p>
        </p:txBody>
      </p:sp>
      <p:sp>
        <p:nvSpPr>
          <p:cNvPr id="26" name="TextBox 25">
            <a:extLst>
              <a:ext uri="{FF2B5EF4-FFF2-40B4-BE49-F238E27FC236}">
                <a16:creationId xmlns:a16="http://schemas.microsoft.com/office/drawing/2014/main" id="{CAC8C466-F746-B042-BC2B-292454E29E94}"/>
              </a:ext>
            </a:extLst>
          </p:cNvPr>
          <p:cNvSpPr txBox="1"/>
          <p:nvPr/>
        </p:nvSpPr>
        <p:spPr>
          <a:xfrm>
            <a:off x="329296" y="5615917"/>
            <a:ext cx="113984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Goldilocks   has      _____________         __</a:t>
            </a:r>
            <a:r>
              <a:rPr kumimoji="0" lang="en-US" sz="3200" b="0" i="0" u="sng" strike="noStrike" kern="1200" cap="none" spc="0" normalizeH="0" baseline="0" noProof="0">
                <a:ln>
                  <a:noFill/>
                </a:ln>
                <a:solidFill>
                  <a:prstClr val="black"/>
                </a:solidFill>
                <a:effectLst/>
                <a:uLnTx/>
                <a:uFillTx/>
                <a:latin typeface="Calibri" panose="020F0502020204030204"/>
                <a:ea typeface="+mn-ea"/>
                <a:cs typeface="+mn-cs"/>
              </a:rPr>
              <a:t>   _________________</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C48577AE-79D3-0B40-87CC-254B52F85078}"/>
              </a:ext>
            </a:extLst>
          </p:cNvPr>
          <p:cNvSpPr txBox="1"/>
          <p:nvPr/>
        </p:nvSpPr>
        <p:spPr>
          <a:xfrm>
            <a:off x="469933" y="3074638"/>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red</a:t>
            </a:r>
          </a:p>
        </p:txBody>
      </p:sp>
      <p:sp>
        <p:nvSpPr>
          <p:cNvPr id="28" name="TextBox 27">
            <a:extLst>
              <a:ext uri="{FF2B5EF4-FFF2-40B4-BE49-F238E27FC236}">
                <a16:creationId xmlns:a16="http://schemas.microsoft.com/office/drawing/2014/main" id="{1033E403-9A26-2447-9423-96D8CD9DC55E}"/>
              </a:ext>
            </a:extLst>
          </p:cNvPr>
          <p:cNvSpPr txBox="1"/>
          <p:nvPr/>
        </p:nvSpPr>
        <p:spPr>
          <a:xfrm>
            <a:off x="529365" y="3852313"/>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frilly</a:t>
            </a:r>
          </a:p>
        </p:txBody>
      </p:sp>
      <p:sp>
        <p:nvSpPr>
          <p:cNvPr id="29" name="TextBox 28">
            <a:extLst>
              <a:ext uri="{FF2B5EF4-FFF2-40B4-BE49-F238E27FC236}">
                <a16:creationId xmlns:a16="http://schemas.microsoft.com/office/drawing/2014/main" id="{690C81B0-B207-C14C-9905-291EEE411F2C}"/>
              </a:ext>
            </a:extLst>
          </p:cNvPr>
          <p:cNvSpPr txBox="1"/>
          <p:nvPr/>
        </p:nvSpPr>
        <p:spPr>
          <a:xfrm>
            <a:off x="1527846" y="3066658"/>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long</a:t>
            </a:r>
          </a:p>
        </p:txBody>
      </p:sp>
      <p:sp>
        <p:nvSpPr>
          <p:cNvPr id="30" name="TextBox 29">
            <a:extLst>
              <a:ext uri="{FF2B5EF4-FFF2-40B4-BE49-F238E27FC236}">
                <a16:creationId xmlns:a16="http://schemas.microsoft.com/office/drawing/2014/main" id="{B1F67F69-750D-364E-B063-B6EE036E037C}"/>
              </a:ext>
            </a:extLst>
          </p:cNvPr>
          <p:cNvSpPr txBox="1"/>
          <p:nvPr/>
        </p:nvSpPr>
        <p:spPr>
          <a:xfrm>
            <a:off x="4186034" y="3056244"/>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shiny </a:t>
            </a:r>
          </a:p>
        </p:txBody>
      </p:sp>
      <p:sp>
        <p:nvSpPr>
          <p:cNvPr id="31" name="TextBox 30">
            <a:extLst>
              <a:ext uri="{FF2B5EF4-FFF2-40B4-BE49-F238E27FC236}">
                <a16:creationId xmlns:a16="http://schemas.microsoft.com/office/drawing/2014/main" id="{57C559F5-4D00-6945-ACD9-096DF8BC1053}"/>
              </a:ext>
            </a:extLst>
          </p:cNvPr>
          <p:cNvSpPr txBox="1"/>
          <p:nvPr/>
        </p:nvSpPr>
        <p:spPr>
          <a:xfrm>
            <a:off x="2846717" y="3785255"/>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smiley</a:t>
            </a:r>
          </a:p>
        </p:txBody>
      </p:sp>
      <p:sp>
        <p:nvSpPr>
          <p:cNvPr id="33" name="TextBox 32">
            <a:extLst>
              <a:ext uri="{FF2B5EF4-FFF2-40B4-BE49-F238E27FC236}">
                <a16:creationId xmlns:a16="http://schemas.microsoft.com/office/drawing/2014/main" id="{738F18A0-1F82-BE4E-BF5C-F1B6D0BCE96B}"/>
              </a:ext>
            </a:extLst>
          </p:cNvPr>
          <p:cNvSpPr txBox="1"/>
          <p:nvPr/>
        </p:nvSpPr>
        <p:spPr>
          <a:xfrm>
            <a:off x="1616154" y="3787639"/>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white </a:t>
            </a:r>
          </a:p>
        </p:txBody>
      </p:sp>
      <p:sp>
        <p:nvSpPr>
          <p:cNvPr id="34" name="TextBox 33">
            <a:extLst>
              <a:ext uri="{FF2B5EF4-FFF2-40B4-BE49-F238E27FC236}">
                <a16:creationId xmlns:a16="http://schemas.microsoft.com/office/drawing/2014/main" id="{2048C81C-936A-6142-9569-A2DFF724F816}"/>
              </a:ext>
            </a:extLst>
          </p:cNvPr>
          <p:cNvSpPr txBox="1"/>
          <p:nvPr/>
        </p:nvSpPr>
        <p:spPr>
          <a:xfrm>
            <a:off x="4178944" y="3789489"/>
            <a:ext cx="1651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blue </a:t>
            </a:r>
          </a:p>
        </p:txBody>
      </p:sp>
      <p:sp>
        <p:nvSpPr>
          <p:cNvPr id="35" name="TextBox 34">
            <a:extLst>
              <a:ext uri="{FF2B5EF4-FFF2-40B4-BE49-F238E27FC236}">
                <a16:creationId xmlns:a16="http://schemas.microsoft.com/office/drawing/2014/main" id="{31DB795B-F873-234D-A8E0-F748F054534D}"/>
              </a:ext>
            </a:extLst>
          </p:cNvPr>
          <p:cNvSpPr txBox="1"/>
          <p:nvPr/>
        </p:nvSpPr>
        <p:spPr>
          <a:xfrm>
            <a:off x="2729887" y="3061146"/>
            <a:ext cx="2078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golden </a:t>
            </a:r>
          </a:p>
        </p:txBody>
      </p:sp>
      <p:pic>
        <p:nvPicPr>
          <p:cNvPr id="17" name="Picture 16" descr="A picture containing drawing&#10;&#10;Description automatically generated">
            <a:extLst>
              <a:ext uri="{FF2B5EF4-FFF2-40B4-BE49-F238E27FC236}">
                <a16:creationId xmlns:a16="http://schemas.microsoft.com/office/drawing/2014/main" id="{8FB906A1-4EA8-4388-88EA-F93EED937C5C}"/>
              </a:ext>
            </a:extLst>
          </p:cNvPr>
          <p:cNvPicPr>
            <a:picLocks noChangeAspect="1"/>
          </p:cNvPicPr>
          <p:nvPr/>
        </p:nvPicPr>
        <p:blipFill>
          <a:blip r:embed="rId3"/>
          <a:stretch>
            <a:fillRect/>
          </a:stretch>
        </p:blipFill>
        <p:spPr>
          <a:xfrm>
            <a:off x="9140335" y="240869"/>
            <a:ext cx="1930758" cy="1954041"/>
          </a:xfrm>
          <a:prstGeom prst="rect">
            <a:avLst/>
          </a:prstGeom>
        </p:spPr>
      </p:pic>
      <p:sp>
        <p:nvSpPr>
          <p:cNvPr id="18" name="TextBox 17">
            <a:extLst>
              <a:ext uri="{FF2B5EF4-FFF2-40B4-BE49-F238E27FC236}">
                <a16:creationId xmlns:a16="http://schemas.microsoft.com/office/drawing/2014/main" id="{96F0019D-43FD-4168-988B-6E9374D8D24A}"/>
              </a:ext>
            </a:extLst>
          </p:cNvPr>
          <p:cNvSpPr txBox="1"/>
          <p:nvPr/>
        </p:nvSpPr>
        <p:spPr>
          <a:xfrm>
            <a:off x="6867509" y="3056243"/>
            <a:ext cx="165190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dress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83854B3-ED70-4CD8-B9FE-74F9737C1F7A}"/>
              </a:ext>
            </a:extLst>
          </p:cNvPr>
          <p:cNvSpPr txBox="1"/>
          <p:nvPr/>
        </p:nvSpPr>
        <p:spPr>
          <a:xfrm>
            <a:off x="6867510" y="3631338"/>
            <a:ext cx="165190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hair</a:t>
            </a:r>
          </a:p>
        </p:txBody>
      </p:sp>
      <p:sp>
        <p:nvSpPr>
          <p:cNvPr id="20" name="TextBox 19">
            <a:extLst>
              <a:ext uri="{FF2B5EF4-FFF2-40B4-BE49-F238E27FC236}">
                <a16:creationId xmlns:a16="http://schemas.microsoft.com/office/drawing/2014/main" id="{0C45B1B0-BB08-4242-99BD-6A8DDFB807D0}"/>
              </a:ext>
            </a:extLst>
          </p:cNvPr>
          <p:cNvSpPr txBox="1"/>
          <p:nvPr/>
        </p:nvSpPr>
        <p:spPr>
          <a:xfrm>
            <a:off x="7974566" y="3056243"/>
            <a:ext cx="165190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socks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2CBF833-488E-440C-97F4-A595F45E9973}"/>
              </a:ext>
            </a:extLst>
          </p:cNvPr>
          <p:cNvSpPr txBox="1"/>
          <p:nvPr/>
        </p:nvSpPr>
        <p:spPr>
          <a:xfrm>
            <a:off x="7974566" y="3631338"/>
            <a:ext cx="165190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shoes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C750059-BDF7-4C9B-A038-AE475CE0D9F1}"/>
              </a:ext>
            </a:extLst>
          </p:cNvPr>
          <p:cNvSpPr txBox="1"/>
          <p:nvPr/>
        </p:nvSpPr>
        <p:spPr>
          <a:xfrm>
            <a:off x="9139132" y="3070620"/>
            <a:ext cx="165190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bows</a:t>
            </a:r>
          </a:p>
        </p:txBody>
      </p:sp>
      <p:sp>
        <p:nvSpPr>
          <p:cNvPr id="23" name="TextBox 22">
            <a:extLst>
              <a:ext uri="{FF2B5EF4-FFF2-40B4-BE49-F238E27FC236}">
                <a16:creationId xmlns:a16="http://schemas.microsoft.com/office/drawing/2014/main" id="{8D00ECE6-BEEA-4948-A64B-A5EFA2C4FB24}"/>
              </a:ext>
            </a:extLst>
          </p:cNvPr>
          <p:cNvSpPr txBox="1"/>
          <p:nvPr/>
        </p:nvSpPr>
        <p:spPr>
          <a:xfrm>
            <a:off x="9139132" y="3631338"/>
            <a:ext cx="165190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a:rPr>
              <a:t>face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Straight Arrow Connector 1">
            <a:extLst>
              <a:ext uri="{FF2B5EF4-FFF2-40B4-BE49-F238E27FC236}">
                <a16:creationId xmlns:a16="http://schemas.microsoft.com/office/drawing/2014/main" id="{EF9DD352-D061-41AA-B642-5F774ABE05A1}"/>
              </a:ext>
            </a:extLst>
          </p:cNvPr>
          <p:cNvCxnSpPr/>
          <p:nvPr/>
        </p:nvCxnSpPr>
        <p:spPr>
          <a:xfrm>
            <a:off x="6098875" y="2943046"/>
            <a:ext cx="14377" cy="149524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751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4898"/>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pic>
        <p:nvPicPr>
          <p:cNvPr id="1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002937A9-C2F7-9F4A-BD55-2BD5E266D6E7}"/>
              </a:ext>
            </a:extLst>
          </p:cNvPr>
          <p:cNvSpPr txBox="1"/>
          <p:nvPr/>
        </p:nvSpPr>
        <p:spPr>
          <a:xfrm>
            <a:off x="261806" y="172783"/>
            <a:ext cx="1081549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imagine you were the police looking for Goldilocks.  You would need to find out if anyone had seen her run away.  Sometimes the police make wanted posters of their suspects.  We want you to make your own wanted poster and add some labels to describe Goldilocks.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Here is Mr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Pennal’s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example of his wanted poster for another fairy tale character.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b="5682"/>
          <a:stretch/>
        </p:blipFill>
        <p:spPr>
          <a:xfrm>
            <a:off x="3393318" y="2279660"/>
            <a:ext cx="3655272" cy="4452205"/>
          </a:xfrm>
          <a:prstGeom prst="rect">
            <a:avLst/>
          </a:prstGeom>
        </p:spPr>
      </p:pic>
      <p:pic>
        <p:nvPicPr>
          <p:cNvPr id="7" name="Picture 6"/>
          <p:cNvPicPr>
            <a:picLocks noChangeAspect="1"/>
          </p:cNvPicPr>
          <p:nvPr/>
        </p:nvPicPr>
        <p:blipFill>
          <a:blip r:embed="rId4"/>
          <a:stretch>
            <a:fillRect/>
          </a:stretch>
        </p:blipFill>
        <p:spPr>
          <a:xfrm>
            <a:off x="4063474" y="3874339"/>
            <a:ext cx="2229161" cy="2276793"/>
          </a:xfrm>
          <a:prstGeom prst="rect">
            <a:avLst/>
          </a:prstGeom>
        </p:spPr>
      </p:pic>
      <p:sp>
        <p:nvSpPr>
          <p:cNvPr id="8" name="TextBox 7"/>
          <p:cNvSpPr txBox="1"/>
          <p:nvPr/>
        </p:nvSpPr>
        <p:spPr>
          <a:xfrm>
            <a:off x="3560481" y="3738635"/>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Sharp teeth</a:t>
            </a:r>
          </a:p>
        </p:txBody>
      </p:sp>
      <p:sp>
        <p:nvSpPr>
          <p:cNvPr id="17" name="TextBox 16"/>
          <p:cNvSpPr txBox="1"/>
          <p:nvPr/>
        </p:nvSpPr>
        <p:spPr>
          <a:xfrm>
            <a:off x="4749274" y="3499648"/>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big ears</a:t>
            </a:r>
          </a:p>
        </p:txBody>
      </p:sp>
      <p:sp>
        <p:nvSpPr>
          <p:cNvPr id="20" name="TextBox 19"/>
          <p:cNvSpPr txBox="1"/>
          <p:nvPr/>
        </p:nvSpPr>
        <p:spPr>
          <a:xfrm>
            <a:off x="5532108" y="3854192"/>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big eyes</a:t>
            </a:r>
          </a:p>
        </p:txBody>
      </p:sp>
      <p:sp>
        <p:nvSpPr>
          <p:cNvPr id="24" name="TextBox 23"/>
          <p:cNvSpPr txBox="1"/>
          <p:nvPr/>
        </p:nvSpPr>
        <p:spPr>
          <a:xfrm>
            <a:off x="3849354" y="6015592"/>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Grey hair</a:t>
            </a:r>
          </a:p>
        </p:txBody>
      </p:sp>
      <p:sp>
        <p:nvSpPr>
          <p:cNvPr id="25" name="TextBox 24"/>
          <p:cNvSpPr txBox="1"/>
          <p:nvPr/>
        </p:nvSpPr>
        <p:spPr>
          <a:xfrm>
            <a:off x="5201876" y="6151132"/>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Spiky claws</a:t>
            </a:r>
          </a:p>
        </p:txBody>
      </p:sp>
      <p:sp>
        <p:nvSpPr>
          <p:cNvPr id="9" name="TextBox 8"/>
          <p:cNvSpPr txBox="1"/>
          <p:nvPr/>
        </p:nvSpPr>
        <p:spPr>
          <a:xfrm>
            <a:off x="7757184" y="3499648"/>
            <a:ext cx="22860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Your adult will read these labels for you.</a:t>
            </a:r>
          </a:p>
        </p:txBody>
      </p:sp>
    </p:spTree>
    <p:extLst>
      <p:ext uri="{BB962C8B-B14F-4D97-AF65-F5344CB8AC3E}">
        <p14:creationId xmlns:p14="http://schemas.microsoft.com/office/powerpoint/2010/main" val="4158195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4898"/>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pic>
        <p:nvPicPr>
          <p:cNvPr id="1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002937A9-C2F7-9F4A-BD55-2BD5E266D6E7}"/>
              </a:ext>
            </a:extLst>
          </p:cNvPr>
          <p:cNvSpPr txBox="1"/>
          <p:nvPr/>
        </p:nvSpPr>
        <p:spPr>
          <a:xfrm>
            <a:off x="7024255" y="526922"/>
            <a:ext cx="3775958" cy="40318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make your own wanted poster. You can use this template to draw your picture of Goldilocks or you can make your own on your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Don’t forget to get your adult to help you add some descriptive labels of Goldilocks.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b="5682"/>
          <a:stretch/>
        </p:blipFill>
        <p:spPr>
          <a:xfrm>
            <a:off x="110836" y="117363"/>
            <a:ext cx="6075812" cy="6615946"/>
          </a:xfrm>
          <a:prstGeom prst="rect">
            <a:avLst/>
          </a:prstGeom>
        </p:spPr>
      </p:pic>
      <p:sp>
        <p:nvSpPr>
          <p:cNvPr id="27" name="TextBox 26">
            <a:extLst>
              <a:ext uri="{FF2B5EF4-FFF2-40B4-BE49-F238E27FC236}">
                <a16:creationId xmlns:a16="http://schemas.microsoft.com/office/drawing/2014/main" id="{002937A9-C2F7-9F4A-BD55-2BD5E266D6E7}"/>
              </a:ext>
            </a:extLst>
          </p:cNvPr>
          <p:cNvSpPr txBox="1"/>
          <p:nvPr/>
        </p:nvSpPr>
        <p:spPr>
          <a:xfrm>
            <a:off x="8973390" y="5940266"/>
            <a:ext cx="3775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Great work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8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21.1.2021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LO. To be able to use mathematical language to describe length and height. </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47478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30426"/>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5956D2D6-66FE-6144-ACED-7755DDE18E7D}"/>
              </a:ext>
            </a:extLst>
          </p:cNvPr>
          <p:cNvSpPr txBox="1"/>
          <p:nvPr/>
        </p:nvSpPr>
        <p:spPr>
          <a:xfrm>
            <a:off x="2071155" y="52387"/>
            <a:ext cx="75111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prstClr val="black"/>
                </a:solidFill>
                <a:effectLst/>
                <a:uLnTx/>
                <a:uFillTx/>
                <a:latin typeface="Calibri" panose="020F0502020204030204"/>
                <a:ea typeface="+mn-ea"/>
                <a:cs typeface="+mn-cs"/>
              </a:rPr>
              <a:t>Looking at sizes</a:t>
            </a:r>
          </a:p>
        </p:txBody>
      </p:sp>
      <p:sp>
        <p:nvSpPr>
          <p:cNvPr id="39" name="TextBox 38">
            <a:extLst>
              <a:ext uri="{FF2B5EF4-FFF2-40B4-BE49-F238E27FC236}">
                <a16:creationId xmlns:a16="http://schemas.microsoft.com/office/drawing/2014/main" id="{5956D2D6-66FE-6144-ACED-7755DDE18E7D}"/>
              </a:ext>
            </a:extLst>
          </p:cNvPr>
          <p:cNvSpPr txBox="1"/>
          <p:nvPr/>
        </p:nvSpPr>
        <p:spPr>
          <a:xfrm>
            <a:off x="-1" y="840206"/>
            <a:ext cx="112637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Did you notice our story about the three bears talks about the different sizes of things?  </a:t>
            </a:r>
          </a:p>
        </p:txBody>
      </p:sp>
      <p:sp>
        <p:nvSpPr>
          <p:cNvPr id="40" name="TextBox 39">
            <a:extLst>
              <a:ext uri="{FF2B5EF4-FFF2-40B4-BE49-F238E27FC236}">
                <a16:creationId xmlns:a16="http://schemas.microsoft.com/office/drawing/2014/main" id="{5956D2D6-66FE-6144-ACED-7755DDE18E7D}"/>
              </a:ext>
            </a:extLst>
          </p:cNvPr>
          <p:cNvSpPr txBox="1"/>
          <p:nvPr/>
        </p:nvSpPr>
        <p:spPr>
          <a:xfrm>
            <a:off x="290746" y="2133105"/>
            <a:ext cx="35608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There was a</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big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bear.</a:t>
            </a:r>
          </a:p>
        </p:txBody>
      </p:sp>
      <p:sp>
        <p:nvSpPr>
          <p:cNvPr id="41" name="TextBox 40">
            <a:extLst>
              <a:ext uri="{FF2B5EF4-FFF2-40B4-BE49-F238E27FC236}">
                <a16:creationId xmlns:a16="http://schemas.microsoft.com/office/drawing/2014/main" id="{5956D2D6-66FE-6144-ACED-7755DDE18E7D}"/>
              </a:ext>
            </a:extLst>
          </p:cNvPr>
          <p:cNvSpPr txBox="1"/>
          <p:nvPr/>
        </p:nvSpPr>
        <p:spPr>
          <a:xfrm>
            <a:off x="166055" y="3797924"/>
            <a:ext cx="51540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There was a</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medium sized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bear.</a:t>
            </a:r>
          </a:p>
        </p:txBody>
      </p:sp>
      <p:sp>
        <p:nvSpPr>
          <p:cNvPr id="42" name="TextBox 41">
            <a:extLst>
              <a:ext uri="{FF2B5EF4-FFF2-40B4-BE49-F238E27FC236}">
                <a16:creationId xmlns:a16="http://schemas.microsoft.com/office/drawing/2014/main" id="{5956D2D6-66FE-6144-ACED-7755DDE18E7D}"/>
              </a:ext>
            </a:extLst>
          </p:cNvPr>
          <p:cNvSpPr txBox="1"/>
          <p:nvPr/>
        </p:nvSpPr>
        <p:spPr>
          <a:xfrm>
            <a:off x="290746" y="5462744"/>
            <a:ext cx="35608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There was a</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little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bear.</a:t>
            </a:r>
          </a:p>
        </p:txBody>
      </p:sp>
      <p:pic>
        <p:nvPicPr>
          <p:cNvPr id="3" name="Picture 2"/>
          <p:cNvPicPr>
            <a:picLocks noChangeAspect="1"/>
          </p:cNvPicPr>
          <p:nvPr/>
        </p:nvPicPr>
        <p:blipFill>
          <a:blip r:embed="rId3"/>
          <a:stretch>
            <a:fillRect/>
          </a:stretch>
        </p:blipFill>
        <p:spPr>
          <a:xfrm>
            <a:off x="5458691" y="1876444"/>
            <a:ext cx="914528" cy="1762371"/>
          </a:xfrm>
          <a:prstGeom prst="rect">
            <a:avLst/>
          </a:prstGeom>
        </p:spPr>
      </p:pic>
      <p:pic>
        <p:nvPicPr>
          <p:cNvPr id="6" name="Picture 5"/>
          <p:cNvPicPr>
            <a:picLocks noChangeAspect="1"/>
          </p:cNvPicPr>
          <p:nvPr/>
        </p:nvPicPr>
        <p:blipFill>
          <a:blip r:embed="rId4"/>
          <a:stretch>
            <a:fillRect/>
          </a:stretch>
        </p:blipFill>
        <p:spPr>
          <a:xfrm>
            <a:off x="5574497" y="3797924"/>
            <a:ext cx="682915" cy="1493306"/>
          </a:xfrm>
          <a:prstGeom prst="rect">
            <a:avLst/>
          </a:prstGeom>
        </p:spPr>
      </p:pic>
      <p:pic>
        <p:nvPicPr>
          <p:cNvPr id="7" name="Picture 6"/>
          <p:cNvPicPr>
            <a:picLocks noChangeAspect="1"/>
          </p:cNvPicPr>
          <p:nvPr/>
        </p:nvPicPr>
        <p:blipFill>
          <a:blip r:embed="rId5"/>
          <a:stretch>
            <a:fillRect/>
          </a:stretch>
        </p:blipFill>
        <p:spPr>
          <a:xfrm>
            <a:off x="5631871" y="5517807"/>
            <a:ext cx="589589" cy="908660"/>
          </a:xfrm>
          <a:prstGeom prst="rect">
            <a:avLst/>
          </a:prstGeom>
        </p:spPr>
      </p:pic>
      <p:sp>
        <p:nvSpPr>
          <p:cNvPr id="43" name="TextBox 42">
            <a:extLst>
              <a:ext uri="{FF2B5EF4-FFF2-40B4-BE49-F238E27FC236}">
                <a16:creationId xmlns:a16="http://schemas.microsoft.com/office/drawing/2014/main" id="{5956D2D6-66FE-6144-ACED-7755DDE18E7D}"/>
              </a:ext>
            </a:extLst>
          </p:cNvPr>
          <p:cNvSpPr txBox="1"/>
          <p:nvPr/>
        </p:nvSpPr>
        <p:spPr>
          <a:xfrm>
            <a:off x="7038071" y="2013579"/>
            <a:ext cx="44612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We could also say that Daddy bear was a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tall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bear.</a:t>
            </a:r>
          </a:p>
        </p:txBody>
      </p:sp>
      <p:sp>
        <p:nvSpPr>
          <p:cNvPr id="44" name="TextBox 43">
            <a:extLst>
              <a:ext uri="{FF2B5EF4-FFF2-40B4-BE49-F238E27FC236}">
                <a16:creationId xmlns:a16="http://schemas.microsoft.com/office/drawing/2014/main" id="{5956D2D6-66FE-6144-ACED-7755DDE18E7D}"/>
              </a:ext>
            </a:extLst>
          </p:cNvPr>
          <p:cNvSpPr txBox="1"/>
          <p:nvPr/>
        </p:nvSpPr>
        <p:spPr>
          <a:xfrm>
            <a:off x="6999725" y="5247300"/>
            <a:ext cx="44612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And that Baby bear was a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short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bear.</a:t>
            </a:r>
          </a:p>
        </p:txBody>
      </p:sp>
    </p:spTree>
    <p:extLst>
      <p:ext uri="{BB962C8B-B14F-4D97-AF65-F5344CB8AC3E}">
        <p14:creationId xmlns:p14="http://schemas.microsoft.com/office/powerpoint/2010/main" val="3727373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30426"/>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5956D2D6-66FE-6144-ACED-7755DDE18E7D}"/>
              </a:ext>
            </a:extLst>
          </p:cNvPr>
          <p:cNvSpPr txBox="1"/>
          <p:nvPr/>
        </p:nvSpPr>
        <p:spPr>
          <a:xfrm>
            <a:off x="2071155" y="52387"/>
            <a:ext cx="75111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prstClr val="black"/>
                </a:solidFill>
                <a:effectLst/>
                <a:uLnTx/>
                <a:uFillTx/>
                <a:latin typeface="Calibri" panose="020F0502020204030204"/>
                <a:ea typeface="+mn-ea"/>
                <a:cs typeface="+mn-cs"/>
              </a:rPr>
              <a:t>Looking at sizes</a:t>
            </a:r>
          </a:p>
        </p:txBody>
      </p:sp>
      <p:sp>
        <p:nvSpPr>
          <p:cNvPr id="39" name="TextBox 38">
            <a:extLst>
              <a:ext uri="{FF2B5EF4-FFF2-40B4-BE49-F238E27FC236}">
                <a16:creationId xmlns:a16="http://schemas.microsoft.com/office/drawing/2014/main" id="{5956D2D6-66FE-6144-ACED-7755DDE18E7D}"/>
              </a:ext>
            </a:extLst>
          </p:cNvPr>
          <p:cNvSpPr txBox="1"/>
          <p:nvPr/>
        </p:nvSpPr>
        <p:spPr>
          <a:xfrm>
            <a:off x="-1" y="840206"/>
            <a:ext cx="11942619"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Have a go at playing this online game with your adult about tallest and shortest.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Click on the link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https://www.topmarks.co.uk/early-years/lets-compare</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4" name="Picture 3"/>
          <p:cNvPicPr>
            <a:picLocks noChangeAspect="1"/>
          </p:cNvPicPr>
          <p:nvPr/>
        </p:nvPicPr>
        <p:blipFill>
          <a:blip r:embed="rId4"/>
          <a:stretch>
            <a:fillRect/>
          </a:stretch>
        </p:blipFill>
        <p:spPr>
          <a:xfrm>
            <a:off x="2904160" y="1962285"/>
            <a:ext cx="5810350" cy="3706727"/>
          </a:xfrm>
          <a:prstGeom prst="rect">
            <a:avLst/>
          </a:prstGeom>
        </p:spPr>
      </p:pic>
    </p:spTree>
    <p:extLst>
      <p:ext uri="{BB962C8B-B14F-4D97-AF65-F5344CB8AC3E}">
        <p14:creationId xmlns:p14="http://schemas.microsoft.com/office/powerpoint/2010/main" val="2094707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30426"/>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5956D2D6-66FE-6144-ACED-7755DDE18E7D}"/>
              </a:ext>
            </a:extLst>
          </p:cNvPr>
          <p:cNvSpPr txBox="1"/>
          <p:nvPr/>
        </p:nvSpPr>
        <p:spPr>
          <a:xfrm>
            <a:off x="2071155" y="52387"/>
            <a:ext cx="75111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prstClr val="black"/>
                </a:solidFill>
                <a:effectLst/>
                <a:uLnTx/>
                <a:uFillTx/>
                <a:latin typeface="Calibri" panose="020F0502020204030204"/>
                <a:ea typeface="+mn-ea"/>
                <a:cs typeface="+mn-cs"/>
              </a:rPr>
              <a:t>Looking at sizes</a:t>
            </a:r>
          </a:p>
        </p:txBody>
      </p:sp>
      <p:sp>
        <p:nvSpPr>
          <p:cNvPr id="39" name="TextBox 38">
            <a:extLst>
              <a:ext uri="{FF2B5EF4-FFF2-40B4-BE49-F238E27FC236}">
                <a16:creationId xmlns:a16="http://schemas.microsoft.com/office/drawing/2014/main" id="{5956D2D6-66FE-6144-ACED-7755DDE18E7D}"/>
              </a:ext>
            </a:extLst>
          </p:cNvPr>
          <p:cNvSpPr txBox="1"/>
          <p:nvPr/>
        </p:nvSpPr>
        <p:spPr>
          <a:xfrm>
            <a:off x="224668" y="1008546"/>
            <a:ext cx="11942619" cy="6494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How tall are you?  If your adult has a tape measure you can get them to measure you.  Write your size in the box or on your paper.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Now go and get some of your toys together.  Line them up on the floor in order of size.  Shortest to tallest. Which was tallest? Which was smallest? Don’t forget to send in your photos.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 name="TextBox 2"/>
          <p:cNvSpPr txBox="1"/>
          <p:nvPr/>
        </p:nvSpPr>
        <p:spPr>
          <a:xfrm>
            <a:off x="2313709" y="2216727"/>
            <a:ext cx="7268590"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I am _____________________ cm tall</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 name="TextBox 7"/>
          <p:cNvSpPr txBox="1"/>
          <p:nvPr/>
        </p:nvSpPr>
        <p:spPr>
          <a:xfrm>
            <a:off x="601737" y="5056908"/>
            <a:ext cx="8708518"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My _____________________ was tallest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9" name="TextBox 8"/>
          <p:cNvSpPr txBox="1"/>
          <p:nvPr/>
        </p:nvSpPr>
        <p:spPr>
          <a:xfrm>
            <a:off x="601737" y="5917069"/>
            <a:ext cx="8708518"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My _____________________ was smallest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0" name="TextBox 9"/>
          <p:cNvSpPr txBox="1"/>
          <p:nvPr/>
        </p:nvSpPr>
        <p:spPr>
          <a:xfrm>
            <a:off x="10298734" y="5316904"/>
            <a:ext cx="1557138" cy="120032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Great measuring today!</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786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Thursday 21</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January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12" name="Rectangle 11">
            <a:extLst>
              <a:ext uri="{FF2B5EF4-FFF2-40B4-BE49-F238E27FC236}">
                <a16:creationId xmlns:a16="http://schemas.microsoft.com/office/drawing/2014/main" id="{3A5B7A44-CED6-D441-9BD8-C7F24F514D55}"/>
              </a:ext>
            </a:extLst>
          </p:cNvPr>
          <p:cNvSpPr/>
          <p:nvPr/>
        </p:nvSpPr>
        <p:spPr>
          <a:xfrm>
            <a:off x="569871" y="3048000"/>
            <a:ext cx="1042043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LO. To describe the changes observed during our gummy bear experiment.</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F16FC-5F9C-5549-89EA-B7701A1B793A}"/>
              </a:ext>
            </a:extLst>
          </p:cNvPr>
          <p:cNvSpPr txBox="1"/>
          <p:nvPr/>
        </p:nvSpPr>
        <p:spPr>
          <a:xfrm>
            <a:off x="1033564" y="5995957"/>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056077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a:p>
            <a:pPr algn="ctr"/>
            <a:endParaRPr lang="en-GB"/>
          </a:p>
          <a:p>
            <a:pPr algn="ctr"/>
            <a:endParaRPr lang="en-GB">
              <a:cs typeface="Calibri" panose="020F0502020204030204"/>
            </a:endParaRPr>
          </a:p>
          <a:p>
            <a:pPr algn="ctr"/>
            <a:endParaRPr lang="en-GB">
              <a:cs typeface="Calibri" panose="020F0502020204030204"/>
            </a:endParaRPr>
          </a:p>
          <a:p>
            <a:pPr algn="ctr"/>
            <a:endParaRPr lang="en-GB"/>
          </a:p>
          <a:p>
            <a:pPr algn="ctr"/>
            <a:endParaRPr lang="en-GB"/>
          </a:p>
          <a:p>
            <a:pPr algn="ctr"/>
            <a:endParaRPr lang="en-GB"/>
          </a:p>
          <a:p>
            <a:pPr algn="ctr"/>
            <a:endParaRPr lang="en-GB"/>
          </a:p>
          <a:p>
            <a:pPr algn="ctr"/>
            <a:endParaRPr lang="en-GB"/>
          </a:p>
          <a:p>
            <a:pPr algn="ctr"/>
            <a:endParaRPr lang="en-GB">
              <a:cs typeface="Calibri" panose="020F0502020204030204"/>
            </a:endParaRPr>
          </a:p>
          <a:p>
            <a:pPr algn="ctr"/>
            <a:endParaRPr lang="en-GB"/>
          </a:p>
          <a:p>
            <a:pPr algn="ctr"/>
            <a:endParaRPr lang="en-GB">
              <a:cs typeface="Calibri" panose="020F0502020204030204"/>
            </a:endParaRPr>
          </a:p>
          <a:p>
            <a:pPr algn="ctr"/>
            <a:endParaRPr lang="en-GB"/>
          </a:p>
          <a:p>
            <a:pPr algn="ctr"/>
            <a:endParaRPr lang="en-GB"/>
          </a:p>
          <a:p>
            <a:pPr algn="ctr"/>
            <a:endParaRPr lang="en-GB">
              <a:cs typeface="Calibri"/>
            </a:endParaRPr>
          </a:p>
          <a:p>
            <a:pPr algn="ctr"/>
            <a:endParaRPr lang="en-GB"/>
          </a:p>
          <a:p>
            <a:pPr algn="ctr"/>
            <a:endParaRPr lang="en-GB"/>
          </a:p>
          <a:p>
            <a:pPr algn="ctr"/>
            <a:endParaRPr lang="en-GB"/>
          </a:p>
          <a:p>
            <a:pPr algn="ctr"/>
            <a:endParaRPr lang="en-GB"/>
          </a:p>
          <a:p>
            <a:pPr algn="ctr"/>
            <a:endParaRPr lang="en-GB"/>
          </a:p>
          <a:p>
            <a:pPr algn="ctr"/>
            <a:endParaRPr lang="en-GB">
              <a:cs typeface="Calibri"/>
            </a:endParaRPr>
          </a:p>
          <a:p>
            <a:pPr algn="ctr"/>
            <a:endParaRPr lang="en-GB">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2146" y="971010"/>
            <a:ext cx="794047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Here are some links to online phonics games you can play with your child at home.</a:t>
            </a:r>
          </a:p>
        </p:txBody>
      </p:sp>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hlinkClick r:id="rId2"/>
              </a:rPr>
              <a:t>https://www.phonicsbloom.com/uk/game/flash-cards?phase=2</a:t>
            </a:r>
            <a:r>
              <a:rPr lang="en-GB">
                <a:ea typeface="+mn-lt"/>
                <a:cs typeface="+mn-lt"/>
              </a:rPr>
              <a:t> </a:t>
            </a:r>
            <a:endParaRPr lang="en-US"/>
          </a:p>
        </p:txBody>
      </p: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Flash cards</a:t>
            </a:r>
          </a:p>
        </p:txBody>
      </p:sp>
      <p:pic>
        <p:nvPicPr>
          <p:cNvPr id="6" name="Picture 7" descr="Graphical user interface, application&#10;&#10;Description automatically generated">
            <a:extLst>
              <a:ext uri="{FF2B5EF4-FFF2-40B4-BE49-F238E27FC236}">
                <a16:creationId xmlns:a16="http://schemas.microsoft.com/office/drawing/2014/main" id="{57476CEE-15A6-4225-A446-9E5F5A63ED27}"/>
              </a:ext>
            </a:extLst>
          </p:cNvPr>
          <p:cNvPicPr>
            <a:picLocks noChangeAspect="1"/>
          </p:cNvPicPr>
          <p:nvPr/>
        </p:nvPicPr>
        <p:blipFill>
          <a:blip r:embed="rId3"/>
          <a:stretch>
            <a:fillRect/>
          </a:stretch>
        </p:blipFill>
        <p:spPr>
          <a:xfrm>
            <a:off x="669985" y="2160907"/>
            <a:ext cx="2743200" cy="1731054"/>
          </a:xfrm>
          <a:prstGeom prst="rect">
            <a:avLst/>
          </a:prstGeom>
        </p:spPr>
      </p:pic>
      <p:sp>
        <p:nvSpPr>
          <p:cNvPr id="15" name="TextBox 14">
            <a:extLst>
              <a:ext uri="{FF2B5EF4-FFF2-40B4-BE49-F238E27FC236}">
                <a16:creationId xmlns:a16="http://schemas.microsoft.com/office/drawing/2014/main" id="{BCD130A8-B2F0-44C7-BF46-00622CF85050}"/>
              </a:ext>
            </a:extLst>
          </p:cNvPr>
          <p:cNvSpPr txBox="1"/>
          <p:nvPr/>
        </p:nvSpPr>
        <p:spPr>
          <a:xfrm>
            <a:off x="3745840" y="5471123"/>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hlinkClick r:id="rId4"/>
              </a:rPr>
              <a:t>https://www.phonicsbloom.com/uk/game/fishy-phonics?phase=2</a:t>
            </a:r>
            <a:r>
              <a:rPr lang="en-GB">
                <a:ea typeface="+mn-lt"/>
                <a:cs typeface="+mn-lt"/>
              </a:rPr>
              <a:t> </a:t>
            </a:r>
            <a:endParaRPr lang="en-US"/>
          </a:p>
        </p:txBody>
      </p:sp>
      <p:pic>
        <p:nvPicPr>
          <p:cNvPr id="8" name="Picture 10" descr="Graphical user interface, application&#10;&#10;Description automatically generated">
            <a:extLst>
              <a:ext uri="{FF2B5EF4-FFF2-40B4-BE49-F238E27FC236}">
                <a16:creationId xmlns:a16="http://schemas.microsoft.com/office/drawing/2014/main" id="{3533E7BD-2F27-4E98-90FE-676FD933CC41}"/>
              </a:ext>
            </a:extLst>
          </p:cNvPr>
          <p:cNvPicPr>
            <a:picLocks noChangeAspect="1"/>
          </p:cNvPicPr>
          <p:nvPr/>
        </p:nvPicPr>
        <p:blipFill>
          <a:blip r:embed="rId5"/>
          <a:stretch>
            <a:fillRect/>
          </a:stretch>
        </p:blipFill>
        <p:spPr>
          <a:xfrm>
            <a:off x="669985" y="4648564"/>
            <a:ext cx="2743200" cy="1644041"/>
          </a:xfrm>
          <a:prstGeom prst="rect">
            <a:avLst/>
          </a:prstGeom>
        </p:spPr>
      </p:pic>
      <p:sp>
        <p:nvSpPr>
          <p:cNvPr id="16" name="TextBox 15">
            <a:extLst>
              <a:ext uri="{FF2B5EF4-FFF2-40B4-BE49-F238E27FC236}">
                <a16:creationId xmlns:a16="http://schemas.microsoft.com/office/drawing/2014/main" id="{49E29ED3-AA2E-4E9C-9359-7DDE4CBE14CC}"/>
              </a:ext>
            </a:extLst>
          </p:cNvPr>
          <p:cNvSpPr txBox="1"/>
          <p:nvPr/>
        </p:nvSpPr>
        <p:spPr>
          <a:xfrm>
            <a:off x="3932745" y="3947122"/>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Fishy Phonics</a:t>
            </a:r>
          </a:p>
        </p:txBody>
      </p:sp>
      <p:pic>
        <p:nvPicPr>
          <p:cNvPr id="11" name="Picture 2" descr="Original">
            <a:extLst>
              <a:ext uri="{FF2B5EF4-FFF2-40B4-BE49-F238E27FC236}">
                <a16:creationId xmlns:a16="http://schemas.microsoft.com/office/drawing/2014/main" id="{37EBF855-85DE-6144-864C-C1FDB18A00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09768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F71881-CB8B-FA4C-901A-375BDE7DAE9C}"/>
              </a:ext>
            </a:extLst>
          </p:cNvPr>
          <p:cNvSpPr>
            <a:spLocks noGrp="1"/>
          </p:cNvSpPr>
          <p:nvPr>
            <p:ph idx="1"/>
          </p:nvPr>
        </p:nvSpPr>
        <p:spPr>
          <a:xfrm>
            <a:off x="296877" y="240065"/>
            <a:ext cx="7549543" cy="5496397"/>
          </a:xfrm>
        </p:spPr>
        <p:txBody>
          <a:bodyPr>
            <a:normAutofit lnSpcReduction="10000"/>
          </a:bodyPr>
          <a:lstStyle/>
          <a:p>
            <a:pPr marL="0" indent="0" algn="ctr">
              <a:buNone/>
            </a:pPr>
            <a:r>
              <a:rPr lang="en-US" sz="3600" u="sng"/>
              <a:t>Gummy Bear experiment.</a:t>
            </a:r>
          </a:p>
          <a:p>
            <a:pPr marL="0" indent="0">
              <a:buNone/>
            </a:pPr>
            <a:r>
              <a:rPr lang="en-US"/>
              <a:t>Today we will be carrying out an experiment to notice when change occurs.</a:t>
            </a:r>
          </a:p>
          <a:p>
            <a:pPr marL="0" indent="0">
              <a:buNone/>
            </a:pPr>
            <a:r>
              <a:rPr lang="en-US" sz="2000" b="1"/>
              <a:t>You will need</a:t>
            </a:r>
            <a:r>
              <a:rPr lang="en-US" sz="2000"/>
              <a:t>: Water, 2 glasses and gummy bears (or another gummy </a:t>
            </a:r>
          </a:p>
          <a:p>
            <a:pPr marL="0" indent="0">
              <a:buNone/>
            </a:pPr>
            <a:r>
              <a:rPr lang="en-US" sz="2000"/>
              <a:t>	          sweet).</a:t>
            </a:r>
          </a:p>
          <a:p>
            <a:pPr marL="0" indent="0">
              <a:buNone/>
            </a:pPr>
            <a:r>
              <a:rPr lang="en-US" sz="2000" b="1"/>
              <a:t>Method</a:t>
            </a:r>
          </a:p>
          <a:p>
            <a:pPr marL="457200" indent="-457200">
              <a:buAutoNum type="arabicPeriod"/>
            </a:pPr>
            <a:r>
              <a:rPr lang="en-US" sz="2000"/>
              <a:t>Choose two gummy bears.</a:t>
            </a:r>
          </a:p>
          <a:p>
            <a:pPr marL="457200" indent="-457200">
              <a:buAutoNum type="arabicPeriod"/>
            </a:pPr>
            <a:r>
              <a:rPr lang="en-US" sz="2000"/>
              <a:t>Half fill one glass with water.</a:t>
            </a:r>
          </a:p>
          <a:p>
            <a:pPr marL="457200" indent="-457200">
              <a:buAutoNum type="arabicPeriod"/>
            </a:pPr>
            <a:r>
              <a:rPr lang="en-US" sz="2000"/>
              <a:t>Put one gummy bear in each glass. (one with water and one not)</a:t>
            </a:r>
          </a:p>
          <a:p>
            <a:pPr marL="457200" indent="-457200">
              <a:buAutoNum type="arabicPeriod"/>
            </a:pPr>
            <a:r>
              <a:rPr lang="en-US" sz="2000"/>
              <a:t>Leave until the next day (or longer).</a:t>
            </a:r>
          </a:p>
          <a:p>
            <a:pPr marL="457200" indent="-457200">
              <a:buAutoNum type="arabicPeriod"/>
            </a:pPr>
            <a:r>
              <a:rPr lang="en-US" sz="2000"/>
              <a:t>After leaving it, compare the gummy bear that had no water on it.</a:t>
            </a:r>
          </a:p>
          <a:p>
            <a:pPr marL="0" indent="0">
              <a:buNone/>
            </a:pPr>
            <a:endParaRPr lang="en-US" sz="2000"/>
          </a:p>
          <a:p>
            <a:pPr marL="0" indent="0">
              <a:buNone/>
            </a:pPr>
            <a:r>
              <a:rPr lang="en-US"/>
              <a:t>What happened?</a:t>
            </a: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Box 7">
            <a:extLst>
              <a:ext uri="{FF2B5EF4-FFF2-40B4-BE49-F238E27FC236}">
                <a16:creationId xmlns:a16="http://schemas.microsoft.com/office/drawing/2014/main" id="{BFB1AC0A-2A67-434A-A955-53266554D25D}"/>
              </a:ext>
            </a:extLst>
          </p:cNvPr>
          <p:cNvSpPr txBox="1"/>
          <p:nvPr/>
        </p:nvSpPr>
        <p:spPr>
          <a:xfrm>
            <a:off x="296877" y="5736462"/>
            <a:ext cx="45799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Discuss what happened with your adult.  Now complete activity on the next slide.</a:t>
            </a:r>
          </a:p>
        </p:txBody>
      </p:sp>
      <p:pic>
        <p:nvPicPr>
          <p:cNvPr id="2" name="Picture 1"/>
          <p:cNvPicPr>
            <a:picLocks noChangeAspect="1"/>
          </p:cNvPicPr>
          <p:nvPr/>
        </p:nvPicPr>
        <p:blipFill>
          <a:blip r:embed="rId3"/>
          <a:stretch>
            <a:fillRect/>
          </a:stretch>
        </p:blipFill>
        <p:spPr>
          <a:xfrm>
            <a:off x="7658351" y="429491"/>
            <a:ext cx="3250959" cy="2026571"/>
          </a:xfrm>
          <a:prstGeom prst="rect">
            <a:avLst/>
          </a:prstGeom>
        </p:spPr>
      </p:pic>
      <p:pic>
        <p:nvPicPr>
          <p:cNvPr id="5" name="Picture 4"/>
          <p:cNvPicPr>
            <a:picLocks noChangeAspect="1"/>
          </p:cNvPicPr>
          <p:nvPr/>
        </p:nvPicPr>
        <p:blipFill>
          <a:blip r:embed="rId4"/>
          <a:stretch>
            <a:fillRect/>
          </a:stretch>
        </p:blipFill>
        <p:spPr>
          <a:xfrm>
            <a:off x="7658351" y="2885553"/>
            <a:ext cx="3000482" cy="2266552"/>
          </a:xfrm>
          <a:prstGeom prst="rect">
            <a:avLst/>
          </a:prstGeom>
        </p:spPr>
      </p:pic>
      <p:sp>
        <p:nvSpPr>
          <p:cNvPr id="9" name="TextBox 8">
            <a:extLst>
              <a:ext uri="{FF2B5EF4-FFF2-40B4-BE49-F238E27FC236}">
                <a16:creationId xmlns:a16="http://schemas.microsoft.com/office/drawing/2014/main" id="{BFB1AC0A-2A67-434A-A955-53266554D25D}"/>
              </a:ext>
            </a:extLst>
          </p:cNvPr>
          <p:cNvSpPr txBox="1"/>
          <p:nvPr/>
        </p:nvSpPr>
        <p:spPr>
          <a:xfrm>
            <a:off x="7270959" y="5847298"/>
            <a:ext cx="40257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Don’t forget to take photos of your experiment.</a:t>
            </a:r>
          </a:p>
        </p:txBody>
      </p:sp>
    </p:spTree>
    <p:extLst>
      <p:ext uri="{BB962C8B-B14F-4D97-AF65-F5344CB8AC3E}">
        <p14:creationId xmlns:p14="http://schemas.microsoft.com/office/powerpoint/2010/main" val="1531195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25705"/>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666852" y="-11687"/>
            <a:ext cx="10610747"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Wow!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Did your gummy bear in the water change?  How did it change? Draw a picture to show what the gummy bear looked like before and after leaving it in the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Now finish the sentence to explain what you noticed.</a:t>
            </a:r>
          </a:p>
        </p:txBody>
      </p:sp>
      <p:sp>
        <p:nvSpPr>
          <p:cNvPr id="7" name="Rectangle 6">
            <a:extLst>
              <a:ext uri="{FF2B5EF4-FFF2-40B4-BE49-F238E27FC236}">
                <a16:creationId xmlns:a16="http://schemas.microsoft.com/office/drawing/2014/main" id="{E926D4BE-D65F-3B4B-8C61-22EB56B9DC38}"/>
              </a:ext>
            </a:extLst>
          </p:cNvPr>
          <p:cNvSpPr/>
          <p:nvPr/>
        </p:nvSpPr>
        <p:spPr>
          <a:xfrm>
            <a:off x="695480" y="1372604"/>
            <a:ext cx="4694856" cy="409994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8" name="Rectangle 7">
            <a:extLst>
              <a:ext uri="{FF2B5EF4-FFF2-40B4-BE49-F238E27FC236}">
                <a16:creationId xmlns:a16="http://schemas.microsoft.com/office/drawing/2014/main" id="{E926D4BE-D65F-3B4B-8C61-22EB56B9DC38}"/>
              </a:ext>
            </a:extLst>
          </p:cNvPr>
          <p:cNvSpPr/>
          <p:nvPr/>
        </p:nvSpPr>
        <p:spPr>
          <a:xfrm>
            <a:off x="6327947" y="1280623"/>
            <a:ext cx="4694856" cy="4191923"/>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9" name="TextBox 8"/>
          <p:cNvSpPr txBox="1"/>
          <p:nvPr/>
        </p:nvSpPr>
        <p:spPr>
          <a:xfrm>
            <a:off x="1692090" y="1524000"/>
            <a:ext cx="2701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Before</a:t>
            </a:r>
          </a:p>
        </p:txBody>
      </p:sp>
      <p:sp>
        <p:nvSpPr>
          <p:cNvPr id="10" name="TextBox 9"/>
          <p:cNvSpPr txBox="1"/>
          <p:nvPr/>
        </p:nvSpPr>
        <p:spPr>
          <a:xfrm>
            <a:off x="7353185" y="1391014"/>
            <a:ext cx="27016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After</a:t>
            </a:r>
          </a:p>
        </p:txBody>
      </p:sp>
      <p:sp>
        <p:nvSpPr>
          <p:cNvPr id="12" name="TextBox 11"/>
          <p:cNvSpPr txBox="1"/>
          <p:nvPr/>
        </p:nvSpPr>
        <p:spPr>
          <a:xfrm>
            <a:off x="304800" y="6137566"/>
            <a:ext cx="11651673" cy="52322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The gummy bear in the water_______________________________________.</a:t>
            </a:r>
          </a:p>
        </p:txBody>
      </p:sp>
    </p:spTree>
    <p:extLst>
      <p:ext uri="{BB962C8B-B14F-4D97-AF65-F5344CB8AC3E}">
        <p14:creationId xmlns:p14="http://schemas.microsoft.com/office/powerpoint/2010/main" val="3646973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English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Friday 22</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January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LO. To be able to write a simple word.</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25020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a:extLst>
              <a:ext uri="{FF2B5EF4-FFF2-40B4-BE49-F238E27FC236}">
                <a16:creationId xmlns:a16="http://schemas.microsoft.com/office/drawing/2014/main" id="{2BBD1FEA-B6B7-9E42-B965-868898CE2986}"/>
              </a:ext>
            </a:extLst>
          </p:cNvPr>
          <p:cNvSpPr txBox="1"/>
          <p:nvPr/>
        </p:nvSpPr>
        <p:spPr>
          <a:xfrm>
            <a:off x="261806" y="223282"/>
            <a:ext cx="10815497"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As we do every Friday today we are going to have a word time lesson. Boys and girls you will have to show your parents how to use Fred fingers.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r>
            <a:b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Let’s do an example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Let’s write the word ‘wet’. Show your adult three Fred fingers, split up the sounds from the word ‘wet’ onto each finger. Remember to pinch each finger as you say the sound. Then just like we do at school sound out the word three times before trying to write it down. Ask your adult to check that you have written the word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can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jog</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a:t>
            </a:r>
            <a:r>
              <a:rPr kumimoji="0" lang="en-GB" sz="2400" b="0" i="0" u="sng" strike="noStrike" kern="1200" cap="none" spc="0" normalizeH="0" baseline="0" noProof="0">
                <a:ln>
                  <a:noFill/>
                </a:ln>
                <a:solidFill>
                  <a:prstClr val="black"/>
                </a:solidFill>
                <a:effectLst/>
                <a:uLnTx/>
                <a:uFillTx/>
                <a:latin typeface="Calibri" panose="020F0502020204030204"/>
                <a:ea typeface="+mn-ea"/>
                <a:cs typeface="+mn-cs"/>
              </a:rPr>
              <a:t>ck</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7-point Star 16">
            <a:extLst>
              <a:ext uri="{FF2B5EF4-FFF2-40B4-BE49-F238E27FC236}">
                <a16:creationId xmlns:a16="http://schemas.microsoft.com/office/drawing/2014/main" id="{98CFD226-1A4F-C141-854C-DB488B9F8E31}"/>
              </a:ext>
            </a:extLst>
          </p:cNvPr>
          <p:cNvSpPr/>
          <p:nvPr/>
        </p:nvSpPr>
        <p:spPr>
          <a:xfrm>
            <a:off x="1872343" y="4154035"/>
            <a:ext cx="2235200" cy="2249715"/>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CB0DEDE-14A3-094B-8A55-67627E7191BF}"/>
              </a:ext>
            </a:extLst>
          </p:cNvPr>
          <p:cNvSpPr txBox="1"/>
          <p:nvPr/>
        </p:nvSpPr>
        <p:spPr>
          <a:xfrm>
            <a:off x="2256972" y="4564533"/>
            <a:ext cx="160528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Ask your adult to read the word then hide it from you while you write it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60E74D8-833C-AC48-9238-ACAE534BCF05}"/>
              </a:ext>
            </a:extLst>
          </p:cNvPr>
          <p:cNvSpPr txBox="1"/>
          <p:nvPr/>
        </p:nvSpPr>
        <p:spPr>
          <a:xfrm>
            <a:off x="4760686" y="3733245"/>
            <a:ext cx="6154057" cy="2862322"/>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014534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22.1.2021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LO. To understand the terms </a:t>
            </a: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long</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and short. </a:t>
            </a:r>
          </a:p>
        </p:txBody>
      </p:sp>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pic>
        <p:nvPicPr>
          <p:cNvPr id="16" name="Picture 2" descr="Orig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30737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v</a:t>
            </a:r>
          </a:p>
        </p:txBody>
      </p:sp>
      <p:pic>
        <p:nvPicPr>
          <p:cNvPr id="1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extBox 16">
            <a:extLst>
              <a:ext uri="{FF2B5EF4-FFF2-40B4-BE49-F238E27FC236}">
                <a16:creationId xmlns:a16="http://schemas.microsoft.com/office/drawing/2014/main" id="{9846D889-3C57-F44C-8F82-183138CCA7E1}"/>
              </a:ext>
            </a:extLst>
          </p:cNvPr>
          <p:cNvSpPr txBox="1"/>
          <p:nvPr/>
        </p:nvSpPr>
        <p:spPr>
          <a:xfrm>
            <a:off x="138544" y="166389"/>
            <a:ext cx="11042073"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Now you know that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short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other ways to describe size, let's look at another way.  We can use the words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short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describe the size of some things.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The Three Bears walk in the woods could have been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long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walk or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short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walk.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Have a look at the pictures below and tell your adult which is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longest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Tick the box of the longest.</a:t>
            </a:r>
          </a:p>
        </p:txBody>
      </p:sp>
      <p:sp>
        <p:nvSpPr>
          <p:cNvPr id="20" name="TextBox 19">
            <a:extLst>
              <a:ext uri="{FF2B5EF4-FFF2-40B4-BE49-F238E27FC236}">
                <a16:creationId xmlns:a16="http://schemas.microsoft.com/office/drawing/2014/main" id="{23D3FC3E-DDCE-5C41-BFFF-D20F446C88F4}"/>
              </a:ext>
            </a:extLst>
          </p:cNvPr>
          <p:cNvSpPr txBox="1"/>
          <p:nvPr/>
        </p:nvSpPr>
        <p:spPr>
          <a:xfrm>
            <a:off x="267940" y="6206894"/>
            <a:ext cx="11535347"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some paper have a go at drawing some long and short things you might find at home.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6518E012-F211-EC4A-B12F-D3D14301503D}"/>
              </a:ext>
            </a:extLst>
          </p:cNvPr>
          <p:cNvSpPr txBox="1"/>
          <p:nvPr/>
        </p:nvSpPr>
        <p:spPr>
          <a:xfrm>
            <a:off x="315782" y="2076117"/>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B701FE6-4AB3-9947-AE2F-156FF29EFA65}"/>
              </a:ext>
            </a:extLst>
          </p:cNvPr>
          <p:cNvSpPr txBox="1"/>
          <p:nvPr/>
        </p:nvSpPr>
        <p:spPr>
          <a:xfrm>
            <a:off x="5963917" y="2056885"/>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FC7E8F2-898E-F044-8861-90B88B442E6D}"/>
              </a:ext>
            </a:extLst>
          </p:cNvPr>
          <p:cNvSpPr txBox="1"/>
          <p:nvPr/>
        </p:nvSpPr>
        <p:spPr>
          <a:xfrm>
            <a:off x="5963915" y="2976194"/>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0E16735-BDE4-4E46-AE07-14E8D96FCC2D}"/>
              </a:ext>
            </a:extLst>
          </p:cNvPr>
          <p:cNvSpPr txBox="1"/>
          <p:nvPr/>
        </p:nvSpPr>
        <p:spPr>
          <a:xfrm>
            <a:off x="315781" y="2933346"/>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5" descr="A close up of a tool&#10;&#10;Description automatically generated">
            <a:extLst>
              <a:ext uri="{FF2B5EF4-FFF2-40B4-BE49-F238E27FC236}">
                <a16:creationId xmlns:a16="http://schemas.microsoft.com/office/drawing/2014/main" id="{14FF3651-B703-419E-8C5A-E3222EF2A0E0}"/>
              </a:ext>
            </a:extLst>
          </p:cNvPr>
          <p:cNvPicPr>
            <a:picLocks noChangeAspect="1"/>
          </p:cNvPicPr>
          <p:nvPr/>
        </p:nvPicPr>
        <p:blipFill>
          <a:blip r:embed="rId3"/>
          <a:stretch>
            <a:fillRect/>
          </a:stretch>
        </p:blipFill>
        <p:spPr>
          <a:xfrm>
            <a:off x="1187570" y="2096291"/>
            <a:ext cx="3548332" cy="623833"/>
          </a:xfrm>
          <a:prstGeom prst="rect">
            <a:avLst/>
          </a:prstGeom>
        </p:spPr>
      </p:pic>
      <p:pic>
        <p:nvPicPr>
          <p:cNvPr id="26" name="Picture 25" descr="A close up of a tool&#10;&#10;Description automatically generated">
            <a:extLst>
              <a:ext uri="{FF2B5EF4-FFF2-40B4-BE49-F238E27FC236}">
                <a16:creationId xmlns:a16="http://schemas.microsoft.com/office/drawing/2014/main" id="{845145DD-E096-46C1-9C81-C7AB0F67AF61}"/>
              </a:ext>
            </a:extLst>
          </p:cNvPr>
          <p:cNvPicPr>
            <a:picLocks noChangeAspect="1"/>
          </p:cNvPicPr>
          <p:nvPr/>
        </p:nvPicPr>
        <p:blipFill rotWithShape="1">
          <a:blip r:embed="rId3"/>
          <a:srcRect t="-864" r="51417" b="2273"/>
          <a:stretch/>
        </p:blipFill>
        <p:spPr>
          <a:xfrm>
            <a:off x="6809117" y="2076445"/>
            <a:ext cx="1723886" cy="615048"/>
          </a:xfrm>
          <a:prstGeom prst="rect">
            <a:avLst/>
          </a:prstGeom>
        </p:spPr>
      </p:pic>
      <p:pic>
        <p:nvPicPr>
          <p:cNvPr id="27" name="Picture 27" descr="A close up of a pencil&#10;&#10;Description automatically generated">
            <a:extLst>
              <a:ext uri="{FF2B5EF4-FFF2-40B4-BE49-F238E27FC236}">
                <a16:creationId xmlns:a16="http://schemas.microsoft.com/office/drawing/2014/main" id="{07B1575F-21D2-44B0-AB00-F77863D22106}"/>
              </a:ext>
            </a:extLst>
          </p:cNvPr>
          <p:cNvPicPr>
            <a:picLocks noChangeAspect="1"/>
          </p:cNvPicPr>
          <p:nvPr/>
        </p:nvPicPr>
        <p:blipFill rotWithShape="1">
          <a:blip r:embed="rId4"/>
          <a:srcRect r="523" b="38571"/>
          <a:stretch/>
        </p:blipFill>
        <p:spPr>
          <a:xfrm>
            <a:off x="6809117" y="2940836"/>
            <a:ext cx="2728840" cy="617410"/>
          </a:xfrm>
          <a:prstGeom prst="rect">
            <a:avLst/>
          </a:prstGeom>
        </p:spPr>
      </p:pic>
      <p:pic>
        <p:nvPicPr>
          <p:cNvPr id="28" name="Picture 27" descr="A close up of a pencil&#10;&#10;Description automatically generated">
            <a:extLst>
              <a:ext uri="{FF2B5EF4-FFF2-40B4-BE49-F238E27FC236}">
                <a16:creationId xmlns:a16="http://schemas.microsoft.com/office/drawing/2014/main" id="{10A21ECD-5677-4DA1-A6B0-B42D2CF47E9A}"/>
              </a:ext>
            </a:extLst>
          </p:cNvPr>
          <p:cNvPicPr>
            <a:picLocks noChangeAspect="1"/>
          </p:cNvPicPr>
          <p:nvPr/>
        </p:nvPicPr>
        <p:blipFill rotWithShape="1">
          <a:blip r:embed="rId4"/>
          <a:srcRect t="42264" r="523" b="1429"/>
          <a:stretch/>
        </p:blipFill>
        <p:spPr>
          <a:xfrm>
            <a:off x="1245079" y="2977999"/>
            <a:ext cx="2728840" cy="565937"/>
          </a:xfrm>
          <a:prstGeom prst="rect">
            <a:avLst/>
          </a:prstGeom>
        </p:spPr>
      </p:pic>
      <p:pic>
        <p:nvPicPr>
          <p:cNvPr id="30" name="Picture 30" descr="A picture containing object, measure, sitting, orange&#10;&#10;Description automatically generated">
            <a:extLst>
              <a:ext uri="{FF2B5EF4-FFF2-40B4-BE49-F238E27FC236}">
                <a16:creationId xmlns:a16="http://schemas.microsoft.com/office/drawing/2014/main" id="{4C54CC48-FC8B-47AD-B9F2-6A82779E0249}"/>
              </a:ext>
            </a:extLst>
          </p:cNvPr>
          <p:cNvPicPr>
            <a:picLocks noChangeAspect="1"/>
          </p:cNvPicPr>
          <p:nvPr/>
        </p:nvPicPr>
        <p:blipFill rotWithShape="1">
          <a:blip r:embed="rId5"/>
          <a:srcRect l="-355" r="971" b="47368"/>
          <a:stretch/>
        </p:blipFill>
        <p:spPr>
          <a:xfrm>
            <a:off x="1245394" y="3758332"/>
            <a:ext cx="1457817" cy="576513"/>
          </a:xfrm>
          <a:prstGeom prst="rect">
            <a:avLst/>
          </a:prstGeom>
        </p:spPr>
      </p:pic>
      <p:pic>
        <p:nvPicPr>
          <p:cNvPr id="31" name="Picture 30" descr="A picture containing object, measure, sitting, orange&#10;&#10;Description automatically generated">
            <a:extLst>
              <a:ext uri="{FF2B5EF4-FFF2-40B4-BE49-F238E27FC236}">
                <a16:creationId xmlns:a16="http://schemas.microsoft.com/office/drawing/2014/main" id="{BB455632-BC11-44BD-AA3E-345A38159846}"/>
              </a:ext>
            </a:extLst>
          </p:cNvPr>
          <p:cNvPicPr>
            <a:picLocks noChangeAspect="1"/>
          </p:cNvPicPr>
          <p:nvPr/>
        </p:nvPicPr>
        <p:blipFill rotWithShape="1">
          <a:blip r:embed="rId5"/>
          <a:srcRect l="-355" t="39474" r="971" b="-1316"/>
          <a:stretch/>
        </p:blipFill>
        <p:spPr>
          <a:xfrm>
            <a:off x="6866941" y="3729577"/>
            <a:ext cx="1457816" cy="677404"/>
          </a:xfrm>
          <a:prstGeom prst="rect">
            <a:avLst/>
          </a:prstGeom>
        </p:spPr>
      </p:pic>
      <p:sp>
        <p:nvSpPr>
          <p:cNvPr id="32" name="TextBox 31">
            <a:extLst>
              <a:ext uri="{FF2B5EF4-FFF2-40B4-BE49-F238E27FC236}">
                <a16:creationId xmlns:a16="http://schemas.microsoft.com/office/drawing/2014/main" id="{D07854FA-1574-4FBC-BBCA-E7FE082990DB}"/>
              </a:ext>
            </a:extLst>
          </p:cNvPr>
          <p:cNvSpPr txBox="1"/>
          <p:nvPr/>
        </p:nvSpPr>
        <p:spPr>
          <a:xfrm>
            <a:off x="315780" y="3752855"/>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FE146649-81D5-4F66-95E9-FD7375F02AD6}"/>
              </a:ext>
            </a:extLst>
          </p:cNvPr>
          <p:cNvSpPr txBox="1"/>
          <p:nvPr/>
        </p:nvSpPr>
        <p:spPr>
          <a:xfrm>
            <a:off x="5966083" y="3824742"/>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34" descr="A picture containing doll, toy, table, person&#10;&#10;Description automatically generated">
            <a:extLst>
              <a:ext uri="{FF2B5EF4-FFF2-40B4-BE49-F238E27FC236}">
                <a16:creationId xmlns:a16="http://schemas.microsoft.com/office/drawing/2014/main" id="{5EB12F38-1AB6-416A-9B0A-D0FF9E958DD8}"/>
              </a:ext>
            </a:extLst>
          </p:cNvPr>
          <p:cNvPicPr>
            <a:picLocks noChangeAspect="1"/>
          </p:cNvPicPr>
          <p:nvPr/>
        </p:nvPicPr>
        <p:blipFill rotWithShape="1">
          <a:blip r:embed="rId6"/>
          <a:srcRect l="-1142" t="-420" r="48718" b="926"/>
          <a:stretch/>
        </p:blipFill>
        <p:spPr>
          <a:xfrm>
            <a:off x="1246546" y="4400228"/>
            <a:ext cx="888816" cy="1544724"/>
          </a:xfrm>
          <a:prstGeom prst="rect">
            <a:avLst/>
          </a:prstGeom>
        </p:spPr>
      </p:pic>
      <p:pic>
        <p:nvPicPr>
          <p:cNvPr id="35" name="Picture 34" descr="A picture containing doll, toy, table, person&#10;&#10;Description automatically generated">
            <a:extLst>
              <a:ext uri="{FF2B5EF4-FFF2-40B4-BE49-F238E27FC236}">
                <a16:creationId xmlns:a16="http://schemas.microsoft.com/office/drawing/2014/main" id="{E9108F26-B155-4855-8EA6-751C67B2787D}"/>
              </a:ext>
            </a:extLst>
          </p:cNvPr>
          <p:cNvPicPr>
            <a:picLocks noChangeAspect="1"/>
          </p:cNvPicPr>
          <p:nvPr/>
        </p:nvPicPr>
        <p:blipFill rotWithShape="1">
          <a:blip r:embed="rId6"/>
          <a:srcRect l="47414" r="1111" b="926"/>
          <a:stretch/>
        </p:blipFill>
        <p:spPr>
          <a:xfrm>
            <a:off x="6908487" y="4478638"/>
            <a:ext cx="872744" cy="1538200"/>
          </a:xfrm>
          <a:prstGeom prst="rect">
            <a:avLst/>
          </a:prstGeom>
        </p:spPr>
      </p:pic>
      <p:sp>
        <p:nvSpPr>
          <p:cNvPr id="36" name="TextBox 35">
            <a:extLst>
              <a:ext uri="{FF2B5EF4-FFF2-40B4-BE49-F238E27FC236}">
                <a16:creationId xmlns:a16="http://schemas.microsoft.com/office/drawing/2014/main" id="{BE0C3618-DA25-4273-B39D-3A708C792A9F}"/>
              </a:ext>
            </a:extLst>
          </p:cNvPr>
          <p:cNvSpPr txBox="1"/>
          <p:nvPr/>
        </p:nvSpPr>
        <p:spPr>
          <a:xfrm>
            <a:off x="5966082" y="4586741"/>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5B5304B-36B5-47E1-86AF-BA4A894C8388}"/>
              </a:ext>
            </a:extLst>
          </p:cNvPr>
          <p:cNvSpPr txBox="1"/>
          <p:nvPr/>
        </p:nvSpPr>
        <p:spPr>
          <a:xfrm>
            <a:off x="315781" y="4586742"/>
            <a:ext cx="769257" cy="646331"/>
          </a:xfrm>
          <a:prstGeom prst="rect">
            <a:avLst/>
          </a:prstGeom>
          <a:solidFill>
            <a:schemeClr val="bg1"/>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913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7D1BEF3C-F20D-6C42-9571-2988CDDAB497}"/>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E53678-4648-E346-845C-294B8C0CB941}"/>
              </a:ext>
            </a:extLst>
          </p:cNvPr>
          <p:cNvSpPr txBox="1"/>
          <p:nvPr/>
        </p:nvSpPr>
        <p:spPr>
          <a:xfrm>
            <a:off x="273361" y="14934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Friday 22</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January 2021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B7FA4E1-ECF0-BD4E-BEEC-AA9205358970}"/>
              </a:ext>
            </a:extLst>
          </p:cNvPr>
          <p:cNvPicPr>
            <a:picLocks noChangeAspect="1"/>
          </p:cNvPicPr>
          <p:nvPr/>
        </p:nvPicPr>
        <p:blipFill>
          <a:blip r:embed="rId3"/>
          <a:stretch>
            <a:fillRect/>
          </a:stretch>
        </p:blipFill>
        <p:spPr>
          <a:xfrm>
            <a:off x="549898" y="1665250"/>
            <a:ext cx="2219325" cy="1104900"/>
          </a:xfrm>
          <a:prstGeom prst="rect">
            <a:avLst/>
          </a:prstGeom>
        </p:spPr>
      </p:pic>
      <p:sp>
        <p:nvSpPr>
          <p:cNvPr id="11" name="Rectangle 10">
            <a:extLst>
              <a:ext uri="{FF2B5EF4-FFF2-40B4-BE49-F238E27FC236}">
                <a16:creationId xmlns:a16="http://schemas.microsoft.com/office/drawing/2014/main" id="{E926D4BE-D65F-3B4B-8C61-22EB56B9DC38}"/>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LO</a:t>
            </a:r>
          </a:p>
        </p:txBody>
      </p:sp>
      <p:sp>
        <p:nvSpPr>
          <p:cNvPr id="12" name="Rectangle 11">
            <a:extLst>
              <a:ext uri="{FF2B5EF4-FFF2-40B4-BE49-F238E27FC236}">
                <a16:creationId xmlns:a16="http://schemas.microsoft.com/office/drawing/2014/main" id="{3A5B7A44-CED6-D441-9BD8-C7F24F514D55}"/>
              </a:ext>
            </a:extLst>
          </p:cNvPr>
          <p:cNvSpPr/>
          <p:nvPr/>
        </p:nvSpPr>
        <p:spPr>
          <a:xfrm>
            <a:off x="762090" y="3027603"/>
            <a:ext cx="10228216"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LO. To be able to show an understanding of healthy foods.</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12B304E-1247-4D4E-AD5C-CA471A52F747}"/>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F16FC-5F9C-5549-89EA-B7701A1B793A}"/>
              </a:ext>
            </a:extLst>
          </p:cNvPr>
          <p:cNvSpPr txBox="1"/>
          <p:nvPr/>
        </p:nvSpPr>
        <p:spPr>
          <a:xfrm>
            <a:off x="864066" y="5986095"/>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DC17CDE-3490-9646-AE3F-ECDF7D3CE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2094269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34635"/>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DF4C0A9-D859-F645-8A28-7ABBB37B4091}"/>
              </a:ext>
            </a:extLst>
          </p:cNvPr>
          <p:cNvSpPr>
            <a:spLocks noGrp="1"/>
          </p:cNvSpPr>
          <p:nvPr>
            <p:ph idx="1"/>
          </p:nvPr>
        </p:nvSpPr>
        <p:spPr>
          <a:xfrm>
            <a:off x="395191" y="249382"/>
            <a:ext cx="11796809" cy="6428509"/>
          </a:xfrm>
        </p:spPr>
        <p:txBody>
          <a:bodyPr>
            <a:normAutofit/>
          </a:bodyPr>
          <a:lstStyle/>
          <a:p>
            <a:pPr marL="0" indent="0" algn="ctr">
              <a:buNone/>
            </a:pPr>
            <a:r>
              <a:rPr lang="en-US" sz="3200"/>
              <a:t>So what are healthy foods?</a:t>
            </a:r>
            <a:endParaRPr lang="en-US"/>
          </a:p>
          <a:p>
            <a:pPr marL="0" indent="0">
              <a:buNone/>
            </a:pPr>
            <a:r>
              <a:rPr lang="en-US"/>
              <a:t>Did you know porridge is a healthy food and good for you to eat?  The three bears like to eat healthy food because it keeps them fit and well.</a:t>
            </a:r>
          </a:p>
          <a:p>
            <a:pPr marL="0" indent="0">
              <a:buNone/>
            </a:pPr>
            <a:r>
              <a:rPr lang="en-US"/>
              <a:t>Healthy foods are foods such as fruit, vegetables, cereals, lean meats, fish, dairy and eggs.</a:t>
            </a:r>
          </a:p>
          <a:p>
            <a:pPr marL="0" indent="0">
              <a:buNone/>
            </a:pPr>
            <a:endParaRPr lang="en-US"/>
          </a:p>
          <a:p>
            <a:pPr marL="0" indent="0">
              <a:buNone/>
            </a:pPr>
            <a:r>
              <a:rPr lang="en-US"/>
              <a:t> </a:t>
            </a:r>
            <a:br>
              <a:rPr lang="en-US"/>
            </a:br>
            <a:endParaRPr lang="en-US"/>
          </a:p>
          <a:p>
            <a:pPr marL="0" indent="0">
              <a:buNone/>
            </a:pPr>
            <a:endParaRPr lang="en-US"/>
          </a:p>
          <a:p>
            <a:pPr marL="0" indent="0">
              <a:buNone/>
            </a:pPr>
            <a:r>
              <a:rPr lang="en-US"/>
              <a:t>				</a:t>
            </a:r>
          </a:p>
          <a:p>
            <a:pPr marL="0" indent="0">
              <a:buNone/>
            </a:pPr>
            <a:r>
              <a:rPr lang="en-US"/>
              <a:t>                                               Click on the link to listen to a fun song about healthy</a:t>
            </a:r>
          </a:p>
          <a:p>
            <a:pPr marL="0" indent="0">
              <a:buNone/>
            </a:pPr>
            <a:r>
              <a:rPr lang="en-US"/>
              <a:t>				  eating.                  </a:t>
            </a:r>
            <a:endParaRPr lang="en-US">
              <a:hlinkClick r:id="" action="ppaction://noaction"/>
            </a:endParaRPr>
          </a:p>
          <a:p>
            <a:pPr marL="0" indent="0">
              <a:buNone/>
            </a:pPr>
            <a:r>
              <a:rPr lang="en-US">
                <a:hlinkClick r:id="" action="ppaction://noaction"/>
              </a:rPr>
              <a:t> https://www.bbc.co.uk/bitesize/clips/z2pxpv4</a:t>
            </a:r>
            <a:r>
              <a:rPr lang="en-US"/>
              <a:t> </a:t>
            </a:r>
          </a:p>
          <a:p>
            <a:pPr marL="0" indent="0">
              <a:buNone/>
            </a:pPr>
            <a:endParaRPr lang="en-US"/>
          </a:p>
          <a:p>
            <a:pPr marL="0" indent="0">
              <a:buNone/>
            </a:pPr>
            <a:endParaRPr lang="en-US"/>
          </a:p>
          <a:p>
            <a:pPr marL="0" indent="0">
              <a:buNone/>
            </a:pPr>
            <a:endParaRPr lang="en-US"/>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3"/>
          <a:stretch>
            <a:fillRect/>
          </a:stretch>
        </p:blipFill>
        <p:spPr>
          <a:xfrm>
            <a:off x="5784557" y="2673927"/>
            <a:ext cx="4120880" cy="2312305"/>
          </a:xfrm>
          <a:prstGeom prst="rect">
            <a:avLst/>
          </a:prstGeom>
        </p:spPr>
      </p:pic>
      <p:pic>
        <p:nvPicPr>
          <p:cNvPr id="7" name="Picture 6"/>
          <p:cNvPicPr>
            <a:picLocks noChangeAspect="1"/>
          </p:cNvPicPr>
          <p:nvPr/>
        </p:nvPicPr>
        <p:blipFill>
          <a:blip r:embed="rId4"/>
          <a:stretch>
            <a:fillRect/>
          </a:stretch>
        </p:blipFill>
        <p:spPr>
          <a:xfrm>
            <a:off x="847579" y="2673927"/>
            <a:ext cx="3210536" cy="3095875"/>
          </a:xfrm>
          <a:prstGeom prst="rect">
            <a:avLst/>
          </a:prstGeom>
        </p:spPr>
      </p:pic>
    </p:spTree>
    <p:extLst>
      <p:ext uri="{BB962C8B-B14F-4D97-AF65-F5344CB8AC3E}">
        <p14:creationId xmlns:p14="http://schemas.microsoft.com/office/powerpoint/2010/main" val="3541213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Content Placeholder 6">
            <a:extLst>
              <a:ext uri="{FF2B5EF4-FFF2-40B4-BE49-F238E27FC236}">
                <a16:creationId xmlns:a16="http://schemas.microsoft.com/office/drawing/2014/main" id="{3713DF7B-71E1-964C-99B9-28DA24C95372}"/>
              </a:ext>
            </a:extLst>
          </p:cNvPr>
          <p:cNvSpPr>
            <a:spLocks noGrp="1"/>
          </p:cNvSpPr>
          <p:nvPr>
            <p:ph idx="1"/>
          </p:nvPr>
        </p:nvSpPr>
        <p:spPr>
          <a:xfrm>
            <a:off x="561703" y="180109"/>
            <a:ext cx="10515600" cy="2673927"/>
          </a:xfrm>
        </p:spPr>
        <p:txBody>
          <a:bodyPr/>
          <a:lstStyle/>
          <a:p>
            <a:pPr marL="0" indent="0" algn="ctr">
              <a:buNone/>
            </a:pPr>
            <a:r>
              <a:rPr lang="en-US" sz="3600" u="sng"/>
              <a:t>Sorting food</a:t>
            </a:r>
          </a:p>
          <a:p>
            <a:pPr marL="0" indent="0">
              <a:buNone/>
            </a:pPr>
            <a:r>
              <a:rPr lang="en-US" sz="2400"/>
              <a:t>Have a look at these foods.  Talk to your adult about which ones are healthy and which ones are not healthy and why.</a:t>
            </a:r>
          </a:p>
          <a:p>
            <a:pPr marL="0" indent="0">
              <a:buNone/>
            </a:pPr>
            <a:r>
              <a:rPr lang="en-US" sz="2400"/>
              <a:t>Sort the foods into the two groups by dragging them across.  If you are using a paper copy you can cut them out or alternatively you can draw them on paper in healthy and unhealthy groups.</a:t>
            </a:r>
          </a:p>
          <a:p>
            <a:pPr marL="0" indent="0">
              <a:buNone/>
            </a:pPr>
            <a:endParaRPr lang="en-US"/>
          </a:p>
        </p:txBody>
      </p:sp>
      <p:sp>
        <p:nvSpPr>
          <p:cNvPr id="2" name="TextBox 1"/>
          <p:cNvSpPr txBox="1"/>
          <p:nvPr/>
        </p:nvSpPr>
        <p:spPr>
          <a:xfrm>
            <a:off x="561703" y="4156363"/>
            <a:ext cx="5340333" cy="258532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Healthy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6096000" y="4156362"/>
            <a:ext cx="5340333" cy="258532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Unhealthy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1492607" y="2743199"/>
            <a:ext cx="840584" cy="1080750"/>
          </a:xfrm>
          <a:prstGeom prst="rect">
            <a:avLst/>
          </a:prstGeom>
        </p:spPr>
      </p:pic>
      <p:pic>
        <p:nvPicPr>
          <p:cNvPr id="5" name="Picture 4"/>
          <p:cNvPicPr>
            <a:picLocks noChangeAspect="1"/>
          </p:cNvPicPr>
          <p:nvPr/>
        </p:nvPicPr>
        <p:blipFill>
          <a:blip r:embed="rId4"/>
          <a:stretch>
            <a:fillRect/>
          </a:stretch>
        </p:blipFill>
        <p:spPr>
          <a:xfrm>
            <a:off x="3623700" y="2723808"/>
            <a:ext cx="1295581" cy="857370"/>
          </a:xfrm>
          <a:prstGeom prst="rect">
            <a:avLst/>
          </a:prstGeom>
        </p:spPr>
      </p:pic>
      <p:pic>
        <p:nvPicPr>
          <p:cNvPr id="10" name="Picture 9"/>
          <p:cNvPicPr>
            <a:picLocks noChangeAspect="1"/>
          </p:cNvPicPr>
          <p:nvPr/>
        </p:nvPicPr>
        <p:blipFill>
          <a:blip r:embed="rId5"/>
          <a:stretch>
            <a:fillRect/>
          </a:stretch>
        </p:blipFill>
        <p:spPr>
          <a:xfrm>
            <a:off x="10075853" y="2501562"/>
            <a:ext cx="1381318" cy="704948"/>
          </a:xfrm>
          <a:prstGeom prst="rect">
            <a:avLst/>
          </a:prstGeom>
        </p:spPr>
      </p:pic>
      <p:pic>
        <p:nvPicPr>
          <p:cNvPr id="11" name="Picture 10"/>
          <p:cNvPicPr>
            <a:picLocks noChangeAspect="1"/>
          </p:cNvPicPr>
          <p:nvPr/>
        </p:nvPicPr>
        <p:blipFill>
          <a:blip r:embed="rId6"/>
          <a:stretch>
            <a:fillRect/>
          </a:stretch>
        </p:blipFill>
        <p:spPr>
          <a:xfrm>
            <a:off x="7315562" y="2373982"/>
            <a:ext cx="1152686" cy="924054"/>
          </a:xfrm>
          <a:prstGeom prst="rect">
            <a:avLst/>
          </a:prstGeom>
        </p:spPr>
      </p:pic>
      <p:pic>
        <p:nvPicPr>
          <p:cNvPr id="12" name="Picture 11"/>
          <p:cNvPicPr>
            <a:picLocks noChangeAspect="1"/>
          </p:cNvPicPr>
          <p:nvPr/>
        </p:nvPicPr>
        <p:blipFill>
          <a:blip r:embed="rId7"/>
          <a:stretch>
            <a:fillRect/>
          </a:stretch>
        </p:blipFill>
        <p:spPr>
          <a:xfrm>
            <a:off x="5195311" y="2424344"/>
            <a:ext cx="724001" cy="762106"/>
          </a:xfrm>
          <a:prstGeom prst="rect">
            <a:avLst/>
          </a:prstGeom>
        </p:spPr>
      </p:pic>
      <p:pic>
        <p:nvPicPr>
          <p:cNvPr id="13" name="Picture 12"/>
          <p:cNvPicPr>
            <a:picLocks noChangeAspect="1"/>
          </p:cNvPicPr>
          <p:nvPr/>
        </p:nvPicPr>
        <p:blipFill>
          <a:blip r:embed="rId8"/>
          <a:stretch>
            <a:fillRect/>
          </a:stretch>
        </p:blipFill>
        <p:spPr>
          <a:xfrm rot="16200000">
            <a:off x="7361526" y="3375005"/>
            <a:ext cx="657317" cy="743054"/>
          </a:xfrm>
          <a:prstGeom prst="rect">
            <a:avLst/>
          </a:prstGeom>
        </p:spPr>
      </p:pic>
      <p:pic>
        <p:nvPicPr>
          <p:cNvPr id="14" name="Picture 13"/>
          <p:cNvPicPr>
            <a:picLocks noChangeAspect="1"/>
          </p:cNvPicPr>
          <p:nvPr/>
        </p:nvPicPr>
        <p:blipFill>
          <a:blip r:embed="rId9"/>
          <a:stretch>
            <a:fillRect/>
          </a:stretch>
        </p:blipFill>
        <p:spPr>
          <a:xfrm>
            <a:off x="531967" y="2723861"/>
            <a:ext cx="748059" cy="1100088"/>
          </a:xfrm>
          <a:prstGeom prst="rect">
            <a:avLst/>
          </a:prstGeom>
        </p:spPr>
      </p:pic>
      <p:pic>
        <p:nvPicPr>
          <p:cNvPr id="15" name="Picture 14"/>
          <p:cNvPicPr>
            <a:picLocks noChangeAspect="1"/>
          </p:cNvPicPr>
          <p:nvPr/>
        </p:nvPicPr>
        <p:blipFill>
          <a:blip r:embed="rId10"/>
          <a:stretch>
            <a:fillRect/>
          </a:stretch>
        </p:blipFill>
        <p:spPr>
          <a:xfrm>
            <a:off x="2488728" y="2681811"/>
            <a:ext cx="1083148" cy="876834"/>
          </a:xfrm>
          <a:prstGeom prst="rect">
            <a:avLst/>
          </a:prstGeom>
        </p:spPr>
      </p:pic>
      <p:pic>
        <p:nvPicPr>
          <p:cNvPr id="16" name="Picture 15"/>
          <p:cNvPicPr>
            <a:picLocks noChangeAspect="1"/>
          </p:cNvPicPr>
          <p:nvPr/>
        </p:nvPicPr>
        <p:blipFill>
          <a:blip r:embed="rId11"/>
          <a:stretch>
            <a:fillRect/>
          </a:stretch>
        </p:blipFill>
        <p:spPr>
          <a:xfrm>
            <a:off x="6332356" y="2434236"/>
            <a:ext cx="838317" cy="1124409"/>
          </a:xfrm>
          <a:prstGeom prst="rect">
            <a:avLst/>
          </a:prstGeom>
        </p:spPr>
      </p:pic>
      <p:pic>
        <p:nvPicPr>
          <p:cNvPr id="17" name="Picture 16"/>
          <p:cNvPicPr>
            <a:picLocks noChangeAspect="1"/>
          </p:cNvPicPr>
          <p:nvPr/>
        </p:nvPicPr>
        <p:blipFill>
          <a:blip r:embed="rId12"/>
          <a:stretch>
            <a:fillRect/>
          </a:stretch>
        </p:blipFill>
        <p:spPr>
          <a:xfrm>
            <a:off x="10055334" y="3292663"/>
            <a:ext cx="1097643" cy="747384"/>
          </a:xfrm>
          <a:prstGeom prst="rect">
            <a:avLst/>
          </a:prstGeom>
        </p:spPr>
      </p:pic>
      <p:pic>
        <p:nvPicPr>
          <p:cNvPr id="18" name="Picture 17"/>
          <p:cNvPicPr>
            <a:picLocks noChangeAspect="1"/>
          </p:cNvPicPr>
          <p:nvPr/>
        </p:nvPicPr>
        <p:blipFill>
          <a:blip r:embed="rId13"/>
          <a:stretch>
            <a:fillRect/>
          </a:stretch>
        </p:blipFill>
        <p:spPr>
          <a:xfrm>
            <a:off x="5052330" y="3279268"/>
            <a:ext cx="1152250" cy="703586"/>
          </a:xfrm>
          <a:prstGeom prst="rect">
            <a:avLst/>
          </a:prstGeom>
        </p:spPr>
      </p:pic>
      <p:pic>
        <p:nvPicPr>
          <p:cNvPr id="19" name="Picture 18"/>
          <p:cNvPicPr>
            <a:picLocks noChangeAspect="1"/>
          </p:cNvPicPr>
          <p:nvPr/>
        </p:nvPicPr>
        <p:blipFill>
          <a:blip r:embed="rId14"/>
          <a:stretch>
            <a:fillRect/>
          </a:stretch>
        </p:blipFill>
        <p:spPr>
          <a:xfrm>
            <a:off x="8613137" y="2637216"/>
            <a:ext cx="1197008" cy="1002622"/>
          </a:xfrm>
          <a:prstGeom prst="rect">
            <a:avLst/>
          </a:prstGeom>
        </p:spPr>
      </p:pic>
    </p:spTree>
    <p:extLst>
      <p:ext uri="{BB962C8B-B14F-4D97-AF65-F5344CB8AC3E}">
        <p14:creationId xmlns:p14="http://schemas.microsoft.com/office/powerpoint/2010/main" val="2386675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249382"/>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9702" y="-142050"/>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330EBFED-6B04-5948-8049-9F0A9E2B985E}"/>
              </a:ext>
            </a:extLst>
          </p:cNvPr>
          <p:cNvSpPr txBox="1"/>
          <p:nvPr/>
        </p:nvSpPr>
        <p:spPr>
          <a:xfrm>
            <a:off x="138545" y="114423"/>
            <a:ext cx="11610109"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A Healthy picnic for the Three Bears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Imagine you are Goldilocks and you are very sorry for breaking in to the Three Bears house.  You want to do something nice to show them how sorry you are. Why don’t you make them a picnic? Remember, they only like healthy food.  On the picnic blanket below (or on your own paper), draw the food you would pack for the picnic.</a:t>
            </a:r>
          </a:p>
        </p:txBody>
      </p:sp>
      <p:pic>
        <p:nvPicPr>
          <p:cNvPr id="7" name="Picture 6"/>
          <p:cNvPicPr>
            <a:picLocks noChangeAspect="1"/>
          </p:cNvPicPr>
          <p:nvPr/>
        </p:nvPicPr>
        <p:blipFill>
          <a:blip r:embed="rId3"/>
          <a:stretch>
            <a:fillRect/>
          </a:stretch>
        </p:blipFill>
        <p:spPr>
          <a:xfrm>
            <a:off x="415635" y="2257021"/>
            <a:ext cx="8866909" cy="4056927"/>
          </a:xfrm>
          <a:prstGeom prst="rect">
            <a:avLst/>
          </a:prstGeom>
        </p:spPr>
      </p:pic>
      <p:sp>
        <p:nvSpPr>
          <p:cNvPr id="8" name="TextBox 7"/>
          <p:cNvSpPr txBox="1"/>
          <p:nvPr/>
        </p:nvSpPr>
        <p:spPr>
          <a:xfrm>
            <a:off x="1011379" y="2814225"/>
            <a:ext cx="7675419" cy="2743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9878288" y="2897628"/>
            <a:ext cx="2097381" cy="3416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Why don’t you make your own indoors Bear’s picnic?  Ask your adult if you can help make a healthy snack for you to have at your picnic and send us a lovely photo of you enjoying your healthy snack.</a:t>
            </a:r>
          </a:p>
        </p:txBody>
      </p:sp>
    </p:spTree>
    <p:extLst>
      <p:ext uri="{BB962C8B-B14F-4D97-AF65-F5344CB8AC3E}">
        <p14:creationId xmlns:p14="http://schemas.microsoft.com/office/powerpoint/2010/main" val="2467826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FC1F1-748F-411D-B180-0BD1FA5F3A52}"/>
              </a:ext>
            </a:extLst>
          </p:cNvPr>
          <p:cNvSpPr/>
          <p:nvPr/>
        </p:nvSpPr>
        <p:spPr>
          <a:xfrm>
            <a:off x="103517" y="96329"/>
            <a:ext cx="11976338" cy="6671092"/>
          </a:xfrm>
          <a:prstGeom prst="rect">
            <a:avLst/>
          </a:prstGeom>
          <a:solidFill>
            <a:srgbClr val="7030A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p>
          <a:p>
            <a:pPr algn="ctr"/>
            <a:endParaRPr lang="en-GB"/>
          </a:p>
          <a:p>
            <a:pPr algn="ctr"/>
            <a:endParaRPr lang="en-GB">
              <a:cs typeface="Calibri" panose="020F0502020204030204"/>
            </a:endParaRPr>
          </a:p>
          <a:p>
            <a:pPr algn="ctr"/>
            <a:endParaRPr lang="en-GB">
              <a:cs typeface="Calibri" panose="020F0502020204030204"/>
            </a:endParaRPr>
          </a:p>
          <a:p>
            <a:pPr algn="ctr"/>
            <a:endParaRPr lang="en-GB"/>
          </a:p>
          <a:p>
            <a:pPr algn="ctr"/>
            <a:endParaRPr lang="en-GB"/>
          </a:p>
          <a:p>
            <a:pPr algn="ctr"/>
            <a:endParaRPr lang="en-GB"/>
          </a:p>
          <a:p>
            <a:pPr algn="ctr"/>
            <a:endParaRPr lang="en-GB"/>
          </a:p>
          <a:p>
            <a:pPr algn="ctr"/>
            <a:endParaRPr lang="en-GB"/>
          </a:p>
          <a:p>
            <a:pPr algn="ctr"/>
            <a:endParaRPr lang="en-GB">
              <a:cs typeface="Calibri" panose="020F0502020204030204"/>
            </a:endParaRPr>
          </a:p>
          <a:p>
            <a:pPr algn="ctr"/>
            <a:endParaRPr lang="en-GB"/>
          </a:p>
          <a:p>
            <a:pPr algn="ctr"/>
            <a:endParaRPr lang="en-GB">
              <a:cs typeface="Calibri" panose="020F0502020204030204"/>
            </a:endParaRPr>
          </a:p>
          <a:p>
            <a:pPr algn="ctr"/>
            <a:endParaRPr lang="en-GB"/>
          </a:p>
          <a:p>
            <a:pPr algn="ctr"/>
            <a:endParaRPr lang="en-GB"/>
          </a:p>
          <a:p>
            <a:pPr algn="ctr"/>
            <a:endParaRPr lang="en-GB">
              <a:cs typeface="Calibri"/>
            </a:endParaRPr>
          </a:p>
          <a:p>
            <a:pPr algn="ctr"/>
            <a:endParaRPr lang="en-GB"/>
          </a:p>
          <a:p>
            <a:pPr algn="ctr"/>
            <a:endParaRPr lang="en-GB"/>
          </a:p>
          <a:p>
            <a:pPr algn="ctr"/>
            <a:endParaRPr lang="en-GB"/>
          </a:p>
          <a:p>
            <a:pPr algn="ctr"/>
            <a:endParaRPr lang="en-GB"/>
          </a:p>
          <a:p>
            <a:pPr algn="ctr"/>
            <a:endParaRPr lang="en-GB"/>
          </a:p>
          <a:p>
            <a:pPr algn="ctr"/>
            <a:endParaRPr lang="en-GB">
              <a:cs typeface="Calibri"/>
            </a:endParaRPr>
          </a:p>
          <a:p>
            <a:pPr algn="ctr"/>
            <a:endParaRPr lang="en-GB">
              <a:cs typeface="Calibri"/>
            </a:endParaRPr>
          </a:p>
        </p:txBody>
      </p:sp>
      <p:sp>
        <p:nvSpPr>
          <p:cNvPr id="4" name="TextBox 3">
            <a:extLst>
              <a:ext uri="{FF2B5EF4-FFF2-40B4-BE49-F238E27FC236}">
                <a16:creationId xmlns:a16="http://schemas.microsoft.com/office/drawing/2014/main" id="{4792588D-561B-4FB9-8616-A7D029151824}"/>
              </a:ext>
            </a:extLst>
          </p:cNvPr>
          <p:cNvSpPr txBox="1"/>
          <p:nvPr/>
        </p:nvSpPr>
        <p:spPr>
          <a:xfrm>
            <a:off x="266520" y="295275"/>
            <a:ext cx="43247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Phonics information for remote learning.  </a:t>
            </a:r>
          </a:p>
        </p:txBody>
      </p:sp>
      <p:sp>
        <p:nvSpPr>
          <p:cNvPr id="5" name="TextBox 4">
            <a:extLst>
              <a:ext uri="{FF2B5EF4-FFF2-40B4-BE49-F238E27FC236}">
                <a16:creationId xmlns:a16="http://schemas.microsoft.com/office/drawing/2014/main" id="{B0413337-945E-4AA4-B8E8-DC1F69BA9409}"/>
              </a:ext>
            </a:extLst>
          </p:cNvPr>
          <p:cNvSpPr txBox="1"/>
          <p:nvPr/>
        </p:nvSpPr>
        <p:spPr>
          <a:xfrm>
            <a:off x="119871" y="971010"/>
            <a:ext cx="80053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Here are some links to online phonics games you can play with your child at home.</a:t>
            </a:r>
          </a:p>
        </p:txBody>
      </p:sp>
      <p:sp>
        <p:nvSpPr>
          <p:cNvPr id="9" name="TextBox 8">
            <a:extLst>
              <a:ext uri="{FF2B5EF4-FFF2-40B4-BE49-F238E27FC236}">
                <a16:creationId xmlns:a16="http://schemas.microsoft.com/office/drawing/2014/main" id="{971EA533-D4E6-42F6-8878-9BB110F90C80}"/>
              </a:ext>
            </a:extLst>
          </p:cNvPr>
          <p:cNvSpPr txBox="1"/>
          <p:nvPr/>
        </p:nvSpPr>
        <p:spPr>
          <a:xfrm>
            <a:off x="3616444" y="3185124"/>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hlinkClick r:id="rId2"/>
              </a:rPr>
              <a:t>http://www.ictgames.com/mobilePage/skyWriter/index.html</a:t>
            </a:r>
            <a:r>
              <a:rPr lang="en-GB">
                <a:ea typeface="+mn-lt"/>
                <a:cs typeface="+mn-lt"/>
              </a:rPr>
              <a:t> </a:t>
            </a:r>
            <a:endParaRPr lang="en-US"/>
          </a:p>
        </p:txBody>
      </p:sp>
      <p:sp>
        <p:nvSpPr>
          <p:cNvPr id="14" name="TextBox 13">
            <a:extLst>
              <a:ext uri="{FF2B5EF4-FFF2-40B4-BE49-F238E27FC236}">
                <a16:creationId xmlns:a16="http://schemas.microsoft.com/office/drawing/2014/main" id="{2D17727C-D267-42C4-AC84-62A4C6D84358}"/>
              </a:ext>
            </a:extLst>
          </p:cNvPr>
          <p:cNvSpPr txBox="1"/>
          <p:nvPr/>
        </p:nvSpPr>
        <p:spPr>
          <a:xfrm>
            <a:off x="3932746" y="1459840"/>
            <a:ext cx="277195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Sky Writer</a:t>
            </a:r>
          </a:p>
        </p:txBody>
      </p:sp>
      <p:sp>
        <p:nvSpPr>
          <p:cNvPr id="15" name="TextBox 14">
            <a:extLst>
              <a:ext uri="{FF2B5EF4-FFF2-40B4-BE49-F238E27FC236}">
                <a16:creationId xmlns:a16="http://schemas.microsoft.com/office/drawing/2014/main" id="{BCD130A8-B2F0-44C7-BF46-00622CF85050}"/>
              </a:ext>
            </a:extLst>
          </p:cNvPr>
          <p:cNvSpPr txBox="1"/>
          <p:nvPr/>
        </p:nvSpPr>
        <p:spPr>
          <a:xfrm>
            <a:off x="3659576" y="6333765"/>
            <a:ext cx="7113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hlinkClick r:id="rId3"/>
              </a:rPr>
              <a:t>https://www.bbc.co.uk/bitesize/topics/zf2yf4j</a:t>
            </a:r>
            <a:r>
              <a:rPr lang="en-GB">
                <a:ea typeface="+mn-lt"/>
                <a:cs typeface="+mn-lt"/>
              </a:rPr>
              <a:t> </a:t>
            </a:r>
            <a:endParaRPr lang="en-US"/>
          </a:p>
        </p:txBody>
      </p:sp>
      <p:sp>
        <p:nvSpPr>
          <p:cNvPr id="16" name="TextBox 15">
            <a:extLst>
              <a:ext uri="{FF2B5EF4-FFF2-40B4-BE49-F238E27FC236}">
                <a16:creationId xmlns:a16="http://schemas.microsoft.com/office/drawing/2014/main" id="{49E29ED3-AA2E-4E9C-9359-7DDE4CBE14CC}"/>
              </a:ext>
            </a:extLst>
          </p:cNvPr>
          <p:cNvSpPr txBox="1"/>
          <p:nvPr/>
        </p:nvSpPr>
        <p:spPr>
          <a:xfrm>
            <a:off x="3975877" y="4680367"/>
            <a:ext cx="4827917"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BBC Bitesize Phonics videos</a:t>
            </a:r>
          </a:p>
        </p:txBody>
      </p:sp>
      <p:pic>
        <p:nvPicPr>
          <p:cNvPr id="2" name="Picture 6" descr="Graphical user interface, website&#10;&#10;Description automatically generated">
            <a:extLst>
              <a:ext uri="{FF2B5EF4-FFF2-40B4-BE49-F238E27FC236}">
                <a16:creationId xmlns:a16="http://schemas.microsoft.com/office/drawing/2014/main" id="{DF70C7B1-F97D-484F-BDBB-67C00C294C5A}"/>
              </a:ext>
            </a:extLst>
          </p:cNvPr>
          <p:cNvPicPr>
            <a:picLocks noChangeAspect="1"/>
          </p:cNvPicPr>
          <p:nvPr/>
        </p:nvPicPr>
        <p:blipFill>
          <a:blip r:embed="rId4"/>
          <a:stretch>
            <a:fillRect/>
          </a:stretch>
        </p:blipFill>
        <p:spPr>
          <a:xfrm>
            <a:off x="713117" y="2056530"/>
            <a:ext cx="2743200" cy="1738525"/>
          </a:xfrm>
          <a:prstGeom prst="rect">
            <a:avLst/>
          </a:prstGeom>
        </p:spPr>
      </p:pic>
      <p:pic>
        <p:nvPicPr>
          <p:cNvPr id="7" name="Picture 9" descr="Graphical user interface, application&#10;&#10;Description automatically generated">
            <a:extLst>
              <a:ext uri="{FF2B5EF4-FFF2-40B4-BE49-F238E27FC236}">
                <a16:creationId xmlns:a16="http://schemas.microsoft.com/office/drawing/2014/main" id="{E97A4447-0190-4634-8F71-9955168A0B60}"/>
              </a:ext>
            </a:extLst>
          </p:cNvPr>
          <p:cNvPicPr>
            <a:picLocks noChangeAspect="1"/>
          </p:cNvPicPr>
          <p:nvPr/>
        </p:nvPicPr>
        <p:blipFill>
          <a:blip r:embed="rId5"/>
          <a:stretch>
            <a:fillRect/>
          </a:stretch>
        </p:blipFill>
        <p:spPr>
          <a:xfrm>
            <a:off x="1144437" y="4176860"/>
            <a:ext cx="2081842" cy="2529940"/>
          </a:xfrm>
          <a:prstGeom prst="rect">
            <a:avLst/>
          </a:prstGeom>
        </p:spPr>
      </p:pic>
      <p:sp>
        <p:nvSpPr>
          <p:cNvPr id="13" name="TextBox 12">
            <a:extLst>
              <a:ext uri="{FF2B5EF4-FFF2-40B4-BE49-F238E27FC236}">
                <a16:creationId xmlns:a16="http://schemas.microsoft.com/office/drawing/2014/main" id="{A6D17012-02E7-44E8-A087-B46A8B073A83}"/>
              </a:ext>
            </a:extLst>
          </p:cNvPr>
          <p:cNvSpPr txBox="1"/>
          <p:nvPr/>
        </p:nvSpPr>
        <p:spPr>
          <a:xfrm>
            <a:off x="3702708" y="2264972"/>
            <a:ext cx="80053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This is not a game but it demonstrates letter formation in a fun way.</a:t>
            </a:r>
          </a:p>
        </p:txBody>
      </p:sp>
      <p:sp>
        <p:nvSpPr>
          <p:cNvPr id="12" name="TextBox 11">
            <a:extLst>
              <a:ext uri="{FF2B5EF4-FFF2-40B4-BE49-F238E27FC236}">
                <a16:creationId xmlns:a16="http://schemas.microsoft.com/office/drawing/2014/main" id="{091B35C8-49F5-4CD2-90F8-6032C08F26CF}"/>
              </a:ext>
            </a:extLst>
          </p:cNvPr>
          <p:cNvSpPr txBox="1"/>
          <p:nvPr/>
        </p:nvSpPr>
        <p:spPr>
          <a:xfrm>
            <a:off x="3501425" y="5686783"/>
            <a:ext cx="80053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This is a collection of fun videos to learn all about the set 1 and 2 sounds.</a:t>
            </a:r>
          </a:p>
        </p:txBody>
      </p:sp>
      <p:pic>
        <p:nvPicPr>
          <p:cNvPr id="17" name="Picture 2" descr="Original">
            <a:extLst>
              <a:ext uri="{FF2B5EF4-FFF2-40B4-BE49-F238E27FC236}">
                <a16:creationId xmlns:a16="http://schemas.microsoft.com/office/drawing/2014/main" id="{D159C947-BEDA-1B45-94A8-A210F5846C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35908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B3617B-CF19-4CB3-B93E-363E77692E4D}"/>
              </a:ext>
            </a:extLst>
          </p:cNvPr>
          <p:cNvSpPr/>
          <p:nvPr/>
        </p:nvSpPr>
        <p:spPr>
          <a:xfrm>
            <a:off x="0" y="-249382"/>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9702" y="-142050"/>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330EBFED-6B04-5948-8049-9F0A9E2B985E}"/>
              </a:ext>
            </a:extLst>
          </p:cNvPr>
          <p:cNvSpPr txBox="1"/>
          <p:nvPr/>
        </p:nvSpPr>
        <p:spPr>
          <a:xfrm>
            <a:off x="138545" y="114423"/>
            <a:ext cx="11610109" cy="236988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Healthy 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Do you know what an artist is?  An </a:t>
            </a: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a:t>
            </a:r>
            <a:r>
              <a:rPr kumimoji="0" lang="en-US" sz="2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rtists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is someone who </a:t>
            </a: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use creativity and skill to make things like pictures, photos, models, movement and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Calibri"/>
              </a:rPr>
              <a:t>Mrs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Simpson has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Calibri"/>
              </a:rPr>
              <a:t>favourite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 artist who likes to make images out of fruit and vegetables!  Wow! How interesting.  His name is </a:t>
            </a:r>
            <a:r>
              <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Giuseppe Arcimboldo.  Have a look at some of his art and talk about it with your adult.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9" name="TextBox 8"/>
          <p:cNvSpPr txBox="1"/>
          <p:nvPr/>
        </p:nvSpPr>
        <p:spPr>
          <a:xfrm>
            <a:off x="9317571" y="2480685"/>
            <a:ext cx="2298664" cy="2677656"/>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Have a go at making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your own Giuseppe fruit and vegetable art and send us some photos.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 name="Picture 4" descr="A close up of a fruit&#10;&#10;Description automatically generated">
            <a:extLst>
              <a:ext uri="{FF2B5EF4-FFF2-40B4-BE49-F238E27FC236}">
                <a16:creationId xmlns:a16="http://schemas.microsoft.com/office/drawing/2014/main" id="{C0256DAF-6CBA-47E9-AD5A-DDE832420EE4}"/>
              </a:ext>
            </a:extLst>
          </p:cNvPr>
          <p:cNvPicPr>
            <a:picLocks noChangeAspect="1"/>
          </p:cNvPicPr>
          <p:nvPr/>
        </p:nvPicPr>
        <p:blipFill>
          <a:blip r:embed="rId3"/>
          <a:stretch>
            <a:fillRect/>
          </a:stretch>
        </p:blipFill>
        <p:spPr>
          <a:xfrm>
            <a:off x="793361" y="2652443"/>
            <a:ext cx="2352675" cy="2990850"/>
          </a:xfrm>
          <a:prstGeom prst="rect">
            <a:avLst/>
          </a:prstGeom>
        </p:spPr>
      </p:pic>
      <p:pic>
        <p:nvPicPr>
          <p:cNvPr id="5" name="Picture 9" descr="A picture containing doll, toy, sitting, flower&#10;&#10;Description automatically generated">
            <a:extLst>
              <a:ext uri="{FF2B5EF4-FFF2-40B4-BE49-F238E27FC236}">
                <a16:creationId xmlns:a16="http://schemas.microsoft.com/office/drawing/2014/main" id="{62EB0400-76DF-4FA9-B76D-9B9F3D698131}"/>
              </a:ext>
            </a:extLst>
          </p:cNvPr>
          <p:cNvPicPr>
            <a:picLocks noChangeAspect="1"/>
          </p:cNvPicPr>
          <p:nvPr/>
        </p:nvPicPr>
        <p:blipFill>
          <a:blip r:embed="rId4"/>
          <a:stretch>
            <a:fillRect/>
          </a:stretch>
        </p:blipFill>
        <p:spPr>
          <a:xfrm>
            <a:off x="3579334" y="2648040"/>
            <a:ext cx="2474163" cy="2999656"/>
          </a:xfrm>
          <a:prstGeom prst="rect">
            <a:avLst/>
          </a:prstGeom>
        </p:spPr>
      </p:pic>
      <p:pic>
        <p:nvPicPr>
          <p:cNvPr id="10" name="Picture 10" descr="A picture containing indoor, full, food, filled&#10;&#10;Description automatically generated">
            <a:extLst>
              <a:ext uri="{FF2B5EF4-FFF2-40B4-BE49-F238E27FC236}">
                <a16:creationId xmlns:a16="http://schemas.microsoft.com/office/drawing/2014/main" id="{E4D5251F-4474-4322-9850-2F542F8012B5}"/>
              </a:ext>
            </a:extLst>
          </p:cNvPr>
          <p:cNvPicPr>
            <a:picLocks noChangeAspect="1"/>
          </p:cNvPicPr>
          <p:nvPr/>
        </p:nvPicPr>
        <p:blipFill>
          <a:blip r:embed="rId5"/>
          <a:stretch>
            <a:fillRect/>
          </a:stretch>
        </p:blipFill>
        <p:spPr>
          <a:xfrm>
            <a:off x="6199337" y="2656037"/>
            <a:ext cx="2755061" cy="3012416"/>
          </a:xfrm>
          <a:prstGeom prst="rect">
            <a:avLst/>
          </a:prstGeom>
        </p:spPr>
      </p:pic>
    </p:spTree>
    <p:extLst>
      <p:ext uri="{BB962C8B-B14F-4D97-AF65-F5344CB8AC3E}">
        <p14:creationId xmlns:p14="http://schemas.microsoft.com/office/powerpoint/2010/main" val="552543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t>Subject</a:t>
            </a:r>
            <a:r>
              <a:rPr lang="en-GB"/>
              <a:t>: </a:t>
            </a:r>
            <a:r>
              <a:rPr lang="en-GB" sz="2400"/>
              <a:t>English </a:t>
            </a:r>
            <a:endParaRPr lang="en-GB"/>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a:t>Date</a:t>
            </a:r>
            <a:r>
              <a:rPr lang="en-GB"/>
              <a:t>:   </a:t>
            </a:r>
            <a:r>
              <a:rPr lang="en-GB" sz="3200"/>
              <a:t>Monday 18</a:t>
            </a:r>
            <a:r>
              <a:rPr lang="en-GB" sz="3200" baseline="30000"/>
              <a:t>th</a:t>
            </a:r>
            <a:r>
              <a:rPr lang="en-GB" sz="3200"/>
              <a:t> January 2021</a:t>
            </a:r>
            <a:endParaRPr lang="en-GB"/>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a:t>LO. To be able to write labels to match the clues.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0796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p:cNvSpPr txBox="1"/>
          <p:nvPr/>
        </p:nvSpPr>
        <p:spPr>
          <a:xfrm>
            <a:off x="4830808" y="2034783"/>
            <a:ext cx="6571467" cy="3539430"/>
          </a:xfrm>
          <a:prstGeom prst="rect">
            <a:avLst/>
          </a:prstGeom>
          <a:noFill/>
        </p:spPr>
        <p:txBody>
          <a:bodyPr wrap="square" rtlCol="0">
            <a:spAutoFit/>
          </a:bodyPr>
          <a:lstStyle/>
          <a:p>
            <a:r>
              <a:rPr lang="en-GB" sz="2800"/>
              <a:t>Oh no! Boys and girls we have had an incident in school where one of our story settings have had a break in! There is a bit of a mess.  Can you be a detective to help work out who made this mess?</a:t>
            </a:r>
          </a:p>
          <a:p>
            <a:endParaRPr lang="en-GB" sz="2800"/>
          </a:p>
          <a:p>
            <a:r>
              <a:rPr lang="en-GB" sz="2800"/>
              <a:t>Have a look at the photo and talk to your adult about what you can see.</a:t>
            </a:r>
          </a:p>
        </p:txBody>
      </p:sp>
      <p:sp>
        <p:nvSpPr>
          <p:cNvPr id="11" name="Rectangle 10">
            <a:extLst>
              <a:ext uri="{FF2B5EF4-FFF2-40B4-BE49-F238E27FC236}">
                <a16:creationId xmlns:a16="http://schemas.microsoft.com/office/drawing/2014/main" id="{E20CCFA2-024E-4642-ACA9-20970AE2E5A7}"/>
              </a:ext>
            </a:extLst>
          </p:cNvPr>
          <p:cNvSpPr/>
          <p:nvPr/>
        </p:nvSpPr>
        <p:spPr>
          <a:xfrm>
            <a:off x="5038642" y="6083630"/>
            <a:ext cx="2615832" cy="43257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4DB02E1-8F28-9245-89BC-0027834E5470}"/>
              </a:ext>
            </a:extLst>
          </p:cNvPr>
          <p:cNvSpPr txBox="1"/>
          <p:nvPr/>
        </p:nvSpPr>
        <p:spPr>
          <a:xfrm>
            <a:off x="5287390" y="5992989"/>
            <a:ext cx="2661341" cy="523220"/>
          </a:xfrm>
          <a:prstGeom prst="rect">
            <a:avLst/>
          </a:prstGeom>
          <a:noFill/>
        </p:spPr>
        <p:txBody>
          <a:bodyPr wrap="square" rtlCol="0">
            <a:spAutoFit/>
          </a:bodyPr>
          <a:lstStyle/>
          <a:p>
            <a:r>
              <a:rPr lang="en-GB" sz="2800"/>
              <a:t>Scene photo</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1693" b="11237"/>
          <a:stretch/>
        </p:blipFill>
        <p:spPr>
          <a:xfrm>
            <a:off x="4925112" y="882274"/>
            <a:ext cx="4925112" cy="85898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1693" b="11237"/>
          <a:stretch/>
        </p:blipFill>
        <p:spPr>
          <a:xfrm>
            <a:off x="7242791" y="868490"/>
            <a:ext cx="4925112" cy="858982"/>
          </a:xfrm>
          <a:prstGeom prst="rect">
            <a:avLst/>
          </a:prstGeom>
        </p:spPr>
      </p:pic>
      <p:pic>
        <p:nvPicPr>
          <p:cNvPr id="1026" name="Picture 2" descr="Police Cartoon png download - 1181*1181 - Free Transparent Police png  Download. - CleanPNG / Kiss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4785" r="12568"/>
          <a:stretch/>
        </p:blipFill>
        <p:spPr bwMode="auto">
          <a:xfrm flipH="1">
            <a:off x="10905392" y="5188647"/>
            <a:ext cx="1114696" cy="15344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937" y="77773"/>
            <a:ext cx="4299954" cy="673866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1693" b="11237"/>
          <a:stretch/>
        </p:blipFill>
        <p:spPr>
          <a:xfrm>
            <a:off x="0" y="872830"/>
            <a:ext cx="4925112" cy="858982"/>
          </a:xfrm>
          <a:prstGeom prst="rect">
            <a:avLst/>
          </a:prstGeom>
        </p:spPr>
      </p:pic>
    </p:spTree>
    <p:extLst>
      <p:ext uri="{BB962C8B-B14F-4D97-AF65-F5344CB8AC3E}">
        <p14:creationId xmlns:p14="http://schemas.microsoft.com/office/powerpoint/2010/main" val="4130306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AC3793DF37CE469732BE2C14D141F7" ma:contentTypeVersion="13" ma:contentTypeDescription="Create a new document." ma:contentTypeScope="" ma:versionID="8702fe57f50ce07b82b6ee139dcb0ebd">
  <xsd:schema xmlns:xsd="http://www.w3.org/2001/XMLSchema" xmlns:xs="http://www.w3.org/2001/XMLSchema" xmlns:p="http://schemas.microsoft.com/office/2006/metadata/properties" xmlns:ns3="0db71983-9f40-4164-aefa-2fcbce451d16" xmlns:ns4="44a32d99-893d-4340-aed3-c70a69d13e12" targetNamespace="http://schemas.microsoft.com/office/2006/metadata/properties" ma:root="true" ma:fieldsID="372a9aa9f811948035cebcef21cba44d" ns3:_="" ns4:_="">
    <xsd:import namespace="0db71983-9f40-4164-aefa-2fcbce451d16"/>
    <xsd:import namespace="44a32d99-893d-4340-aed3-c70a69d13e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b71983-9f40-4164-aefa-2fcbce451d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32d99-893d-4340-aed3-c70a69d13e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63EEE6-00AA-4DC0-8A89-64B09D319B03}">
  <ds:schemaRefs>
    <ds:schemaRef ds:uri="0db71983-9f40-4164-aefa-2fcbce451d16"/>
    <ds:schemaRef ds:uri="http://schemas.microsoft.com/office/infopath/2007/PartnerControls"/>
    <ds:schemaRef ds:uri="http://purl.org/dc/terms/"/>
    <ds:schemaRef ds:uri="44a32d99-893d-4340-aed3-c70a69d13e12"/>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A6C5789-CB1A-469C-AD69-C22402501530}">
  <ds:schemaRefs>
    <ds:schemaRef ds:uri="http://schemas.microsoft.com/sharepoint/v3/contenttype/forms"/>
  </ds:schemaRefs>
</ds:datastoreItem>
</file>

<file path=customXml/itemProps3.xml><?xml version="1.0" encoding="utf-8"?>
<ds:datastoreItem xmlns:ds="http://schemas.openxmlformats.org/officeDocument/2006/customXml" ds:itemID="{8A5752DE-2D0E-4AF6-B15B-4CC66E196C23}">
  <ds:schemaRefs>
    <ds:schemaRef ds:uri="0db71983-9f40-4164-aefa-2fcbce451d16"/>
    <ds:schemaRef ds:uri="44a32d99-893d-4340-aed3-c70a69d13e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5310</Words>
  <Application>Microsoft Office PowerPoint</Application>
  <PresentationFormat>Widescreen</PresentationFormat>
  <Paragraphs>692</Paragraphs>
  <Slides>70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70</vt:i4>
      </vt:variant>
    </vt:vector>
  </HeadingPairs>
  <TitlesOfParts>
    <vt:vector size="81" baseType="lpstr">
      <vt:lpstr>Arial</vt:lpstr>
      <vt:lpstr>Calibri</vt:lpstr>
      <vt:lpstr>Calibri Light</vt:lpstr>
      <vt:lpstr>Comic Sans MS</vt:lpstr>
      <vt:lpstr>Sassoon Infant Rg</vt:lpstr>
      <vt:lpstr>Tuffy</vt:lpstr>
      <vt:lpstr>Twinkl</vt:lpstr>
      <vt:lpstr>Twinkl SemiBold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about the Number…</vt:lpstr>
      <vt:lpstr>All about the Number 6</vt:lpstr>
      <vt:lpstr>Number Fingers</vt:lpstr>
      <vt:lpstr>Number Words</vt:lpstr>
      <vt:lpstr>Number Shapes</vt:lpstr>
      <vt:lpstr>Dotty Dice Numbers</vt:lpstr>
      <vt:lpstr>Number Lines</vt:lpstr>
      <vt:lpstr>Let’s Try Together! </vt:lpstr>
      <vt:lpstr>PowerPoint Presentation</vt:lpstr>
      <vt:lpstr>Numbers as Labels</vt:lpstr>
      <vt:lpstr>Numbers Everywhere!</vt:lpstr>
      <vt:lpstr>Challenge</vt:lpstr>
      <vt:lpstr>Challenge</vt:lpstr>
      <vt:lpstr>Challenge</vt:lpstr>
      <vt:lpstr>Challenge</vt:lpstr>
      <vt:lpstr>Congratulations!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Paul Gingell</cp:lastModifiedBy>
  <cp:revision>175</cp:revision>
  <dcterms:created xsi:type="dcterms:W3CDTF">2020-11-14T11:42:01Z</dcterms:created>
  <dcterms:modified xsi:type="dcterms:W3CDTF">2021-01-15T16:18:46Z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0x010100A6AC3793DF37CE469732BE2C14D141F7</vt:lpwstr>
  </property>
</Properties>
</file>