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F94C9F-77C0-41CA-974E-DBE047B73F13}"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107746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F94C9F-77C0-41CA-974E-DBE047B73F13}"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328959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F94C9F-77C0-41CA-974E-DBE047B73F13}"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195185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F94C9F-77C0-41CA-974E-DBE047B73F13}"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347188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F94C9F-77C0-41CA-974E-DBE047B73F13}"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257246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F94C9F-77C0-41CA-974E-DBE047B73F13}"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260958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F94C9F-77C0-41CA-974E-DBE047B73F13}"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267472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F94C9F-77C0-41CA-974E-DBE047B73F13}"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20300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94C9F-77C0-41CA-974E-DBE047B73F13}"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9561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F94C9F-77C0-41CA-974E-DBE047B73F13}"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384335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F94C9F-77C0-41CA-974E-DBE047B73F13}"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C19CCF-9179-4BE8-98A8-EBC8E086272C}" type="slidenum">
              <a:rPr lang="en-GB" smtClean="0"/>
              <a:t>‹#›</a:t>
            </a:fld>
            <a:endParaRPr lang="en-GB"/>
          </a:p>
        </p:txBody>
      </p:sp>
    </p:spTree>
    <p:extLst>
      <p:ext uri="{BB962C8B-B14F-4D97-AF65-F5344CB8AC3E}">
        <p14:creationId xmlns:p14="http://schemas.microsoft.com/office/powerpoint/2010/main" val="34270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94C9F-77C0-41CA-974E-DBE047B73F13}" type="datetimeFigureOut">
              <a:rPr lang="en-GB" smtClean="0"/>
              <a:t>21/01/2021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19CCF-9179-4BE8-98A8-EBC8E086272C}" type="slidenum">
              <a:rPr lang="en-GB" smtClean="0"/>
              <a:t>‹#›</a:t>
            </a:fld>
            <a:endParaRPr lang="en-GB"/>
          </a:p>
        </p:txBody>
      </p:sp>
    </p:spTree>
    <p:extLst>
      <p:ext uri="{BB962C8B-B14F-4D97-AF65-F5344CB8AC3E}">
        <p14:creationId xmlns:p14="http://schemas.microsoft.com/office/powerpoint/2010/main" val="338638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o7fbLgY2oA_cFCIg9GdxtQ?mc_cid=71ef745098&amp;mc_eid=c9705b8c67"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phonicsplay.co.uk/resources/phase/2/buried-treasure"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honicsplay.co.uk/resources/phase/2/dragons-den"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honicsbloom.com/uk/game/flash-cards?phase=2"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hyperlink" Target="https://www.phonicsbloom.com/uk/game/fishy-phonics?phase=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topics/zf2yf4j" TargetMode="External"/><Relationship Id="rId2" Type="http://schemas.openxmlformats.org/officeDocument/2006/relationships/hyperlink" Target="http://www.ictgames.com/mobilePage/skyWriter/index.html"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1FC1F1-748F-411D-B180-0BD1FA5F3A52}"/>
              </a:ext>
            </a:extLst>
          </p:cNvPr>
          <p:cNvSpPr/>
          <p:nvPr/>
        </p:nvSpPr>
        <p:spPr>
          <a:xfrm>
            <a:off x="103517" y="96329"/>
            <a:ext cx="11976338" cy="6671092"/>
          </a:xfrm>
          <a:prstGeom prst="rect">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p>
          <a:p>
            <a:pPr algn="ctr"/>
            <a:endParaRPr lang="en-GB" dirty="0"/>
          </a:p>
          <a:p>
            <a:pPr algn="ctr"/>
            <a:endParaRPr lang="en-GB" dirty="0">
              <a:cs typeface="Calibri" panose="020F0502020204030204"/>
            </a:endParaRPr>
          </a:p>
          <a:p>
            <a:pPr algn="ctr"/>
            <a:endParaRPr lang="en-GB" dirty="0">
              <a:cs typeface="Calibri" panose="020F0502020204030204"/>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panose="020F0502020204030204"/>
            </a:endParaRPr>
          </a:p>
          <a:p>
            <a:pPr algn="ctr"/>
            <a:endParaRPr lang="en-GB" dirty="0"/>
          </a:p>
          <a:p>
            <a:pPr algn="ctr"/>
            <a:endParaRPr lang="en-GB" dirty="0">
              <a:cs typeface="Calibri" panose="020F0502020204030204"/>
            </a:endParaRPr>
          </a:p>
          <a:p>
            <a:pPr algn="ctr"/>
            <a:endParaRPr lang="en-GB" dirty="0"/>
          </a:p>
          <a:p>
            <a:pPr algn="ctr"/>
            <a:endParaRPr lang="en-GB" dirty="0"/>
          </a:p>
          <a:p>
            <a:pPr algn="ctr"/>
            <a:endParaRPr lang="en-GB" dirty="0">
              <a:cs typeface="Calibri"/>
            </a:endParaRPr>
          </a:p>
          <a:p>
            <a:pPr algn="ctr"/>
            <a:endParaRPr lang="en-GB" dirty="0"/>
          </a:p>
          <a:p>
            <a:pPr algn="ctr"/>
            <a:endParaRPr lang="en-GB" dirty="0"/>
          </a:p>
          <a:p>
            <a:pPr algn="ctr"/>
            <a:endParaRPr lang="en-GB" dirty="0"/>
          </a:p>
          <a:p>
            <a:pPr algn="ctr"/>
            <a:r>
              <a:rPr lang="en-GB" dirty="0">
                <a:hlinkClick r:id="rId2"/>
              </a:rPr>
              <a:t>https://www.youtube.com/channel/UCo7fbLgY2oA_cFCIg9GdxtQ?mc_cid=71ef745098&amp;mc_eid=c9705b8c67</a:t>
            </a:r>
            <a:endParaRPr lang="en-GB" dirty="0">
              <a:cs typeface="Calibri"/>
            </a:endParaRPr>
          </a:p>
          <a:p>
            <a:pPr algn="ctr"/>
            <a:endParaRPr lang="en-GB" dirty="0">
              <a:cs typeface="Calibri"/>
            </a:endParaRPr>
          </a:p>
        </p:txBody>
      </p:sp>
      <p:sp>
        <p:nvSpPr>
          <p:cNvPr id="5" name="TextBox 4">
            <a:extLst>
              <a:ext uri="{FF2B5EF4-FFF2-40B4-BE49-F238E27FC236}">
                <a16:creationId xmlns:a16="http://schemas.microsoft.com/office/drawing/2014/main" id="{B0413337-945E-4AA4-B8E8-DC1F69BA9409}"/>
              </a:ext>
            </a:extLst>
          </p:cNvPr>
          <p:cNvSpPr txBox="1"/>
          <p:nvPr/>
        </p:nvSpPr>
        <p:spPr>
          <a:xfrm>
            <a:off x="180256" y="3763852"/>
            <a:ext cx="11829690" cy="175432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At school, the children have daily phonics sessions to teach the letter sounds.  In Term 1, reception children were taught all set 1 sounds, how to split simple words into sounds and how to blend sounds together to make words.  All children will be at different stages with which sounds they can remember but it will still be beneficial to recap sounds already taught.  </a:t>
            </a:r>
          </a:p>
          <a:p>
            <a:r>
              <a:rPr lang="en-GB" dirty="0">
                <a:cs typeface="Calibri"/>
              </a:rPr>
              <a:t>The image above is an example of the videos which are available through Read Write Inc on their YouTube channel for you to access daily from home (See link below). The Speed sound lesson video (Circled above) will change daily and the other two videos are there as an example of how to read and spell simple words using the sounds.</a:t>
            </a:r>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CFCEC816-04EF-451E-AC94-F5BB99009561}"/>
              </a:ext>
            </a:extLst>
          </p:cNvPr>
          <p:cNvPicPr>
            <a:picLocks noChangeAspect="1"/>
          </p:cNvPicPr>
          <p:nvPr/>
        </p:nvPicPr>
        <p:blipFill>
          <a:blip r:embed="rId3"/>
          <a:stretch>
            <a:fillRect/>
          </a:stretch>
        </p:blipFill>
        <p:spPr>
          <a:xfrm>
            <a:off x="2510287" y="827802"/>
            <a:ext cx="6241827" cy="2809295"/>
          </a:xfrm>
          <a:prstGeom prst="rect">
            <a:avLst/>
          </a:prstGeom>
        </p:spPr>
      </p:pic>
      <p:sp>
        <p:nvSpPr>
          <p:cNvPr id="8" name="Oval 7">
            <a:extLst>
              <a:ext uri="{FF2B5EF4-FFF2-40B4-BE49-F238E27FC236}">
                <a16:creationId xmlns:a16="http://schemas.microsoft.com/office/drawing/2014/main" id="{3711D80C-6525-43BA-8B04-F69236A8A62D}"/>
              </a:ext>
            </a:extLst>
          </p:cNvPr>
          <p:cNvSpPr/>
          <p:nvPr/>
        </p:nvSpPr>
        <p:spPr>
          <a:xfrm>
            <a:off x="2358966" y="1561022"/>
            <a:ext cx="2357884" cy="1984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9">
            <a:extLst>
              <a:ext uri="{FF2B5EF4-FFF2-40B4-BE49-F238E27FC236}">
                <a16:creationId xmlns:a16="http://schemas.microsoft.com/office/drawing/2014/main" id="{7D1BEF3C-F20D-6C42-9571-2988CDDAB497}"/>
              </a:ext>
            </a:extLst>
          </p:cNvPr>
          <p:cNvSpPr/>
          <p:nvPr/>
        </p:nvSpPr>
        <p:spPr>
          <a:xfrm>
            <a:off x="180256" y="212872"/>
            <a:ext cx="7594114" cy="54140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792588D-561B-4FB9-8616-A7D029151824}"/>
              </a:ext>
            </a:extLst>
          </p:cNvPr>
          <p:cNvSpPr txBox="1"/>
          <p:nvPr/>
        </p:nvSpPr>
        <p:spPr>
          <a:xfrm>
            <a:off x="266520" y="295275"/>
            <a:ext cx="5193754"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Phonics information for remote learning.  </a:t>
            </a:r>
          </a:p>
        </p:txBody>
      </p:sp>
      <p:sp>
        <p:nvSpPr>
          <p:cNvPr id="12" name="Rectangle 11">
            <a:extLst>
              <a:ext uri="{FF2B5EF4-FFF2-40B4-BE49-F238E27FC236}">
                <a16:creationId xmlns:a16="http://schemas.microsoft.com/office/drawing/2014/main" id="{112B304E-1247-4D4E-AD5C-CA471A52F747}"/>
              </a:ext>
            </a:extLst>
          </p:cNvPr>
          <p:cNvSpPr/>
          <p:nvPr/>
        </p:nvSpPr>
        <p:spPr>
          <a:xfrm>
            <a:off x="180256" y="6021977"/>
            <a:ext cx="5280018" cy="66236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           </a:t>
            </a:r>
            <a:r>
              <a:rPr lang="en-GB" dirty="0" err="1"/>
              <a:t>s</a:t>
            </a:r>
            <a:r>
              <a:rPr lang="en-GB" dirty="0" err="1">
                <a:solidFill>
                  <a:schemeClr val="tx1"/>
                </a:solidFill>
              </a:rPr>
              <a:t>Subject</a:t>
            </a:r>
            <a:r>
              <a:rPr lang="en-GB" dirty="0">
                <a:solidFill>
                  <a:schemeClr val="tx1"/>
                </a:solidFill>
              </a:rPr>
              <a:t>: Phonics</a:t>
            </a:r>
            <a:endParaRPr lang="en-GB" dirty="0"/>
          </a:p>
        </p:txBody>
      </p:sp>
      <p:pic>
        <p:nvPicPr>
          <p:cNvPr id="13" name="Picture 12">
            <a:extLst>
              <a:ext uri="{FF2B5EF4-FFF2-40B4-BE49-F238E27FC236}">
                <a16:creationId xmlns:a16="http://schemas.microsoft.com/office/drawing/2014/main" id="{2DC17CDE-3490-9646-AE3F-ECDF7D3CEF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0" y="6058964"/>
            <a:ext cx="588390" cy="588390"/>
          </a:xfrm>
          <a:prstGeom prst="rect">
            <a:avLst/>
          </a:prstGeom>
        </p:spPr>
      </p:pic>
    </p:spTree>
    <p:extLst>
      <p:ext uri="{BB962C8B-B14F-4D97-AF65-F5344CB8AC3E}">
        <p14:creationId xmlns:p14="http://schemas.microsoft.com/office/powerpoint/2010/main" val="46452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1FC1F1-748F-411D-B180-0BD1FA5F3A52}"/>
              </a:ext>
            </a:extLst>
          </p:cNvPr>
          <p:cNvSpPr/>
          <p:nvPr/>
        </p:nvSpPr>
        <p:spPr>
          <a:xfrm>
            <a:off x="103517" y="96329"/>
            <a:ext cx="11976338" cy="6671092"/>
          </a:xfrm>
          <a:prstGeom prst="rect">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p>
          <a:p>
            <a:pPr algn="ctr"/>
            <a:endParaRPr lang="en-GB" dirty="0"/>
          </a:p>
          <a:p>
            <a:pPr algn="ctr"/>
            <a:endParaRPr lang="en-GB" dirty="0">
              <a:cs typeface="Calibri" panose="020F0502020204030204"/>
            </a:endParaRPr>
          </a:p>
          <a:p>
            <a:pPr algn="ctr"/>
            <a:endParaRPr lang="en-GB" dirty="0">
              <a:cs typeface="Calibri" panose="020F0502020204030204"/>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panose="020F0502020204030204"/>
            </a:endParaRPr>
          </a:p>
          <a:p>
            <a:pPr algn="ctr"/>
            <a:endParaRPr lang="en-GB" dirty="0"/>
          </a:p>
          <a:p>
            <a:pPr algn="ctr"/>
            <a:endParaRPr lang="en-GB" dirty="0">
              <a:cs typeface="Calibri" panose="020F0502020204030204"/>
            </a:endParaRPr>
          </a:p>
          <a:p>
            <a:pPr algn="ctr"/>
            <a:endParaRPr lang="en-GB" dirty="0"/>
          </a:p>
          <a:p>
            <a:pPr algn="ctr"/>
            <a:endParaRPr lang="en-GB"/>
          </a:p>
          <a:p>
            <a:pPr algn="ctr"/>
            <a:endParaRPr lang="en-GB" dirty="0">
              <a:cs typeface="Calibri"/>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a:endParaRPr>
          </a:p>
          <a:p>
            <a:pPr algn="ctr"/>
            <a:endParaRPr lang="en-GB" dirty="0">
              <a:cs typeface="Calibri"/>
            </a:endParaRPr>
          </a:p>
        </p:txBody>
      </p:sp>
      <p:sp>
        <p:nvSpPr>
          <p:cNvPr id="4" name="TextBox 3">
            <a:extLst>
              <a:ext uri="{FF2B5EF4-FFF2-40B4-BE49-F238E27FC236}">
                <a16:creationId xmlns:a16="http://schemas.microsoft.com/office/drawing/2014/main" id="{4792588D-561B-4FB9-8616-A7D029151824}"/>
              </a:ext>
            </a:extLst>
          </p:cNvPr>
          <p:cNvSpPr txBox="1"/>
          <p:nvPr/>
        </p:nvSpPr>
        <p:spPr>
          <a:xfrm>
            <a:off x="266520" y="295275"/>
            <a:ext cx="432470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Phonics information for remote learning.  </a:t>
            </a:r>
          </a:p>
        </p:txBody>
      </p:sp>
      <p:sp>
        <p:nvSpPr>
          <p:cNvPr id="5" name="TextBox 4">
            <a:extLst>
              <a:ext uri="{FF2B5EF4-FFF2-40B4-BE49-F238E27FC236}">
                <a16:creationId xmlns:a16="http://schemas.microsoft.com/office/drawing/2014/main" id="{B0413337-945E-4AA4-B8E8-DC1F69BA9409}"/>
              </a:ext>
            </a:extLst>
          </p:cNvPr>
          <p:cNvSpPr txBox="1"/>
          <p:nvPr/>
        </p:nvSpPr>
        <p:spPr>
          <a:xfrm>
            <a:off x="119872" y="971010"/>
            <a:ext cx="7932747"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Here are some links to online phonics games you can play with your child at home.</a:t>
            </a:r>
          </a:p>
        </p:txBody>
      </p:sp>
      <p:pic>
        <p:nvPicPr>
          <p:cNvPr id="6" name="Picture 8" descr="Graphical user interface, text&#10;&#10;Description automatically generated">
            <a:extLst>
              <a:ext uri="{FF2B5EF4-FFF2-40B4-BE49-F238E27FC236}">
                <a16:creationId xmlns:a16="http://schemas.microsoft.com/office/drawing/2014/main" id="{C183F020-EDFD-4543-AA83-82DDCA267F7E}"/>
              </a:ext>
            </a:extLst>
          </p:cNvPr>
          <p:cNvPicPr>
            <a:picLocks noChangeAspect="1"/>
          </p:cNvPicPr>
          <p:nvPr/>
        </p:nvPicPr>
        <p:blipFill>
          <a:blip r:embed="rId2"/>
          <a:stretch>
            <a:fillRect/>
          </a:stretch>
        </p:blipFill>
        <p:spPr>
          <a:xfrm>
            <a:off x="641230" y="2674193"/>
            <a:ext cx="2743200" cy="1509615"/>
          </a:xfrm>
          <a:prstGeom prst="rect">
            <a:avLst/>
          </a:prstGeom>
        </p:spPr>
      </p:pic>
      <p:sp>
        <p:nvSpPr>
          <p:cNvPr id="9" name="TextBox 8">
            <a:extLst>
              <a:ext uri="{FF2B5EF4-FFF2-40B4-BE49-F238E27FC236}">
                <a16:creationId xmlns:a16="http://schemas.microsoft.com/office/drawing/2014/main" id="{971EA533-D4E6-42F6-8878-9BB110F90C80}"/>
              </a:ext>
            </a:extLst>
          </p:cNvPr>
          <p:cNvSpPr txBox="1"/>
          <p:nvPr/>
        </p:nvSpPr>
        <p:spPr>
          <a:xfrm>
            <a:off x="3616444" y="3185124"/>
            <a:ext cx="711391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hlinkClick r:id="rId3"/>
              </a:rPr>
              <a:t>https://www.phonicsplay.co.uk/resources/phase/2/buried-treasure</a:t>
            </a:r>
            <a:r>
              <a:rPr lang="en-GB" dirty="0">
                <a:cs typeface="Calibri"/>
              </a:rPr>
              <a:t>  </a:t>
            </a:r>
            <a:endParaRPr lang="en-GB">
              <a:cs typeface="Calibri"/>
            </a:endParaRPr>
          </a:p>
        </p:txBody>
      </p:sp>
      <p:sp>
        <p:nvSpPr>
          <p:cNvPr id="10" name="TextBox 9">
            <a:extLst>
              <a:ext uri="{FF2B5EF4-FFF2-40B4-BE49-F238E27FC236}">
                <a16:creationId xmlns:a16="http://schemas.microsoft.com/office/drawing/2014/main" id="{1CCE5647-BE15-4632-9109-D69A879973BF}"/>
              </a:ext>
            </a:extLst>
          </p:cNvPr>
          <p:cNvSpPr txBox="1"/>
          <p:nvPr/>
        </p:nvSpPr>
        <p:spPr>
          <a:xfrm>
            <a:off x="3717085" y="4665992"/>
            <a:ext cx="691263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After clicking start, choose phase 2 and revise all phase 2 sounds.</a:t>
            </a:r>
          </a:p>
        </p:txBody>
      </p:sp>
      <p:pic>
        <p:nvPicPr>
          <p:cNvPr id="11" name="Picture 11" descr="Graphical user interface, chart&#10;&#10;Description automatically generated">
            <a:extLst>
              <a:ext uri="{FF2B5EF4-FFF2-40B4-BE49-F238E27FC236}">
                <a16:creationId xmlns:a16="http://schemas.microsoft.com/office/drawing/2014/main" id="{8CABC6A8-864D-4381-A731-5C3E5437C8F3}"/>
              </a:ext>
            </a:extLst>
          </p:cNvPr>
          <p:cNvPicPr>
            <a:picLocks noChangeAspect="1"/>
          </p:cNvPicPr>
          <p:nvPr/>
        </p:nvPicPr>
        <p:blipFill>
          <a:blip r:embed="rId4"/>
          <a:stretch>
            <a:fillRect/>
          </a:stretch>
        </p:blipFill>
        <p:spPr>
          <a:xfrm>
            <a:off x="641230" y="4497142"/>
            <a:ext cx="2743200" cy="1486810"/>
          </a:xfrm>
          <a:prstGeom prst="rect">
            <a:avLst/>
          </a:prstGeom>
        </p:spPr>
      </p:pic>
      <p:sp>
        <p:nvSpPr>
          <p:cNvPr id="12" name="Oval 11">
            <a:extLst>
              <a:ext uri="{FF2B5EF4-FFF2-40B4-BE49-F238E27FC236}">
                <a16:creationId xmlns:a16="http://schemas.microsoft.com/office/drawing/2014/main" id="{2AEC9518-1092-4F34-8DFB-095FED89450F}"/>
              </a:ext>
            </a:extLst>
          </p:cNvPr>
          <p:cNvSpPr/>
          <p:nvPr/>
        </p:nvSpPr>
        <p:spPr>
          <a:xfrm>
            <a:off x="2044460" y="5660364"/>
            <a:ext cx="934527" cy="359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14A0B387-1D58-48E2-80AC-D6700D5792FB}"/>
              </a:ext>
            </a:extLst>
          </p:cNvPr>
          <p:cNvCxnSpPr/>
          <p:nvPr/>
        </p:nvCxnSpPr>
        <p:spPr>
          <a:xfrm flipH="1">
            <a:off x="2943585" y="5084373"/>
            <a:ext cx="2435524" cy="727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17727C-D267-42C4-AC84-62A4C6D84358}"/>
              </a:ext>
            </a:extLst>
          </p:cNvPr>
          <p:cNvSpPr txBox="1"/>
          <p:nvPr/>
        </p:nvSpPr>
        <p:spPr>
          <a:xfrm>
            <a:off x="3932746" y="1459840"/>
            <a:ext cx="277195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Buried treasure </a:t>
            </a:r>
            <a:endParaRPr lang="en-GB">
              <a:cs typeface="Calibri"/>
            </a:endParaRPr>
          </a:p>
        </p:txBody>
      </p:sp>
      <p:pic>
        <p:nvPicPr>
          <p:cNvPr id="15" name="Picture 2" descr="Original">
            <a:extLst>
              <a:ext uri="{FF2B5EF4-FFF2-40B4-BE49-F238E27FC236}">
                <a16:creationId xmlns:a16="http://schemas.microsoft.com/office/drawing/2014/main" id="{891E8A26-77D2-7B4C-94E2-7B1BFEAE98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5803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1FC1F1-748F-411D-B180-0BD1FA5F3A52}"/>
              </a:ext>
            </a:extLst>
          </p:cNvPr>
          <p:cNvSpPr/>
          <p:nvPr/>
        </p:nvSpPr>
        <p:spPr>
          <a:xfrm>
            <a:off x="103517" y="96329"/>
            <a:ext cx="11976338" cy="6671092"/>
          </a:xfrm>
          <a:prstGeom prst="rect">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p>
          <a:p>
            <a:pPr algn="ctr"/>
            <a:endParaRPr lang="en-GB" dirty="0"/>
          </a:p>
          <a:p>
            <a:pPr algn="ctr"/>
            <a:endParaRPr lang="en-GB" dirty="0">
              <a:cs typeface="Calibri" panose="020F0502020204030204"/>
            </a:endParaRPr>
          </a:p>
          <a:p>
            <a:pPr algn="ctr"/>
            <a:endParaRPr lang="en-GB" dirty="0">
              <a:cs typeface="Calibri" panose="020F0502020204030204"/>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panose="020F0502020204030204"/>
            </a:endParaRPr>
          </a:p>
          <a:p>
            <a:pPr algn="ctr"/>
            <a:endParaRPr lang="en-GB" dirty="0"/>
          </a:p>
          <a:p>
            <a:pPr algn="ctr"/>
            <a:endParaRPr lang="en-GB" dirty="0">
              <a:cs typeface="Calibri" panose="020F0502020204030204"/>
            </a:endParaRPr>
          </a:p>
          <a:p>
            <a:pPr algn="ctr"/>
            <a:endParaRPr lang="en-GB" dirty="0"/>
          </a:p>
          <a:p>
            <a:pPr algn="ctr"/>
            <a:endParaRPr lang="en-GB"/>
          </a:p>
          <a:p>
            <a:pPr algn="ctr"/>
            <a:endParaRPr lang="en-GB" dirty="0">
              <a:cs typeface="Calibri"/>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a:endParaRPr>
          </a:p>
          <a:p>
            <a:pPr algn="ctr"/>
            <a:endParaRPr lang="en-GB" dirty="0">
              <a:cs typeface="Calibri"/>
            </a:endParaRPr>
          </a:p>
        </p:txBody>
      </p:sp>
      <p:sp>
        <p:nvSpPr>
          <p:cNvPr id="4" name="TextBox 3">
            <a:extLst>
              <a:ext uri="{FF2B5EF4-FFF2-40B4-BE49-F238E27FC236}">
                <a16:creationId xmlns:a16="http://schemas.microsoft.com/office/drawing/2014/main" id="{4792588D-561B-4FB9-8616-A7D029151824}"/>
              </a:ext>
            </a:extLst>
          </p:cNvPr>
          <p:cNvSpPr txBox="1"/>
          <p:nvPr/>
        </p:nvSpPr>
        <p:spPr>
          <a:xfrm>
            <a:off x="266520" y="295275"/>
            <a:ext cx="432470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Phonics information for remote learning.  </a:t>
            </a:r>
          </a:p>
        </p:txBody>
      </p:sp>
      <p:sp>
        <p:nvSpPr>
          <p:cNvPr id="5" name="TextBox 4">
            <a:extLst>
              <a:ext uri="{FF2B5EF4-FFF2-40B4-BE49-F238E27FC236}">
                <a16:creationId xmlns:a16="http://schemas.microsoft.com/office/drawing/2014/main" id="{B0413337-945E-4AA4-B8E8-DC1F69BA9409}"/>
              </a:ext>
            </a:extLst>
          </p:cNvPr>
          <p:cNvSpPr txBox="1"/>
          <p:nvPr/>
        </p:nvSpPr>
        <p:spPr>
          <a:xfrm>
            <a:off x="119873" y="971010"/>
            <a:ext cx="7947495"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Here are some links to online phonics games you can play with your child at home.</a:t>
            </a:r>
          </a:p>
        </p:txBody>
      </p:sp>
      <p:sp>
        <p:nvSpPr>
          <p:cNvPr id="9" name="TextBox 8">
            <a:extLst>
              <a:ext uri="{FF2B5EF4-FFF2-40B4-BE49-F238E27FC236}">
                <a16:creationId xmlns:a16="http://schemas.microsoft.com/office/drawing/2014/main" id="{971EA533-D4E6-42F6-8878-9BB110F90C80}"/>
              </a:ext>
            </a:extLst>
          </p:cNvPr>
          <p:cNvSpPr txBox="1"/>
          <p:nvPr/>
        </p:nvSpPr>
        <p:spPr>
          <a:xfrm>
            <a:off x="3616444" y="3185124"/>
            <a:ext cx="711391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 </a:t>
            </a:r>
            <a:r>
              <a:rPr lang="en-GB" dirty="0">
                <a:cs typeface="Calibri"/>
              </a:rPr>
              <a:t> </a:t>
            </a:r>
            <a:r>
              <a:rPr lang="en-GB" dirty="0">
                <a:ea typeface="+mn-lt"/>
                <a:cs typeface="+mn-lt"/>
                <a:hlinkClick r:id="rId2"/>
              </a:rPr>
              <a:t>https://www.phonicsplay.co.uk/resources/phase/2/dragons-den</a:t>
            </a:r>
            <a:r>
              <a:rPr lang="en-GB" dirty="0">
                <a:ea typeface="+mn-lt"/>
                <a:cs typeface="+mn-lt"/>
              </a:rPr>
              <a:t> </a:t>
            </a:r>
            <a:endParaRPr lang="en-US">
              <a:ea typeface="+mn-lt"/>
              <a:cs typeface="+mn-lt"/>
            </a:endParaRPr>
          </a:p>
        </p:txBody>
      </p:sp>
      <p:sp>
        <p:nvSpPr>
          <p:cNvPr id="10" name="TextBox 9">
            <a:extLst>
              <a:ext uri="{FF2B5EF4-FFF2-40B4-BE49-F238E27FC236}">
                <a16:creationId xmlns:a16="http://schemas.microsoft.com/office/drawing/2014/main" id="{1CCE5647-BE15-4632-9109-D69A879973BF}"/>
              </a:ext>
            </a:extLst>
          </p:cNvPr>
          <p:cNvSpPr txBox="1"/>
          <p:nvPr/>
        </p:nvSpPr>
        <p:spPr>
          <a:xfrm>
            <a:off x="3717085" y="4665992"/>
            <a:ext cx="691263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After clicking start, choose phase 2 and revise all phase 2 sounds.</a:t>
            </a:r>
          </a:p>
        </p:txBody>
      </p:sp>
      <p:cxnSp>
        <p:nvCxnSpPr>
          <p:cNvPr id="13" name="Straight Arrow Connector 12">
            <a:extLst>
              <a:ext uri="{FF2B5EF4-FFF2-40B4-BE49-F238E27FC236}">
                <a16:creationId xmlns:a16="http://schemas.microsoft.com/office/drawing/2014/main" id="{14A0B387-1D58-48E2-80AC-D6700D5792FB}"/>
              </a:ext>
            </a:extLst>
          </p:cNvPr>
          <p:cNvCxnSpPr/>
          <p:nvPr/>
        </p:nvCxnSpPr>
        <p:spPr>
          <a:xfrm flipH="1">
            <a:off x="2943585" y="5084373"/>
            <a:ext cx="2435524" cy="727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17727C-D267-42C4-AC84-62A4C6D84358}"/>
              </a:ext>
            </a:extLst>
          </p:cNvPr>
          <p:cNvSpPr txBox="1"/>
          <p:nvPr/>
        </p:nvSpPr>
        <p:spPr>
          <a:xfrm>
            <a:off x="3932746" y="1459840"/>
            <a:ext cx="277195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Dragon's Den</a:t>
            </a:r>
          </a:p>
        </p:txBody>
      </p:sp>
      <p:pic>
        <p:nvPicPr>
          <p:cNvPr id="2" name="Picture 6" descr="A picture containing graphical user interface&#10;&#10;Description automatically generated">
            <a:extLst>
              <a:ext uri="{FF2B5EF4-FFF2-40B4-BE49-F238E27FC236}">
                <a16:creationId xmlns:a16="http://schemas.microsoft.com/office/drawing/2014/main" id="{90077ED5-2F86-4AD9-A6A6-7007929066A1}"/>
              </a:ext>
            </a:extLst>
          </p:cNvPr>
          <p:cNvPicPr>
            <a:picLocks noChangeAspect="1"/>
          </p:cNvPicPr>
          <p:nvPr/>
        </p:nvPicPr>
        <p:blipFill>
          <a:blip r:embed="rId3"/>
          <a:stretch>
            <a:fillRect/>
          </a:stretch>
        </p:blipFill>
        <p:spPr>
          <a:xfrm>
            <a:off x="641230" y="2296320"/>
            <a:ext cx="2743200" cy="1402718"/>
          </a:xfrm>
          <a:prstGeom prst="rect">
            <a:avLst/>
          </a:prstGeom>
        </p:spPr>
      </p:pic>
      <p:pic>
        <p:nvPicPr>
          <p:cNvPr id="7" name="Picture 7" descr="Graphical user interface&#10;&#10;Description automatically generated">
            <a:extLst>
              <a:ext uri="{FF2B5EF4-FFF2-40B4-BE49-F238E27FC236}">
                <a16:creationId xmlns:a16="http://schemas.microsoft.com/office/drawing/2014/main" id="{145A4D46-A46F-4BF5-B980-4BDAEBD2F889}"/>
              </a:ext>
            </a:extLst>
          </p:cNvPr>
          <p:cNvPicPr>
            <a:picLocks noChangeAspect="1"/>
          </p:cNvPicPr>
          <p:nvPr/>
        </p:nvPicPr>
        <p:blipFill>
          <a:blip r:embed="rId4"/>
          <a:stretch>
            <a:fillRect/>
          </a:stretch>
        </p:blipFill>
        <p:spPr>
          <a:xfrm>
            <a:off x="713117" y="4553543"/>
            <a:ext cx="2743200" cy="1489027"/>
          </a:xfrm>
          <a:prstGeom prst="rect">
            <a:avLst/>
          </a:prstGeom>
        </p:spPr>
      </p:pic>
      <p:sp>
        <p:nvSpPr>
          <p:cNvPr id="12" name="Oval 11">
            <a:extLst>
              <a:ext uri="{FF2B5EF4-FFF2-40B4-BE49-F238E27FC236}">
                <a16:creationId xmlns:a16="http://schemas.microsoft.com/office/drawing/2014/main" id="{2AEC9518-1092-4F34-8DFB-095FED89450F}"/>
              </a:ext>
            </a:extLst>
          </p:cNvPr>
          <p:cNvSpPr/>
          <p:nvPr/>
        </p:nvSpPr>
        <p:spPr>
          <a:xfrm>
            <a:off x="2116347" y="5674741"/>
            <a:ext cx="934527" cy="359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Original">
            <a:extLst>
              <a:ext uri="{FF2B5EF4-FFF2-40B4-BE49-F238E27FC236}">
                <a16:creationId xmlns:a16="http://schemas.microsoft.com/office/drawing/2014/main" id="{BF1494E1-42D0-1443-B999-AC86CE1966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6529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1FC1F1-748F-411D-B180-0BD1FA5F3A52}"/>
              </a:ext>
            </a:extLst>
          </p:cNvPr>
          <p:cNvSpPr/>
          <p:nvPr/>
        </p:nvSpPr>
        <p:spPr>
          <a:xfrm>
            <a:off x="103517" y="96329"/>
            <a:ext cx="11976338" cy="6671092"/>
          </a:xfrm>
          <a:prstGeom prst="rect">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p>
          <a:p>
            <a:pPr algn="ctr"/>
            <a:endParaRPr lang="en-GB" dirty="0"/>
          </a:p>
          <a:p>
            <a:pPr algn="ctr"/>
            <a:endParaRPr lang="en-GB" dirty="0">
              <a:cs typeface="Calibri" panose="020F0502020204030204"/>
            </a:endParaRPr>
          </a:p>
          <a:p>
            <a:pPr algn="ctr"/>
            <a:endParaRPr lang="en-GB" dirty="0">
              <a:cs typeface="Calibri" panose="020F0502020204030204"/>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panose="020F0502020204030204"/>
            </a:endParaRPr>
          </a:p>
          <a:p>
            <a:pPr algn="ctr"/>
            <a:endParaRPr lang="en-GB" dirty="0"/>
          </a:p>
          <a:p>
            <a:pPr algn="ctr"/>
            <a:endParaRPr lang="en-GB" dirty="0">
              <a:cs typeface="Calibri" panose="020F0502020204030204"/>
            </a:endParaRPr>
          </a:p>
          <a:p>
            <a:pPr algn="ctr"/>
            <a:endParaRPr lang="en-GB" dirty="0"/>
          </a:p>
          <a:p>
            <a:pPr algn="ctr"/>
            <a:endParaRPr lang="en-GB"/>
          </a:p>
          <a:p>
            <a:pPr algn="ctr"/>
            <a:endParaRPr lang="en-GB" dirty="0">
              <a:cs typeface="Calibri"/>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a:endParaRPr>
          </a:p>
          <a:p>
            <a:pPr algn="ctr"/>
            <a:endParaRPr lang="en-GB" dirty="0">
              <a:cs typeface="Calibri"/>
            </a:endParaRPr>
          </a:p>
        </p:txBody>
      </p:sp>
      <p:sp>
        <p:nvSpPr>
          <p:cNvPr id="4" name="TextBox 3">
            <a:extLst>
              <a:ext uri="{FF2B5EF4-FFF2-40B4-BE49-F238E27FC236}">
                <a16:creationId xmlns:a16="http://schemas.microsoft.com/office/drawing/2014/main" id="{4792588D-561B-4FB9-8616-A7D029151824}"/>
              </a:ext>
            </a:extLst>
          </p:cNvPr>
          <p:cNvSpPr txBox="1"/>
          <p:nvPr/>
        </p:nvSpPr>
        <p:spPr>
          <a:xfrm>
            <a:off x="266520" y="295275"/>
            <a:ext cx="432470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Phonics information for remote learning.  </a:t>
            </a:r>
          </a:p>
        </p:txBody>
      </p:sp>
      <p:sp>
        <p:nvSpPr>
          <p:cNvPr id="5" name="TextBox 4">
            <a:extLst>
              <a:ext uri="{FF2B5EF4-FFF2-40B4-BE49-F238E27FC236}">
                <a16:creationId xmlns:a16="http://schemas.microsoft.com/office/drawing/2014/main" id="{B0413337-945E-4AA4-B8E8-DC1F69BA9409}"/>
              </a:ext>
            </a:extLst>
          </p:cNvPr>
          <p:cNvSpPr txBox="1"/>
          <p:nvPr/>
        </p:nvSpPr>
        <p:spPr>
          <a:xfrm>
            <a:off x="112146" y="971010"/>
            <a:ext cx="794047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Here are some links to online phonics games you can play with your child at home.</a:t>
            </a:r>
          </a:p>
        </p:txBody>
      </p:sp>
      <p:sp>
        <p:nvSpPr>
          <p:cNvPr id="9" name="TextBox 8">
            <a:extLst>
              <a:ext uri="{FF2B5EF4-FFF2-40B4-BE49-F238E27FC236}">
                <a16:creationId xmlns:a16="http://schemas.microsoft.com/office/drawing/2014/main" id="{971EA533-D4E6-42F6-8878-9BB110F90C80}"/>
              </a:ext>
            </a:extLst>
          </p:cNvPr>
          <p:cNvSpPr txBox="1"/>
          <p:nvPr/>
        </p:nvSpPr>
        <p:spPr>
          <a:xfrm>
            <a:off x="3616444" y="3185124"/>
            <a:ext cx="711391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hlinkClick r:id="rId2"/>
              </a:rPr>
              <a:t>https://www.phonicsbloom.com/uk/game/flash-cards?phase=2</a:t>
            </a:r>
            <a:r>
              <a:rPr lang="en-GB" dirty="0">
                <a:ea typeface="+mn-lt"/>
                <a:cs typeface="+mn-lt"/>
              </a:rPr>
              <a:t> </a:t>
            </a:r>
            <a:endParaRPr lang="en-US"/>
          </a:p>
        </p:txBody>
      </p:sp>
      <p:sp>
        <p:nvSpPr>
          <p:cNvPr id="14" name="TextBox 13">
            <a:extLst>
              <a:ext uri="{FF2B5EF4-FFF2-40B4-BE49-F238E27FC236}">
                <a16:creationId xmlns:a16="http://schemas.microsoft.com/office/drawing/2014/main" id="{2D17727C-D267-42C4-AC84-62A4C6D84358}"/>
              </a:ext>
            </a:extLst>
          </p:cNvPr>
          <p:cNvSpPr txBox="1"/>
          <p:nvPr/>
        </p:nvSpPr>
        <p:spPr>
          <a:xfrm>
            <a:off x="3932746" y="1459840"/>
            <a:ext cx="277195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Flash cards</a:t>
            </a:r>
          </a:p>
        </p:txBody>
      </p:sp>
      <p:pic>
        <p:nvPicPr>
          <p:cNvPr id="6" name="Picture 7" descr="Graphical user interface, application&#10;&#10;Description automatically generated">
            <a:extLst>
              <a:ext uri="{FF2B5EF4-FFF2-40B4-BE49-F238E27FC236}">
                <a16:creationId xmlns:a16="http://schemas.microsoft.com/office/drawing/2014/main" id="{57476CEE-15A6-4225-A446-9E5F5A63ED27}"/>
              </a:ext>
            </a:extLst>
          </p:cNvPr>
          <p:cNvPicPr>
            <a:picLocks noChangeAspect="1"/>
          </p:cNvPicPr>
          <p:nvPr/>
        </p:nvPicPr>
        <p:blipFill>
          <a:blip r:embed="rId3"/>
          <a:stretch>
            <a:fillRect/>
          </a:stretch>
        </p:blipFill>
        <p:spPr>
          <a:xfrm>
            <a:off x="669985" y="2160907"/>
            <a:ext cx="2743200" cy="1731054"/>
          </a:xfrm>
          <a:prstGeom prst="rect">
            <a:avLst/>
          </a:prstGeom>
        </p:spPr>
      </p:pic>
      <p:sp>
        <p:nvSpPr>
          <p:cNvPr id="15" name="TextBox 14">
            <a:extLst>
              <a:ext uri="{FF2B5EF4-FFF2-40B4-BE49-F238E27FC236}">
                <a16:creationId xmlns:a16="http://schemas.microsoft.com/office/drawing/2014/main" id="{BCD130A8-B2F0-44C7-BF46-00622CF85050}"/>
              </a:ext>
            </a:extLst>
          </p:cNvPr>
          <p:cNvSpPr txBox="1"/>
          <p:nvPr/>
        </p:nvSpPr>
        <p:spPr>
          <a:xfrm>
            <a:off x="3745840" y="5471123"/>
            <a:ext cx="711391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hlinkClick r:id="rId4"/>
              </a:rPr>
              <a:t>https://www.phonicsbloom.com/uk/game/fishy-phonics?phase=2</a:t>
            </a:r>
            <a:r>
              <a:rPr lang="en-GB" dirty="0">
                <a:ea typeface="+mn-lt"/>
                <a:cs typeface="+mn-lt"/>
              </a:rPr>
              <a:t> </a:t>
            </a:r>
            <a:endParaRPr lang="en-US"/>
          </a:p>
        </p:txBody>
      </p:sp>
      <p:pic>
        <p:nvPicPr>
          <p:cNvPr id="8" name="Picture 10" descr="Graphical user interface, application&#10;&#10;Description automatically generated">
            <a:extLst>
              <a:ext uri="{FF2B5EF4-FFF2-40B4-BE49-F238E27FC236}">
                <a16:creationId xmlns:a16="http://schemas.microsoft.com/office/drawing/2014/main" id="{3533E7BD-2F27-4E98-90FE-676FD933CC41}"/>
              </a:ext>
            </a:extLst>
          </p:cNvPr>
          <p:cNvPicPr>
            <a:picLocks noChangeAspect="1"/>
          </p:cNvPicPr>
          <p:nvPr/>
        </p:nvPicPr>
        <p:blipFill>
          <a:blip r:embed="rId5"/>
          <a:stretch>
            <a:fillRect/>
          </a:stretch>
        </p:blipFill>
        <p:spPr>
          <a:xfrm>
            <a:off x="669985" y="4648564"/>
            <a:ext cx="2743200" cy="1644041"/>
          </a:xfrm>
          <a:prstGeom prst="rect">
            <a:avLst/>
          </a:prstGeom>
        </p:spPr>
      </p:pic>
      <p:sp>
        <p:nvSpPr>
          <p:cNvPr id="16" name="TextBox 15">
            <a:extLst>
              <a:ext uri="{FF2B5EF4-FFF2-40B4-BE49-F238E27FC236}">
                <a16:creationId xmlns:a16="http://schemas.microsoft.com/office/drawing/2014/main" id="{49E29ED3-AA2E-4E9C-9359-7DDE4CBE14CC}"/>
              </a:ext>
            </a:extLst>
          </p:cNvPr>
          <p:cNvSpPr txBox="1"/>
          <p:nvPr/>
        </p:nvSpPr>
        <p:spPr>
          <a:xfrm>
            <a:off x="3932745" y="3947122"/>
            <a:ext cx="277195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Fishy Phonics</a:t>
            </a:r>
          </a:p>
        </p:txBody>
      </p:sp>
      <p:pic>
        <p:nvPicPr>
          <p:cNvPr id="11" name="Picture 2" descr="Original">
            <a:extLst>
              <a:ext uri="{FF2B5EF4-FFF2-40B4-BE49-F238E27FC236}">
                <a16:creationId xmlns:a16="http://schemas.microsoft.com/office/drawing/2014/main" id="{37EBF855-85DE-6144-864C-C1FDB18A00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7610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1FC1F1-748F-411D-B180-0BD1FA5F3A52}"/>
              </a:ext>
            </a:extLst>
          </p:cNvPr>
          <p:cNvSpPr/>
          <p:nvPr/>
        </p:nvSpPr>
        <p:spPr>
          <a:xfrm>
            <a:off x="103517" y="96329"/>
            <a:ext cx="11976338" cy="6671092"/>
          </a:xfrm>
          <a:prstGeom prst="rect">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p>
          <a:p>
            <a:pPr algn="ctr"/>
            <a:endParaRPr lang="en-GB" dirty="0"/>
          </a:p>
          <a:p>
            <a:pPr algn="ctr"/>
            <a:endParaRPr lang="en-GB" dirty="0">
              <a:cs typeface="Calibri" panose="020F0502020204030204"/>
            </a:endParaRPr>
          </a:p>
          <a:p>
            <a:pPr algn="ctr"/>
            <a:endParaRPr lang="en-GB" dirty="0">
              <a:cs typeface="Calibri" panose="020F0502020204030204"/>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panose="020F0502020204030204"/>
            </a:endParaRPr>
          </a:p>
          <a:p>
            <a:pPr algn="ctr"/>
            <a:endParaRPr lang="en-GB" dirty="0"/>
          </a:p>
          <a:p>
            <a:pPr algn="ctr"/>
            <a:endParaRPr lang="en-GB" dirty="0">
              <a:cs typeface="Calibri" panose="020F0502020204030204"/>
            </a:endParaRPr>
          </a:p>
          <a:p>
            <a:pPr algn="ctr"/>
            <a:endParaRPr lang="en-GB" dirty="0"/>
          </a:p>
          <a:p>
            <a:pPr algn="ctr"/>
            <a:endParaRPr lang="en-GB"/>
          </a:p>
          <a:p>
            <a:pPr algn="ctr"/>
            <a:endParaRPr lang="en-GB" dirty="0">
              <a:cs typeface="Calibri"/>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cs typeface="Calibri"/>
            </a:endParaRPr>
          </a:p>
          <a:p>
            <a:pPr algn="ctr"/>
            <a:endParaRPr lang="en-GB" dirty="0">
              <a:cs typeface="Calibri"/>
            </a:endParaRPr>
          </a:p>
        </p:txBody>
      </p:sp>
      <p:sp>
        <p:nvSpPr>
          <p:cNvPr id="4" name="TextBox 3">
            <a:extLst>
              <a:ext uri="{FF2B5EF4-FFF2-40B4-BE49-F238E27FC236}">
                <a16:creationId xmlns:a16="http://schemas.microsoft.com/office/drawing/2014/main" id="{4792588D-561B-4FB9-8616-A7D029151824}"/>
              </a:ext>
            </a:extLst>
          </p:cNvPr>
          <p:cNvSpPr txBox="1"/>
          <p:nvPr/>
        </p:nvSpPr>
        <p:spPr>
          <a:xfrm>
            <a:off x="266520" y="295275"/>
            <a:ext cx="432470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Phonics information for remote learning.  </a:t>
            </a:r>
          </a:p>
        </p:txBody>
      </p:sp>
      <p:sp>
        <p:nvSpPr>
          <p:cNvPr id="5" name="TextBox 4">
            <a:extLst>
              <a:ext uri="{FF2B5EF4-FFF2-40B4-BE49-F238E27FC236}">
                <a16:creationId xmlns:a16="http://schemas.microsoft.com/office/drawing/2014/main" id="{B0413337-945E-4AA4-B8E8-DC1F69BA9409}"/>
              </a:ext>
            </a:extLst>
          </p:cNvPr>
          <p:cNvSpPr txBox="1"/>
          <p:nvPr/>
        </p:nvSpPr>
        <p:spPr>
          <a:xfrm>
            <a:off x="119871" y="971010"/>
            <a:ext cx="800531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Here are some links to online phonics games you can play with your child at home.</a:t>
            </a:r>
          </a:p>
        </p:txBody>
      </p:sp>
      <p:sp>
        <p:nvSpPr>
          <p:cNvPr id="9" name="TextBox 8">
            <a:extLst>
              <a:ext uri="{FF2B5EF4-FFF2-40B4-BE49-F238E27FC236}">
                <a16:creationId xmlns:a16="http://schemas.microsoft.com/office/drawing/2014/main" id="{971EA533-D4E6-42F6-8878-9BB110F90C80}"/>
              </a:ext>
            </a:extLst>
          </p:cNvPr>
          <p:cNvSpPr txBox="1"/>
          <p:nvPr/>
        </p:nvSpPr>
        <p:spPr>
          <a:xfrm>
            <a:off x="3616444" y="3185124"/>
            <a:ext cx="711391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hlinkClick r:id="rId2"/>
              </a:rPr>
              <a:t>http://www.ictgames.com/mobilePage/skyWriter/index.html</a:t>
            </a:r>
            <a:r>
              <a:rPr lang="en-GB" dirty="0">
                <a:ea typeface="+mn-lt"/>
                <a:cs typeface="+mn-lt"/>
              </a:rPr>
              <a:t> </a:t>
            </a:r>
            <a:endParaRPr lang="en-US"/>
          </a:p>
        </p:txBody>
      </p:sp>
      <p:sp>
        <p:nvSpPr>
          <p:cNvPr id="14" name="TextBox 13">
            <a:extLst>
              <a:ext uri="{FF2B5EF4-FFF2-40B4-BE49-F238E27FC236}">
                <a16:creationId xmlns:a16="http://schemas.microsoft.com/office/drawing/2014/main" id="{2D17727C-D267-42C4-AC84-62A4C6D84358}"/>
              </a:ext>
            </a:extLst>
          </p:cNvPr>
          <p:cNvSpPr txBox="1"/>
          <p:nvPr/>
        </p:nvSpPr>
        <p:spPr>
          <a:xfrm>
            <a:off x="3932746" y="1459840"/>
            <a:ext cx="277195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Sky Writer</a:t>
            </a:r>
          </a:p>
        </p:txBody>
      </p:sp>
      <p:sp>
        <p:nvSpPr>
          <p:cNvPr id="15" name="TextBox 14">
            <a:extLst>
              <a:ext uri="{FF2B5EF4-FFF2-40B4-BE49-F238E27FC236}">
                <a16:creationId xmlns:a16="http://schemas.microsoft.com/office/drawing/2014/main" id="{BCD130A8-B2F0-44C7-BF46-00622CF85050}"/>
              </a:ext>
            </a:extLst>
          </p:cNvPr>
          <p:cNvSpPr txBox="1"/>
          <p:nvPr/>
        </p:nvSpPr>
        <p:spPr>
          <a:xfrm>
            <a:off x="3659576" y="6333765"/>
            <a:ext cx="711391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hlinkClick r:id="rId3"/>
              </a:rPr>
              <a:t>https://www.bbc.co.uk/bitesize/topics/zf2yf4j</a:t>
            </a:r>
            <a:r>
              <a:rPr lang="en-GB" dirty="0">
                <a:ea typeface="+mn-lt"/>
                <a:cs typeface="+mn-lt"/>
              </a:rPr>
              <a:t> </a:t>
            </a:r>
            <a:endParaRPr lang="en-US"/>
          </a:p>
        </p:txBody>
      </p:sp>
      <p:sp>
        <p:nvSpPr>
          <p:cNvPr id="16" name="TextBox 15">
            <a:extLst>
              <a:ext uri="{FF2B5EF4-FFF2-40B4-BE49-F238E27FC236}">
                <a16:creationId xmlns:a16="http://schemas.microsoft.com/office/drawing/2014/main" id="{49E29ED3-AA2E-4E9C-9359-7DDE4CBE14CC}"/>
              </a:ext>
            </a:extLst>
          </p:cNvPr>
          <p:cNvSpPr txBox="1"/>
          <p:nvPr/>
        </p:nvSpPr>
        <p:spPr>
          <a:xfrm>
            <a:off x="3975877" y="4680367"/>
            <a:ext cx="4827917"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BBC Bitesize Phonics videos</a:t>
            </a:r>
          </a:p>
        </p:txBody>
      </p:sp>
      <p:pic>
        <p:nvPicPr>
          <p:cNvPr id="2" name="Picture 6" descr="Graphical user interface, website&#10;&#10;Description automatically generated">
            <a:extLst>
              <a:ext uri="{FF2B5EF4-FFF2-40B4-BE49-F238E27FC236}">
                <a16:creationId xmlns:a16="http://schemas.microsoft.com/office/drawing/2014/main" id="{DF70C7B1-F97D-484F-BDBB-67C00C294C5A}"/>
              </a:ext>
            </a:extLst>
          </p:cNvPr>
          <p:cNvPicPr>
            <a:picLocks noChangeAspect="1"/>
          </p:cNvPicPr>
          <p:nvPr/>
        </p:nvPicPr>
        <p:blipFill>
          <a:blip r:embed="rId4"/>
          <a:stretch>
            <a:fillRect/>
          </a:stretch>
        </p:blipFill>
        <p:spPr>
          <a:xfrm>
            <a:off x="713117" y="2056530"/>
            <a:ext cx="2743200" cy="1738525"/>
          </a:xfrm>
          <a:prstGeom prst="rect">
            <a:avLst/>
          </a:prstGeom>
        </p:spPr>
      </p:pic>
      <p:pic>
        <p:nvPicPr>
          <p:cNvPr id="7" name="Picture 9" descr="Graphical user interface, application&#10;&#10;Description automatically generated">
            <a:extLst>
              <a:ext uri="{FF2B5EF4-FFF2-40B4-BE49-F238E27FC236}">
                <a16:creationId xmlns:a16="http://schemas.microsoft.com/office/drawing/2014/main" id="{E97A4447-0190-4634-8F71-9955168A0B60}"/>
              </a:ext>
            </a:extLst>
          </p:cNvPr>
          <p:cNvPicPr>
            <a:picLocks noChangeAspect="1"/>
          </p:cNvPicPr>
          <p:nvPr/>
        </p:nvPicPr>
        <p:blipFill>
          <a:blip r:embed="rId5"/>
          <a:stretch>
            <a:fillRect/>
          </a:stretch>
        </p:blipFill>
        <p:spPr>
          <a:xfrm>
            <a:off x="1144437" y="4176860"/>
            <a:ext cx="2081842" cy="2529940"/>
          </a:xfrm>
          <a:prstGeom prst="rect">
            <a:avLst/>
          </a:prstGeom>
        </p:spPr>
      </p:pic>
      <p:sp>
        <p:nvSpPr>
          <p:cNvPr id="13" name="TextBox 12">
            <a:extLst>
              <a:ext uri="{FF2B5EF4-FFF2-40B4-BE49-F238E27FC236}">
                <a16:creationId xmlns:a16="http://schemas.microsoft.com/office/drawing/2014/main" id="{A6D17012-02E7-44E8-A087-B46A8B073A83}"/>
              </a:ext>
            </a:extLst>
          </p:cNvPr>
          <p:cNvSpPr txBox="1"/>
          <p:nvPr/>
        </p:nvSpPr>
        <p:spPr>
          <a:xfrm>
            <a:off x="3702708" y="2264972"/>
            <a:ext cx="800531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This is not a game but it demonstrates letter formation in a fun way.</a:t>
            </a:r>
          </a:p>
        </p:txBody>
      </p:sp>
      <p:sp>
        <p:nvSpPr>
          <p:cNvPr id="12" name="TextBox 11">
            <a:extLst>
              <a:ext uri="{FF2B5EF4-FFF2-40B4-BE49-F238E27FC236}">
                <a16:creationId xmlns:a16="http://schemas.microsoft.com/office/drawing/2014/main" id="{091B35C8-49F5-4CD2-90F8-6032C08F26CF}"/>
              </a:ext>
            </a:extLst>
          </p:cNvPr>
          <p:cNvSpPr txBox="1"/>
          <p:nvPr/>
        </p:nvSpPr>
        <p:spPr>
          <a:xfrm>
            <a:off x="3501425" y="5686783"/>
            <a:ext cx="800531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This is a collection of fun videos to learn all about the set 1 and 2 sounds.</a:t>
            </a:r>
          </a:p>
        </p:txBody>
      </p:sp>
      <p:pic>
        <p:nvPicPr>
          <p:cNvPr id="17" name="Picture 2" descr="Original">
            <a:extLst>
              <a:ext uri="{FF2B5EF4-FFF2-40B4-BE49-F238E27FC236}">
                <a16:creationId xmlns:a16="http://schemas.microsoft.com/office/drawing/2014/main" id="{D159C947-BEDA-1B45-94A8-A210F5846C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2522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Words>
  <Application>Microsoft Office PowerPoint</Application>
  <PresentationFormat>Widescreen</PresentationFormat>
  <Paragraphs>127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Levington [ Wheatley Hill Primary School ]</dc:creator>
  <cp:lastModifiedBy>R. Levington [ Wheatley Hill Primary School ]</cp:lastModifiedBy>
  <cp:revision>1</cp:revision>
  <dcterms:created xsi:type="dcterms:W3CDTF">2021-01-21T16:15:26Z</dcterms:created>
  <dcterms:modified xsi:type="dcterms:W3CDTF">2021-01-21T16:15:51Z</dcterms:modified>
</cp:coreProperties>
</file>