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72"/>
  </p:notesMasterIdLst>
  <p:sldIdLst>
    <p:sldId id="448" r:id="rId4"/>
    <p:sldId id="449" r:id="rId5"/>
    <p:sldId id="395" r:id="rId6"/>
    <p:sldId id="306" r:id="rId7"/>
    <p:sldId id="506" r:id="rId8"/>
    <p:sldId id="507" r:id="rId9"/>
    <p:sldId id="508" r:id="rId10"/>
    <p:sldId id="509" r:id="rId11"/>
    <p:sldId id="510" r:id="rId12"/>
    <p:sldId id="511" r:id="rId13"/>
    <p:sldId id="514" r:id="rId14"/>
    <p:sldId id="513" r:id="rId15"/>
    <p:sldId id="399" r:id="rId16"/>
    <p:sldId id="539" r:id="rId17"/>
    <p:sldId id="484" r:id="rId18"/>
    <p:sldId id="485" r:id="rId19"/>
    <p:sldId id="548" r:id="rId20"/>
    <p:sldId id="486" r:id="rId21"/>
    <p:sldId id="487" r:id="rId22"/>
    <p:sldId id="488" r:id="rId23"/>
    <p:sldId id="489" r:id="rId24"/>
    <p:sldId id="490" r:id="rId25"/>
    <p:sldId id="491" r:id="rId26"/>
    <p:sldId id="492" r:id="rId27"/>
    <p:sldId id="493" r:id="rId28"/>
    <p:sldId id="494" r:id="rId29"/>
    <p:sldId id="495" r:id="rId30"/>
    <p:sldId id="496" r:id="rId31"/>
    <p:sldId id="497" r:id="rId32"/>
    <p:sldId id="498" r:id="rId33"/>
    <p:sldId id="499" r:id="rId34"/>
    <p:sldId id="500" r:id="rId35"/>
    <p:sldId id="501" r:id="rId36"/>
    <p:sldId id="502" r:id="rId37"/>
    <p:sldId id="503" r:id="rId38"/>
    <p:sldId id="504" r:id="rId39"/>
    <p:sldId id="538" r:id="rId40"/>
    <p:sldId id="515" r:id="rId41"/>
    <p:sldId id="516" r:id="rId42"/>
    <p:sldId id="521" r:id="rId43"/>
    <p:sldId id="522" r:id="rId44"/>
    <p:sldId id="523" r:id="rId45"/>
    <p:sldId id="525" r:id="rId46"/>
    <p:sldId id="524" r:id="rId47"/>
    <p:sldId id="526" r:id="rId48"/>
    <p:sldId id="527" r:id="rId49"/>
    <p:sldId id="529" r:id="rId50"/>
    <p:sldId id="530" r:id="rId51"/>
    <p:sldId id="531" r:id="rId52"/>
    <p:sldId id="532" r:id="rId53"/>
    <p:sldId id="528" r:id="rId54"/>
    <p:sldId id="533" r:id="rId55"/>
    <p:sldId id="534" r:id="rId56"/>
    <p:sldId id="535" r:id="rId57"/>
    <p:sldId id="536" r:id="rId58"/>
    <p:sldId id="537" r:id="rId59"/>
    <p:sldId id="540" r:id="rId60"/>
    <p:sldId id="541" r:id="rId61"/>
    <p:sldId id="542" r:id="rId62"/>
    <p:sldId id="543" r:id="rId63"/>
    <p:sldId id="544" r:id="rId64"/>
    <p:sldId id="545" r:id="rId65"/>
    <p:sldId id="546" r:id="rId66"/>
    <p:sldId id="547" r:id="rId67"/>
    <p:sldId id="549" r:id="rId68"/>
    <p:sldId id="550" r:id="rId69"/>
    <p:sldId id="551" r:id="rId70"/>
    <p:sldId id="55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2F534-9AC3-787D-5BC2-7D525EE02779}" v="15" dt="2021-01-26T15:23:59.616"/>
    <p1510:client id="{408ECB87-6439-B6E0-9179-E273E839250C}" v="27" dt="2021-01-26T16:21:39.456"/>
    <p1510:client id="{79CB3F6B-7118-002D-C8E0-B30639A58A6A}" v="6" dt="2021-01-27T13:45:20.699"/>
    <p1510:client id="{B360178E-4B9F-B9C7-D690-6A828324731D}" v="6" dt="2021-01-26T15:22:39.669"/>
    <p1510:client id="{FE66703E-C08A-01CD-E330-07CAF0B45E44}" v="5" dt="2021-01-26T16:24:50.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1423" autoAdjust="0"/>
  </p:normalViewPr>
  <p:slideViewPr>
    <p:cSldViewPr snapToGrid="0" snapToObjects="1">
      <p:cViewPr varScale="1">
        <p:scale>
          <a:sx n="63" d="100"/>
          <a:sy n="63" d="100"/>
        </p:scale>
        <p:origin x="11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93"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Umpleby" userId="S::judith.umpleby_shottonhallscitt.co.uk#ext#@durhamschools.onmicrosoft.com::595de4aa-84d7-4d68-970d-7c0d61591ffd" providerId="AD" clId="Web-{79CB3F6B-7118-002D-C8E0-B30639A58A6A}"/>
    <pc:docChg chg="modSld">
      <pc:chgData name="J Umpleby" userId="S::judith.umpleby_shottonhallscitt.co.uk#ext#@durhamschools.onmicrosoft.com::595de4aa-84d7-4d68-970d-7c0d61591ffd" providerId="AD" clId="Web-{79CB3F6B-7118-002D-C8E0-B30639A58A6A}" dt="2021-01-27T13:45:20.699" v="5" actId="1076"/>
      <pc:docMkLst>
        <pc:docMk/>
      </pc:docMkLst>
      <pc:sldChg chg="modSp">
        <pc:chgData name="J Umpleby" userId="S::judith.umpleby_shottonhallscitt.co.uk#ext#@durhamschools.onmicrosoft.com::595de4aa-84d7-4d68-970d-7c0d61591ffd" providerId="AD" clId="Web-{79CB3F6B-7118-002D-C8E0-B30639A58A6A}" dt="2021-01-27T13:44:59.214" v="2" actId="1076"/>
        <pc:sldMkLst>
          <pc:docMk/>
          <pc:sldMk cId="4284496632" sldId="400"/>
        </pc:sldMkLst>
        <pc:spChg chg="mod">
          <ac:chgData name="J Umpleby" userId="S::judith.umpleby_shottonhallscitt.co.uk#ext#@durhamschools.onmicrosoft.com::595de4aa-84d7-4d68-970d-7c0d61591ffd" providerId="AD" clId="Web-{79CB3F6B-7118-002D-C8E0-B30639A58A6A}" dt="2021-01-27T13:44:59.214" v="2" actId="1076"/>
          <ac:spMkLst>
            <pc:docMk/>
            <pc:sldMk cId="4284496632" sldId="400"/>
            <ac:spMk id="4" creationId="{A1AD2EA0-BCD9-7A42-BE6A-7F15218D2C64}"/>
          </ac:spMkLst>
        </pc:spChg>
      </pc:sldChg>
      <pc:sldChg chg="modSp">
        <pc:chgData name="J Umpleby" userId="S::judith.umpleby_shottonhallscitt.co.uk#ext#@durhamschools.onmicrosoft.com::595de4aa-84d7-4d68-970d-7c0d61591ffd" providerId="AD" clId="Web-{79CB3F6B-7118-002D-C8E0-B30639A58A6A}" dt="2021-01-27T13:45:15.996" v="4" actId="1076"/>
        <pc:sldMkLst>
          <pc:docMk/>
          <pc:sldMk cId="3700524260" sldId="401"/>
        </pc:sldMkLst>
        <pc:spChg chg="mod">
          <ac:chgData name="J Umpleby" userId="S::judith.umpleby_shottonhallscitt.co.uk#ext#@durhamschools.onmicrosoft.com::595de4aa-84d7-4d68-970d-7c0d61591ffd" providerId="AD" clId="Web-{79CB3F6B-7118-002D-C8E0-B30639A58A6A}" dt="2021-01-27T13:45:15.996" v="4" actId="1076"/>
          <ac:spMkLst>
            <pc:docMk/>
            <pc:sldMk cId="3700524260" sldId="401"/>
            <ac:spMk id="8" creationId="{6C040F9D-5EEA-7B4F-AEB2-F2946444F4F2}"/>
          </ac:spMkLst>
        </pc:spChg>
      </pc:sldChg>
      <pc:sldChg chg="modSp">
        <pc:chgData name="J Umpleby" userId="S::judith.umpleby_shottonhallscitt.co.uk#ext#@durhamschools.onmicrosoft.com::595de4aa-84d7-4d68-970d-7c0d61591ffd" providerId="AD" clId="Web-{79CB3F6B-7118-002D-C8E0-B30639A58A6A}" dt="2021-01-27T13:44:29.462" v="0" actId="1076"/>
        <pc:sldMkLst>
          <pc:docMk/>
          <pc:sldMk cId="2096626328" sldId="402"/>
        </pc:sldMkLst>
        <pc:spChg chg="mod">
          <ac:chgData name="J Umpleby" userId="S::judith.umpleby_shottonhallscitt.co.uk#ext#@durhamschools.onmicrosoft.com::595de4aa-84d7-4d68-970d-7c0d61591ffd" providerId="AD" clId="Web-{79CB3F6B-7118-002D-C8E0-B30639A58A6A}" dt="2021-01-27T13:44:29.462" v="0" actId="1076"/>
          <ac:spMkLst>
            <pc:docMk/>
            <pc:sldMk cId="2096626328" sldId="402"/>
            <ac:spMk id="8" creationId="{023B7218-3BE3-B844-B0CC-C4EB75D3B179}"/>
          </ac:spMkLst>
        </pc:spChg>
      </pc:sldChg>
      <pc:sldChg chg="modSp">
        <pc:chgData name="J Umpleby" userId="S::judith.umpleby_shottonhallscitt.co.uk#ext#@durhamschools.onmicrosoft.com::595de4aa-84d7-4d68-970d-7c0d61591ffd" providerId="AD" clId="Web-{79CB3F6B-7118-002D-C8E0-B30639A58A6A}" dt="2021-01-27T13:44:36.681" v="1" actId="1076"/>
        <pc:sldMkLst>
          <pc:docMk/>
          <pc:sldMk cId="83907254" sldId="403"/>
        </pc:sldMkLst>
        <pc:spChg chg="mod">
          <ac:chgData name="J Umpleby" userId="S::judith.umpleby_shottonhallscitt.co.uk#ext#@durhamschools.onmicrosoft.com::595de4aa-84d7-4d68-970d-7c0d61591ffd" providerId="AD" clId="Web-{79CB3F6B-7118-002D-C8E0-B30639A58A6A}" dt="2021-01-27T13:44:36.681" v="1" actId="1076"/>
          <ac:spMkLst>
            <pc:docMk/>
            <pc:sldMk cId="83907254" sldId="403"/>
            <ac:spMk id="8" creationId="{F80FDBE6-22EC-0944-BE9A-F0E5B499497C}"/>
          </ac:spMkLst>
        </pc:spChg>
      </pc:sldChg>
      <pc:sldChg chg="modSp">
        <pc:chgData name="J Umpleby" userId="S::judith.umpleby_shottonhallscitt.co.uk#ext#@durhamschools.onmicrosoft.com::595de4aa-84d7-4d68-970d-7c0d61591ffd" providerId="AD" clId="Web-{79CB3F6B-7118-002D-C8E0-B30639A58A6A}" dt="2021-01-27T13:45:20.699" v="5" actId="1076"/>
        <pc:sldMkLst>
          <pc:docMk/>
          <pc:sldMk cId="3828868740" sldId="404"/>
        </pc:sldMkLst>
        <pc:spChg chg="mod">
          <ac:chgData name="J Umpleby" userId="S::judith.umpleby_shottonhallscitt.co.uk#ext#@durhamschools.onmicrosoft.com::595de4aa-84d7-4d68-970d-7c0d61591ffd" providerId="AD" clId="Web-{79CB3F6B-7118-002D-C8E0-B30639A58A6A}" dt="2021-01-27T13:45:20.699" v="5" actId="1076"/>
          <ac:spMkLst>
            <pc:docMk/>
            <pc:sldMk cId="3828868740" sldId="404"/>
            <ac:spMk id="8" creationId="{51CF3A73-5197-0841-BAB8-958E9A927A53}"/>
          </ac:spMkLst>
        </pc:spChg>
      </pc:sldChg>
      <pc:sldChg chg="modSp">
        <pc:chgData name="J Umpleby" userId="S::judith.umpleby_shottonhallscitt.co.uk#ext#@durhamschools.onmicrosoft.com::595de4aa-84d7-4d68-970d-7c0d61591ffd" providerId="AD" clId="Web-{79CB3F6B-7118-002D-C8E0-B30639A58A6A}" dt="2021-01-27T13:45:03.589" v="3" actId="1076"/>
        <pc:sldMkLst>
          <pc:docMk/>
          <pc:sldMk cId="1839000961" sldId="405"/>
        </pc:sldMkLst>
        <pc:spChg chg="mod">
          <ac:chgData name="J Umpleby" userId="S::judith.umpleby_shottonhallscitt.co.uk#ext#@durhamschools.onmicrosoft.com::595de4aa-84d7-4d68-970d-7c0d61591ffd" providerId="AD" clId="Web-{79CB3F6B-7118-002D-C8E0-B30639A58A6A}" dt="2021-01-27T13:45:03.589" v="3" actId="1076"/>
          <ac:spMkLst>
            <pc:docMk/>
            <pc:sldMk cId="1839000961" sldId="405"/>
            <ac:spMk id="11" creationId="{53A94B19-B1F0-454E-9CEF-0DB037A26A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267E9-ABED-8E44-B810-B6A4F8A8048B}"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2D5C7-1941-EC4B-9C84-3A1B19867D6F}" type="slidenum">
              <a:rPr lang="en-US" smtClean="0"/>
              <a:t>‹#›</a:t>
            </a:fld>
            <a:endParaRPr lang="en-US"/>
          </a:p>
        </p:txBody>
      </p:sp>
    </p:spTree>
    <p:extLst>
      <p:ext uri="{BB962C8B-B14F-4D97-AF65-F5344CB8AC3E}">
        <p14:creationId xmlns:p14="http://schemas.microsoft.com/office/powerpoint/2010/main" val="148203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64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77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A87A78A0-A43D-D847-82C5-09FC9C4C13BA}" type="slidenum">
              <a:rPr lang="en-GB" altLang="en-US" sz="800" smtClean="0">
                <a:solidFill>
                  <a:srgbClr val="000000"/>
                </a:solidFill>
              </a:rPr>
              <a:pPr eaLnBrk="1" hangingPunct="1"/>
              <a:t>4</a:t>
            </a:fld>
            <a:endParaRPr lang="en-GB" altLang="en-US" sz="800" dirty="0">
              <a:solidFill>
                <a:srgbClr val="000000"/>
              </a:solidFill>
            </a:endParaRPr>
          </a:p>
        </p:txBody>
      </p:sp>
    </p:spTree>
    <p:extLst>
      <p:ext uri="{BB962C8B-B14F-4D97-AF65-F5344CB8AC3E}">
        <p14:creationId xmlns:p14="http://schemas.microsoft.com/office/powerpoint/2010/main" val="369013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7A78A0-A43D-D847-82C5-09FC9C4C13BA}"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6759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7A78A0-A43D-D847-82C5-09FC9C4C13BA}"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7548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7A78A0-A43D-D847-82C5-09FC9C4C13BA}"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8357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7A78A0-A43D-D847-82C5-09FC9C4C13BA}"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5784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92D5C7-1941-EC4B-9C84-3A1B19867D6F}" type="slidenum">
              <a:rPr lang="en-US" smtClean="0"/>
              <a:t>68</a:t>
            </a:fld>
            <a:endParaRPr lang="en-US"/>
          </a:p>
        </p:txBody>
      </p:sp>
    </p:spTree>
    <p:extLst>
      <p:ext uri="{BB962C8B-B14F-4D97-AF65-F5344CB8AC3E}">
        <p14:creationId xmlns:p14="http://schemas.microsoft.com/office/powerpoint/2010/main" val="113119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28B9-AEC4-6C48-B67E-6C6BFE89BAF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CECA7-463D-044E-BFFC-21739EC4E6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8524B6A-BA17-9A41-8999-93C792C77ADF}"/>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4A051ED4-1332-DB47-8175-5B775D2B3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B3B36-1D67-5F45-BE7D-F906080C9E27}"/>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338242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C35D-9C92-D940-9D45-133D12CBF5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921610-0FF0-344E-85E9-5B35A6B32C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EE73C7-659E-6C48-B675-971E3278A20E}"/>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B406CC0A-6AF2-6E40-B9F9-C4FCBF349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8E631-4523-8D4B-BD88-75508E1AC02E}"/>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97696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9AD66-A355-A54D-A722-2B2AE258E04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BBD44A-FCB8-3A4A-94BE-290CEE08F50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5C05ED-2631-D145-AE43-A907463F2FE3}"/>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DFDA976E-9801-194A-8023-6695328FE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45EAD-4A8F-894F-B9C0-5ABE3E90A769}"/>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1718035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693138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402786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576193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106093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07073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0910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262297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78366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7B9A-1680-9A4B-83F3-13E3B0C973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7D590A0-ADB2-E64A-97F1-DABE45B87C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2F991C-42D8-2842-9480-FF29665D054E}"/>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5BEEA32E-EB1D-9B43-8EDD-D77E2BB6D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048E6-8090-1745-90FE-98836CCD323C}"/>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1170465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543672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718769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063821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828690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28606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558018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255894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04/02/2021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887069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04/02/2021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933178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04/02/2021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52956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35B-0775-444A-AAC1-B4ADD84F1B9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3ACA3D4-B6C8-0B43-A52D-1B0AE58F0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0CB32C4-57AB-E84B-A71C-1A5E58BC7627}"/>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873B64C6-A469-2C40-A32B-6896EDF01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8D7B0-65D9-1D4B-91A8-7AFAF78A809D}"/>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212528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230422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04/02/2021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114653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83795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04/02/2021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97879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Rounded Rectangle 4"/>
          <p:cNvSpPr/>
          <p:nvPr/>
        </p:nvSpPr>
        <p:spPr>
          <a:xfrm>
            <a:off x="609601" y="438150"/>
            <a:ext cx="10960100"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609601" y="478899"/>
            <a:ext cx="10960095"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3664812579"/>
      </p:ext>
    </p:extLst>
  </p:cSld>
  <p:clrMapOvr>
    <a:masterClrMapping/>
  </p:clrMapOvr>
  <p:transition spd="slow"/>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Rounded Rectangle 4"/>
          <p:cNvSpPr/>
          <p:nvPr/>
        </p:nvSpPr>
        <p:spPr>
          <a:xfrm>
            <a:off x="609601" y="438150"/>
            <a:ext cx="10960100"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609601" y="478899"/>
            <a:ext cx="10960095"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2935254976"/>
      </p:ext>
    </p:extLst>
  </p:cSld>
  <p:clrMapOvr>
    <a:masterClrMapping/>
  </p:clrMapOvr>
  <p:transition spd="slow"/>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Rounded Rectangle 4"/>
          <p:cNvSpPr/>
          <p:nvPr/>
        </p:nvSpPr>
        <p:spPr>
          <a:xfrm>
            <a:off x="609601" y="438150"/>
            <a:ext cx="10960100"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609601" y="478899"/>
            <a:ext cx="10960095"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3618354742"/>
      </p:ext>
    </p:extLst>
  </p:cSld>
  <p:clrMapOvr>
    <a:masterClrMapping/>
  </p:clrMapOvr>
  <p:transition spd="slow"/>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Rounded Rectangle 4"/>
          <p:cNvSpPr/>
          <p:nvPr/>
        </p:nvSpPr>
        <p:spPr>
          <a:xfrm>
            <a:off x="609601" y="438150"/>
            <a:ext cx="10960100"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609601" y="478899"/>
            <a:ext cx="10960095"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69618916"/>
      </p:ext>
    </p:extLst>
  </p:cSld>
  <p:clrMapOvr>
    <a:masterClrMapping/>
  </p:clrMapOvr>
  <p:transition spd="slow"/>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Rounded Rectangle 4"/>
          <p:cNvSpPr/>
          <p:nvPr/>
        </p:nvSpPr>
        <p:spPr>
          <a:xfrm>
            <a:off x="609601" y="438150"/>
            <a:ext cx="10960100" cy="5957888"/>
          </a:xfrm>
          <a:custGeom>
            <a:avLst>
              <a:gd name="f0" fmla="val 572"/>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90000"/>
            </a:srgbClr>
          </a:solidFill>
          <a:ln w="25402" cap="rnd">
            <a:solidFill>
              <a:srgbClr val="FFFFFF"/>
            </a:solidFill>
            <a:prstDash val="solid"/>
            <a:miter/>
          </a:ln>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r>
              <a:rPr lang="en-GB" sz="1350" kern="0">
                <a:solidFill>
                  <a:srgbClr val="FFFFFF"/>
                </a:solidFill>
                <a:latin typeface="Twinkl" pitchFamily="50"/>
              </a:rPr>
              <a:t> </a:t>
            </a:r>
          </a:p>
        </p:txBody>
      </p:sp>
      <p:sp>
        <p:nvSpPr>
          <p:cNvPr id="3" name="Title 5"/>
          <p:cNvSpPr txBox="1">
            <a:spLocks noGrp="1"/>
          </p:cNvSpPr>
          <p:nvPr>
            <p:ph type="title"/>
          </p:nvPr>
        </p:nvSpPr>
        <p:spPr>
          <a:xfrm>
            <a:off x="609601" y="478899"/>
            <a:ext cx="10960095" cy="994309"/>
          </a:xfrm>
        </p:spPr>
        <p:txBody>
          <a:bodyPr>
            <a:noAutofit/>
          </a:bodyPr>
          <a:lstStyle>
            <a:lvl1pPr>
              <a:defRPr>
                <a:latin typeface="Twinkl SemiBold" pitchFamily="2"/>
              </a:defRPr>
            </a:lvl1pPr>
          </a:lstStyle>
          <a:p>
            <a:pPr lvl="0"/>
            <a:r>
              <a:rPr lang="en-US"/>
              <a:t>Click to edit Master title style</a:t>
            </a:r>
            <a:endParaRPr lang="en-GB"/>
          </a:p>
        </p:txBody>
      </p:sp>
    </p:spTree>
    <p:extLst>
      <p:ext uri="{BB962C8B-B14F-4D97-AF65-F5344CB8AC3E}">
        <p14:creationId xmlns:p14="http://schemas.microsoft.com/office/powerpoint/2010/main" val="2133144072"/>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C5DE-4E92-344E-A76C-C417767262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BB188B-7F1E-F24B-B65D-74420D057BF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1E8C2B5-BB87-5247-A032-A2DF0084332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7FE950-ECA0-9A47-9BA9-C32DDDA135C5}"/>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6" name="Footer Placeholder 5">
            <a:extLst>
              <a:ext uri="{FF2B5EF4-FFF2-40B4-BE49-F238E27FC236}">
                <a16:creationId xmlns:a16="http://schemas.microsoft.com/office/drawing/2014/main" id="{DE50FC55-89C1-FE46-B0E0-3603362DA5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51ECD-2874-254D-9EC6-7AE7A5ED96FA}"/>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119556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47C9-9C87-F447-AB08-EDE406BBDB8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516B3F-C703-754F-9BD2-299E28F5D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07BE3B-474E-1A4F-B488-BDE1768B65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24384CB-B25F-0F41-BCBB-268A18B50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6644F8-AED5-4F4D-B157-EB4CCE27658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85335CC-B27C-A645-9BF0-35E12C72FC61}"/>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8" name="Footer Placeholder 7">
            <a:extLst>
              <a:ext uri="{FF2B5EF4-FFF2-40B4-BE49-F238E27FC236}">
                <a16:creationId xmlns:a16="http://schemas.microsoft.com/office/drawing/2014/main" id="{B99BE47F-3506-2A45-A00E-25C04FD53F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BD0313-ECE9-5D4F-B6BF-CD86F430130C}"/>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3265847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B80B6-F5DA-8F43-950E-B7F2ACB0A2E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0921DCB-3A19-2544-9BA8-9BD3F85D25AE}"/>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4" name="Footer Placeholder 3">
            <a:extLst>
              <a:ext uri="{FF2B5EF4-FFF2-40B4-BE49-F238E27FC236}">
                <a16:creationId xmlns:a16="http://schemas.microsoft.com/office/drawing/2014/main" id="{68FCC59E-32B2-A54A-93B4-60CD33ADFE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A3B18A-1EAE-3C45-AC0C-6FE798D87FB3}"/>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205943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8E954-F1C3-7245-B1EC-135665771CB0}"/>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3" name="Footer Placeholder 2">
            <a:extLst>
              <a:ext uri="{FF2B5EF4-FFF2-40B4-BE49-F238E27FC236}">
                <a16:creationId xmlns:a16="http://schemas.microsoft.com/office/drawing/2014/main" id="{743867E5-5B28-9F41-9725-33F29E09AD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7AE0CF-1D55-B64A-872E-D16E23F59DB5}"/>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282377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147E-A97E-914C-8E8B-0E6DCC3046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6E914F1-7048-E341-9167-E861DBF93D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518CEE9-A299-A648-B314-92D55527B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FA8FA4-EAE0-9A42-BC31-03A9BD3C757C}"/>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6" name="Footer Placeholder 5">
            <a:extLst>
              <a:ext uri="{FF2B5EF4-FFF2-40B4-BE49-F238E27FC236}">
                <a16:creationId xmlns:a16="http://schemas.microsoft.com/office/drawing/2014/main" id="{3B864455-C539-6A44-B4BC-380C5620A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7774D-DC6A-354A-9055-9B72F49240A7}"/>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348365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B6EE-7228-D646-B9FC-0202C0A22A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FCB9F8-3000-5843-894D-CBCAC828C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8C93BE-BFAF-E34C-AC4B-945DD91EC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33EFF4-20FA-0D45-A01B-9A4D0136D38E}"/>
              </a:ext>
            </a:extLst>
          </p:cNvPr>
          <p:cNvSpPr>
            <a:spLocks noGrp="1"/>
          </p:cNvSpPr>
          <p:nvPr>
            <p:ph type="dt" sz="half" idx="10"/>
          </p:nvPr>
        </p:nvSpPr>
        <p:spPr/>
        <p:txBody>
          <a:bodyPr/>
          <a:lstStyle/>
          <a:p>
            <a:fld id="{253DFC72-ABD7-FB46-9E78-FC93BF91CAF7}" type="datetimeFigureOut">
              <a:rPr lang="en-US" smtClean="0"/>
              <a:t>2/4/2021</a:t>
            </a:fld>
            <a:endParaRPr lang="en-US"/>
          </a:p>
        </p:txBody>
      </p:sp>
      <p:sp>
        <p:nvSpPr>
          <p:cNvPr id="6" name="Footer Placeholder 5">
            <a:extLst>
              <a:ext uri="{FF2B5EF4-FFF2-40B4-BE49-F238E27FC236}">
                <a16:creationId xmlns:a16="http://schemas.microsoft.com/office/drawing/2014/main" id="{5DE93951-6780-4F4A-A08A-DE6B24B1A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79A88B-CC4C-E149-9799-83B617308091}"/>
              </a:ext>
            </a:extLst>
          </p:cNvPr>
          <p:cNvSpPr>
            <a:spLocks noGrp="1"/>
          </p:cNvSpPr>
          <p:nvPr>
            <p:ph type="sldNum" sz="quarter" idx="12"/>
          </p:nvPr>
        </p:nvSpPr>
        <p:spPr/>
        <p:txBody>
          <a:bodyPr/>
          <a:lstStyle/>
          <a:p>
            <a:fld id="{936A32CC-2E23-ED47-9443-E11A226C9914}" type="slidenum">
              <a:rPr lang="en-US" smtClean="0"/>
              <a:t>‹#›</a:t>
            </a:fld>
            <a:endParaRPr lang="en-US"/>
          </a:p>
        </p:txBody>
      </p:sp>
    </p:spTree>
    <p:extLst>
      <p:ext uri="{BB962C8B-B14F-4D97-AF65-F5344CB8AC3E}">
        <p14:creationId xmlns:p14="http://schemas.microsoft.com/office/powerpoint/2010/main" val="40534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9F712C-022D-1642-8551-FA30B630B9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260C9B7-60BA-9945-A334-A41603D4C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10A101-2A77-9A44-A686-832FA3736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DFC72-ABD7-FB46-9E78-FC93BF91CAF7}" type="datetimeFigureOut">
              <a:rPr lang="en-US" smtClean="0"/>
              <a:t>2/4/2021</a:t>
            </a:fld>
            <a:endParaRPr lang="en-US"/>
          </a:p>
        </p:txBody>
      </p:sp>
      <p:sp>
        <p:nvSpPr>
          <p:cNvPr id="5" name="Footer Placeholder 4">
            <a:extLst>
              <a:ext uri="{FF2B5EF4-FFF2-40B4-BE49-F238E27FC236}">
                <a16:creationId xmlns:a16="http://schemas.microsoft.com/office/drawing/2014/main" id="{7953E11E-4F3A-AF45-A0C6-DD9CDCAFF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0F4BC1-734C-604A-B381-2475362E7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A32CC-2E23-ED47-9443-E11A226C9914}" type="slidenum">
              <a:rPr lang="en-US" smtClean="0"/>
              <a:t>‹#›</a:t>
            </a:fld>
            <a:endParaRPr lang="en-US"/>
          </a:p>
        </p:txBody>
      </p:sp>
    </p:spTree>
    <p:extLst>
      <p:ext uri="{BB962C8B-B14F-4D97-AF65-F5344CB8AC3E}">
        <p14:creationId xmlns:p14="http://schemas.microsoft.com/office/powerpoint/2010/main" val="39104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04/02/2021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2701144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04/02/2021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1462090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whprimary.com/copy-4-of-covid19" TargetMode="External"/><Relationship Id="rId2" Type="http://schemas.openxmlformats.org/officeDocument/2006/relationships/hyperlink" Target="https://classroom.thenational.academy/lessons/to-recognise-and-describe-repeating-patterns-6hjk4c?step=1&amp;activity=video"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oxfordlearnersdictionaries.com/"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mailto:trailblazerspupils@gmail.com" TargetMode="External"/><Relationship Id="rId2" Type="http://schemas.openxmlformats.org/officeDocument/2006/relationships/hyperlink" Target="https://www.myon.co.uk/login/index.html"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mSB71jNq-yQ"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ibKVRa01L8"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Pack: A</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Subject: English</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2" name="Picture 1"/>
          <p:cNvPicPr>
            <a:picLocks noChangeAspect="1"/>
          </p:cNvPicPr>
          <p:nvPr/>
        </p:nvPicPr>
        <p:blipFill>
          <a:blip r:embed="rId4"/>
          <a:stretch>
            <a:fillRect/>
          </a:stretch>
        </p:blipFill>
        <p:spPr>
          <a:xfrm>
            <a:off x="3759200" y="1092200"/>
            <a:ext cx="4638239" cy="4638239"/>
          </a:xfrm>
          <a:prstGeom prst="rect">
            <a:avLst/>
          </a:prstGeom>
        </p:spPr>
      </p:pic>
    </p:spTree>
    <p:extLst>
      <p:ext uri="{BB962C8B-B14F-4D97-AF65-F5344CB8AC3E}">
        <p14:creationId xmlns:p14="http://schemas.microsoft.com/office/powerpoint/2010/main" val="25594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9502" y="956440"/>
            <a:ext cx="4648849" cy="5582429"/>
          </a:xfrm>
          <a:prstGeom prst="rect">
            <a:avLst/>
          </a:prstGeom>
        </p:spPr>
      </p:pic>
      <p:sp>
        <p:nvSpPr>
          <p:cNvPr id="5" name="TextBox 4"/>
          <p:cNvSpPr txBox="1"/>
          <p:nvPr/>
        </p:nvSpPr>
        <p:spPr>
          <a:xfrm>
            <a:off x="349502" y="512618"/>
            <a:ext cx="753476" cy="369332"/>
          </a:xfrm>
          <a:prstGeom prst="rect">
            <a:avLst/>
          </a:prstGeom>
          <a:noFill/>
        </p:spPr>
        <p:txBody>
          <a:bodyPr wrap="none" rtlCol="0">
            <a:spAutoFit/>
          </a:bodyPr>
          <a:lstStyle/>
          <a:p>
            <a:r>
              <a:rPr lang="en-GB" dirty="0" smtClean="0"/>
              <a:t>Venus</a:t>
            </a:r>
            <a:endParaRPr lang="en-GB" dirty="0"/>
          </a:p>
        </p:txBody>
      </p:sp>
      <p:pic>
        <p:nvPicPr>
          <p:cNvPr id="6" name="Picture 5"/>
          <p:cNvPicPr>
            <a:picLocks noChangeAspect="1"/>
          </p:cNvPicPr>
          <p:nvPr/>
        </p:nvPicPr>
        <p:blipFill>
          <a:blip r:embed="rId3"/>
          <a:stretch>
            <a:fillRect/>
          </a:stretch>
        </p:blipFill>
        <p:spPr>
          <a:xfrm>
            <a:off x="6095999" y="832598"/>
            <a:ext cx="4591691" cy="5706271"/>
          </a:xfrm>
          <a:prstGeom prst="rect">
            <a:avLst/>
          </a:prstGeom>
        </p:spPr>
      </p:pic>
      <p:sp>
        <p:nvSpPr>
          <p:cNvPr id="7" name="TextBox 6"/>
          <p:cNvSpPr txBox="1"/>
          <p:nvPr/>
        </p:nvSpPr>
        <p:spPr>
          <a:xfrm>
            <a:off x="6095999" y="512618"/>
            <a:ext cx="658385" cy="369332"/>
          </a:xfrm>
          <a:prstGeom prst="rect">
            <a:avLst/>
          </a:prstGeom>
          <a:noFill/>
        </p:spPr>
        <p:txBody>
          <a:bodyPr wrap="none" rtlCol="0">
            <a:spAutoFit/>
          </a:bodyPr>
          <a:lstStyle/>
          <a:p>
            <a:r>
              <a:rPr lang="en-GB" dirty="0" smtClean="0"/>
              <a:t>Mars</a:t>
            </a:r>
            <a:endParaRPr lang="en-GB" dirty="0"/>
          </a:p>
        </p:txBody>
      </p:sp>
      <p:pic>
        <p:nvPicPr>
          <p:cNvPr id="8" name="Picture 7">
            <a:extLst>
              <a:ext uri="{FF2B5EF4-FFF2-40B4-BE49-F238E27FC236}">
                <a16:creationId xmlns:a16="http://schemas.microsoft.com/office/drawing/2014/main" id="{BAD652ED-B74D-0B40-8437-D20484576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690" y="5585391"/>
            <a:ext cx="1299108" cy="964684"/>
          </a:xfrm>
          <a:prstGeom prst="rect">
            <a:avLst/>
          </a:prstGeom>
        </p:spPr>
      </p:pic>
    </p:spTree>
    <p:extLst>
      <p:ext uri="{BB962C8B-B14F-4D97-AF65-F5344CB8AC3E}">
        <p14:creationId xmlns:p14="http://schemas.microsoft.com/office/powerpoint/2010/main" val="194296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502" y="512618"/>
            <a:ext cx="799706" cy="369332"/>
          </a:xfrm>
          <a:prstGeom prst="rect">
            <a:avLst/>
          </a:prstGeom>
          <a:noFill/>
        </p:spPr>
        <p:txBody>
          <a:bodyPr wrap="none" rtlCol="0">
            <a:spAutoFit/>
          </a:bodyPr>
          <a:lstStyle/>
          <a:p>
            <a:r>
              <a:rPr lang="en-GB" dirty="0" smtClean="0"/>
              <a:t>Saturn</a:t>
            </a:r>
            <a:endParaRPr lang="en-GB" dirty="0"/>
          </a:p>
        </p:txBody>
      </p:sp>
      <p:sp>
        <p:nvSpPr>
          <p:cNvPr id="7" name="TextBox 6"/>
          <p:cNvSpPr txBox="1"/>
          <p:nvPr/>
        </p:nvSpPr>
        <p:spPr>
          <a:xfrm>
            <a:off x="6095999" y="512618"/>
            <a:ext cx="1005981" cy="369332"/>
          </a:xfrm>
          <a:prstGeom prst="rect">
            <a:avLst/>
          </a:prstGeom>
          <a:noFill/>
        </p:spPr>
        <p:txBody>
          <a:bodyPr wrap="none" rtlCol="0">
            <a:spAutoFit/>
          </a:bodyPr>
          <a:lstStyle/>
          <a:p>
            <a:r>
              <a:rPr lang="en-GB" dirty="0" smtClean="0"/>
              <a:t>Neptune</a:t>
            </a:r>
            <a:endParaRPr lang="en-GB" dirty="0"/>
          </a:p>
        </p:txBody>
      </p:sp>
      <p:pic>
        <p:nvPicPr>
          <p:cNvPr id="2" name="Picture 1"/>
          <p:cNvPicPr>
            <a:picLocks noChangeAspect="1"/>
          </p:cNvPicPr>
          <p:nvPr/>
        </p:nvPicPr>
        <p:blipFill>
          <a:blip r:embed="rId2"/>
          <a:stretch>
            <a:fillRect/>
          </a:stretch>
        </p:blipFill>
        <p:spPr>
          <a:xfrm>
            <a:off x="377210" y="881950"/>
            <a:ext cx="4677428" cy="5687219"/>
          </a:xfrm>
          <a:prstGeom prst="rect">
            <a:avLst/>
          </a:prstGeom>
        </p:spPr>
      </p:pic>
      <p:pic>
        <p:nvPicPr>
          <p:cNvPr id="3" name="Picture 2"/>
          <p:cNvPicPr>
            <a:picLocks noChangeAspect="1"/>
          </p:cNvPicPr>
          <p:nvPr/>
        </p:nvPicPr>
        <p:blipFill>
          <a:blip r:embed="rId3"/>
          <a:stretch>
            <a:fillRect/>
          </a:stretch>
        </p:blipFill>
        <p:spPr>
          <a:xfrm>
            <a:off x="6095999" y="881950"/>
            <a:ext cx="4591691" cy="5706271"/>
          </a:xfrm>
          <a:prstGeom prst="rect">
            <a:avLst/>
          </a:prstGeom>
        </p:spPr>
      </p:pic>
      <p:pic>
        <p:nvPicPr>
          <p:cNvPr id="6" name="Picture 5">
            <a:extLst>
              <a:ext uri="{FF2B5EF4-FFF2-40B4-BE49-F238E27FC236}">
                <a16:creationId xmlns:a16="http://schemas.microsoft.com/office/drawing/2014/main" id="{BAD652ED-B74D-0B40-8437-D20484576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7690" y="5585391"/>
            <a:ext cx="1299108" cy="964684"/>
          </a:xfrm>
          <a:prstGeom prst="rect">
            <a:avLst/>
          </a:prstGeom>
        </p:spPr>
      </p:pic>
    </p:spTree>
    <p:extLst>
      <p:ext uri="{BB962C8B-B14F-4D97-AF65-F5344CB8AC3E}">
        <p14:creationId xmlns:p14="http://schemas.microsoft.com/office/powerpoint/2010/main" val="1646459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1566128"/>
            <a:ext cx="10515600" cy="2855747"/>
          </a:xfrm>
        </p:spPr>
        <p:txBody>
          <a:bodyPr>
            <a:normAutofit fontScale="90000"/>
          </a:bodyPr>
          <a:lstStyle/>
          <a:p>
            <a:pPr algn="ctr"/>
            <a:r>
              <a:rPr lang="en-GB" dirty="0" smtClean="0"/>
              <a:t>The notes that you have made today MUST be kept to help you with the rest of your non-chronological report lessons.</a:t>
            </a:r>
            <a:br>
              <a:rPr lang="en-GB" dirty="0" smtClean="0"/>
            </a:br>
            <a:r>
              <a:rPr lang="en-GB" dirty="0"/>
              <a:t/>
            </a:r>
            <a:br>
              <a:rPr lang="en-GB" dirty="0"/>
            </a:br>
            <a:r>
              <a:rPr lang="en-GB" dirty="0" smtClean="0"/>
              <a:t>See you tomorrow.</a:t>
            </a:r>
            <a:endParaRPr lang="en-GB" dirty="0"/>
          </a:p>
        </p:txBody>
      </p:sp>
    </p:spTree>
    <p:extLst>
      <p:ext uri="{BB962C8B-B14F-4D97-AF65-F5344CB8AC3E}">
        <p14:creationId xmlns:p14="http://schemas.microsoft.com/office/powerpoint/2010/main" val="4088707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myON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Tree>
    <p:extLst>
      <p:ext uri="{BB962C8B-B14F-4D97-AF65-F5344CB8AC3E}">
        <p14:creationId xmlns:p14="http://schemas.microsoft.com/office/powerpoint/2010/main" val="304034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382F3D-5FBD-A341-BE1B-677523E93D7D}"/>
              </a:ext>
            </a:extLst>
          </p:cNvPr>
          <p:cNvSpPr txBox="1"/>
          <p:nvPr/>
        </p:nvSpPr>
        <p:spPr>
          <a:xfrm>
            <a:off x="4990569" y="2905780"/>
            <a:ext cx="2210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148298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864970"/>
            <a:ext cx="10515600" cy="1325563"/>
          </a:xfrm>
        </p:spPr>
        <p:txBody>
          <a:bodyPr/>
          <a:lstStyle/>
          <a:p>
            <a:r>
              <a:rPr lang="en-GB" dirty="0"/>
              <a:t>Read, copy, cover, spell this week’s spellings.</a:t>
            </a:r>
          </a:p>
        </p:txBody>
      </p:sp>
      <p:sp>
        <p:nvSpPr>
          <p:cNvPr id="7" name="Rectangle 6"/>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Tuesday 9th February 2021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2F0DB3-86D0-284B-9CC8-E9FE39373ED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200"/>
          <p:cNvSpPr>
            <a:spLocks noChangeArrowheads="1"/>
          </p:cNvSpPr>
          <p:nvPr/>
        </p:nvSpPr>
        <p:spPr bwMode="auto">
          <a:xfrm>
            <a:off x="520506" y="2190533"/>
            <a:ext cx="19851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b="1" dirty="0" smtClean="0">
                <a:latin typeface="+mn-lt"/>
                <a:cs typeface="Sassoon Infant Rg" pitchFamily="50" charset="0"/>
              </a:rPr>
              <a:t>co-operate </a:t>
            </a:r>
          </a:p>
          <a:p>
            <a:pPr eaLnBrk="1" hangingPunct="1">
              <a:lnSpc>
                <a:spcPct val="150000"/>
              </a:lnSpc>
              <a:spcBef>
                <a:spcPct val="0"/>
              </a:spcBef>
              <a:buFontTx/>
              <a:buNone/>
            </a:pPr>
            <a:r>
              <a:rPr lang="en-GB" altLang="en-US" b="1" dirty="0" smtClean="0">
                <a:latin typeface="+mn-lt"/>
                <a:cs typeface="Sassoon Infant Rg" pitchFamily="50" charset="0"/>
              </a:rPr>
              <a:t>re-enter </a:t>
            </a:r>
          </a:p>
          <a:p>
            <a:pPr eaLnBrk="1" hangingPunct="1">
              <a:lnSpc>
                <a:spcPct val="150000"/>
              </a:lnSpc>
              <a:spcBef>
                <a:spcPct val="0"/>
              </a:spcBef>
              <a:buFontTx/>
              <a:buNone/>
            </a:pPr>
            <a:r>
              <a:rPr lang="en-GB" altLang="en-US" b="1" dirty="0" smtClean="0">
                <a:latin typeface="+mn-lt"/>
                <a:cs typeface="Sassoon Infant Rg" pitchFamily="50" charset="0"/>
              </a:rPr>
              <a:t>co-owner</a:t>
            </a:r>
          </a:p>
          <a:p>
            <a:pPr eaLnBrk="1" hangingPunct="1">
              <a:lnSpc>
                <a:spcPct val="150000"/>
              </a:lnSpc>
              <a:spcBef>
                <a:spcPct val="0"/>
              </a:spcBef>
              <a:buFontTx/>
              <a:buNone/>
            </a:pPr>
            <a:r>
              <a:rPr lang="en-GB" altLang="en-US" b="1" dirty="0" smtClean="0">
                <a:latin typeface="+mn-lt"/>
                <a:cs typeface="Sassoon Infant Rg" pitchFamily="50" charset="0"/>
              </a:rPr>
              <a:t>sugar-free </a:t>
            </a:r>
            <a:endParaRPr lang="en-GB" altLang="en-US" b="1" dirty="0">
              <a:latin typeface="+mn-lt"/>
              <a:cs typeface="Sassoon Infant Rg" pitchFamily="50" charset="0"/>
            </a:endParaRPr>
          </a:p>
        </p:txBody>
      </p:sp>
      <p:sp>
        <p:nvSpPr>
          <p:cNvPr id="10" name="Rectangle 9"/>
          <p:cNvSpPr/>
          <p:nvPr/>
        </p:nvSpPr>
        <p:spPr>
          <a:xfrm>
            <a:off x="3986528" y="2190533"/>
            <a:ext cx="2625287" cy="2677656"/>
          </a:xfrm>
          <a:prstGeom prst="rect">
            <a:avLst/>
          </a:prstGeom>
        </p:spPr>
        <p:txBody>
          <a:bodyPr wrap="square">
            <a:spAutoFit/>
          </a:bodyPr>
          <a:lstStyle/>
          <a:p>
            <a:pPr>
              <a:lnSpc>
                <a:spcPct val="150000"/>
              </a:lnSpc>
              <a:spcBef>
                <a:spcPct val="0"/>
              </a:spcBef>
            </a:pPr>
            <a:r>
              <a:rPr lang="en-GB" altLang="en-US" sz="2800" b="1" dirty="0" smtClean="0">
                <a:cs typeface="Sassoon Infant Rg" pitchFamily="50" charset="0"/>
              </a:rPr>
              <a:t>forty-second </a:t>
            </a:r>
          </a:p>
          <a:p>
            <a:pPr>
              <a:lnSpc>
                <a:spcPct val="150000"/>
              </a:lnSpc>
              <a:spcBef>
                <a:spcPct val="0"/>
              </a:spcBef>
            </a:pPr>
            <a:r>
              <a:rPr lang="en-GB" altLang="en-US" sz="2800" b="1" dirty="0">
                <a:cs typeface="Sassoon Infant Rg" pitchFamily="50" charset="0"/>
              </a:rPr>
              <a:t>t</a:t>
            </a:r>
            <a:r>
              <a:rPr lang="en-GB" altLang="en-US" sz="2800" b="1" dirty="0" smtClean="0">
                <a:cs typeface="Sassoon Infant Rg" pitchFamily="50" charset="0"/>
              </a:rPr>
              <a:t>wenty-seventh </a:t>
            </a:r>
          </a:p>
          <a:p>
            <a:pPr>
              <a:lnSpc>
                <a:spcPct val="150000"/>
              </a:lnSpc>
              <a:spcBef>
                <a:spcPct val="0"/>
              </a:spcBef>
            </a:pPr>
            <a:r>
              <a:rPr lang="en-GB" altLang="en-US" sz="2800" b="1" dirty="0" smtClean="0">
                <a:cs typeface="Sassoon Infant Rg" pitchFamily="50" charset="0"/>
              </a:rPr>
              <a:t>re-sign </a:t>
            </a:r>
          </a:p>
          <a:p>
            <a:pPr>
              <a:lnSpc>
                <a:spcPct val="150000"/>
              </a:lnSpc>
              <a:spcBef>
                <a:spcPct val="0"/>
              </a:spcBef>
            </a:pPr>
            <a:r>
              <a:rPr lang="en-GB" altLang="en-US" sz="2800" b="1" dirty="0">
                <a:cs typeface="Sassoon Infant Rg" pitchFamily="50" charset="0"/>
              </a:rPr>
              <a:t>r</a:t>
            </a:r>
            <a:r>
              <a:rPr lang="en-GB" altLang="en-US" sz="2800" b="1" dirty="0" smtClean="0">
                <a:cs typeface="Sassoon Infant Rg" pitchFamily="50" charset="0"/>
              </a:rPr>
              <a:t>e-treat</a:t>
            </a:r>
            <a:endParaRPr lang="en-GB" altLang="en-US" sz="2800" b="1" dirty="0">
              <a:cs typeface="Sassoon Infant Rg" pitchFamily="50" charset="0"/>
            </a:endParaRPr>
          </a:p>
        </p:txBody>
      </p:sp>
    </p:spTree>
    <p:extLst>
      <p:ext uri="{BB962C8B-B14F-4D97-AF65-F5344CB8AC3E}">
        <p14:creationId xmlns:p14="http://schemas.microsoft.com/office/powerpoint/2010/main" val="203934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English </a:t>
            </a:r>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Tuesday 9th February 2021 	</a:t>
            </a:r>
            <a:endParaRPr kumimoji="0" lang="en-GB"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63830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49275" y="2879726"/>
            <a:ext cx="10612654" cy="1323439"/>
          </a:xfrm>
          <a:prstGeom prst="rect">
            <a:avLst/>
          </a:prstGeom>
          <a:noFill/>
        </p:spPr>
        <p:txBody>
          <a:bodyPr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write in the present progressive tense. </a:t>
            </a:r>
            <a:endParaRPr kumimoji="0" lang="en-US" sz="4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pic>
        <p:nvPicPr>
          <p:cNvPr id="3083" name="Picture 13">
            <a:extLst>
              <a:ext uri="{FF2B5EF4-FFF2-40B4-BE49-F238E27FC236}">
                <a16:creationId xmlns:a16="http://schemas.microsoft.com/office/drawing/2014/main" id="{19C9197C-26D6-EB44-86CA-9D132ABCC1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5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sp>
        <p:nvSpPr>
          <p:cNvPr id="8" name="TextBox 7"/>
          <p:cNvSpPr txBox="1"/>
          <p:nvPr/>
        </p:nvSpPr>
        <p:spPr>
          <a:xfrm>
            <a:off x="613532" y="1201783"/>
            <a:ext cx="1046377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Mr.</a:t>
            </a:r>
            <a:r>
              <a:rPr lang="en-US" sz="2400" dirty="0" smtClean="0">
                <a:solidFill>
                  <a:sysClr val="windowText" lastClr="000000"/>
                </a:solidFill>
                <a:latin typeface="Calibri" panose="020F0502020204030204"/>
              </a:rPr>
              <a:t> Gingell’s </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online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teaching video </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is on our school website. It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 name="TextBox 9"/>
          <p:cNvSpPr txBox="1"/>
          <p:nvPr/>
        </p:nvSpPr>
        <p:spPr>
          <a:xfrm>
            <a:off x="613532" y="5998466"/>
            <a:ext cx="11208775" cy="6155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 copy and paste this link if you would prefer:</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www.whprimary.com/copy-4-of-covid19</a:t>
            </a: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hlinkClick r:id="rId3"/>
          </p:cNvPr>
          <p:cNvPicPr>
            <a:picLocks noChangeAspect="1"/>
          </p:cNvPicPr>
          <p:nvPr/>
        </p:nvPicPr>
        <p:blipFill>
          <a:blip r:embed="rId4"/>
          <a:stretch>
            <a:fillRect/>
          </a:stretch>
        </p:blipFill>
        <p:spPr>
          <a:xfrm>
            <a:off x="3697341" y="3200235"/>
            <a:ext cx="4296150" cy="2525472"/>
          </a:xfrm>
          <a:prstGeom prst="rect">
            <a:avLst/>
          </a:prstGeom>
        </p:spPr>
      </p:pic>
      <p:sp>
        <p:nvSpPr>
          <p:cNvPr id="3" name="Action Button: Forward or Next 2">
            <a:hlinkClick r:id="rId3" highlightClick="1"/>
          </p:cNvPr>
          <p:cNvSpPr/>
          <p:nvPr/>
        </p:nvSpPr>
        <p:spPr>
          <a:xfrm>
            <a:off x="5359389" y="4854519"/>
            <a:ext cx="972054" cy="59355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760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Write the verbs that are written in the present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3DFA48-554D-D041-A2C6-02CA29246962}"/>
              </a:ext>
            </a:extLst>
          </p:cNvPr>
          <p:cNvSpPr txBox="1"/>
          <p:nvPr/>
        </p:nvSpPr>
        <p:spPr>
          <a:xfrm>
            <a:off x="3880700" y="1712257"/>
            <a:ext cx="7738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Eat</a:t>
            </a:r>
          </a:p>
        </p:txBody>
      </p:sp>
      <p:sp>
        <p:nvSpPr>
          <p:cNvPr id="6" name="TextBox 5">
            <a:extLst>
              <a:ext uri="{FF2B5EF4-FFF2-40B4-BE49-F238E27FC236}">
                <a16:creationId xmlns:a16="http://schemas.microsoft.com/office/drawing/2014/main" id="{E69BB04F-AC54-864C-9246-D548F7B1BCB6}"/>
              </a:ext>
            </a:extLst>
          </p:cNvPr>
          <p:cNvSpPr txBox="1"/>
          <p:nvPr/>
        </p:nvSpPr>
        <p:spPr>
          <a:xfrm>
            <a:off x="7478112" y="1734165"/>
            <a:ext cx="9230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Ate </a:t>
            </a:r>
          </a:p>
        </p:txBody>
      </p:sp>
      <p:sp>
        <p:nvSpPr>
          <p:cNvPr id="7" name="TextBox 6">
            <a:extLst>
              <a:ext uri="{FF2B5EF4-FFF2-40B4-BE49-F238E27FC236}">
                <a16:creationId xmlns:a16="http://schemas.microsoft.com/office/drawing/2014/main" id="{9075ED61-433E-124B-B31B-61857692423C}"/>
              </a:ext>
            </a:extLst>
          </p:cNvPr>
          <p:cNvSpPr txBox="1"/>
          <p:nvPr/>
        </p:nvSpPr>
        <p:spPr>
          <a:xfrm>
            <a:off x="3779520" y="2495907"/>
            <a:ext cx="9503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Play</a:t>
            </a:r>
          </a:p>
        </p:txBody>
      </p:sp>
      <p:sp>
        <p:nvSpPr>
          <p:cNvPr id="8" name="TextBox 7">
            <a:extLst>
              <a:ext uri="{FF2B5EF4-FFF2-40B4-BE49-F238E27FC236}">
                <a16:creationId xmlns:a16="http://schemas.microsoft.com/office/drawing/2014/main" id="{2A889350-508E-2142-94AB-EB576E768055}"/>
              </a:ext>
            </a:extLst>
          </p:cNvPr>
          <p:cNvSpPr txBox="1"/>
          <p:nvPr/>
        </p:nvSpPr>
        <p:spPr>
          <a:xfrm>
            <a:off x="7297973" y="2510512"/>
            <a:ext cx="14159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Played</a:t>
            </a:r>
          </a:p>
        </p:txBody>
      </p:sp>
      <p:sp>
        <p:nvSpPr>
          <p:cNvPr id="9" name="TextBox 8">
            <a:extLst>
              <a:ext uri="{FF2B5EF4-FFF2-40B4-BE49-F238E27FC236}">
                <a16:creationId xmlns:a16="http://schemas.microsoft.com/office/drawing/2014/main" id="{A5278D93-4F81-2848-9576-71F2FC8AE0AB}"/>
              </a:ext>
            </a:extLst>
          </p:cNvPr>
          <p:cNvSpPr txBox="1"/>
          <p:nvPr/>
        </p:nvSpPr>
        <p:spPr>
          <a:xfrm>
            <a:off x="3779520" y="3416875"/>
            <a:ext cx="115961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Lived</a:t>
            </a:r>
          </a:p>
        </p:txBody>
      </p:sp>
      <p:sp>
        <p:nvSpPr>
          <p:cNvPr id="10" name="TextBox 9">
            <a:extLst>
              <a:ext uri="{FF2B5EF4-FFF2-40B4-BE49-F238E27FC236}">
                <a16:creationId xmlns:a16="http://schemas.microsoft.com/office/drawing/2014/main" id="{80A4006E-D346-4C4B-B0A1-B81D4C24ED1A}"/>
              </a:ext>
            </a:extLst>
          </p:cNvPr>
          <p:cNvSpPr txBox="1"/>
          <p:nvPr/>
        </p:nvSpPr>
        <p:spPr>
          <a:xfrm>
            <a:off x="7490630" y="3416875"/>
            <a:ext cx="10217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Live </a:t>
            </a:r>
          </a:p>
        </p:txBody>
      </p:sp>
      <p:sp>
        <p:nvSpPr>
          <p:cNvPr id="11" name="TextBox 10">
            <a:extLst>
              <a:ext uri="{FF2B5EF4-FFF2-40B4-BE49-F238E27FC236}">
                <a16:creationId xmlns:a16="http://schemas.microsoft.com/office/drawing/2014/main" id="{7C717ADD-44EC-4E46-AF0E-195790296100}"/>
              </a:ext>
            </a:extLst>
          </p:cNvPr>
          <p:cNvSpPr txBox="1"/>
          <p:nvPr/>
        </p:nvSpPr>
        <p:spPr>
          <a:xfrm>
            <a:off x="3767002" y="4294415"/>
            <a:ext cx="11508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Liked</a:t>
            </a:r>
          </a:p>
        </p:txBody>
      </p:sp>
      <p:sp>
        <p:nvSpPr>
          <p:cNvPr id="12" name="TextBox 11">
            <a:extLst>
              <a:ext uri="{FF2B5EF4-FFF2-40B4-BE49-F238E27FC236}">
                <a16:creationId xmlns:a16="http://schemas.microsoft.com/office/drawing/2014/main" id="{A95EF077-C791-3245-8A24-84288EBAA74D}"/>
              </a:ext>
            </a:extLst>
          </p:cNvPr>
          <p:cNvSpPr txBox="1"/>
          <p:nvPr/>
        </p:nvSpPr>
        <p:spPr>
          <a:xfrm>
            <a:off x="7478112" y="4294415"/>
            <a:ext cx="90877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Like</a:t>
            </a:r>
          </a:p>
        </p:txBody>
      </p:sp>
      <p:sp>
        <p:nvSpPr>
          <p:cNvPr id="13" name="TextBox 12">
            <a:extLst>
              <a:ext uri="{FF2B5EF4-FFF2-40B4-BE49-F238E27FC236}">
                <a16:creationId xmlns:a16="http://schemas.microsoft.com/office/drawing/2014/main" id="{5264FDF1-008C-7C40-8AFC-19FCB6399E87}"/>
              </a:ext>
            </a:extLst>
          </p:cNvPr>
          <p:cNvSpPr txBox="1"/>
          <p:nvPr/>
        </p:nvSpPr>
        <p:spPr>
          <a:xfrm>
            <a:off x="3758217" y="5215383"/>
            <a:ext cx="10486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Help</a:t>
            </a:r>
          </a:p>
        </p:txBody>
      </p:sp>
      <p:sp>
        <p:nvSpPr>
          <p:cNvPr id="14" name="TextBox 13">
            <a:extLst>
              <a:ext uri="{FF2B5EF4-FFF2-40B4-BE49-F238E27FC236}">
                <a16:creationId xmlns:a16="http://schemas.microsoft.com/office/drawing/2014/main" id="{DE26E648-8CEE-C74B-B4FD-8DF74FB9B71A}"/>
              </a:ext>
            </a:extLst>
          </p:cNvPr>
          <p:cNvSpPr txBox="1"/>
          <p:nvPr/>
        </p:nvSpPr>
        <p:spPr>
          <a:xfrm>
            <a:off x="7469327" y="5215383"/>
            <a:ext cx="151996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Helped</a:t>
            </a:r>
          </a:p>
        </p:txBody>
      </p:sp>
      <p:pic>
        <p:nvPicPr>
          <p:cNvPr id="16" name="Picture 14">
            <a:extLst>
              <a:ext uri="{FF2B5EF4-FFF2-40B4-BE49-F238E27FC236}">
                <a16:creationId xmlns:a16="http://schemas.microsoft.com/office/drawing/2014/main" id="{96B9A4C7-F1AE-564B-8825-2DD2361D01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A36C37C3-9699-594A-8353-71BEA0A23838}"/>
              </a:ext>
            </a:extLst>
          </p:cNvPr>
          <p:cNvSpPr txBox="1"/>
          <p:nvPr/>
        </p:nvSpPr>
        <p:spPr>
          <a:xfrm>
            <a:off x="308256" y="214509"/>
            <a:ext cx="11815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Starter</a:t>
            </a:r>
          </a:p>
        </p:txBody>
      </p:sp>
    </p:spTree>
    <p:extLst>
      <p:ext uri="{BB962C8B-B14F-4D97-AF65-F5344CB8AC3E}">
        <p14:creationId xmlns:p14="http://schemas.microsoft.com/office/powerpoint/2010/main" val="121134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Write the verbs that are written in the present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D3DFA48-554D-D041-A2C6-02CA29246962}"/>
              </a:ext>
            </a:extLst>
          </p:cNvPr>
          <p:cNvSpPr txBox="1"/>
          <p:nvPr/>
        </p:nvSpPr>
        <p:spPr>
          <a:xfrm>
            <a:off x="3880700" y="1712257"/>
            <a:ext cx="773802" cy="646331"/>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Eat</a:t>
            </a:r>
          </a:p>
        </p:txBody>
      </p:sp>
      <p:sp>
        <p:nvSpPr>
          <p:cNvPr id="6" name="TextBox 5">
            <a:extLst>
              <a:ext uri="{FF2B5EF4-FFF2-40B4-BE49-F238E27FC236}">
                <a16:creationId xmlns:a16="http://schemas.microsoft.com/office/drawing/2014/main" id="{E69BB04F-AC54-864C-9246-D548F7B1BCB6}"/>
              </a:ext>
            </a:extLst>
          </p:cNvPr>
          <p:cNvSpPr txBox="1"/>
          <p:nvPr/>
        </p:nvSpPr>
        <p:spPr>
          <a:xfrm>
            <a:off x="7478112" y="1734165"/>
            <a:ext cx="9230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Ate </a:t>
            </a:r>
          </a:p>
        </p:txBody>
      </p:sp>
      <p:sp>
        <p:nvSpPr>
          <p:cNvPr id="7" name="TextBox 6">
            <a:extLst>
              <a:ext uri="{FF2B5EF4-FFF2-40B4-BE49-F238E27FC236}">
                <a16:creationId xmlns:a16="http://schemas.microsoft.com/office/drawing/2014/main" id="{9075ED61-433E-124B-B31B-61857692423C}"/>
              </a:ext>
            </a:extLst>
          </p:cNvPr>
          <p:cNvSpPr txBox="1"/>
          <p:nvPr/>
        </p:nvSpPr>
        <p:spPr>
          <a:xfrm>
            <a:off x="3779520" y="2495907"/>
            <a:ext cx="950325" cy="646331"/>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Play</a:t>
            </a:r>
          </a:p>
        </p:txBody>
      </p:sp>
      <p:sp>
        <p:nvSpPr>
          <p:cNvPr id="8" name="TextBox 7">
            <a:extLst>
              <a:ext uri="{FF2B5EF4-FFF2-40B4-BE49-F238E27FC236}">
                <a16:creationId xmlns:a16="http://schemas.microsoft.com/office/drawing/2014/main" id="{2A889350-508E-2142-94AB-EB576E768055}"/>
              </a:ext>
            </a:extLst>
          </p:cNvPr>
          <p:cNvSpPr txBox="1"/>
          <p:nvPr/>
        </p:nvSpPr>
        <p:spPr>
          <a:xfrm>
            <a:off x="7297973" y="2510512"/>
            <a:ext cx="14159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Played</a:t>
            </a:r>
          </a:p>
        </p:txBody>
      </p:sp>
      <p:sp>
        <p:nvSpPr>
          <p:cNvPr id="9" name="TextBox 8">
            <a:extLst>
              <a:ext uri="{FF2B5EF4-FFF2-40B4-BE49-F238E27FC236}">
                <a16:creationId xmlns:a16="http://schemas.microsoft.com/office/drawing/2014/main" id="{A5278D93-4F81-2848-9576-71F2FC8AE0AB}"/>
              </a:ext>
            </a:extLst>
          </p:cNvPr>
          <p:cNvSpPr txBox="1"/>
          <p:nvPr/>
        </p:nvSpPr>
        <p:spPr>
          <a:xfrm>
            <a:off x="3779520" y="3416875"/>
            <a:ext cx="115961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Lived</a:t>
            </a:r>
          </a:p>
        </p:txBody>
      </p:sp>
      <p:sp>
        <p:nvSpPr>
          <p:cNvPr id="10" name="TextBox 9">
            <a:extLst>
              <a:ext uri="{FF2B5EF4-FFF2-40B4-BE49-F238E27FC236}">
                <a16:creationId xmlns:a16="http://schemas.microsoft.com/office/drawing/2014/main" id="{80A4006E-D346-4C4B-B0A1-B81D4C24ED1A}"/>
              </a:ext>
            </a:extLst>
          </p:cNvPr>
          <p:cNvSpPr txBox="1"/>
          <p:nvPr/>
        </p:nvSpPr>
        <p:spPr>
          <a:xfrm>
            <a:off x="7490630" y="3416875"/>
            <a:ext cx="1021755" cy="646331"/>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Live </a:t>
            </a:r>
          </a:p>
        </p:txBody>
      </p:sp>
      <p:sp>
        <p:nvSpPr>
          <p:cNvPr id="11" name="TextBox 10">
            <a:extLst>
              <a:ext uri="{FF2B5EF4-FFF2-40B4-BE49-F238E27FC236}">
                <a16:creationId xmlns:a16="http://schemas.microsoft.com/office/drawing/2014/main" id="{7C717ADD-44EC-4E46-AF0E-195790296100}"/>
              </a:ext>
            </a:extLst>
          </p:cNvPr>
          <p:cNvSpPr txBox="1"/>
          <p:nvPr/>
        </p:nvSpPr>
        <p:spPr>
          <a:xfrm>
            <a:off x="3767002" y="4294415"/>
            <a:ext cx="11508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Liked</a:t>
            </a:r>
          </a:p>
        </p:txBody>
      </p:sp>
      <p:sp>
        <p:nvSpPr>
          <p:cNvPr id="12" name="TextBox 11">
            <a:extLst>
              <a:ext uri="{FF2B5EF4-FFF2-40B4-BE49-F238E27FC236}">
                <a16:creationId xmlns:a16="http://schemas.microsoft.com/office/drawing/2014/main" id="{A95EF077-C791-3245-8A24-84288EBAA74D}"/>
              </a:ext>
            </a:extLst>
          </p:cNvPr>
          <p:cNvSpPr txBox="1"/>
          <p:nvPr/>
        </p:nvSpPr>
        <p:spPr>
          <a:xfrm>
            <a:off x="7478112" y="4294415"/>
            <a:ext cx="908775" cy="646331"/>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Like</a:t>
            </a:r>
          </a:p>
        </p:txBody>
      </p:sp>
      <p:sp>
        <p:nvSpPr>
          <p:cNvPr id="13" name="TextBox 12">
            <a:extLst>
              <a:ext uri="{FF2B5EF4-FFF2-40B4-BE49-F238E27FC236}">
                <a16:creationId xmlns:a16="http://schemas.microsoft.com/office/drawing/2014/main" id="{5264FDF1-008C-7C40-8AFC-19FCB6399E87}"/>
              </a:ext>
            </a:extLst>
          </p:cNvPr>
          <p:cNvSpPr txBox="1"/>
          <p:nvPr/>
        </p:nvSpPr>
        <p:spPr>
          <a:xfrm>
            <a:off x="3758217" y="5215383"/>
            <a:ext cx="1048685" cy="646331"/>
          </a:xfrm>
          <a:prstGeom prst="rect">
            <a:avLst/>
          </a:prstGeom>
          <a:solidFill>
            <a:schemeClr val="accent6"/>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Help</a:t>
            </a:r>
          </a:p>
        </p:txBody>
      </p:sp>
      <p:sp>
        <p:nvSpPr>
          <p:cNvPr id="14" name="TextBox 13">
            <a:extLst>
              <a:ext uri="{FF2B5EF4-FFF2-40B4-BE49-F238E27FC236}">
                <a16:creationId xmlns:a16="http://schemas.microsoft.com/office/drawing/2014/main" id="{DE26E648-8CEE-C74B-B4FD-8DF74FB9B71A}"/>
              </a:ext>
            </a:extLst>
          </p:cNvPr>
          <p:cNvSpPr txBox="1"/>
          <p:nvPr/>
        </p:nvSpPr>
        <p:spPr>
          <a:xfrm>
            <a:off x="7469327" y="5215383"/>
            <a:ext cx="151996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Helped</a:t>
            </a:r>
          </a:p>
        </p:txBody>
      </p:sp>
      <p:pic>
        <p:nvPicPr>
          <p:cNvPr id="16" name="Picture 14">
            <a:extLst>
              <a:ext uri="{FF2B5EF4-FFF2-40B4-BE49-F238E27FC236}">
                <a16:creationId xmlns:a16="http://schemas.microsoft.com/office/drawing/2014/main" id="{CDAA8588-967C-8441-BBAC-B2102C4D86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747E53E2-9868-2842-8D0F-8A95D05F9134}"/>
              </a:ext>
            </a:extLst>
          </p:cNvPr>
          <p:cNvSpPr txBox="1"/>
          <p:nvPr/>
        </p:nvSpPr>
        <p:spPr>
          <a:xfrm>
            <a:off x="308256" y="214509"/>
            <a:ext cx="11815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Starter</a:t>
            </a:r>
          </a:p>
        </p:txBody>
      </p:sp>
    </p:spTree>
    <p:extLst>
      <p:ext uri="{BB962C8B-B14F-4D97-AF65-F5344CB8AC3E}">
        <p14:creationId xmlns:p14="http://schemas.microsoft.com/office/powerpoint/2010/main" val="87593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100985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Text type: Non-chronological Report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835061391"/>
              </p:ext>
            </p:extLst>
          </p:nvPr>
        </p:nvGraphicFramePr>
        <p:xfrm>
          <a:off x="273361" y="1856031"/>
          <a:ext cx="11658085" cy="2092444"/>
        </p:xfrm>
        <a:graphic>
          <a:graphicData uri="http://schemas.openxmlformats.org/drawingml/2006/table">
            <a:tbl>
              <a:tblPr firstRow="1" bandRow="1">
                <a:tableStyleId>{5940675A-B579-460E-94D1-54222C63F5DA}</a:tableStyleId>
              </a:tblPr>
              <a:tblGrid>
                <a:gridCol w="2331617">
                  <a:extLst>
                    <a:ext uri="{9D8B030D-6E8A-4147-A177-3AD203B41FA5}">
                      <a16:colId xmlns:a16="http://schemas.microsoft.com/office/drawing/2014/main" val="2037785431"/>
                    </a:ext>
                  </a:extLst>
                </a:gridCol>
                <a:gridCol w="2331617">
                  <a:extLst>
                    <a:ext uri="{9D8B030D-6E8A-4147-A177-3AD203B41FA5}">
                      <a16:colId xmlns:a16="http://schemas.microsoft.com/office/drawing/2014/main" val="2821576141"/>
                    </a:ext>
                  </a:extLst>
                </a:gridCol>
                <a:gridCol w="2331617">
                  <a:extLst>
                    <a:ext uri="{9D8B030D-6E8A-4147-A177-3AD203B41FA5}">
                      <a16:colId xmlns:a16="http://schemas.microsoft.com/office/drawing/2014/main" val="2826759600"/>
                    </a:ext>
                  </a:extLst>
                </a:gridCol>
                <a:gridCol w="2331617">
                  <a:extLst>
                    <a:ext uri="{9D8B030D-6E8A-4147-A177-3AD203B41FA5}">
                      <a16:colId xmlns:a16="http://schemas.microsoft.com/office/drawing/2014/main" val="2586170046"/>
                    </a:ext>
                  </a:extLst>
                </a:gridCol>
                <a:gridCol w="2331617">
                  <a:extLst>
                    <a:ext uri="{9D8B030D-6E8A-4147-A177-3AD203B41FA5}">
                      <a16:colId xmlns:a16="http://schemas.microsoft.com/office/drawing/2014/main" val="1637883358"/>
                    </a:ext>
                  </a:extLst>
                </a:gridCol>
              </a:tblGrid>
              <a:tr h="281483">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t>Trailblazers </a:t>
                      </a:r>
                      <a:endParaRPr lang="en-GB" sz="20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GB" sz="18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8579625"/>
                  </a:ext>
                </a:extLst>
              </a:tr>
              <a:tr h="307072">
                <a:tc>
                  <a:txBody>
                    <a:bodyPr/>
                    <a:lstStyle/>
                    <a:p>
                      <a:pPr algn="ctr"/>
                      <a:r>
                        <a:rPr lang="en-US" sz="2000" dirty="0"/>
                        <a:t>Monday</a:t>
                      </a:r>
                      <a:endParaRPr lang="en-GB"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Tuesday</a:t>
                      </a:r>
                      <a:endParaRPr lang="en-GB" sz="2000" dirty="0">
                        <a:solidFill>
                          <a:schemeClr val="bg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a:t>Wednesday</a:t>
                      </a:r>
                      <a:endParaRPr lang="en-GB" sz="2000" dirty="0">
                        <a:solidFill>
                          <a:schemeClr val="bg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a:t>Thursday</a:t>
                      </a:r>
                      <a:endParaRPr lang="en-GB" sz="2000" dirty="0">
                        <a:solidFill>
                          <a:schemeClr val="bg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000" dirty="0"/>
                        <a:t>Friday</a:t>
                      </a:r>
                      <a:endParaRPr lang="en-GB" sz="2000" dirty="0">
                        <a:solidFill>
                          <a:schemeClr val="bg1"/>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62803903"/>
                  </a:ext>
                </a:extLst>
              </a:tr>
              <a:tr h="1299964">
                <a:tc>
                  <a:txBody>
                    <a:bodyPr/>
                    <a:lstStyle/>
                    <a:p>
                      <a:pPr algn="l">
                        <a:lnSpc>
                          <a:spcPct val="115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t>
                      </a:r>
                      <a:r>
                        <a:rPr lang="en-GB" sz="2000" dirty="0">
                          <a:effectLst/>
                          <a:latin typeface="Calibri" panose="020F0502020204030204" pitchFamily="34" charset="0"/>
                          <a:ea typeface="Calibri" panose="020F0502020204030204" pitchFamily="34" charset="0"/>
                          <a:cs typeface="Times New Roman" panose="02020603050405020304" pitchFamily="18" charset="0"/>
                        </a:rPr>
                        <a:t>. To be able 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create a planet fact file.</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t>
                      </a:r>
                      <a:r>
                        <a:rPr lang="en-GB" sz="2000" dirty="0">
                          <a:effectLst/>
                          <a:latin typeface="Calibri" panose="020F0502020204030204" pitchFamily="34" charset="0"/>
                          <a:ea typeface="Calibri" panose="020F0502020204030204" pitchFamily="34" charset="0"/>
                          <a:cs typeface="Times New Roman" panose="02020603050405020304" pitchFamily="18" charset="0"/>
                        </a:rPr>
                        <a:t>. To be able 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write in the present tense.</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15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t>
                      </a:r>
                      <a:r>
                        <a:rPr lang="en-GB" sz="2000" dirty="0">
                          <a:effectLst/>
                          <a:latin typeface="Calibri" panose="020F0502020204030204" pitchFamily="34" charset="0"/>
                          <a:ea typeface="Calibri" panose="020F0502020204030204" pitchFamily="34" charset="0"/>
                          <a:cs typeface="Times New Roman" panose="02020603050405020304" pitchFamily="18" charset="0"/>
                        </a:rPr>
                        <a:t>. To be able 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develop vocabulary.</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t>
                      </a:r>
                      <a:r>
                        <a:rPr lang="en-GB" sz="2000" dirty="0">
                          <a:effectLst/>
                          <a:latin typeface="Calibri" panose="020F0502020204030204" pitchFamily="34" charset="0"/>
                          <a:ea typeface="Calibri" panose="020F0502020204030204" pitchFamily="34" charset="0"/>
                          <a:cs typeface="Times New Roman" panose="02020603050405020304" pitchFamily="18" charset="0"/>
                        </a:rPr>
                        <a:t>. To be able 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write a non-chronological report.</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L.O</a:t>
                      </a:r>
                      <a:r>
                        <a:rPr lang="en-GB" sz="2000" dirty="0">
                          <a:effectLst/>
                          <a:latin typeface="Calibri" panose="020F0502020204030204" pitchFamily="34" charset="0"/>
                          <a:ea typeface="Calibri" panose="020F0502020204030204" pitchFamily="34" charset="0"/>
                          <a:cs typeface="Times New Roman" panose="02020603050405020304" pitchFamily="18" charset="0"/>
                        </a:rPr>
                        <a:t>. To be able to </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read aloud</a:t>
                      </a:r>
                      <a:r>
                        <a:rPr lang="en-GB" sz="2000" baseline="0" dirty="0" smtClean="0">
                          <a:effectLst/>
                          <a:latin typeface="Calibri" panose="020F0502020204030204" pitchFamily="34" charset="0"/>
                          <a:ea typeface="Calibri" panose="020F0502020204030204" pitchFamily="34" charset="0"/>
                          <a:cs typeface="Times New Roman" panose="02020603050405020304" pitchFamily="18" charset="0"/>
                        </a:rPr>
                        <a:t> with intonation.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3795782"/>
                  </a:ext>
                </a:extLst>
              </a:tr>
            </a:tbl>
          </a:graphicData>
        </a:graphic>
      </p:graphicFrame>
    </p:spTree>
    <p:extLst>
      <p:ext uri="{BB962C8B-B14F-4D97-AF65-F5344CB8AC3E}">
        <p14:creationId xmlns:p14="http://schemas.microsoft.com/office/powerpoint/2010/main" val="3770697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7E460-AA88-3D40-B2B9-F90A4DD6B1DB}"/>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What is present progressive?</a:t>
            </a:r>
          </a:p>
        </p:txBody>
      </p:sp>
      <p:sp>
        <p:nvSpPr>
          <p:cNvPr id="3" name="Content Placeholder 2">
            <a:extLst>
              <a:ext uri="{FF2B5EF4-FFF2-40B4-BE49-F238E27FC236}">
                <a16:creationId xmlns:a16="http://schemas.microsoft.com/office/drawing/2014/main" id="{F84328D4-4F0A-AE4C-A6FD-A5C2CB252CB3}"/>
              </a:ext>
            </a:extLst>
          </p:cNvPr>
          <p:cNvSpPr>
            <a:spLocks noGrp="1"/>
          </p:cNvSpPr>
          <p:nvPr>
            <p:ph idx="1"/>
          </p:nvPr>
        </p:nvSpPr>
        <p:spPr/>
        <p:txBody>
          <a:bodyPr/>
          <a:lstStyle/>
          <a:p>
            <a:pPr marL="0" indent="0">
              <a:buNone/>
            </a:pPr>
            <a:r>
              <a:rPr lang="en-US" dirty="0"/>
              <a:t>We use present tense to talk about things that are happening now.</a:t>
            </a:r>
          </a:p>
          <a:p>
            <a:pPr marL="0" indent="0">
              <a:buNone/>
            </a:pPr>
            <a:endParaRPr lang="en-US" dirty="0"/>
          </a:p>
          <a:p>
            <a:pPr marL="0" indent="0">
              <a:buNone/>
            </a:pPr>
            <a:r>
              <a:rPr lang="en-US" dirty="0"/>
              <a:t>The present progressive tense is used for an ongoing activity in the present.</a:t>
            </a:r>
          </a:p>
          <a:p>
            <a:pPr marL="0" indent="0">
              <a:buNone/>
            </a:pPr>
            <a:r>
              <a:rPr lang="en-US" dirty="0"/>
              <a:t>	</a:t>
            </a:r>
          </a:p>
        </p:txBody>
      </p:sp>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412D445-55F7-F64E-A752-117540B25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pic>
        <p:nvPicPr>
          <p:cNvPr id="7" name="Picture 14">
            <a:extLst>
              <a:ext uri="{FF2B5EF4-FFF2-40B4-BE49-F238E27FC236}">
                <a16:creationId xmlns:a16="http://schemas.microsoft.com/office/drawing/2014/main" id="{178F7898-9825-2F4F-ADD2-E012D9456E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98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4328D4-4F0A-AE4C-A6FD-A5C2CB252CB3}"/>
              </a:ext>
            </a:extLst>
          </p:cNvPr>
          <p:cNvSpPr>
            <a:spLocks noGrp="1"/>
          </p:cNvSpPr>
          <p:nvPr>
            <p:ph idx="1"/>
          </p:nvPr>
        </p:nvSpPr>
        <p:spPr>
          <a:xfrm>
            <a:off x="258763" y="253638"/>
            <a:ext cx="10793989" cy="1781182"/>
          </a:xfrm>
        </p:spPr>
        <p:txBody>
          <a:bodyPr>
            <a:normAutofit/>
          </a:bodyPr>
          <a:lstStyle/>
          <a:p>
            <a:pPr marL="0" indent="0">
              <a:buNone/>
            </a:pPr>
            <a:r>
              <a:rPr lang="en-US" sz="3600" dirty="0"/>
              <a:t>The present progressive tense is used for an ongoing activity in the present.</a:t>
            </a:r>
          </a:p>
        </p:txBody>
      </p:sp>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412D445-55F7-F64E-A752-117540B25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
        <p:nvSpPr>
          <p:cNvPr id="5" name="TextBox 4">
            <a:extLst>
              <a:ext uri="{FF2B5EF4-FFF2-40B4-BE49-F238E27FC236}">
                <a16:creationId xmlns:a16="http://schemas.microsoft.com/office/drawing/2014/main" id="{D0FFF3EE-D97B-ED4F-911F-ADB0C76DB705}"/>
              </a:ext>
            </a:extLst>
          </p:cNvPr>
          <p:cNvSpPr txBox="1"/>
          <p:nvPr/>
        </p:nvSpPr>
        <p:spPr>
          <a:xfrm>
            <a:off x="3378355" y="2191914"/>
            <a:ext cx="13236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Example:</a:t>
            </a:r>
          </a:p>
        </p:txBody>
      </p:sp>
      <p:sp>
        <p:nvSpPr>
          <p:cNvPr id="7" name="TextBox 6">
            <a:extLst>
              <a:ext uri="{FF2B5EF4-FFF2-40B4-BE49-F238E27FC236}">
                <a16:creationId xmlns:a16="http://schemas.microsoft.com/office/drawing/2014/main" id="{E170FB58-C0F6-9E41-9AE0-DEA06EB6427B}"/>
              </a:ext>
            </a:extLst>
          </p:cNvPr>
          <p:cNvSpPr txBox="1"/>
          <p:nvPr/>
        </p:nvSpPr>
        <p:spPr>
          <a:xfrm>
            <a:off x="4544705" y="2613729"/>
            <a:ext cx="319395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 am going to school.</a:t>
            </a:r>
          </a:p>
        </p:txBody>
      </p:sp>
      <p:sp>
        <p:nvSpPr>
          <p:cNvPr id="8" name="TextBox 7">
            <a:extLst>
              <a:ext uri="{FF2B5EF4-FFF2-40B4-BE49-F238E27FC236}">
                <a16:creationId xmlns:a16="http://schemas.microsoft.com/office/drawing/2014/main" id="{76C113B3-C1D7-134E-B969-44146F908213}"/>
              </a:ext>
            </a:extLst>
          </p:cNvPr>
          <p:cNvSpPr txBox="1"/>
          <p:nvPr/>
        </p:nvSpPr>
        <p:spPr>
          <a:xfrm>
            <a:off x="2017615" y="3470734"/>
            <a:ext cx="815676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In this sentence the action is happening right now. When we write in the present progressive tense, the action is happening right now. </a:t>
            </a:r>
          </a:p>
        </p:txBody>
      </p:sp>
      <p:pic>
        <p:nvPicPr>
          <p:cNvPr id="9" name="Picture 14">
            <a:extLst>
              <a:ext uri="{FF2B5EF4-FFF2-40B4-BE49-F238E27FC236}">
                <a16:creationId xmlns:a16="http://schemas.microsoft.com/office/drawing/2014/main" id="{A2BC5D58-43A7-E94A-80A9-58A491C10D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139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B2F7CE0-D872-6545-90C0-01B9D4E61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
        <p:nvSpPr>
          <p:cNvPr id="5" name="TextBox 4">
            <a:extLst>
              <a:ext uri="{FF2B5EF4-FFF2-40B4-BE49-F238E27FC236}">
                <a16:creationId xmlns:a16="http://schemas.microsoft.com/office/drawing/2014/main" id="{5DB9FB39-8213-5342-8766-93154C366575}"/>
              </a:ext>
            </a:extLst>
          </p:cNvPr>
          <p:cNvSpPr txBox="1"/>
          <p:nvPr/>
        </p:nvSpPr>
        <p:spPr>
          <a:xfrm>
            <a:off x="258763" y="302131"/>
            <a:ext cx="1026060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Here are examples of sentences using the present progressive tense. Do you notice anything about the sentences?</a:t>
            </a:r>
          </a:p>
        </p:txBody>
      </p:sp>
      <p:pic>
        <p:nvPicPr>
          <p:cNvPr id="21" name="Picture 14">
            <a:extLst>
              <a:ext uri="{FF2B5EF4-FFF2-40B4-BE49-F238E27FC236}">
                <a16:creationId xmlns:a16="http://schemas.microsoft.com/office/drawing/2014/main" id="{E58C0897-C5DB-3649-B662-352584888A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ECE068A3-866F-6B4B-8092-9D471D45B6CF}"/>
              </a:ext>
            </a:extLst>
          </p:cNvPr>
          <p:cNvSpPr/>
          <p:nvPr/>
        </p:nvSpPr>
        <p:spPr>
          <a:xfrm>
            <a:off x="2476500" y="2243262"/>
            <a:ext cx="7581900"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 am going to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She is learning the piano.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They are playing football.</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57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B2F7CE0-D872-6545-90C0-01B9D4E61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
        <p:nvSpPr>
          <p:cNvPr id="5" name="TextBox 4">
            <a:extLst>
              <a:ext uri="{FF2B5EF4-FFF2-40B4-BE49-F238E27FC236}">
                <a16:creationId xmlns:a16="http://schemas.microsoft.com/office/drawing/2014/main" id="{5DB9FB39-8213-5342-8766-93154C366575}"/>
              </a:ext>
            </a:extLst>
          </p:cNvPr>
          <p:cNvSpPr txBox="1"/>
          <p:nvPr/>
        </p:nvSpPr>
        <p:spPr>
          <a:xfrm>
            <a:off x="258763" y="302131"/>
            <a:ext cx="1026060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Here are examples of sentences using the present progressive tense. Do you notice anything about the sentences?</a:t>
            </a:r>
          </a:p>
        </p:txBody>
      </p:sp>
      <p:pic>
        <p:nvPicPr>
          <p:cNvPr id="21" name="Picture 14">
            <a:extLst>
              <a:ext uri="{FF2B5EF4-FFF2-40B4-BE49-F238E27FC236}">
                <a16:creationId xmlns:a16="http://schemas.microsoft.com/office/drawing/2014/main" id="{E58C0897-C5DB-3649-B662-352584888A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ECE068A3-866F-6B4B-8092-9D471D45B6CF}"/>
              </a:ext>
            </a:extLst>
          </p:cNvPr>
          <p:cNvSpPr/>
          <p:nvPr/>
        </p:nvSpPr>
        <p:spPr>
          <a:xfrm>
            <a:off x="2476500" y="2243262"/>
            <a:ext cx="7581900"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GB" sz="3600" b="1" i="0" u="sng" strike="noStrike" kern="1200" cap="none" spc="0" normalizeH="0" baseline="0" noProof="0" dirty="0">
                <a:ln>
                  <a:noFill/>
                </a:ln>
                <a:solidFill>
                  <a:srgbClr val="4472C4"/>
                </a:solidFill>
                <a:effectLst/>
                <a:uLnTx/>
                <a:uFillTx/>
                <a:latin typeface="Calibri" panose="020F0502020204030204"/>
                <a:ea typeface="+mn-ea"/>
                <a:cs typeface="+mn-cs"/>
              </a:rPr>
              <a:t>am</a:t>
            </a:r>
            <a:r>
              <a:rPr kumimoji="0" lang="en-GB" sz="3600" b="1" i="0" u="sng" strike="noStrike" kern="1200" cap="none" spc="0" normalizeH="0" baseline="0" noProof="0" dirty="0">
                <a:ln>
                  <a:noFill/>
                </a:ln>
                <a:solidFill>
                  <a:prstClr val="black"/>
                </a:solidFill>
                <a:effectLst/>
                <a:uLnTx/>
                <a:uFillTx/>
                <a:latin typeface="Calibri" panose="020F0502020204030204"/>
                <a:ea typeface="+mn-ea"/>
                <a:cs typeface="+mn-cs"/>
              </a:rPr>
              <a:t> going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to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She </a:t>
            </a:r>
            <a:r>
              <a:rPr kumimoji="0" lang="en-GB" sz="3600" b="1" i="0" u="sng" strike="noStrike" kern="1200" cap="none" spc="0" normalizeH="0" baseline="0" noProof="0" dirty="0">
                <a:ln>
                  <a:noFill/>
                </a:ln>
                <a:solidFill>
                  <a:srgbClr val="4472C4"/>
                </a:solidFill>
                <a:effectLst/>
                <a:uLnTx/>
                <a:uFillTx/>
                <a:latin typeface="Calibri" panose="020F0502020204030204"/>
                <a:ea typeface="+mn-ea"/>
                <a:cs typeface="+mn-cs"/>
              </a:rPr>
              <a:t>is</a:t>
            </a:r>
            <a:r>
              <a:rPr kumimoji="0" lang="en-GB" sz="3600" b="1" i="0" u="sng" strike="noStrike" kern="1200" cap="none" spc="0" normalizeH="0" baseline="0" noProof="0" dirty="0">
                <a:ln>
                  <a:noFill/>
                </a:ln>
                <a:solidFill>
                  <a:prstClr val="black"/>
                </a:solidFill>
                <a:effectLst/>
                <a:uLnTx/>
                <a:uFillTx/>
                <a:latin typeface="Calibri" panose="020F0502020204030204"/>
                <a:ea typeface="+mn-ea"/>
                <a:cs typeface="+mn-cs"/>
              </a:rPr>
              <a:t> learning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the piano.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They </a:t>
            </a:r>
            <a:r>
              <a:rPr kumimoji="0" lang="en-GB" sz="3600" b="1" i="0" u="sng" strike="noStrike" kern="1200" cap="none" spc="0" normalizeH="0" baseline="0" noProof="0" dirty="0">
                <a:ln>
                  <a:noFill/>
                </a:ln>
                <a:solidFill>
                  <a:srgbClr val="00B050"/>
                </a:solidFill>
                <a:effectLst/>
                <a:uLnTx/>
                <a:uFillTx/>
                <a:latin typeface="Calibri" panose="020F0502020204030204"/>
                <a:ea typeface="+mn-ea"/>
                <a:cs typeface="+mn-cs"/>
              </a:rPr>
              <a:t>are</a:t>
            </a:r>
            <a:r>
              <a:rPr kumimoji="0" lang="en-GB" sz="3600" b="1" i="0" u="sng" strike="noStrike" kern="1200" cap="none" spc="0" normalizeH="0" baseline="0" noProof="0" dirty="0">
                <a:ln>
                  <a:noFill/>
                </a:ln>
                <a:solidFill>
                  <a:prstClr val="black"/>
                </a:solidFill>
                <a:effectLst/>
                <a:uLnTx/>
                <a:uFillTx/>
                <a:latin typeface="Calibri" panose="020F0502020204030204"/>
                <a:ea typeface="+mn-ea"/>
                <a:cs typeface="+mn-cs"/>
              </a:rPr>
              <a:t> playing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football.</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5C1BEAD5-A61F-9C41-A194-88C0E1A3C176}"/>
              </a:ext>
            </a:extLst>
          </p:cNvPr>
          <p:cNvSpPr/>
          <p:nvPr/>
        </p:nvSpPr>
        <p:spPr>
          <a:xfrm>
            <a:off x="2305050" y="4537265"/>
            <a:ext cx="75819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You use the present tense verb ‘to be’ every time you use the present progressive.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730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982106-21B0-A443-9E2A-50D1E595EC8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B2F7CE0-D872-6545-90C0-01B9D4E61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
        <p:nvSpPr>
          <p:cNvPr id="5" name="TextBox 4">
            <a:extLst>
              <a:ext uri="{FF2B5EF4-FFF2-40B4-BE49-F238E27FC236}">
                <a16:creationId xmlns:a16="http://schemas.microsoft.com/office/drawing/2014/main" id="{5DB9FB39-8213-5342-8766-93154C366575}"/>
              </a:ext>
            </a:extLst>
          </p:cNvPr>
          <p:cNvSpPr txBox="1"/>
          <p:nvPr/>
        </p:nvSpPr>
        <p:spPr>
          <a:xfrm>
            <a:off x="258762" y="302131"/>
            <a:ext cx="48466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sentences include:</a:t>
            </a:r>
          </a:p>
        </p:txBody>
      </p:sp>
      <p:pic>
        <p:nvPicPr>
          <p:cNvPr id="21" name="Picture 14">
            <a:extLst>
              <a:ext uri="{FF2B5EF4-FFF2-40B4-BE49-F238E27FC236}">
                <a16:creationId xmlns:a16="http://schemas.microsoft.com/office/drawing/2014/main" id="{E58C0897-C5DB-3649-B662-352584888A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1DE45F-82CB-D944-824A-37E704D9E24C}"/>
              </a:ext>
            </a:extLst>
          </p:cNvPr>
          <p:cNvSpPr txBox="1"/>
          <p:nvPr/>
        </p:nvSpPr>
        <p:spPr>
          <a:xfrm>
            <a:off x="4261740" y="2216980"/>
            <a:ext cx="3632661" cy="22467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am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present participle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is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present participle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are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present participle</a:t>
            </a:r>
          </a:p>
        </p:txBody>
      </p:sp>
      <p:sp>
        <p:nvSpPr>
          <p:cNvPr id="6" name="Cloud Callout 5">
            <a:extLst>
              <a:ext uri="{FF2B5EF4-FFF2-40B4-BE49-F238E27FC236}">
                <a16:creationId xmlns:a16="http://schemas.microsoft.com/office/drawing/2014/main" id="{F9CA8B37-DD35-384C-9C63-3704AB54825B}"/>
              </a:ext>
            </a:extLst>
          </p:cNvPr>
          <p:cNvSpPr/>
          <p:nvPr/>
        </p:nvSpPr>
        <p:spPr>
          <a:xfrm>
            <a:off x="8977673" y="2397386"/>
            <a:ext cx="2807851" cy="1885955"/>
          </a:xfrm>
          <a:prstGeom prst="cloudCallout">
            <a:avLst>
              <a:gd name="adj1" fmla="val -100065"/>
              <a:gd name="adj2" fmla="val -335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verb (walking, running, dancing, going)</a:t>
            </a:r>
          </a:p>
        </p:txBody>
      </p:sp>
      <p:sp>
        <p:nvSpPr>
          <p:cNvPr id="8" name="TextBox 7">
            <a:extLst>
              <a:ext uri="{FF2B5EF4-FFF2-40B4-BE49-F238E27FC236}">
                <a16:creationId xmlns:a16="http://schemas.microsoft.com/office/drawing/2014/main" id="{799C5FF7-82FA-7C42-BEEA-D8AE8C10B6B7}"/>
              </a:ext>
            </a:extLst>
          </p:cNvPr>
          <p:cNvSpPr txBox="1"/>
          <p:nvPr/>
        </p:nvSpPr>
        <p:spPr>
          <a:xfrm>
            <a:off x="648821" y="2723743"/>
            <a:ext cx="3528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We use am or is for singular nouns.</a:t>
            </a:r>
          </a:p>
        </p:txBody>
      </p:sp>
      <p:sp>
        <p:nvSpPr>
          <p:cNvPr id="9" name="TextBox 8">
            <a:extLst>
              <a:ext uri="{FF2B5EF4-FFF2-40B4-BE49-F238E27FC236}">
                <a16:creationId xmlns:a16="http://schemas.microsoft.com/office/drawing/2014/main" id="{779A1333-E0FC-D841-B9BE-A11B238FD73A}"/>
              </a:ext>
            </a:extLst>
          </p:cNvPr>
          <p:cNvSpPr txBox="1"/>
          <p:nvPr/>
        </p:nvSpPr>
        <p:spPr>
          <a:xfrm>
            <a:off x="998147" y="4041016"/>
            <a:ext cx="28293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We use are for plural nouns.</a:t>
            </a:r>
          </a:p>
        </p:txBody>
      </p:sp>
    </p:spTree>
    <p:extLst>
      <p:ext uri="{BB962C8B-B14F-4D97-AF65-F5344CB8AC3E}">
        <p14:creationId xmlns:p14="http://schemas.microsoft.com/office/powerpoint/2010/main" val="1368314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Write the verb in the present progressive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86F1EA1-F347-7946-A76E-9123B4C55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6" name="Picture 14">
            <a:extLst>
              <a:ext uri="{FF2B5EF4-FFF2-40B4-BE49-F238E27FC236}">
                <a16:creationId xmlns:a16="http://schemas.microsoft.com/office/drawing/2014/main" id="{59F997D4-8087-D940-B49A-345C8961CB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4191AB7-F116-2A4B-A898-5AC6D9325324}"/>
              </a:ext>
            </a:extLst>
          </p:cNvPr>
          <p:cNvSpPr txBox="1"/>
          <p:nvPr/>
        </p:nvSpPr>
        <p:spPr>
          <a:xfrm>
            <a:off x="5353050" y="1835438"/>
            <a:ext cx="11960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To play</a:t>
            </a:r>
          </a:p>
        </p:txBody>
      </p:sp>
      <p:sp>
        <p:nvSpPr>
          <p:cNvPr id="8" name="Rectangle 7">
            <a:extLst>
              <a:ext uri="{FF2B5EF4-FFF2-40B4-BE49-F238E27FC236}">
                <a16:creationId xmlns:a16="http://schemas.microsoft.com/office/drawing/2014/main" id="{FC21DB37-B6A7-4A4A-84B5-B027FC508476}"/>
              </a:ext>
            </a:extLst>
          </p:cNvPr>
          <p:cNvSpPr/>
          <p:nvPr/>
        </p:nvSpPr>
        <p:spPr>
          <a:xfrm>
            <a:off x="3048000" y="2745017"/>
            <a:ext cx="6096000"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 __ _____.</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He __ _______.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They ___ ______.</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098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86F1EA1-F347-7946-A76E-9123B4C55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6" name="Picture 14">
            <a:extLst>
              <a:ext uri="{FF2B5EF4-FFF2-40B4-BE49-F238E27FC236}">
                <a16:creationId xmlns:a16="http://schemas.microsoft.com/office/drawing/2014/main" id="{59F997D4-8087-D940-B49A-345C8961CB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4191AB7-F116-2A4B-A898-5AC6D9325324}"/>
              </a:ext>
            </a:extLst>
          </p:cNvPr>
          <p:cNvSpPr txBox="1"/>
          <p:nvPr/>
        </p:nvSpPr>
        <p:spPr>
          <a:xfrm>
            <a:off x="5353050" y="1835438"/>
            <a:ext cx="11960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To play</a:t>
            </a:r>
          </a:p>
        </p:txBody>
      </p:sp>
      <p:sp>
        <p:nvSpPr>
          <p:cNvPr id="8" name="Rectangle 7">
            <a:extLst>
              <a:ext uri="{FF2B5EF4-FFF2-40B4-BE49-F238E27FC236}">
                <a16:creationId xmlns:a16="http://schemas.microsoft.com/office/drawing/2014/main" id="{FC21DB37-B6A7-4A4A-84B5-B027FC508476}"/>
              </a:ext>
            </a:extLst>
          </p:cNvPr>
          <p:cNvSpPr/>
          <p:nvPr/>
        </p:nvSpPr>
        <p:spPr>
          <a:xfrm>
            <a:off x="3048000" y="2745017"/>
            <a:ext cx="6096000"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GB" sz="3600" b="0" i="0" u="sng" strike="noStrike" kern="1200" cap="none" spc="0" normalizeH="0" baseline="0" noProof="0" dirty="0">
                <a:ln>
                  <a:noFill/>
                </a:ln>
                <a:solidFill>
                  <a:srgbClr val="4472C4"/>
                </a:solidFill>
                <a:effectLst/>
                <a:uLnTx/>
                <a:uFillTx/>
                <a:latin typeface="Calibri" panose="020F0502020204030204"/>
                <a:ea typeface="+mn-ea"/>
                <a:cs typeface="+mn-cs"/>
              </a:rPr>
              <a:t>am</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play</a:t>
            </a:r>
            <a:r>
              <a:rPr kumimoji="0" lang="en-GB" sz="3600" b="0" i="0" u="sng" strike="noStrike" kern="1200" cap="none" spc="0" normalizeH="0" baseline="0" noProof="0" dirty="0">
                <a:ln>
                  <a:noFill/>
                </a:ln>
                <a:solidFill>
                  <a:prstClr val="black"/>
                </a:solidFill>
                <a:effectLst/>
                <a:uLnTx/>
                <a:uFillTx/>
                <a:latin typeface="Calibri" panose="020F0502020204030204"/>
                <a:ea typeface="+mn-ea"/>
                <a:cs typeface="+mn-cs"/>
              </a:rPr>
              <a:t>ing</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GB" sz="3600" b="0" i="0" u="sng" strike="noStrike" kern="1200" cap="none" spc="0" normalizeH="0" baseline="0" noProof="0" dirty="0">
                <a:ln>
                  <a:noFill/>
                </a:ln>
                <a:solidFill>
                  <a:srgbClr val="4472C4"/>
                </a:solidFill>
                <a:effectLst/>
                <a:uLnTx/>
                <a:uFillTx/>
                <a:latin typeface="Calibri" panose="020F0502020204030204"/>
                <a:ea typeface="+mn-ea"/>
                <a:cs typeface="+mn-cs"/>
              </a:rPr>
              <a:t>is</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play</a:t>
            </a:r>
            <a:r>
              <a:rPr kumimoji="0" lang="en-GB" sz="3600" b="0" i="0" u="sng" strike="noStrike" kern="1200" cap="none" spc="0" normalizeH="0" baseline="0" noProof="0" dirty="0">
                <a:ln>
                  <a:noFill/>
                </a:ln>
                <a:solidFill>
                  <a:prstClr val="black"/>
                </a:solidFill>
                <a:effectLst/>
                <a:uLnTx/>
                <a:uFillTx/>
                <a:latin typeface="Calibri" panose="020F0502020204030204"/>
                <a:ea typeface="+mn-ea"/>
                <a:cs typeface="+mn-cs"/>
              </a:rPr>
              <a:t>ing</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They </a:t>
            </a:r>
            <a:r>
              <a:rPr kumimoji="0" lang="en-GB" sz="3600" b="0" i="0" u="sng" strike="noStrike" kern="1200" cap="none" spc="0" normalizeH="0" baseline="0" noProof="0" dirty="0">
                <a:ln>
                  <a:noFill/>
                </a:ln>
                <a:solidFill>
                  <a:srgbClr val="00B050"/>
                </a:solidFill>
                <a:effectLst/>
                <a:uLnTx/>
                <a:uFillTx/>
                <a:latin typeface="Calibri" panose="020F0502020204030204"/>
                <a:ea typeface="+mn-ea"/>
                <a:cs typeface="+mn-cs"/>
              </a:rPr>
              <a:t>are</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play</a:t>
            </a:r>
            <a:r>
              <a:rPr kumimoji="0" lang="en-GB" sz="3600" b="0" i="0" u="sng" strike="noStrike" kern="1200" cap="none" spc="0" normalizeH="0" baseline="0" noProof="0" dirty="0">
                <a:ln>
                  <a:noFill/>
                </a:ln>
                <a:solidFill>
                  <a:prstClr val="black"/>
                </a:solidFill>
                <a:effectLst/>
                <a:uLnTx/>
                <a:uFillTx/>
                <a:latin typeface="Calibri" panose="020F0502020204030204"/>
                <a:ea typeface="+mn-ea"/>
                <a:cs typeface="+mn-cs"/>
              </a:rPr>
              <a:t>ing</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BB9CF5-BD19-494F-974E-384ECE5D8BC0}"/>
              </a:ext>
            </a:extLst>
          </p:cNvPr>
          <p:cNvSpPr txBox="1"/>
          <p:nvPr/>
        </p:nvSpPr>
        <p:spPr>
          <a:xfrm>
            <a:off x="1016076" y="3088929"/>
            <a:ext cx="3528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We use am or is for singular nouns.</a:t>
            </a:r>
          </a:p>
        </p:txBody>
      </p:sp>
      <p:sp>
        <p:nvSpPr>
          <p:cNvPr id="10" name="TextBox 9">
            <a:extLst>
              <a:ext uri="{FF2B5EF4-FFF2-40B4-BE49-F238E27FC236}">
                <a16:creationId xmlns:a16="http://schemas.microsoft.com/office/drawing/2014/main" id="{00F9ED8E-3429-D047-AC9E-FADCC7E2768F}"/>
              </a:ext>
            </a:extLst>
          </p:cNvPr>
          <p:cNvSpPr txBox="1"/>
          <p:nvPr/>
        </p:nvSpPr>
        <p:spPr>
          <a:xfrm>
            <a:off x="1365402" y="4050898"/>
            <a:ext cx="28293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We use are for plural nouns.</a:t>
            </a:r>
          </a:p>
        </p:txBody>
      </p:sp>
      <p:sp>
        <p:nvSpPr>
          <p:cNvPr id="11" name="Cloud Callout 10">
            <a:extLst>
              <a:ext uri="{FF2B5EF4-FFF2-40B4-BE49-F238E27FC236}">
                <a16:creationId xmlns:a16="http://schemas.microsoft.com/office/drawing/2014/main" id="{573A6008-F69E-2941-A21E-FD598D5445E2}"/>
              </a:ext>
            </a:extLst>
          </p:cNvPr>
          <p:cNvSpPr/>
          <p:nvPr/>
        </p:nvSpPr>
        <p:spPr>
          <a:xfrm>
            <a:off x="9016970" y="3095334"/>
            <a:ext cx="2019300" cy="1233189"/>
          </a:xfrm>
          <a:prstGeom prst="cloudCallout">
            <a:avLst>
              <a:gd name="adj1" fmla="val -102410"/>
              <a:gd name="adj2" fmla="val -1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verb</a:t>
            </a:r>
          </a:p>
        </p:txBody>
      </p:sp>
      <p:sp>
        <p:nvSpPr>
          <p:cNvPr id="14" name="Title 1">
            <a:extLst>
              <a:ext uri="{FF2B5EF4-FFF2-40B4-BE49-F238E27FC236}">
                <a16:creationId xmlns:a16="http://schemas.microsoft.com/office/drawing/2014/main" id="{D7425BE9-680E-6644-85CB-91679004C0F4}"/>
              </a:ext>
            </a:extLst>
          </p:cNvPr>
          <p:cNvSpPr>
            <a:spLocks noGrp="1"/>
          </p:cNvSpPr>
          <p:nvPr>
            <p:ph type="title"/>
          </p:nvPr>
        </p:nvSpPr>
        <p:spPr>
          <a:xfrm>
            <a:off x="838200" y="365125"/>
            <a:ext cx="10515600" cy="1325563"/>
          </a:xfrm>
        </p:spPr>
        <p:txBody>
          <a:bodyPr>
            <a:normAutofit/>
          </a:bodyPr>
          <a:lstStyle/>
          <a:p>
            <a:pPr algn="ctr"/>
            <a:r>
              <a:rPr lang="en-US" sz="3200" dirty="0">
                <a:latin typeface="Calibri" panose="020F0502020204030204" pitchFamily="34" charset="0"/>
                <a:cs typeface="Calibri" panose="020F0502020204030204" pitchFamily="34" charset="0"/>
              </a:rPr>
              <a:t>Write the verb in the present progressive tense.</a:t>
            </a:r>
          </a:p>
        </p:txBody>
      </p:sp>
    </p:spTree>
    <p:extLst>
      <p:ext uri="{BB962C8B-B14F-4D97-AF65-F5344CB8AC3E}">
        <p14:creationId xmlns:p14="http://schemas.microsoft.com/office/powerpoint/2010/main" val="2361847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Write the verb in the present progressive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86F1EA1-F347-7946-A76E-9123B4C55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6" name="Picture 14">
            <a:extLst>
              <a:ext uri="{FF2B5EF4-FFF2-40B4-BE49-F238E27FC236}">
                <a16:creationId xmlns:a16="http://schemas.microsoft.com/office/drawing/2014/main" id="{59F997D4-8087-D940-B49A-345C8961CB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4191AB7-F116-2A4B-A898-5AC6D9325324}"/>
              </a:ext>
            </a:extLst>
          </p:cNvPr>
          <p:cNvSpPr txBox="1"/>
          <p:nvPr/>
        </p:nvSpPr>
        <p:spPr>
          <a:xfrm>
            <a:off x="5353050" y="1835438"/>
            <a:ext cx="13823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To listen</a:t>
            </a:r>
          </a:p>
        </p:txBody>
      </p:sp>
      <p:sp>
        <p:nvSpPr>
          <p:cNvPr id="8" name="Rectangle 7">
            <a:extLst>
              <a:ext uri="{FF2B5EF4-FFF2-40B4-BE49-F238E27FC236}">
                <a16:creationId xmlns:a16="http://schemas.microsoft.com/office/drawing/2014/main" id="{FC21DB37-B6A7-4A4A-84B5-B027FC508476}"/>
              </a:ext>
            </a:extLst>
          </p:cNvPr>
          <p:cNvSpPr/>
          <p:nvPr/>
        </p:nvSpPr>
        <p:spPr>
          <a:xfrm>
            <a:off x="3048000" y="2745017"/>
            <a:ext cx="6096000"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 __ _____.</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He __ _______.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They ___ ______.</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276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Write the verb in the present progressive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86F1EA1-F347-7946-A76E-9123B4C55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6" name="Picture 14">
            <a:extLst>
              <a:ext uri="{FF2B5EF4-FFF2-40B4-BE49-F238E27FC236}">
                <a16:creationId xmlns:a16="http://schemas.microsoft.com/office/drawing/2014/main" id="{59F997D4-8087-D940-B49A-345C8961CB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4191AB7-F116-2A4B-A898-5AC6D9325324}"/>
              </a:ext>
            </a:extLst>
          </p:cNvPr>
          <p:cNvSpPr txBox="1"/>
          <p:nvPr/>
        </p:nvSpPr>
        <p:spPr>
          <a:xfrm>
            <a:off x="5353050" y="1835438"/>
            <a:ext cx="13823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To listen</a:t>
            </a:r>
          </a:p>
        </p:txBody>
      </p:sp>
      <p:sp>
        <p:nvSpPr>
          <p:cNvPr id="8" name="Rectangle 7">
            <a:extLst>
              <a:ext uri="{FF2B5EF4-FFF2-40B4-BE49-F238E27FC236}">
                <a16:creationId xmlns:a16="http://schemas.microsoft.com/office/drawing/2014/main" id="{FC21DB37-B6A7-4A4A-84B5-B027FC508476}"/>
              </a:ext>
            </a:extLst>
          </p:cNvPr>
          <p:cNvSpPr/>
          <p:nvPr/>
        </p:nvSpPr>
        <p:spPr>
          <a:xfrm>
            <a:off x="3048000" y="2745017"/>
            <a:ext cx="6096000"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GB" sz="3600" b="0" i="0" u="sng" strike="noStrike" kern="1200" cap="none" spc="0" normalizeH="0" baseline="0" noProof="0" dirty="0">
                <a:ln>
                  <a:noFill/>
                </a:ln>
                <a:solidFill>
                  <a:srgbClr val="4472C4"/>
                </a:solidFill>
                <a:effectLst/>
                <a:uLnTx/>
                <a:uFillTx/>
                <a:latin typeface="Calibri" panose="020F0502020204030204"/>
                <a:ea typeface="+mn-ea"/>
                <a:cs typeface="+mn-cs"/>
              </a:rPr>
              <a:t>am</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listen</a:t>
            </a:r>
            <a:r>
              <a:rPr kumimoji="0" lang="en-GB" sz="3600" b="0" i="0" u="sng" strike="noStrike" kern="1200" cap="none" spc="0" normalizeH="0" baseline="0" noProof="0" dirty="0">
                <a:ln>
                  <a:noFill/>
                </a:ln>
                <a:solidFill>
                  <a:prstClr val="black"/>
                </a:solidFill>
                <a:effectLst/>
                <a:uLnTx/>
                <a:uFillTx/>
                <a:latin typeface="Calibri" panose="020F0502020204030204"/>
                <a:ea typeface="+mn-ea"/>
                <a:cs typeface="+mn-cs"/>
              </a:rPr>
              <a:t>ing</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GB" sz="3600" b="0" i="0" u="sng" strike="noStrike" kern="1200" cap="none" spc="0" normalizeH="0" baseline="0" noProof="0" dirty="0">
                <a:ln>
                  <a:noFill/>
                </a:ln>
                <a:solidFill>
                  <a:srgbClr val="4472C4"/>
                </a:solidFill>
                <a:effectLst/>
                <a:uLnTx/>
                <a:uFillTx/>
                <a:latin typeface="Calibri" panose="020F0502020204030204"/>
                <a:ea typeface="+mn-ea"/>
                <a:cs typeface="+mn-cs"/>
              </a:rPr>
              <a:t>is</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listen</a:t>
            </a:r>
            <a:r>
              <a:rPr kumimoji="0" lang="en-GB" sz="3600" b="0" i="0" u="sng" strike="noStrike" kern="1200" cap="none" spc="0" normalizeH="0" baseline="0" noProof="0" dirty="0">
                <a:ln>
                  <a:noFill/>
                </a:ln>
                <a:solidFill>
                  <a:prstClr val="black"/>
                </a:solidFill>
                <a:effectLst/>
                <a:uLnTx/>
                <a:uFillTx/>
                <a:latin typeface="Calibri" panose="020F0502020204030204"/>
                <a:ea typeface="+mn-ea"/>
                <a:cs typeface="+mn-cs"/>
              </a:rPr>
              <a:t>ing</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They </a:t>
            </a:r>
            <a:r>
              <a:rPr kumimoji="0" lang="en-GB" sz="3600" b="0" i="0" u="sng" strike="noStrike" kern="1200" cap="none" spc="0" normalizeH="0" baseline="0" noProof="0" dirty="0">
                <a:ln>
                  <a:noFill/>
                </a:ln>
                <a:solidFill>
                  <a:srgbClr val="00B050"/>
                </a:solidFill>
                <a:effectLst/>
                <a:uLnTx/>
                <a:uFillTx/>
                <a:latin typeface="Calibri" panose="020F0502020204030204"/>
                <a:ea typeface="+mn-ea"/>
                <a:cs typeface="+mn-cs"/>
              </a:rPr>
              <a:t>are</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listen</a:t>
            </a:r>
            <a:r>
              <a:rPr kumimoji="0" lang="en-GB" sz="3600" b="0" i="0" u="sng" strike="noStrike" kern="1200" cap="none" spc="0" normalizeH="0" baseline="0" noProof="0" dirty="0">
                <a:ln>
                  <a:noFill/>
                </a:ln>
                <a:solidFill>
                  <a:prstClr val="black"/>
                </a:solidFill>
                <a:effectLst/>
                <a:uLnTx/>
                <a:uFillTx/>
                <a:latin typeface="Calibri" panose="020F0502020204030204"/>
                <a:ea typeface="+mn-ea"/>
                <a:cs typeface="+mn-cs"/>
              </a:rPr>
              <a:t>ing</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BB9CF5-BD19-494F-974E-384ECE5D8BC0}"/>
              </a:ext>
            </a:extLst>
          </p:cNvPr>
          <p:cNvSpPr txBox="1"/>
          <p:nvPr/>
        </p:nvSpPr>
        <p:spPr>
          <a:xfrm>
            <a:off x="1016076" y="3088929"/>
            <a:ext cx="3528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We use am or is for singular nouns.</a:t>
            </a:r>
          </a:p>
        </p:txBody>
      </p:sp>
      <p:sp>
        <p:nvSpPr>
          <p:cNvPr id="10" name="TextBox 9">
            <a:extLst>
              <a:ext uri="{FF2B5EF4-FFF2-40B4-BE49-F238E27FC236}">
                <a16:creationId xmlns:a16="http://schemas.microsoft.com/office/drawing/2014/main" id="{00F9ED8E-3429-D047-AC9E-FADCC7E2768F}"/>
              </a:ext>
            </a:extLst>
          </p:cNvPr>
          <p:cNvSpPr txBox="1"/>
          <p:nvPr/>
        </p:nvSpPr>
        <p:spPr>
          <a:xfrm>
            <a:off x="1365402" y="4050898"/>
            <a:ext cx="28293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We use are for plural nouns.</a:t>
            </a:r>
          </a:p>
        </p:txBody>
      </p:sp>
      <p:sp>
        <p:nvSpPr>
          <p:cNvPr id="11" name="Cloud Callout 10">
            <a:extLst>
              <a:ext uri="{FF2B5EF4-FFF2-40B4-BE49-F238E27FC236}">
                <a16:creationId xmlns:a16="http://schemas.microsoft.com/office/drawing/2014/main" id="{573A6008-F69E-2941-A21E-FD598D5445E2}"/>
              </a:ext>
            </a:extLst>
          </p:cNvPr>
          <p:cNvSpPr/>
          <p:nvPr/>
        </p:nvSpPr>
        <p:spPr>
          <a:xfrm>
            <a:off x="9016970" y="3095334"/>
            <a:ext cx="2019300" cy="1233189"/>
          </a:xfrm>
          <a:prstGeom prst="cloudCallout">
            <a:avLst>
              <a:gd name="adj1" fmla="val -102410"/>
              <a:gd name="adj2" fmla="val -1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verb</a:t>
            </a:r>
          </a:p>
        </p:txBody>
      </p:sp>
    </p:spTree>
    <p:extLst>
      <p:ext uri="{BB962C8B-B14F-4D97-AF65-F5344CB8AC3E}">
        <p14:creationId xmlns:p14="http://schemas.microsoft.com/office/powerpoint/2010/main" val="3483606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Write the verb in the present progressive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86F1EA1-F347-7946-A76E-9123B4C55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6" name="Picture 14">
            <a:extLst>
              <a:ext uri="{FF2B5EF4-FFF2-40B4-BE49-F238E27FC236}">
                <a16:creationId xmlns:a16="http://schemas.microsoft.com/office/drawing/2014/main" id="{59F997D4-8087-D940-B49A-345C8961CB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4191AB7-F116-2A4B-A898-5AC6D9325324}"/>
              </a:ext>
            </a:extLst>
          </p:cNvPr>
          <p:cNvSpPr txBox="1"/>
          <p:nvPr/>
        </p:nvSpPr>
        <p:spPr>
          <a:xfrm>
            <a:off x="5353050" y="1835438"/>
            <a:ext cx="9414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To sit</a:t>
            </a:r>
          </a:p>
        </p:txBody>
      </p:sp>
      <p:sp>
        <p:nvSpPr>
          <p:cNvPr id="8" name="Rectangle 7">
            <a:extLst>
              <a:ext uri="{FF2B5EF4-FFF2-40B4-BE49-F238E27FC236}">
                <a16:creationId xmlns:a16="http://schemas.microsoft.com/office/drawing/2014/main" id="{FC21DB37-B6A7-4A4A-84B5-B027FC508476}"/>
              </a:ext>
            </a:extLst>
          </p:cNvPr>
          <p:cNvSpPr/>
          <p:nvPr/>
        </p:nvSpPr>
        <p:spPr>
          <a:xfrm>
            <a:off x="3048000" y="2745017"/>
            <a:ext cx="6096000"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 __ _____.</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He __ _______.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They ___ ______.</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46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864970"/>
            <a:ext cx="10515600" cy="1325563"/>
          </a:xfrm>
        </p:spPr>
        <p:txBody>
          <a:bodyPr/>
          <a:lstStyle/>
          <a:p>
            <a:r>
              <a:rPr lang="en-GB" dirty="0"/>
              <a:t>Read, copy, cover, spell this week’s spellings.</a:t>
            </a:r>
          </a:p>
        </p:txBody>
      </p:sp>
      <p:sp>
        <p:nvSpPr>
          <p:cNvPr id="7" name="Rectangle 6"/>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Monday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8</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February 2021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2F0DB3-86D0-284B-9CC8-E9FE39373ED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6" name="Rectangle 200"/>
          <p:cNvSpPr>
            <a:spLocks noChangeArrowheads="1"/>
          </p:cNvSpPr>
          <p:nvPr/>
        </p:nvSpPr>
        <p:spPr bwMode="auto">
          <a:xfrm>
            <a:off x="520506" y="2190533"/>
            <a:ext cx="19851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b="1" dirty="0" smtClean="0">
                <a:latin typeface="+mn-lt"/>
                <a:cs typeface="Sassoon Infant Rg" pitchFamily="50" charset="0"/>
              </a:rPr>
              <a:t>co-operate </a:t>
            </a:r>
          </a:p>
          <a:p>
            <a:pPr eaLnBrk="1" hangingPunct="1">
              <a:lnSpc>
                <a:spcPct val="150000"/>
              </a:lnSpc>
              <a:spcBef>
                <a:spcPct val="0"/>
              </a:spcBef>
              <a:buFontTx/>
              <a:buNone/>
            </a:pPr>
            <a:r>
              <a:rPr lang="en-GB" altLang="en-US" b="1" dirty="0" smtClean="0">
                <a:latin typeface="+mn-lt"/>
                <a:cs typeface="Sassoon Infant Rg" pitchFamily="50" charset="0"/>
              </a:rPr>
              <a:t>re-enter </a:t>
            </a:r>
          </a:p>
          <a:p>
            <a:pPr eaLnBrk="1" hangingPunct="1">
              <a:lnSpc>
                <a:spcPct val="150000"/>
              </a:lnSpc>
              <a:spcBef>
                <a:spcPct val="0"/>
              </a:spcBef>
              <a:buFontTx/>
              <a:buNone/>
            </a:pPr>
            <a:r>
              <a:rPr lang="en-GB" altLang="en-US" b="1" dirty="0" smtClean="0">
                <a:latin typeface="+mn-lt"/>
                <a:cs typeface="Sassoon Infant Rg" pitchFamily="50" charset="0"/>
              </a:rPr>
              <a:t>co-owner</a:t>
            </a:r>
          </a:p>
          <a:p>
            <a:pPr eaLnBrk="1" hangingPunct="1">
              <a:lnSpc>
                <a:spcPct val="150000"/>
              </a:lnSpc>
              <a:spcBef>
                <a:spcPct val="0"/>
              </a:spcBef>
              <a:buFontTx/>
              <a:buNone/>
            </a:pPr>
            <a:r>
              <a:rPr lang="en-GB" altLang="en-US" b="1" dirty="0" smtClean="0">
                <a:latin typeface="+mn-lt"/>
                <a:cs typeface="Sassoon Infant Rg" pitchFamily="50" charset="0"/>
              </a:rPr>
              <a:t>sugar-free </a:t>
            </a:r>
            <a:endParaRPr lang="en-GB" altLang="en-US" b="1" dirty="0">
              <a:latin typeface="+mn-lt"/>
              <a:cs typeface="Sassoon Infant Rg" pitchFamily="50" charset="0"/>
            </a:endParaRPr>
          </a:p>
        </p:txBody>
      </p:sp>
      <p:sp>
        <p:nvSpPr>
          <p:cNvPr id="10" name="Rectangle 9"/>
          <p:cNvSpPr/>
          <p:nvPr/>
        </p:nvSpPr>
        <p:spPr>
          <a:xfrm>
            <a:off x="3986528" y="2190533"/>
            <a:ext cx="2625287" cy="2677656"/>
          </a:xfrm>
          <a:prstGeom prst="rect">
            <a:avLst/>
          </a:prstGeom>
        </p:spPr>
        <p:txBody>
          <a:bodyPr wrap="square">
            <a:spAutoFit/>
          </a:bodyPr>
          <a:lstStyle/>
          <a:p>
            <a:pPr>
              <a:lnSpc>
                <a:spcPct val="150000"/>
              </a:lnSpc>
              <a:spcBef>
                <a:spcPct val="0"/>
              </a:spcBef>
            </a:pPr>
            <a:r>
              <a:rPr lang="en-GB" altLang="en-US" sz="2800" b="1" dirty="0" smtClean="0">
                <a:cs typeface="Sassoon Infant Rg" pitchFamily="50" charset="0"/>
              </a:rPr>
              <a:t>forty-second </a:t>
            </a:r>
          </a:p>
          <a:p>
            <a:pPr>
              <a:lnSpc>
                <a:spcPct val="150000"/>
              </a:lnSpc>
              <a:spcBef>
                <a:spcPct val="0"/>
              </a:spcBef>
            </a:pPr>
            <a:r>
              <a:rPr lang="en-GB" altLang="en-US" sz="2800" b="1" dirty="0">
                <a:cs typeface="Sassoon Infant Rg" pitchFamily="50" charset="0"/>
              </a:rPr>
              <a:t>t</a:t>
            </a:r>
            <a:r>
              <a:rPr lang="en-GB" altLang="en-US" sz="2800" b="1" dirty="0" smtClean="0">
                <a:cs typeface="Sassoon Infant Rg" pitchFamily="50" charset="0"/>
              </a:rPr>
              <a:t>wenty-seventh </a:t>
            </a:r>
          </a:p>
          <a:p>
            <a:pPr>
              <a:lnSpc>
                <a:spcPct val="150000"/>
              </a:lnSpc>
              <a:spcBef>
                <a:spcPct val="0"/>
              </a:spcBef>
            </a:pPr>
            <a:r>
              <a:rPr lang="en-GB" altLang="en-US" sz="2800" b="1" dirty="0" smtClean="0">
                <a:cs typeface="Sassoon Infant Rg" pitchFamily="50" charset="0"/>
              </a:rPr>
              <a:t>re-sign </a:t>
            </a:r>
          </a:p>
          <a:p>
            <a:pPr>
              <a:lnSpc>
                <a:spcPct val="150000"/>
              </a:lnSpc>
              <a:spcBef>
                <a:spcPct val="0"/>
              </a:spcBef>
            </a:pPr>
            <a:r>
              <a:rPr lang="en-GB" altLang="en-US" sz="2800" b="1" dirty="0">
                <a:cs typeface="Sassoon Infant Rg" pitchFamily="50" charset="0"/>
              </a:rPr>
              <a:t>r</a:t>
            </a:r>
            <a:r>
              <a:rPr lang="en-GB" altLang="en-US" sz="2800" b="1" dirty="0" smtClean="0">
                <a:cs typeface="Sassoon Infant Rg" pitchFamily="50" charset="0"/>
              </a:rPr>
              <a:t>e-treat</a:t>
            </a:r>
            <a:endParaRPr lang="en-GB" altLang="en-US" sz="2800" b="1" dirty="0">
              <a:cs typeface="Sassoon Infant Rg" pitchFamily="50" charset="0"/>
            </a:endParaRPr>
          </a:p>
        </p:txBody>
      </p:sp>
    </p:spTree>
    <p:extLst>
      <p:ext uri="{BB962C8B-B14F-4D97-AF65-F5344CB8AC3E}">
        <p14:creationId xmlns:p14="http://schemas.microsoft.com/office/powerpoint/2010/main" val="1232707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Write the verb in the present progressive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86F1EA1-F347-7946-A76E-9123B4C55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6" name="Picture 14">
            <a:extLst>
              <a:ext uri="{FF2B5EF4-FFF2-40B4-BE49-F238E27FC236}">
                <a16:creationId xmlns:a16="http://schemas.microsoft.com/office/drawing/2014/main" id="{59F997D4-8087-D940-B49A-345C8961CB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4191AB7-F116-2A4B-A898-5AC6D9325324}"/>
              </a:ext>
            </a:extLst>
          </p:cNvPr>
          <p:cNvSpPr txBox="1"/>
          <p:nvPr/>
        </p:nvSpPr>
        <p:spPr>
          <a:xfrm>
            <a:off x="5353050" y="1835438"/>
            <a:ext cx="94141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Calibri" panose="020F0502020204030204"/>
                <a:ea typeface="+mn-ea"/>
                <a:cs typeface="+mn-cs"/>
              </a:rPr>
              <a:t>To sit</a:t>
            </a:r>
          </a:p>
        </p:txBody>
      </p:sp>
      <p:sp>
        <p:nvSpPr>
          <p:cNvPr id="8" name="Rectangle 7">
            <a:extLst>
              <a:ext uri="{FF2B5EF4-FFF2-40B4-BE49-F238E27FC236}">
                <a16:creationId xmlns:a16="http://schemas.microsoft.com/office/drawing/2014/main" id="{FC21DB37-B6A7-4A4A-84B5-B027FC508476}"/>
              </a:ext>
            </a:extLst>
          </p:cNvPr>
          <p:cNvSpPr/>
          <p:nvPr/>
        </p:nvSpPr>
        <p:spPr>
          <a:xfrm>
            <a:off x="3048000" y="2745017"/>
            <a:ext cx="6096000"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GB" sz="3600" b="0" i="0" u="sng" strike="noStrike" kern="1200" cap="none" spc="0" normalizeH="0" baseline="0" noProof="0" dirty="0">
                <a:ln>
                  <a:noFill/>
                </a:ln>
                <a:solidFill>
                  <a:srgbClr val="4472C4"/>
                </a:solidFill>
                <a:effectLst/>
                <a:uLnTx/>
                <a:uFillTx/>
                <a:latin typeface="Calibri" panose="020F0502020204030204"/>
                <a:ea typeface="+mn-ea"/>
                <a:cs typeface="+mn-cs"/>
              </a:rPr>
              <a:t>am</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sitt</a:t>
            </a:r>
            <a:r>
              <a:rPr kumimoji="0" lang="en-GB" sz="3600" b="0" i="0" u="sng" strike="noStrike" kern="1200" cap="none" spc="0" normalizeH="0" baseline="0" noProof="0" dirty="0">
                <a:ln>
                  <a:noFill/>
                </a:ln>
                <a:solidFill>
                  <a:prstClr val="black"/>
                </a:solidFill>
                <a:effectLst/>
                <a:uLnTx/>
                <a:uFillTx/>
                <a:latin typeface="Calibri" panose="020F0502020204030204"/>
                <a:ea typeface="+mn-ea"/>
                <a:cs typeface="+mn-cs"/>
              </a:rPr>
              <a:t>ing</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GB" sz="3600" b="0" i="0" u="sng" strike="noStrike" kern="1200" cap="none" spc="0" normalizeH="0" baseline="0" noProof="0" dirty="0">
                <a:ln>
                  <a:noFill/>
                </a:ln>
                <a:solidFill>
                  <a:srgbClr val="4472C4"/>
                </a:solidFill>
                <a:effectLst/>
                <a:uLnTx/>
                <a:uFillTx/>
                <a:latin typeface="Calibri" panose="020F0502020204030204"/>
                <a:ea typeface="+mn-ea"/>
                <a:cs typeface="+mn-cs"/>
              </a:rPr>
              <a:t>is</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sitt</a:t>
            </a:r>
            <a:r>
              <a:rPr kumimoji="0" lang="en-GB" sz="3600" b="0" i="0" u="sng" strike="noStrike" kern="1200" cap="none" spc="0" normalizeH="0" baseline="0" noProof="0" dirty="0">
                <a:ln>
                  <a:noFill/>
                </a:ln>
                <a:solidFill>
                  <a:prstClr val="black"/>
                </a:solidFill>
                <a:effectLst/>
                <a:uLnTx/>
                <a:uFillTx/>
                <a:latin typeface="Calibri" panose="020F0502020204030204"/>
                <a:ea typeface="+mn-ea"/>
                <a:cs typeface="+mn-cs"/>
              </a:rPr>
              <a:t>ing</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They </a:t>
            </a:r>
            <a:r>
              <a:rPr kumimoji="0" lang="en-GB" sz="3600" b="0" i="0" u="sng" strike="noStrike" kern="1200" cap="none" spc="0" normalizeH="0" baseline="0" noProof="0" dirty="0">
                <a:ln>
                  <a:noFill/>
                </a:ln>
                <a:solidFill>
                  <a:srgbClr val="00B050"/>
                </a:solidFill>
                <a:effectLst/>
                <a:uLnTx/>
                <a:uFillTx/>
                <a:latin typeface="Calibri" panose="020F0502020204030204"/>
                <a:ea typeface="+mn-ea"/>
                <a:cs typeface="+mn-cs"/>
              </a:rPr>
              <a:t>are</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 sitt</a:t>
            </a:r>
            <a:r>
              <a:rPr kumimoji="0" lang="en-GB" sz="3600" b="0" i="0" u="sng" strike="noStrike" kern="1200" cap="none" spc="0" normalizeH="0" baseline="0" noProof="0" dirty="0">
                <a:ln>
                  <a:noFill/>
                </a:ln>
                <a:solidFill>
                  <a:prstClr val="black"/>
                </a:solidFill>
                <a:effectLst/>
                <a:uLnTx/>
                <a:uFillTx/>
                <a:latin typeface="Calibri" panose="020F0502020204030204"/>
                <a:ea typeface="+mn-ea"/>
                <a:cs typeface="+mn-cs"/>
              </a:rPr>
              <a:t>ing</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3BB9CF5-BD19-494F-974E-384ECE5D8BC0}"/>
              </a:ext>
            </a:extLst>
          </p:cNvPr>
          <p:cNvSpPr txBox="1"/>
          <p:nvPr/>
        </p:nvSpPr>
        <p:spPr>
          <a:xfrm>
            <a:off x="1016076" y="3088929"/>
            <a:ext cx="3528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rPr>
              <a:t>We use am or is for singular nouns.</a:t>
            </a:r>
          </a:p>
        </p:txBody>
      </p:sp>
      <p:sp>
        <p:nvSpPr>
          <p:cNvPr id="10" name="TextBox 9">
            <a:extLst>
              <a:ext uri="{FF2B5EF4-FFF2-40B4-BE49-F238E27FC236}">
                <a16:creationId xmlns:a16="http://schemas.microsoft.com/office/drawing/2014/main" id="{00F9ED8E-3429-D047-AC9E-FADCC7E2768F}"/>
              </a:ext>
            </a:extLst>
          </p:cNvPr>
          <p:cNvSpPr txBox="1"/>
          <p:nvPr/>
        </p:nvSpPr>
        <p:spPr>
          <a:xfrm>
            <a:off x="1365402" y="4050898"/>
            <a:ext cx="28293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rPr>
              <a:t>We use are for plural nouns.</a:t>
            </a:r>
          </a:p>
        </p:txBody>
      </p:sp>
      <p:sp>
        <p:nvSpPr>
          <p:cNvPr id="11" name="Cloud Callout 10">
            <a:extLst>
              <a:ext uri="{FF2B5EF4-FFF2-40B4-BE49-F238E27FC236}">
                <a16:creationId xmlns:a16="http://schemas.microsoft.com/office/drawing/2014/main" id="{573A6008-F69E-2941-A21E-FD598D5445E2}"/>
              </a:ext>
            </a:extLst>
          </p:cNvPr>
          <p:cNvSpPr/>
          <p:nvPr/>
        </p:nvSpPr>
        <p:spPr>
          <a:xfrm>
            <a:off x="9016970" y="3095334"/>
            <a:ext cx="2019300" cy="1233189"/>
          </a:xfrm>
          <a:prstGeom prst="cloudCallout">
            <a:avLst>
              <a:gd name="adj1" fmla="val -102410"/>
              <a:gd name="adj2" fmla="val -1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verb</a:t>
            </a:r>
          </a:p>
        </p:txBody>
      </p:sp>
    </p:spTree>
    <p:extLst>
      <p:ext uri="{BB962C8B-B14F-4D97-AF65-F5344CB8AC3E}">
        <p14:creationId xmlns:p14="http://schemas.microsoft.com/office/powerpoint/2010/main" val="53340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a:xfrm>
            <a:off x="1619250" y="261678"/>
            <a:ext cx="8953500" cy="1325563"/>
          </a:xfrm>
        </p:spPr>
        <p:txBody>
          <a:bodyPr>
            <a:normAutofit/>
          </a:bodyPr>
          <a:lstStyle/>
          <a:p>
            <a:pPr algn="ctr"/>
            <a:r>
              <a:rPr lang="en-US" sz="3200" dirty="0">
                <a:latin typeface="Calibri" panose="020F0502020204030204" pitchFamily="34" charset="0"/>
                <a:cs typeface="Calibri" panose="020F0502020204030204" pitchFamily="34" charset="0"/>
              </a:rPr>
              <a:t>Can you write the correct verb in these sentences for present progressive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0A1737D-A530-E84B-BB09-0BD11850A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7" name="TextBox 6">
            <a:extLst>
              <a:ext uri="{FF2B5EF4-FFF2-40B4-BE49-F238E27FC236}">
                <a16:creationId xmlns:a16="http://schemas.microsoft.com/office/drawing/2014/main" id="{120148A8-C28D-4B41-8418-C8C264AF1231}"/>
              </a:ext>
            </a:extLst>
          </p:cNvPr>
          <p:cNvSpPr txBox="1"/>
          <p:nvPr/>
        </p:nvSpPr>
        <p:spPr>
          <a:xfrm>
            <a:off x="1920585" y="1803779"/>
            <a:ext cx="4930517" cy="3785652"/>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She __ playing football.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 __ walking to school.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children ___ dancing to music.</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__ working today.</a:t>
            </a:r>
          </a:p>
        </p:txBody>
      </p:sp>
      <p:sp>
        <p:nvSpPr>
          <p:cNvPr id="8" name="TextBox 7">
            <a:extLst>
              <a:ext uri="{FF2B5EF4-FFF2-40B4-BE49-F238E27FC236}">
                <a16:creationId xmlns:a16="http://schemas.microsoft.com/office/drawing/2014/main" id="{4EF81CAA-0BB2-FF41-ACC9-DB9BC4C90060}"/>
              </a:ext>
            </a:extLst>
          </p:cNvPr>
          <p:cNvSpPr txBox="1"/>
          <p:nvPr/>
        </p:nvSpPr>
        <p:spPr>
          <a:xfrm>
            <a:off x="7531991" y="1926433"/>
            <a:ext cx="1444754"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am/is/are </a:t>
            </a:r>
          </a:p>
        </p:txBody>
      </p:sp>
      <p:cxnSp>
        <p:nvCxnSpPr>
          <p:cNvPr id="12" name="Straight Arrow Connector 11">
            <a:extLst>
              <a:ext uri="{FF2B5EF4-FFF2-40B4-BE49-F238E27FC236}">
                <a16:creationId xmlns:a16="http://schemas.microsoft.com/office/drawing/2014/main" id="{B2501CA2-43A0-B040-B2FD-CDC444EA0B06}"/>
              </a:ext>
            </a:extLst>
          </p:cNvPr>
          <p:cNvCxnSpPr>
            <a:cxnSpLocks/>
          </p:cNvCxnSpPr>
          <p:nvPr/>
        </p:nvCxnSpPr>
        <p:spPr>
          <a:xfrm flipH="1">
            <a:off x="6777890" y="2193124"/>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402B978-155D-8B46-9ADA-F107A162391E}"/>
              </a:ext>
            </a:extLst>
          </p:cNvPr>
          <p:cNvSpPr txBox="1"/>
          <p:nvPr/>
        </p:nvSpPr>
        <p:spPr>
          <a:xfrm>
            <a:off x="7572193" y="3002162"/>
            <a:ext cx="1404552"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am/is/are</a:t>
            </a:r>
          </a:p>
        </p:txBody>
      </p:sp>
      <p:cxnSp>
        <p:nvCxnSpPr>
          <p:cNvPr id="14" name="Straight Arrow Connector 13">
            <a:extLst>
              <a:ext uri="{FF2B5EF4-FFF2-40B4-BE49-F238E27FC236}">
                <a16:creationId xmlns:a16="http://schemas.microsoft.com/office/drawing/2014/main" id="{3D326B7E-53B2-AD4E-B5B0-190A98DE72B9}"/>
              </a:ext>
            </a:extLst>
          </p:cNvPr>
          <p:cNvCxnSpPr/>
          <p:nvPr/>
        </p:nvCxnSpPr>
        <p:spPr>
          <a:xfrm flipH="1">
            <a:off x="6777890" y="3250923"/>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1B7F527-702F-AF4A-9404-96B65DF634A2}"/>
              </a:ext>
            </a:extLst>
          </p:cNvPr>
          <p:cNvSpPr txBox="1"/>
          <p:nvPr/>
        </p:nvSpPr>
        <p:spPr>
          <a:xfrm>
            <a:off x="7572193" y="4084919"/>
            <a:ext cx="1404552"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am/is/are</a:t>
            </a:r>
          </a:p>
        </p:txBody>
      </p:sp>
      <p:cxnSp>
        <p:nvCxnSpPr>
          <p:cNvPr id="16" name="Straight Arrow Connector 15">
            <a:extLst>
              <a:ext uri="{FF2B5EF4-FFF2-40B4-BE49-F238E27FC236}">
                <a16:creationId xmlns:a16="http://schemas.microsoft.com/office/drawing/2014/main" id="{AD3E3B5E-4661-FF40-AE2C-A041C411A6F4}"/>
              </a:ext>
            </a:extLst>
          </p:cNvPr>
          <p:cNvCxnSpPr/>
          <p:nvPr/>
        </p:nvCxnSpPr>
        <p:spPr>
          <a:xfrm flipH="1">
            <a:off x="6777890" y="4315751"/>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B45C10F-6C8C-0C44-B501-679F585BF8FE}"/>
              </a:ext>
            </a:extLst>
          </p:cNvPr>
          <p:cNvSpPr txBox="1"/>
          <p:nvPr/>
        </p:nvSpPr>
        <p:spPr>
          <a:xfrm>
            <a:off x="7572193" y="5167676"/>
            <a:ext cx="1404552"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am/is/are</a:t>
            </a:r>
          </a:p>
        </p:txBody>
      </p:sp>
      <p:cxnSp>
        <p:nvCxnSpPr>
          <p:cNvPr id="18" name="Straight Arrow Connector 17">
            <a:extLst>
              <a:ext uri="{FF2B5EF4-FFF2-40B4-BE49-F238E27FC236}">
                <a16:creationId xmlns:a16="http://schemas.microsoft.com/office/drawing/2014/main" id="{ADD05587-3C20-7F4B-8A07-CB5B71B43FE1}"/>
              </a:ext>
            </a:extLst>
          </p:cNvPr>
          <p:cNvCxnSpPr/>
          <p:nvPr/>
        </p:nvCxnSpPr>
        <p:spPr>
          <a:xfrm flipH="1">
            <a:off x="6851102" y="5398508"/>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14">
            <a:extLst>
              <a:ext uri="{FF2B5EF4-FFF2-40B4-BE49-F238E27FC236}">
                <a16:creationId xmlns:a16="http://schemas.microsoft.com/office/drawing/2014/main" id="{616BA195-92B7-234F-B7DE-5BB3F7CB79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918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a:xfrm>
            <a:off x="1619250" y="261678"/>
            <a:ext cx="8953500" cy="1325563"/>
          </a:xfrm>
        </p:spPr>
        <p:txBody>
          <a:bodyPr>
            <a:normAutofit/>
          </a:bodyPr>
          <a:lstStyle/>
          <a:p>
            <a:pPr algn="ctr"/>
            <a:r>
              <a:rPr lang="en-US" sz="3200" dirty="0">
                <a:latin typeface="Calibri" panose="020F0502020204030204" pitchFamily="34" charset="0"/>
                <a:cs typeface="Calibri" panose="020F0502020204030204" pitchFamily="34" charset="0"/>
              </a:rPr>
              <a:t>Can you write the correct verb in these sentences for present progressive tense?</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0A1737D-A530-E84B-BB09-0BD11850A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7" name="TextBox 6">
            <a:extLst>
              <a:ext uri="{FF2B5EF4-FFF2-40B4-BE49-F238E27FC236}">
                <a16:creationId xmlns:a16="http://schemas.microsoft.com/office/drawing/2014/main" id="{120148A8-C28D-4B41-8418-C8C264AF1231}"/>
              </a:ext>
            </a:extLst>
          </p:cNvPr>
          <p:cNvSpPr txBox="1"/>
          <p:nvPr/>
        </p:nvSpPr>
        <p:spPr>
          <a:xfrm>
            <a:off x="1977524" y="1843689"/>
            <a:ext cx="4873578" cy="3785652"/>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She </a:t>
            </a:r>
            <a:r>
              <a:rPr kumimoji="0" lang="en-US" sz="2400" b="0" i="0" u="sng" strike="noStrike" kern="1200" cap="none" spc="0" normalizeH="0" baseline="0" noProof="0" dirty="0">
                <a:ln>
                  <a:noFill/>
                </a:ln>
                <a:solidFill>
                  <a:srgbClr val="4472C4"/>
                </a:solidFill>
                <a:effectLst/>
                <a:uLnTx/>
                <a:uFillTx/>
                <a:latin typeface="Calibri" panose="020F0502020204030204"/>
                <a:ea typeface="+mn-ea"/>
                <a:cs typeface="+mn-cs"/>
              </a:rPr>
              <a:t>is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playing football.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 </a:t>
            </a:r>
            <a:r>
              <a:rPr kumimoji="0" lang="en-US" sz="2400" b="0" i="0" u="sng" strike="noStrike" kern="1200" cap="none" spc="0" normalizeH="0" baseline="0" noProof="0" dirty="0">
                <a:ln>
                  <a:noFill/>
                </a:ln>
                <a:solidFill>
                  <a:srgbClr val="4472C4"/>
                </a:solidFill>
                <a:effectLst/>
                <a:uLnTx/>
                <a:uFillTx/>
                <a:latin typeface="Calibri" panose="020F0502020204030204"/>
                <a:ea typeface="+mn-ea"/>
                <a:cs typeface="+mn-cs"/>
              </a:rPr>
              <a:t>is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walking to school.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children </a:t>
            </a:r>
            <a:r>
              <a:rPr kumimoji="0" lang="en-US" sz="2400" b="0" i="0" u="sng" strike="noStrike" kern="1200" cap="none" spc="0" normalizeH="0" baseline="0" noProof="0" dirty="0">
                <a:ln>
                  <a:noFill/>
                </a:ln>
                <a:solidFill>
                  <a:srgbClr val="00B050"/>
                </a:solidFill>
                <a:effectLst/>
                <a:uLnTx/>
                <a:uFillTx/>
                <a:latin typeface="Calibri" panose="020F0502020204030204"/>
                <a:ea typeface="+mn-ea"/>
                <a:cs typeface="+mn-cs"/>
              </a:rPr>
              <a:t>are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dancing to music.</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a:t>
            </a:r>
            <a:r>
              <a:rPr kumimoji="0" lang="en-US" sz="2400" b="0" i="0" u="sng" strike="noStrike" kern="1200" cap="none" spc="0" normalizeH="0" baseline="0" noProof="0" dirty="0">
                <a:ln>
                  <a:noFill/>
                </a:ln>
                <a:solidFill>
                  <a:srgbClr val="4472C4"/>
                </a:solidFill>
                <a:effectLst/>
                <a:uLnTx/>
                <a:uFillTx/>
                <a:latin typeface="Calibri" panose="020F0502020204030204"/>
                <a:ea typeface="+mn-ea"/>
                <a:cs typeface="+mn-cs"/>
              </a:rPr>
              <a:t>am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working today.</a:t>
            </a:r>
          </a:p>
        </p:txBody>
      </p:sp>
      <p:sp>
        <p:nvSpPr>
          <p:cNvPr id="8" name="TextBox 7">
            <a:extLst>
              <a:ext uri="{FF2B5EF4-FFF2-40B4-BE49-F238E27FC236}">
                <a16:creationId xmlns:a16="http://schemas.microsoft.com/office/drawing/2014/main" id="{4EF81CAA-0BB2-FF41-ACC9-DB9BC4C90060}"/>
              </a:ext>
            </a:extLst>
          </p:cNvPr>
          <p:cNvSpPr txBox="1"/>
          <p:nvPr/>
        </p:nvSpPr>
        <p:spPr>
          <a:xfrm>
            <a:off x="7531991" y="1881547"/>
            <a:ext cx="1444754"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a:t>
            </a:r>
            <a:r>
              <a:rPr kumimoji="0" lang="en-US" sz="2400" b="0" i="0" u="sng" strike="noStrike" kern="1200" cap="none" spc="0" normalizeH="0" baseline="0" noProof="0" dirty="0">
                <a:ln>
                  <a:noFill/>
                </a:ln>
                <a:solidFill>
                  <a:srgbClr val="4472C4"/>
                </a:solidFill>
                <a:effectLst/>
                <a:uLnTx/>
                <a:uFillTx/>
                <a:latin typeface="Calibri" panose="020F0502020204030204"/>
                <a:ea typeface="+mn-ea"/>
                <a:cs typeface="+mn-cs"/>
              </a:rPr>
              <a:t>is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a:t>
            </a:r>
          </a:p>
        </p:txBody>
      </p:sp>
      <p:cxnSp>
        <p:nvCxnSpPr>
          <p:cNvPr id="12" name="Straight Arrow Connector 11">
            <a:extLst>
              <a:ext uri="{FF2B5EF4-FFF2-40B4-BE49-F238E27FC236}">
                <a16:creationId xmlns:a16="http://schemas.microsoft.com/office/drawing/2014/main" id="{B2501CA2-43A0-B040-B2FD-CDC444EA0B06}"/>
              </a:ext>
            </a:extLst>
          </p:cNvPr>
          <p:cNvCxnSpPr>
            <a:cxnSpLocks/>
          </p:cNvCxnSpPr>
          <p:nvPr/>
        </p:nvCxnSpPr>
        <p:spPr>
          <a:xfrm flipH="1">
            <a:off x="6662602" y="2112379"/>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402B978-155D-8B46-9ADA-F107A162391E}"/>
              </a:ext>
            </a:extLst>
          </p:cNvPr>
          <p:cNvSpPr txBox="1"/>
          <p:nvPr/>
        </p:nvSpPr>
        <p:spPr>
          <a:xfrm>
            <a:off x="7572193" y="3002162"/>
            <a:ext cx="1404552"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a:t>
            </a:r>
            <a:r>
              <a:rPr kumimoji="0" lang="en-US" sz="2400" b="0" i="0" u="sng" strike="noStrike" kern="1200" cap="none" spc="0" normalizeH="0" baseline="0" noProof="0" dirty="0">
                <a:ln>
                  <a:noFill/>
                </a:ln>
                <a:solidFill>
                  <a:srgbClr val="4472C4"/>
                </a:solidFill>
                <a:effectLst/>
                <a:uLnTx/>
                <a:uFillTx/>
                <a:latin typeface="Calibri" panose="020F0502020204030204"/>
                <a:ea typeface="+mn-ea"/>
                <a:cs typeface="+mn-cs"/>
              </a:rPr>
              <a:t>is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a:t>
            </a:r>
          </a:p>
        </p:txBody>
      </p:sp>
      <p:cxnSp>
        <p:nvCxnSpPr>
          <p:cNvPr id="14" name="Straight Arrow Connector 13">
            <a:extLst>
              <a:ext uri="{FF2B5EF4-FFF2-40B4-BE49-F238E27FC236}">
                <a16:creationId xmlns:a16="http://schemas.microsoft.com/office/drawing/2014/main" id="{3D326B7E-53B2-AD4E-B5B0-190A98DE72B9}"/>
              </a:ext>
            </a:extLst>
          </p:cNvPr>
          <p:cNvCxnSpPr/>
          <p:nvPr/>
        </p:nvCxnSpPr>
        <p:spPr>
          <a:xfrm flipH="1">
            <a:off x="6777890" y="3232994"/>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1B7F527-702F-AF4A-9404-96B65DF634A2}"/>
              </a:ext>
            </a:extLst>
          </p:cNvPr>
          <p:cNvSpPr txBox="1"/>
          <p:nvPr/>
        </p:nvSpPr>
        <p:spPr>
          <a:xfrm>
            <a:off x="7572193" y="4084919"/>
            <a:ext cx="1404552"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am/is/</a:t>
            </a:r>
            <a:r>
              <a:rPr kumimoji="0" lang="en-US" sz="2400" b="0" i="0" u="sng" strike="noStrike" kern="1200" cap="none" spc="0" normalizeH="0" baseline="0" noProof="0" dirty="0">
                <a:ln>
                  <a:noFill/>
                </a:ln>
                <a:solidFill>
                  <a:srgbClr val="00B050"/>
                </a:solidFill>
                <a:effectLst/>
                <a:uLnTx/>
                <a:uFillTx/>
                <a:latin typeface="Calibri" panose="020F0502020204030204"/>
                <a:ea typeface="+mn-ea"/>
                <a:cs typeface="+mn-cs"/>
              </a:rPr>
              <a:t>are</a:t>
            </a:r>
          </a:p>
        </p:txBody>
      </p:sp>
      <p:cxnSp>
        <p:nvCxnSpPr>
          <p:cNvPr id="16" name="Straight Arrow Connector 15">
            <a:extLst>
              <a:ext uri="{FF2B5EF4-FFF2-40B4-BE49-F238E27FC236}">
                <a16:creationId xmlns:a16="http://schemas.microsoft.com/office/drawing/2014/main" id="{AD3E3B5E-4661-FF40-AE2C-A041C411A6F4}"/>
              </a:ext>
            </a:extLst>
          </p:cNvPr>
          <p:cNvCxnSpPr/>
          <p:nvPr/>
        </p:nvCxnSpPr>
        <p:spPr>
          <a:xfrm flipH="1">
            <a:off x="6777890" y="4315751"/>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B45C10F-6C8C-0C44-B501-679F585BF8FE}"/>
              </a:ext>
            </a:extLst>
          </p:cNvPr>
          <p:cNvSpPr txBox="1"/>
          <p:nvPr/>
        </p:nvSpPr>
        <p:spPr>
          <a:xfrm>
            <a:off x="7572193" y="5167676"/>
            <a:ext cx="1404552"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4472C4"/>
                </a:solidFill>
                <a:effectLst/>
                <a:uLnTx/>
                <a:uFillTx/>
                <a:latin typeface="Calibri" panose="020F0502020204030204"/>
                <a:ea typeface="+mn-ea"/>
                <a:cs typeface="+mn-cs"/>
              </a:rPr>
              <a:t>am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/is/are</a:t>
            </a:r>
          </a:p>
        </p:txBody>
      </p:sp>
      <p:cxnSp>
        <p:nvCxnSpPr>
          <p:cNvPr id="18" name="Straight Arrow Connector 17">
            <a:extLst>
              <a:ext uri="{FF2B5EF4-FFF2-40B4-BE49-F238E27FC236}">
                <a16:creationId xmlns:a16="http://schemas.microsoft.com/office/drawing/2014/main" id="{ADD05587-3C20-7F4B-8A07-CB5B71B43FE1}"/>
              </a:ext>
            </a:extLst>
          </p:cNvPr>
          <p:cNvCxnSpPr/>
          <p:nvPr/>
        </p:nvCxnSpPr>
        <p:spPr>
          <a:xfrm flipH="1">
            <a:off x="6851102" y="5452296"/>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14">
            <a:extLst>
              <a:ext uri="{FF2B5EF4-FFF2-40B4-BE49-F238E27FC236}">
                <a16:creationId xmlns:a16="http://schemas.microsoft.com/office/drawing/2014/main" id="{616BA195-92B7-234F-B7DE-5BB3F7CB79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0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0A1737D-A530-E84B-BB09-0BD11850A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33" y="5525040"/>
            <a:ext cx="1254732" cy="931732"/>
          </a:xfrm>
          <a:prstGeom prst="rect">
            <a:avLst/>
          </a:prstGeom>
        </p:spPr>
      </p:pic>
      <p:sp>
        <p:nvSpPr>
          <p:cNvPr id="7" name="TextBox 6">
            <a:extLst>
              <a:ext uri="{FF2B5EF4-FFF2-40B4-BE49-F238E27FC236}">
                <a16:creationId xmlns:a16="http://schemas.microsoft.com/office/drawing/2014/main" id="{120148A8-C28D-4B41-8418-C8C264AF1231}"/>
              </a:ext>
            </a:extLst>
          </p:cNvPr>
          <p:cNvSpPr txBox="1"/>
          <p:nvPr/>
        </p:nvSpPr>
        <p:spPr>
          <a:xfrm>
            <a:off x="2748148" y="1739388"/>
            <a:ext cx="4516236" cy="3785652"/>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She is ____ a movie.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 is ____ football.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children are ____ cupcakes.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am _____.</a:t>
            </a:r>
          </a:p>
        </p:txBody>
      </p:sp>
      <p:sp>
        <p:nvSpPr>
          <p:cNvPr id="8" name="TextBox 7">
            <a:extLst>
              <a:ext uri="{FF2B5EF4-FFF2-40B4-BE49-F238E27FC236}">
                <a16:creationId xmlns:a16="http://schemas.microsoft.com/office/drawing/2014/main" id="{4EF81CAA-0BB2-FF41-ACC9-DB9BC4C90060}"/>
              </a:ext>
            </a:extLst>
          </p:cNvPr>
          <p:cNvSpPr txBox="1"/>
          <p:nvPr/>
        </p:nvSpPr>
        <p:spPr>
          <a:xfrm>
            <a:off x="7814844" y="1777246"/>
            <a:ext cx="1444754"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watch</a:t>
            </a:r>
          </a:p>
        </p:txBody>
      </p:sp>
      <p:cxnSp>
        <p:nvCxnSpPr>
          <p:cNvPr id="12" name="Straight Arrow Connector 11">
            <a:extLst>
              <a:ext uri="{FF2B5EF4-FFF2-40B4-BE49-F238E27FC236}">
                <a16:creationId xmlns:a16="http://schemas.microsoft.com/office/drawing/2014/main" id="{B2501CA2-43A0-B040-B2FD-CDC444EA0B06}"/>
              </a:ext>
            </a:extLst>
          </p:cNvPr>
          <p:cNvCxnSpPr>
            <a:cxnSpLocks/>
          </p:cNvCxnSpPr>
          <p:nvPr/>
        </p:nvCxnSpPr>
        <p:spPr>
          <a:xfrm flipH="1">
            <a:off x="7064188" y="2042644"/>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402B978-155D-8B46-9ADA-F107A162391E}"/>
              </a:ext>
            </a:extLst>
          </p:cNvPr>
          <p:cNvSpPr txBox="1"/>
          <p:nvPr/>
        </p:nvSpPr>
        <p:spPr>
          <a:xfrm>
            <a:off x="8207130" y="2871021"/>
            <a:ext cx="1052468"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play</a:t>
            </a:r>
          </a:p>
        </p:txBody>
      </p:sp>
      <p:cxnSp>
        <p:nvCxnSpPr>
          <p:cNvPr id="14" name="Straight Arrow Connector 13">
            <a:extLst>
              <a:ext uri="{FF2B5EF4-FFF2-40B4-BE49-F238E27FC236}">
                <a16:creationId xmlns:a16="http://schemas.microsoft.com/office/drawing/2014/main" id="{3D326B7E-53B2-AD4E-B5B0-190A98DE72B9}"/>
              </a:ext>
            </a:extLst>
          </p:cNvPr>
          <p:cNvCxnSpPr>
            <a:cxnSpLocks/>
          </p:cNvCxnSpPr>
          <p:nvPr/>
        </p:nvCxnSpPr>
        <p:spPr>
          <a:xfrm flipH="1">
            <a:off x="7413185" y="3101853"/>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21B7F527-702F-AF4A-9404-96B65DF634A2}"/>
              </a:ext>
            </a:extLst>
          </p:cNvPr>
          <p:cNvSpPr txBox="1"/>
          <p:nvPr/>
        </p:nvSpPr>
        <p:spPr>
          <a:xfrm>
            <a:off x="8128006" y="3942760"/>
            <a:ext cx="1131592"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bake</a:t>
            </a:r>
          </a:p>
        </p:txBody>
      </p:sp>
      <p:cxnSp>
        <p:nvCxnSpPr>
          <p:cNvPr id="16" name="Straight Arrow Connector 15">
            <a:extLst>
              <a:ext uri="{FF2B5EF4-FFF2-40B4-BE49-F238E27FC236}">
                <a16:creationId xmlns:a16="http://schemas.microsoft.com/office/drawing/2014/main" id="{AD3E3B5E-4661-FF40-AE2C-A041C411A6F4}"/>
              </a:ext>
            </a:extLst>
          </p:cNvPr>
          <p:cNvCxnSpPr>
            <a:cxnSpLocks/>
          </p:cNvCxnSpPr>
          <p:nvPr/>
        </p:nvCxnSpPr>
        <p:spPr>
          <a:xfrm flipH="1">
            <a:off x="7333703" y="4173592"/>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B45C10F-6C8C-0C44-B501-679F585BF8FE}"/>
              </a:ext>
            </a:extLst>
          </p:cNvPr>
          <p:cNvSpPr txBox="1"/>
          <p:nvPr/>
        </p:nvSpPr>
        <p:spPr>
          <a:xfrm>
            <a:off x="8028427" y="5025517"/>
            <a:ext cx="1231171"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teach</a:t>
            </a:r>
          </a:p>
        </p:txBody>
      </p:sp>
      <p:cxnSp>
        <p:nvCxnSpPr>
          <p:cNvPr id="18" name="Straight Arrow Connector 17">
            <a:extLst>
              <a:ext uri="{FF2B5EF4-FFF2-40B4-BE49-F238E27FC236}">
                <a16:creationId xmlns:a16="http://schemas.microsoft.com/office/drawing/2014/main" id="{ADD05587-3C20-7F4B-8A07-CB5B71B43FE1}"/>
              </a:ext>
            </a:extLst>
          </p:cNvPr>
          <p:cNvCxnSpPr/>
          <p:nvPr/>
        </p:nvCxnSpPr>
        <p:spPr>
          <a:xfrm flipH="1">
            <a:off x="7333702" y="5256349"/>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 name="Picture 14">
            <a:extLst>
              <a:ext uri="{FF2B5EF4-FFF2-40B4-BE49-F238E27FC236}">
                <a16:creationId xmlns:a16="http://schemas.microsoft.com/office/drawing/2014/main" id="{616BA195-92B7-234F-B7DE-5BB3F7CB79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9F81F3FD-5074-C045-8CB8-4143122632A3}"/>
              </a:ext>
            </a:extLst>
          </p:cNvPr>
          <p:cNvSpPr/>
          <p:nvPr/>
        </p:nvSpPr>
        <p:spPr>
          <a:xfrm>
            <a:off x="2474390" y="356668"/>
            <a:ext cx="769553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Can you write the correct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verb in the sentences below?</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904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0A1737D-A530-E84B-BB09-0BD11850A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7" name="TextBox 6">
            <a:extLst>
              <a:ext uri="{FF2B5EF4-FFF2-40B4-BE49-F238E27FC236}">
                <a16:creationId xmlns:a16="http://schemas.microsoft.com/office/drawing/2014/main" id="{120148A8-C28D-4B41-8418-C8C264AF1231}"/>
              </a:ext>
            </a:extLst>
          </p:cNvPr>
          <p:cNvSpPr txBox="1"/>
          <p:nvPr/>
        </p:nvSpPr>
        <p:spPr>
          <a:xfrm>
            <a:off x="2570957" y="1779477"/>
            <a:ext cx="4726230" cy="3785652"/>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She is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watching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 movie.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 is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playing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football.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children are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baking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cupcakes.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 am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teaching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ectangle 18">
            <a:extLst>
              <a:ext uri="{FF2B5EF4-FFF2-40B4-BE49-F238E27FC236}">
                <a16:creationId xmlns:a16="http://schemas.microsoft.com/office/drawing/2014/main" id="{9F81F3FD-5074-C045-8CB8-4143122632A3}"/>
              </a:ext>
            </a:extLst>
          </p:cNvPr>
          <p:cNvSpPr/>
          <p:nvPr/>
        </p:nvSpPr>
        <p:spPr>
          <a:xfrm>
            <a:off x="2474390" y="356668"/>
            <a:ext cx="769553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Can you write the correct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ing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verb in these sentences?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AD36011E-30F9-5046-A3C0-C18CB28ECF93}"/>
              </a:ext>
            </a:extLst>
          </p:cNvPr>
          <p:cNvSpPr txBox="1"/>
          <p:nvPr/>
        </p:nvSpPr>
        <p:spPr>
          <a:xfrm>
            <a:off x="7814844" y="1848962"/>
            <a:ext cx="1444754"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watch</a:t>
            </a:r>
          </a:p>
        </p:txBody>
      </p:sp>
      <p:cxnSp>
        <p:nvCxnSpPr>
          <p:cNvPr id="22" name="Straight Arrow Connector 21">
            <a:extLst>
              <a:ext uri="{FF2B5EF4-FFF2-40B4-BE49-F238E27FC236}">
                <a16:creationId xmlns:a16="http://schemas.microsoft.com/office/drawing/2014/main" id="{6D4C0BEC-46A3-9F4D-82C5-F16802696740}"/>
              </a:ext>
            </a:extLst>
          </p:cNvPr>
          <p:cNvCxnSpPr>
            <a:cxnSpLocks/>
          </p:cNvCxnSpPr>
          <p:nvPr/>
        </p:nvCxnSpPr>
        <p:spPr>
          <a:xfrm flipH="1">
            <a:off x="7064188" y="2114360"/>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C61A93FA-4D22-9A4B-8AFF-7EE02B24B2A9}"/>
              </a:ext>
            </a:extLst>
          </p:cNvPr>
          <p:cNvSpPr txBox="1"/>
          <p:nvPr/>
        </p:nvSpPr>
        <p:spPr>
          <a:xfrm>
            <a:off x="8207130" y="2942737"/>
            <a:ext cx="1052468"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play</a:t>
            </a:r>
          </a:p>
        </p:txBody>
      </p:sp>
      <p:cxnSp>
        <p:nvCxnSpPr>
          <p:cNvPr id="24" name="Straight Arrow Connector 23">
            <a:extLst>
              <a:ext uri="{FF2B5EF4-FFF2-40B4-BE49-F238E27FC236}">
                <a16:creationId xmlns:a16="http://schemas.microsoft.com/office/drawing/2014/main" id="{7788EDDE-9F42-7A4A-9865-ECCA8194D878}"/>
              </a:ext>
            </a:extLst>
          </p:cNvPr>
          <p:cNvCxnSpPr>
            <a:cxnSpLocks/>
          </p:cNvCxnSpPr>
          <p:nvPr/>
        </p:nvCxnSpPr>
        <p:spPr>
          <a:xfrm flipH="1">
            <a:off x="7413185" y="3173569"/>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B92AC128-5C25-7047-8F9D-4E189E791056}"/>
              </a:ext>
            </a:extLst>
          </p:cNvPr>
          <p:cNvSpPr txBox="1"/>
          <p:nvPr/>
        </p:nvSpPr>
        <p:spPr>
          <a:xfrm>
            <a:off x="8128006" y="4014476"/>
            <a:ext cx="1131592" cy="46166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bake</a:t>
            </a:r>
          </a:p>
        </p:txBody>
      </p:sp>
      <p:cxnSp>
        <p:nvCxnSpPr>
          <p:cNvPr id="26" name="Straight Arrow Connector 25">
            <a:extLst>
              <a:ext uri="{FF2B5EF4-FFF2-40B4-BE49-F238E27FC236}">
                <a16:creationId xmlns:a16="http://schemas.microsoft.com/office/drawing/2014/main" id="{1D3AEBDC-9755-8D4F-8B10-B2531DDFD545}"/>
              </a:ext>
            </a:extLst>
          </p:cNvPr>
          <p:cNvCxnSpPr>
            <a:cxnSpLocks/>
          </p:cNvCxnSpPr>
          <p:nvPr/>
        </p:nvCxnSpPr>
        <p:spPr>
          <a:xfrm flipH="1">
            <a:off x="7333703" y="4245308"/>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0A3ADB0E-9E01-2946-B905-06C9DB30B90C}"/>
              </a:ext>
            </a:extLst>
          </p:cNvPr>
          <p:cNvSpPr txBox="1"/>
          <p:nvPr/>
        </p:nvSpPr>
        <p:spPr>
          <a:xfrm>
            <a:off x="8028427" y="5097233"/>
            <a:ext cx="1231171" cy="461665"/>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 teach</a:t>
            </a:r>
          </a:p>
        </p:txBody>
      </p:sp>
      <p:cxnSp>
        <p:nvCxnSpPr>
          <p:cNvPr id="28" name="Straight Arrow Connector 27">
            <a:extLst>
              <a:ext uri="{FF2B5EF4-FFF2-40B4-BE49-F238E27FC236}">
                <a16:creationId xmlns:a16="http://schemas.microsoft.com/office/drawing/2014/main" id="{14EF66A8-8E46-EC4C-AB07-0906C3BAFF00}"/>
              </a:ext>
            </a:extLst>
          </p:cNvPr>
          <p:cNvCxnSpPr/>
          <p:nvPr/>
        </p:nvCxnSpPr>
        <p:spPr>
          <a:xfrm flipH="1">
            <a:off x="7333702" y="5328065"/>
            <a:ext cx="68088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005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BFCB-DA13-2841-B573-77CE1FC73E9D}"/>
              </a:ext>
            </a:extLst>
          </p:cNvPr>
          <p:cNvSpPr>
            <a:spLocks noGrp="1"/>
          </p:cNvSpPr>
          <p:nvPr>
            <p:ph type="title"/>
          </p:nvPr>
        </p:nvSpPr>
        <p:spPr/>
        <p:txBody>
          <a:bodyPr>
            <a:normAutofit/>
          </a:bodyPr>
          <a:lstStyle/>
          <a:p>
            <a:r>
              <a:rPr lang="en-US" sz="3200" b="1" dirty="0">
                <a:latin typeface="Calibri" panose="020F0502020204030204" pitchFamily="34" charset="0"/>
                <a:cs typeface="Calibri" panose="020F0502020204030204" pitchFamily="34" charset="0"/>
              </a:rPr>
              <a:t>Task</a:t>
            </a:r>
          </a:p>
        </p:txBody>
      </p:sp>
      <p:sp>
        <p:nvSpPr>
          <p:cNvPr id="4" name="Rectangle 3">
            <a:extLst>
              <a:ext uri="{FF2B5EF4-FFF2-40B4-BE49-F238E27FC236}">
                <a16:creationId xmlns:a16="http://schemas.microsoft.com/office/drawing/2014/main" id="{AE5478C9-C6B8-FC4A-891C-37BB665C1E64}"/>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238FD00-AAB1-4745-AE50-15860E74F532}"/>
              </a:ext>
            </a:extLst>
          </p:cNvPr>
          <p:cNvSpPr txBox="1">
            <a:spLocks/>
          </p:cNvSpPr>
          <p:nvPr/>
        </p:nvSpPr>
        <p:spPr>
          <a:xfrm>
            <a:off x="838200" y="12456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Write 5 sentences in the present progressive tense. You can use examples we have been through this lesson to help you.</a:t>
            </a:r>
          </a:p>
        </p:txBody>
      </p:sp>
      <p:pic>
        <p:nvPicPr>
          <p:cNvPr id="7" name="Picture 6">
            <a:extLst>
              <a:ext uri="{FF2B5EF4-FFF2-40B4-BE49-F238E27FC236}">
                <a16:creationId xmlns:a16="http://schemas.microsoft.com/office/drawing/2014/main" id="{EA3A7859-4F84-374C-9622-996EAF988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29" y="5641709"/>
            <a:ext cx="1299108" cy="964684"/>
          </a:xfrm>
          <a:prstGeom prst="rect">
            <a:avLst/>
          </a:prstGeom>
        </p:spPr>
      </p:pic>
      <p:sp>
        <p:nvSpPr>
          <p:cNvPr id="8" name="TextBox 7">
            <a:extLst>
              <a:ext uri="{FF2B5EF4-FFF2-40B4-BE49-F238E27FC236}">
                <a16:creationId xmlns:a16="http://schemas.microsoft.com/office/drawing/2014/main" id="{F253AB9D-E9F8-BA4A-9A84-F74E7605C0CD}"/>
              </a:ext>
            </a:extLst>
          </p:cNvPr>
          <p:cNvSpPr txBox="1"/>
          <p:nvPr/>
        </p:nvSpPr>
        <p:spPr>
          <a:xfrm>
            <a:off x="3743093" y="3244334"/>
            <a:ext cx="21284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Ideas to think about:</a:t>
            </a:r>
          </a:p>
        </p:txBody>
      </p:sp>
      <p:sp>
        <p:nvSpPr>
          <p:cNvPr id="9" name="Rounded Rectangle 8">
            <a:extLst>
              <a:ext uri="{FF2B5EF4-FFF2-40B4-BE49-F238E27FC236}">
                <a16:creationId xmlns:a16="http://schemas.microsoft.com/office/drawing/2014/main" id="{AA22938C-AA1A-E545-8D10-D5BF33BE7BD0}"/>
              </a:ext>
            </a:extLst>
          </p:cNvPr>
          <p:cNvSpPr/>
          <p:nvPr/>
        </p:nvSpPr>
        <p:spPr>
          <a:xfrm>
            <a:off x="3743093" y="3656636"/>
            <a:ext cx="4600807" cy="198507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you play anything?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you go anywhere? E.g. School, shopping, cinema etc.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do you learn?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you read anything?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 you watch anything on the television?</a:t>
            </a:r>
          </a:p>
        </p:txBody>
      </p:sp>
      <p:pic>
        <p:nvPicPr>
          <p:cNvPr id="11" name="Picture 14">
            <a:extLst>
              <a:ext uri="{FF2B5EF4-FFF2-40B4-BE49-F238E27FC236}">
                <a16:creationId xmlns:a16="http://schemas.microsoft.com/office/drawing/2014/main" id="{56C429B4-34F9-3241-96CF-D7F0D298FF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0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myON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14">
            <a:extLst>
              <a:ext uri="{FF2B5EF4-FFF2-40B4-BE49-F238E27FC236}">
                <a16:creationId xmlns:a16="http://schemas.microsoft.com/office/drawing/2014/main" id="{0837828E-41A5-DE48-A97C-616FBD2F47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96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382F3D-5FBD-A341-BE1B-677523E93D7D}"/>
              </a:ext>
            </a:extLst>
          </p:cNvPr>
          <p:cNvSpPr txBox="1"/>
          <p:nvPr/>
        </p:nvSpPr>
        <p:spPr>
          <a:xfrm>
            <a:off x="4990569" y="2905780"/>
            <a:ext cx="2210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733441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864970"/>
            <a:ext cx="10515600" cy="1325563"/>
          </a:xfrm>
        </p:spPr>
        <p:txBody>
          <a:bodyPr/>
          <a:lstStyle/>
          <a:p>
            <a:r>
              <a:rPr lang="en-GB" dirty="0"/>
              <a:t>Read, copy, cover, spell this week’s spellings.</a:t>
            </a:r>
          </a:p>
        </p:txBody>
      </p:sp>
      <p:sp>
        <p:nvSpPr>
          <p:cNvPr id="7" name="Rectangle 6"/>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Wednesday 10</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February 2021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2F0DB3-86D0-284B-9CC8-E9FE39373ED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200"/>
          <p:cNvSpPr>
            <a:spLocks noChangeArrowheads="1"/>
          </p:cNvSpPr>
          <p:nvPr/>
        </p:nvSpPr>
        <p:spPr bwMode="auto">
          <a:xfrm>
            <a:off x="520506" y="2190533"/>
            <a:ext cx="19851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co-operate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re-enter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co-owner</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sugar-free </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
        <p:nvSpPr>
          <p:cNvPr id="10" name="Rectangle 9"/>
          <p:cNvSpPr/>
          <p:nvPr/>
        </p:nvSpPr>
        <p:spPr>
          <a:xfrm>
            <a:off x="3986528" y="2190533"/>
            <a:ext cx="2625287" cy="2677656"/>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forty-second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t</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wenty-seventh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re-sign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r</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e-treat</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Tree>
    <p:extLst>
      <p:ext uri="{BB962C8B-B14F-4D97-AF65-F5344CB8AC3E}">
        <p14:creationId xmlns:p14="http://schemas.microsoft.com/office/powerpoint/2010/main" val="1675789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English </a:t>
            </a:r>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Wednesday 10</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2021 	</a:t>
            </a:r>
            <a:endParaRPr kumimoji="0" lang="en-GB"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63830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49275" y="2879726"/>
            <a:ext cx="10612654" cy="707886"/>
          </a:xfrm>
          <a:prstGeom prst="rect">
            <a:avLst/>
          </a:prstGeom>
          <a:noFill/>
        </p:spPr>
        <p:txBody>
          <a:bodyPr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write </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factual descriptions</a:t>
            </a:r>
            <a:r>
              <a:rPr lang="en-GB" sz="4000" u="sng" dirty="0" smtClean="0">
                <a:solidFill>
                  <a:prstClr val="black"/>
                </a:solidFill>
                <a:latin typeface="Calibri" panose="020F0502020204030204"/>
              </a:rPr>
              <a:t>. </a:t>
            </a:r>
            <a:endParaRPr kumimoji="0" lang="en-US" sz="4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pic>
        <p:nvPicPr>
          <p:cNvPr id="3083" name="Picture 13">
            <a:extLst>
              <a:ext uri="{FF2B5EF4-FFF2-40B4-BE49-F238E27FC236}">
                <a16:creationId xmlns:a16="http://schemas.microsoft.com/office/drawing/2014/main" id="{19C9197C-26D6-EB44-86CA-9D132ABCC1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57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dirty="0">
                <a:solidFill>
                  <a:srgbClr val="000000"/>
                </a:solidFill>
              </a:rPr>
              <a:t>Subject</a:t>
            </a:r>
            <a:r>
              <a:rPr lang="en-GB" altLang="en-US" sz="1800" dirty="0">
                <a:solidFill>
                  <a:srgbClr val="000000"/>
                </a:solidFill>
              </a:rPr>
              <a:t>: </a:t>
            </a:r>
            <a:r>
              <a:rPr lang="en-GB" altLang="en-US" sz="2400" dirty="0">
                <a:solidFill>
                  <a:srgbClr val="000000"/>
                </a:solidFill>
              </a:rPr>
              <a:t>English </a:t>
            </a:r>
            <a:endParaRPr lang="en-GB" altLang="en-US" sz="1800" dirty="0">
              <a:solidFill>
                <a:srgbClr val="000000"/>
              </a:solidFill>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dirty="0">
                <a:solidFill>
                  <a:srgbClr val="000000"/>
                </a:solidFill>
              </a:rPr>
              <a:t>Date: </a:t>
            </a:r>
            <a:r>
              <a:rPr lang="en-GB" altLang="en-US" sz="3200" u="sng" dirty="0">
                <a:solidFill>
                  <a:srgbClr val="000000"/>
                </a:solidFill>
              </a:rPr>
              <a:t>Monday </a:t>
            </a:r>
            <a:r>
              <a:rPr lang="en-GB" altLang="en-US" sz="3200" u="sng" dirty="0" smtClean="0">
                <a:solidFill>
                  <a:srgbClr val="000000"/>
                </a:solidFill>
              </a:rPr>
              <a:t>8</a:t>
            </a:r>
            <a:r>
              <a:rPr lang="en-GB" altLang="en-US" sz="3200" u="sng" baseline="30000" dirty="0" smtClean="0">
                <a:solidFill>
                  <a:srgbClr val="000000"/>
                </a:solidFill>
              </a:rPr>
              <a:t>th</a:t>
            </a:r>
            <a:r>
              <a:rPr lang="en-GB" altLang="en-US" sz="3200" u="sng" dirty="0" smtClean="0">
                <a:solidFill>
                  <a:srgbClr val="000000"/>
                </a:solidFill>
              </a:rPr>
              <a:t> </a:t>
            </a:r>
            <a:r>
              <a:rPr lang="en-GB" altLang="en-US" sz="3200" u="sng" dirty="0">
                <a:solidFill>
                  <a:srgbClr val="000000"/>
                </a:solidFill>
              </a:rPr>
              <a:t>February 2021</a:t>
            </a:r>
            <a:r>
              <a:rPr lang="en-GB" altLang="en-US" sz="3200" dirty="0">
                <a:solidFill>
                  <a:srgbClr val="000000"/>
                </a:solidFill>
              </a:rPr>
              <a:t>	</a:t>
            </a:r>
            <a:endParaRPr lang="en-GB" altLang="en-US" sz="1800" u="sng" dirty="0">
              <a:solidFill>
                <a:srgbClr val="000000"/>
              </a:solidFill>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04457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69871" y="2854192"/>
            <a:ext cx="10612654" cy="707886"/>
          </a:xfrm>
          <a:prstGeom prst="rect">
            <a:avLst/>
          </a:prstGeom>
          <a:noFill/>
        </p:spPr>
        <p:txBody>
          <a:bodyPr lIns="91440" tIns="45720" rIns="91440" bIns="45720" anchor="t">
            <a:spAutoFit/>
          </a:bodyPr>
          <a:lstStyle/>
          <a:p>
            <a:pPr>
              <a:defRPr/>
            </a:pPr>
            <a:r>
              <a:rPr lang="en-GB" sz="4000" u="sng" dirty="0">
                <a:latin typeface="Calibri" panose="020F0502020204030204"/>
              </a:rPr>
              <a:t>LO: To be able to </a:t>
            </a:r>
            <a:r>
              <a:rPr lang="en-GB" sz="4000" u="sng" dirty="0" smtClean="0">
                <a:latin typeface="Calibri" panose="020F0502020204030204"/>
              </a:rPr>
              <a:t>create a planet fact file. </a:t>
            </a:r>
            <a:endParaRPr lang="en-US" sz="4000" dirty="0">
              <a:ln>
                <a:solidFill>
                  <a:prstClr val="black"/>
                </a:solidFill>
              </a:ln>
              <a:latin typeface="Calibri" panose="020F0502020204030204"/>
            </a:endParaRPr>
          </a:p>
        </p:txBody>
      </p:sp>
      <p:pic>
        <p:nvPicPr>
          <p:cNvPr id="3083" name="Picture 13">
            <a:extLst>
              <a:ext uri="{FF2B5EF4-FFF2-40B4-BE49-F238E27FC236}">
                <a16:creationId xmlns:a16="http://schemas.microsoft.com/office/drawing/2014/main" id="{19C9197C-26D6-EB44-86CA-9D132ABCC1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689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1981201" y="479426"/>
            <a:ext cx="8220075" cy="993775"/>
          </a:xfrm>
        </p:spPr>
        <p:txBody>
          <a:bodyPr/>
          <a:lstStyle/>
          <a:p>
            <a:pPr eaLnBrk="1" hangingPunct="1"/>
            <a:r>
              <a:rPr lang="en-GB" altLang="en-US" sz="3600" dirty="0">
                <a:latin typeface="+mn-lt"/>
              </a:rPr>
              <a:t>Fact or Opinion?</a:t>
            </a:r>
          </a:p>
        </p:txBody>
      </p:sp>
      <p:sp>
        <p:nvSpPr>
          <p:cNvPr id="5" name="Rectangle 4"/>
          <p:cNvSpPr>
            <a:spLocks noChangeArrowheads="1"/>
          </p:cNvSpPr>
          <p:nvPr/>
        </p:nvSpPr>
        <p:spPr bwMode="auto">
          <a:xfrm>
            <a:off x="2279650" y="1455738"/>
            <a:ext cx="76327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mn-lt"/>
              </a:rPr>
              <a:t>Looking at these examples, </a:t>
            </a:r>
            <a:r>
              <a:rPr lang="en-GB" altLang="en-US" dirty="0" smtClean="0">
                <a:solidFill>
                  <a:schemeClr val="tx1"/>
                </a:solidFill>
                <a:latin typeface="+mn-lt"/>
              </a:rPr>
              <a:t>come </a:t>
            </a:r>
            <a:r>
              <a:rPr lang="en-GB" altLang="en-US" dirty="0">
                <a:solidFill>
                  <a:schemeClr val="tx1"/>
                </a:solidFill>
                <a:latin typeface="+mn-lt"/>
              </a:rPr>
              <a:t>up with a definition for </a:t>
            </a:r>
            <a:r>
              <a:rPr lang="en-GB" altLang="en-US" dirty="0" smtClean="0">
                <a:solidFill>
                  <a:schemeClr val="tx1"/>
                </a:solidFill>
                <a:latin typeface="+mn-lt"/>
              </a:rPr>
              <a:t>what you think a </a:t>
            </a:r>
            <a:r>
              <a:rPr lang="en-GB" altLang="en-US" dirty="0">
                <a:solidFill>
                  <a:schemeClr val="tx1"/>
                </a:solidFill>
                <a:latin typeface="+mn-lt"/>
              </a:rPr>
              <a:t>fact is and what an opinion is. </a:t>
            </a:r>
          </a:p>
          <a:p>
            <a:pPr algn="ctr" eaLnBrk="1" hangingPunct="1">
              <a:lnSpc>
                <a:spcPct val="100000"/>
              </a:lnSpc>
              <a:spcBef>
                <a:spcPct val="0"/>
              </a:spcBef>
              <a:buFontTx/>
              <a:buNone/>
            </a:pPr>
            <a:endParaRPr lang="en-GB" altLang="en-US" dirty="0">
              <a:solidFill>
                <a:schemeClr val="tx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174676554"/>
              </p:ext>
            </p:extLst>
          </p:nvPr>
        </p:nvGraphicFramePr>
        <p:xfrm>
          <a:off x="2279650" y="2432050"/>
          <a:ext cx="7632700" cy="3021012"/>
        </p:xfrm>
        <a:graphic>
          <a:graphicData uri="http://schemas.openxmlformats.org/drawingml/2006/table">
            <a:tbl>
              <a:tblPr firstRow="1" bandRow="1">
                <a:tableStyleId>{5C22544A-7EE6-4342-B048-85BDC9FD1C3A}</a:tableStyleId>
              </a:tblPr>
              <a:tblGrid>
                <a:gridCol w="3816350">
                  <a:extLst>
                    <a:ext uri="{9D8B030D-6E8A-4147-A177-3AD203B41FA5}">
                      <a16:colId xmlns:a16="http://schemas.microsoft.com/office/drawing/2014/main" val="20000"/>
                    </a:ext>
                  </a:extLst>
                </a:gridCol>
                <a:gridCol w="3816350">
                  <a:extLst>
                    <a:ext uri="{9D8B030D-6E8A-4147-A177-3AD203B41FA5}">
                      <a16:colId xmlns:a16="http://schemas.microsoft.com/office/drawing/2014/main" val="20001"/>
                    </a:ext>
                  </a:extLst>
                </a:gridCol>
              </a:tblGrid>
              <a:tr h="755253">
                <a:tc>
                  <a:txBody>
                    <a:bodyPr/>
                    <a:lstStyle/>
                    <a:p>
                      <a:pPr algn="ctr"/>
                      <a:r>
                        <a:rPr lang="en-GB" sz="1800" dirty="0" smtClean="0">
                          <a:solidFill>
                            <a:schemeClr val="tx1"/>
                          </a:solidFill>
                        </a:rPr>
                        <a:t>Facts</a:t>
                      </a:r>
                      <a:endParaRPr lang="en-GB" sz="1800" dirty="0">
                        <a:solidFill>
                          <a:schemeClr val="tx1"/>
                        </a:solidFill>
                      </a:endParaRPr>
                    </a:p>
                  </a:txBody>
                  <a:tcPr marT="45724" marB="45724" anchor="ctr">
                    <a:solidFill>
                      <a:srgbClr val="7BBAC3"/>
                    </a:solidFill>
                  </a:tcPr>
                </a:tc>
                <a:tc>
                  <a:txBody>
                    <a:bodyPr/>
                    <a:lstStyle/>
                    <a:p>
                      <a:pPr algn="ctr"/>
                      <a:r>
                        <a:rPr lang="en-GB" sz="1800" dirty="0" smtClean="0">
                          <a:solidFill>
                            <a:schemeClr val="tx1"/>
                          </a:solidFill>
                        </a:rPr>
                        <a:t>Opinions</a:t>
                      </a:r>
                      <a:endParaRPr lang="en-GB" sz="1800" dirty="0">
                        <a:solidFill>
                          <a:schemeClr val="tx1"/>
                        </a:solidFill>
                      </a:endParaRPr>
                    </a:p>
                  </a:txBody>
                  <a:tcPr marT="45724" marB="45724" anchor="ctr">
                    <a:solidFill>
                      <a:srgbClr val="7BBAC3"/>
                    </a:solidFill>
                  </a:tcPr>
                </a:tc>
                <a:extLst>
                  <a:ext uri="{0D108BD9-81ED-4DB2-BD59-A6C34878D82A}">
                    <a16:rowId xmlns:a16="http://schemas.microsoft.com/office/drawing/2014/main" val="10000"/>
                  </a:ext>
                </a:extLst>
              </a:tr>
              <a:tr h="755253">
                <a:tc>
                  <a:txBody>
                    <a:bodyPr/>
                    <a:lstStyle/>
                    <a:p>
                      <a:pPr algn="ctr"/>
                      <a:r>
                        <a:rPr lang="en-GB" sz="1800" dirty="0" smtClean="0">
                          <a:solidFill>
                            <a:schemeClr val="tx1"/>
                          </a:solidFill>
                        </a:rPr>
                        <a:t>France is in Europe.</a:t>
                      </a:r>
                      <a:endParaRPr lang="en-GB" sz="1800" dirty="0">
                        <a:solidFill>
                          <a:schemeClr val="tx1"/>
                        </a:solidFill>
                      </a:endParaRPr>
                    </a:p>
                  </a:txBody>
                  <a:tcPr marT="45724" marB="45724" anchor="ctr">
                    <a:solidFill>
                      <a:srgbClr val="C0DEE2"/>
                    </a:solidFill>
                  </a:tcPr>
                </a:tc>
                <a:tc>
                  <a:txBody>
                    <a:bodyPr/>
                    <a:lstStyle/>
                    <a:p>
                      <a:pPr algn="ctr"/>
                      <a:r>
                        <a:rPr lang="en-GB" sz="1800" dirty="0" smtClean="0">
                          <a:solidFill>
                            <a:schemeClr val="tx1"/>
                          </a:solidFill>
                        </a:rPr>
                        <a:t>There is no better place to eat a picnic than on the beach.</a:t>
                      </a:r>
                      <a:endParaRPr lang="en-GB" sz="1800" dirty="0">
                        <a:solidFill>
                          <a:schemeClr val="tx1"/>
                        </a:solidFill>
                      </a:endParaRPr>
                    </a:p>
                  </a:txBody>
                  <a:tcPr marT="45724" marB="45724" anchor="ctr">
                    <a:solidFill>
                      <a:srgbClr val="C0DEE2"/>
                    </a:solidFill>
                  </a:tcPr>
                </a:tc>
                <a:extLst>
                  <a:ext uri="{0D108BD9-81ED-4DB2-BD59-A6C34878D82A}">
                    <a16:rowId xmlns:a16="http://schemas.microsoft.com/office/drawing/2014/main" val="10001"/>
                  </a:ext>
                </a:extLst>
              </a:tr>
              <a:tr h="755253">
                <a:tc>
                  <a:txBody>
                    <a:bodyPr/>
                    <a:lstStyle/>
                    <a:p>
                      <a:pPr algn="ctr"/>
                      <a:r>
                        <a:rPr lang="en-GB" sz="1800" dirty="0" smtClean="0">
                          <a:solidFill>
                            <a:schemeClr val="tx1"/>
                          </a:solidFill>
                        </a:rPr>
                        <a:t>In a leap year there are 366 days rather than 365 days.</a:t>
                      </a:r>
                      <a:endParaRPr lang="en-GB" sz="1800" dirty="0">
                        <a:solidFill>
                          <a:schemeClr val="tx1"/>
                        </a:solidFill>
                      </a:endParaRPr>
                    </a:p>
                  </a:txBody>
                  <a:tcPr marT="45724" marB="45724" anchor="ctr">
                    <a:solidFill>
                      <a:srgbClr val="CFE6E9"/>
                    </a:solidFill>
                  </a:tcPr>
                </a:tc>
                <a:tc>
                  <a:txBody>
                    <a:bodyPr/>
                    <a:lstStyle/>
                    <a:p>
                      <a:pPr algn="ctr"/>
                      <a:r>
                        <a:rPr lang="en-GB" sz="1800" dirty="0" smtClean="0">
                          <a:solidFill>
                            <a:schemeClr val="tx1"/>
                          </a:solidFill>
                        </a:rPr>
                        <a:t>Beef is the tastiest meat to eat.</a:t>
                      </a:r>
                      <a:endParaRPr lang="en-GB" sz="1800" dirty="0">
                        <a:solidFill>
                          <a:schemeClr val="tx1"/>
                        </a:solidFill>
                      </a:endParaRPr>
                    </a:p>
                  </a:txBody>
                  <a:tcPr marT="45724" marB="45724" anchor="ctr">
                    <a:solidFill>
                      <a:srgbClr val="CFE6E9"/>
                    </a:solidFill>
                  </a:tcPr>
                </a:tc>
                <a:extLst>
                  <a:ext uri="{0D108BD9-81ED-4DB2-BD59-A6C34878D82A}">
                    <a16:rowId xmlns:a16="http://schemas.microsoft.com/office/drawing/2014/main" val="10002"/>
                  </a:ext>
                </a:extLst>
              </a:tr>
              <a:tr h="755253">
                <a:tc>
                  <a:txBody>
                    <a:bodyPr/>
                    <a:lstStyle/>
                    <a:p>
                      <a:pPr algn="ctr"/>
                      <a:r>
                        <a:rPr lang="en-GB" sz="1800" dirty="0" smtClean="0">
                          <a:solidFill>
                            <a:schemeClr val="tx1"/>
                          </a:solidFill>
                        </a:rPr>
                        <a:t>Tomatoes grow on vines.</a:t>
                      </a:r>
                      <a:endParaRPr lang="en-GB" sz="1800" dirty="0">
                        <a:solidFill>
                          <a:schemeClr val="tx1"/>
                        </a:solidFill>
                      </a:endParaRPr>
                    </a:p>
                  </a:txBody>
                  <a:tcPr marT="45724" marB="45724" anchor="ctr">
                    <a:solidFill>
                      <a:srgbClr val="C0DEE2"/>
                    </a:solidFill>
                  </a:tcPr>
                </a:tc>
                <a:tc>
                  <a:txBody>
                    <a:bodyPr/>
                    <a:lstStyle/>
                    <a:p>
                      <a:pPr algn="ctr"/>
                      <a:r>
                        <a:rPr lang="en-GB" sz="1800" dirty="0" smtClean="0">
                          <a:solidFill>
                            <a:schemeClr val="tx1"/>
                          </a:solidFill>
                        </a:rPr>
                        <a:t>Watching the sun set is a </a:t>
                      </a:r>
                    </a:p>
                    <a:p>
                      <a:pPr algn="ctr"/>
                      <a:r>
                        <a:rPr lang="en-GB" sz="1800" dirty="0" smtClean="0">
                          <a:solidFill>
                            <a:schemeClr val="tx1"/>
                          </a:solidFill>
                        </a:rPr>
                        <a:t>magical experience.</a:t>
                      </a:r>
                      <a:endParaRPr lang="en-GB" sz="1800" dirty="0">
                        <a:solidFill>
                          <a:schemeClr val="tx1"/>
                        </a:solidFill>
                      </a:endParaRPr>
                    </a:p>
                  </a:txBody>
                  <a:tcPr marT="45724" marB="45724" anchor="ctr">
                    <a:solidFill>
                      <a:srgbClr val="C0DEE2"/>
                    </a:solidFill>
                  </a:tcPr>
                </a:tc>
                <a:extLst>
                  <a:ext uri="{0D108BD9-81ED-4DB2-BD59-A6C34878D82A}">
                    <a16:rowId xmlns:a16="http://schemas.microsoft.com/office/drawing/2014/main" val="10003"/>
                  </a:ext>
                </a:extLst>
              </a:tr>
            </a:tbl>
          </a:graphicData>
        </a:graphic>
      </p:graphicFrame>
      <p:sp>
        <p:nvSpPr>
          <p:cNvPr id="7" name="Rectangle 6"/>
          <p:cNvSpPr>
            <a:spLocks noChangeArrowheads="1"/>
          </p:cNvSpPr>
          <p:nvPr/>
        </p:nvSpPr>
        <p:spPr bwMode="auto">
          <a:xfrm>
            <a:off x="400050" y="5642745"/>
            <a:ext cx="7632700" cy="125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50000"/>
              </a:lnSpc>
              <a:spcBef>
                <a:spcPct val="0"/>
              </a:spcBef>
              <a:buFontTx/>
              <a:buNone/>
            </a:pPr>
            <a:r>
              <a:rPr lang="en-GB" altLang="en-US" dirty="0" smtClean="0">
                <a:solidFill>
                  <a:schemeClr val="tx1"/>
                </a:solidFill>
                <a:latin typeface="+mn-lt"/>
              </a:rPr>
              <a:t>A fact is _______________________.</a:t>
            </a:r>
          </a:p>
          <a:p>
            <a:pPr eaLnBrk="1" hangingPunct="1">
              <a:lnSpc>
                <a:spcPct val="150000"/>
              </a:lnSpc>
              <a:spcBef>
                <a:spcPct val="0"/>
              </a:spcBef>
              <a:buFontTx/>
              <a:buNone/>
            </a:pPr>
            <a:r>
              <a:rPr lang="en-GB" altLang="en-US" dirty="0" smtClean="0">
                <a:solidFill>
                  <a:schemeClr val="tx1"/>
                </a:solidFill>
                <a:latin typeface="+mn-lt"/>
              </a:rPr>
              <a:t>An opinion is ____________________.</a:t>
            </a:r>
            <a:endParaRPr lang="en-GB" altLang="en-US" dirty="0">
              <a:solidFill>
                <a:schemeClr val="tx1"/>
              </a:solidFill>
              <a:latin typeface="+mn-lt"/>
            </a:endParaRPr>
          </a:p>
          <a:p>
            <a:pPr eaLnBrk="1" hangingPunct="1">
              <a:lnSpc>
                <a:spcPct val="100000"/>
              </a:lnSpc>
              <a:spcBef>
                <a:spcPct val="0"/>
              </a:spcBef>
              <a:buFontTx/>
              <a:buNone/>
            </a:pPr>
            <a:endParaRPr lang="en-GB" altLang="en-US" dirty="0">
              <a:solidFill>
                <a:schemeClr val="tx1"/>
              </a:solidFill>
              <a:latin typeface="+mn-lt"/>
            </a:endParaRPr>
          </a:p>
        </p:txBody>
      </p:sp>
      <p:pic>
        <p:nvPicPr>
          <p:cNvPr id="9" name="Picture 8">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912" y="5642745"/>
            <a:ext cx="1299108" cy="964684"/>
          </a:xfrm>
          <a:prstGeom prst="rect">
            <a:avLst/>
          </a:prstGeom>
        </p:spPr>
      </p:pic>
    </p:spTree>
    <p:extLst>
      <p:ext uri="{BB962C8B-B14F-4D97-AF65-F5344CB8AC3E}">
        <p14:creationId xmlns:p14="http://schemas.microsoft.com/office/powerpoint/2010/main" val="15943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479426"/>
            <a:ext cx="8220075" cy="993775"/>
          </a:xfrm>
        </p:spPr>
        <p:txBody>
          <a:bodyPr/>
          <a:lstStyle/>
          <a:p>
            <a:pPr eaLnBrk="1" hangingPunct="1"/>
            <a:r>
              <a:rPr lang="en-GB" altLang="en-US" smtClean="0">
                <a:latin typeface="+mn-lt"/>
              </a:rPr>
              <a:t>Definitions</a:t>
            </a:r>
          </a:p>
        </p:txBody>
      </p:sp>
      <p:grpSp>
        <p:nvGrpSpPr>
          <p:cNvPr id="3" name="Group 2"/>
          <p:cNvGrpSpPr>
            <a:grpSpLocks/>
          </p:cNvGrpSpPr>
          <p:nvPr/>
        </p:nvGrpSpPr>
        <p:grpSpPr bwMode="auto">
          <a:xfrm>
            <a:off x="2279650" y="1655763"/>
            <a:ext cx="7632700" cy="1276350"/>
            <a:chOff x="755649" y="1655801"/>
            <a:chExt cx="7632700" cy="1276186"/>
          </a:xfrm>
        </p:grpSpPr>
        <p:sp>
          <p:nvSpPr>
            <p:cNvPr id="4" name="TextBox 2"/>
            <p:cNvSpPr txBox="1">
              <a:spLocks noChangeArrowheads="1"/>
            </p:cNvSpPr>
            <p:nvPr/>
          </p:nvSpPr>
          <p:spPr bwMode="auto">
            <a:xfrm>
              <a:off x="755649" y="1655801"/>
              <a:ext cx="7632700" cy="369332"/>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Fact</a:t>
              </a:r>
            </a:p>
          </p:txBody>
        </p:sp>
        <p:sp>
          <p:nvSpPr>
            <p:cNvPr id="5" name="TextBox 3"/>
            <p:cNvSpPr txBox="1">
              <a:spLocks noChangeArrowheads="1"/>
            </p:cNvSpPr>
            <p:nvPr/>
          </p:nvSpPr>
          <p:spPr bwMode="auto">
            <a:xfrm>
              <a:off x="763887" y="2008657"/>
              <a:ext cx="7624462" cy="923330"/>
            </a:xfrm>
            <a:prstGeom prst="rect">
              <a:avLst/>
            </a:prstGeom>
            <a:noFill/>
            <a:ln w="12700">
              <a:solidFill>
                <a:srgbClr val="95C8C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a:solidFill>
                  <a:schemeClr val="tx1"/>
                </a:solidFill>
                <a:latin typeface="+mn-lt"/>
              </a:endParaRPr>
            </a:p>
            <a:p>
              <a:pPr algn="ctr" eaLnBrk="1" hangingPunct="1">
                <a:lnSpc>
                  <a:spcPct val="100000"/>
                </a:lnSpc>
                <a:spcBef>
                  <a:spcPct val="0"/>
                </a:spcBef>
                <a:buFontTx/>
                <a:buNone/>
              </a:pPr>
              <a:r>
                <a:rPr lang="en-GB" altLang="en-US">
                  <a:solidFill>
                    <a:schemeClr val="tx1"/>
                  </a:solidFill>
                  <a:latin typeface="+mn-lt"/>
                </a:rPr>
                <a:t>A fact is something that can be shown to be true. It can be proved. </a:t>
              </a:r>
              <a:endParaRPr lang="en-GB" altLang="en-US" b="1">
                <a:solidFill>
                  <a:schemeClr val="tx1"/>
                </a:solidFill>
                <a:latin typeface="+mn-lt"/>
              </a:endParaRPr>
            </a:p>
            <a:p>
              <a:pPr algn="ctr" eaLnBrk="1" hangingPunct="1">
                <a:lnSpc>
                  <a:spcPct val="100000"/>
                </a:lnSpc>
                <a:spcBef>
                  <a:spcPct val="0"/>
                </a:spcBef>
                <a:buFontTx/>
                <a:buNone/>
              </a:pPr>
              <a:endParaRPr lang="en-GB" altLang="en-US" b="1">
                <a:solidFill>
                  <a:schemeClr val="tx1"/>
                </a:solidFill>
                <a:latin typeface="+mn-lt"/>
              </a:endParaRPr>
            </a:p>
          </p:txBody>
        </p:sp>
      </p:grpSp>
      <p:grpSp>
        <p:nvGrpSpPr>
          <p:cNvPr id="6" name="Group 5"/>
          <p:cNvGrpSpPr>
            <a:grpSpLocks/>
          </p:cNvGrpSpPr>
          <p:nvPr/>
        </p:nvGrpSpPr>
        <p:grpSpPr bwMode="auto">
          <a:xfrm>
            <a:off x="2279650" y="3479801"/>
            <a:ext cx="7632700" cy="1554163"/>
            <a:chOff x="755649" y="3480482"/>
            <a:chExt cx="7632700" cy="1553185"/>
          </a:xfrm>
        </p:grpSpPr>
        <p:sp>
          <p:nvSpPr>
            <p:cNvPr id="7" name="TextBox 4"/>
            <p:cNvSpPr txBox="1">
              <a:spLocks noChangeArrowheads="1"/>
            </p:cNvSpPr>
            <p:nvPr/>
          </p:nvSpPr>
          <p:spPr bwMode="auto">
            <a:xfrm>
              <a:off x="755649" y="3480482"/>
              <a:ext cx="7632700" cy="369332"/>
            </a:xfrm>
            <a:prstGeom prst="rect">
              <a:avLst/>
            </a:prstGeom>
            <a:solidFill>
              <a:srgbClr val="69AF7A"/>
            </a:solid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Opinion</a:t>
              </a:r>
            </a:p>
          </p:txBody>
        </p:sp>
        <p:sp>
          <p:nvSpPr>
            <p:cNvPr id="8" name="TextBox 5"/>
            <p:cNvSpPr txBox="1">
              <a:spLocks noChangeArrowheads="1"/>
            </p:cNvSpPr>
            <p:nvPr/>
          </p:nvSpPr>
          <p:spPr bwMode="auto">
            <a:xfrm>
              <a:off x="763887" y="3833338"/>
              <a:ext cx="7624462" cy="1200329"/>
            </a:xfrm>
            <a:prstGeom prst="rect">
              <a:avLst/>
            </a:prstGeom>
            <a:noFill/>
            <a:ln w="12700">
              <a:solidFill>
                <a:srgbClr val="69AF7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An opinion is a view or judgement that someone has formed but it cannot be proved to be true. </a:t>
              </a:r>
            </a:p>
            <a:p>
              <a:pPr algn="ctr" eaLnBrk="1" hangingPunct="1">
                <a:lnSpc>
                  <a:spcPct val="100000"/>
                </a:lnSpc>
                <a:spcBef>
                  <a:spcPct val="0"/>
                </a:spcBef>
                <a:buFontTx/>
                <a:buNone/>
              </a:pPr>
              <a:endParaRPr lang="en-GB" altLang="en-US" b="1" dirty="0">
                <a:solidFill>
                  <a:schemeClr val="tx1"/>
                </a:solidFill>
                <a:latin typeface="+mn-lt"/>
              </a:endParaRPr>
            </a:p>
          </p:txBody>
        </p:sp>
      </p:grpSp>
      <p:pic>
        <p:nvPicPr>
          <p:cNvPr id="13" name="Picture 12">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902" y="5544672"/>
            <a:ext cx="1442518" cy="1071177"/>
          </a:xfrm>
          <a:prstGeom prst="rect">
            <a:avLst/>
          </a:prstGeom>
        </p:spPr>
      </p:pic>
    </p:spTree>
    <p:extLst>
      <p:ext uri="{BB962C8B-B14F-4D97-AF65-F5344CB8AC3E}">
        <p14:creationId xmlns:p14="http://schemas.microsoft.com/office/powerpoint/2010/main" val="303430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082" y="479426"/>
            <a:ext cx="8220075" cy="993775"/>
          </a:xfrm>
        </p:spPr>
        <p:txBody>
          <a:bodyPr/>
          <a:lstStyle/>
          <a:p>
            <a:pPr eaLnBrk="1" hangingPunct="1"/>
            <a:r>
              <a:rPr lang="en-GB" altLang="en-US" smtClean="0"/>
              <a:t>Fact or Opinion?</a:t>
            </a:r>
          </a:p>
        </p:txBody>
      </p:sp>
      <p:sp>
        <p:nvSpPr>
          <p:cNvPr id="3" name="Rectangle 2"/>
          <p:cNvSpPr>
            <a:spLocks noChangeArrowheads="1"/>
          </p:cNvSpPr>
          <p:nvPr/>
        </p:nvSpPr>
        <p:spPr bwMode="auto">
          <a:xfrm>
            <a:off x="2279650" y="1455739"/>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D</a:t>
            </a:r>
            <a:r>
              <a:rPr lang="en-GB" altLang="en-US" dirty="0" smtClean="0">
                <a:solidFill>
                  <a:schemeClr val="tx1"/>
                </a:solidFill>
              </a:rPr>
              <a:t>ecide </a:t>
            </a:r>
            <a:r>
              <a:rPr lang="en-GB" altLang="en-US" dirty="0">
                <a:solidFill>
                  <a:schemeClr val="tx1"/>
                </a:solidFill>
              </a:rPr>
              <a:t>which of these statements are facts or </a:t>
            </a:r>
            <a:r>
              <a:rPr lang="en-GB" altLang="en-US" dirty="0" smtClean="0">
                <a:solidFill>
                  <a:schemeClr val="tx1"/>
                </a:solidFill>
              </a:rPr>
              <a:t>opinions.</a:t>
            </a:r>
            <a:endParaRPr lang="en-GB" altLang="en-US" dirty="0">
              <a:solidFill>
                <a:schemeClr val="tx1"/>
              </a:solidFill>
            </a:endParaRPr>
          </a:p>
        </p:txBody>
      </p:sp>
      <p:sp>
        <p:nvSpPr>
          <p:cNvPr id="4" name="TextBox 3"/>
          <p:cNvSpPr txBox="1">
            <a:spLocks noChangeArrowheads="1"/>
          </p:cNvSpPr>
          <p:nvPr/>
        </p:nvSpPr>
        <p:spPr bwMode="auto">
          <a:xfrm>
            <a:off x="2279651" y="2149475"/>
            <a:ext cx="5305425" cy="369888"/>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Inverness is the most beautiful city in Scotland.</a:t>
            </a:r>
          </a:p>
        </p:txBody>
      </p:sp>
      <p:sp>
        <p:nvSpPr>
          <p:cNvPr id="5" name="TextBox 4"/>
          <p:cNvSpPr txBox="1">
            <a:spLocks noChangeArrowheads="1"/>
          </p:cNvSpPr>
          <p:nvPr/>
        </p:nvSpPr>
        <p:spPr bwMode="auto">
          <a:xfrm>
            <a:off x="2274889" y="2952750"/>
            <a:ext cx="5310187" cy="369888"/>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Kangaroos are native to Australia.</a:t>
            </a:r>
          </a:p>
        </p:txBody>
      </p:sp>
      <p:sp>
        <p:nvSpPr>
          <p:cNvPr id="6" name="TextBox 6"/>
          <p:cNvSpPr txBox="1">
            <a:spLocks noChangeArrowheads="1"/>
          </p:cNvSpPr>
          <p:nvPr/>
        </p:nvSpPr>
        <p:spPr bwMode="auto">
          <a:xfrm>
            <a:off x="2274889" y="3756026"/>
            <a:ext cx="5310187" cy="646113"/>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Sun is 149.6million kilometres away </a:t>
            </a:r>
          </a:p>
          <a:p>
            <a:pPr algn="ctr" eaLnBrk="1" hangingPunct="1">
              <a:lnSpc>
                <a:spcPct val="100000"/>
              </a:lnSpc>
              <a:spcBef>
                <a:spcPct val="0"/>
              </a:spcBef>
              <a:buFontTx/>
              <a:buNone/>
            </a:pPr>
            <a:r>
              <a:rPr lang="en-GB" altLang="en-US">
                <a:solidFill>
                  <a:schemeClr val="tx1"/>
                </a:solidFill>
              </a:rPr>
              <a:t>from Earth.</a:t>
            </a:r>
          </a:p>
        </p:txBody>
      </p:sp>
      <p:sp>
        <p:nvSpPr>
          <p:cNvPr id="16" name="fact 2"/>
          <p:cNvSpPr txBox="1">
            <a:spLocks noChangeArrowheads="1"/>
          </p:cNvSpPr>
          <p:nvPr/>
        </p:nvSpPr>
        <p:spPr bwMode="auto">
          <a:xfrm>
            <a:off x="7585076" y="3756026"/>
            <a:ext cx="232251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b="1">
              <a:solidFill>
                <a:schemeClr val="tx1"/>
              </a:solidFill>
            </a:endParaRPr>
          </a:p>
          <a:p>
            <a:pPr algn="ctr" eaLnBrk="1" hangingPunct="1">
              <a:lnSpc>
                <a:spcPct val="100000"/>
              </a:lnSpc>
              <a:spcBef>
                <a:spcPct val="0"/>
              </a:spcBef>
              <a:buFontTx/>
              <a:buNone/>
            </a:pPr>
            <a:endParaRPr lang="en-GB" altLang="en-US" b="1">
              <a:solidFill>
                <a:schemeClr val="tx1"/>
              </a:solidFill>
            </a:endParaRPr>
          </a:p>
        </p:txBody>
      </p:sp>
      <p:pic>
        <p:nvPicPr>
          <p:cNvPr id="25" name="Picture 24">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08" y="5655089"/>
            <a:ext cx="1254732" cy="931732"/>
          </a:xfrm>
          <a:prstGeom prst="rect">
            <a:avLst/>
          </a:prstGeom>
        </p:spPr>
      </p:pic>
    </p:spTree>
    <p:extLst>
      <p:ext uri="{BB962C8B-B14F-4D97-AF65-F5344CB8AC3E}">
        <p14:creationId xmlns:p14="http://schemas.microsoft.com/office/powerpoint/2010/main" val="418101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082" y="479426"/>
            <a:ext cx="8220075" cy="993775"/>
          </a:xfrm>
        </p:spPr>
        <p:txBody>
          <a:bodyPr/>
          <a:lstStyle/>
          <a:p>
            <a:pPr eaLnBrk="1" hangingPunct="1"/>
            <a:r>
              <a:rPr lang="en-GB" altLang="en-US" smtClean="0"/>
              <a:t>Fact or Opinion?</a:t>
            </a:r>
          </a:p>
        </p:txBody>
      </p:sp>
      <p:sp>
        <p:nvSpPr>
          <p:cNvPr id="3" name="Rectangle 2"/>
          <p:cNvSpPr>
            <a:spLocks noChangeArrowheads="1"/>
          </p:cNvSpPr>
          <p:nvPr/>
        </p:nvSpPr>
        <p:spPr bwMode="auto">
          <a:xfrm>
            <a:off x="2279650" y="1455739"/>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D</a:t>
            </a:r>
            <a:r>
              <a:rPr lang="en-GB" altLang="en-US" dirty="0" smtClean="0">
                <a:solidFill>
                  <a:schemeClr val="tx1"/>
                </a:solidFill>
              </a:rPr>
              <a:t>ecide </a:t>
            </a:r>
            <a:r>
              <a:rPr lang="en-GB" altLang="en-US" dirty="0">
                <a:solidFill>
                  <a:schemeClr val="tx1"/>
                </a:solidFill>
              </a:rPr>
              <a:t>which of these statements are facts or </a:t>
            </a:r>
            <a:r>
              <a:rPr lang="en-GB" altLang="en-US" dirty="0" smtClean="0">
                <a:solidFill>
                  <a:schemeClr val="tx1"/>
                </a:solidFill>
              </a:rPr>
              <a:t>opinions.</a:t>
            </a:r>
            <a:endParaRPr lang="en-GB" altLang="en-US" dirty="0">
              <a:solidFill>
                <a:schemeClr val="tx1"/>
              </a:solidFill>
            </a:endParaRPr>
          </a:p>
        </p:txBody>
      </p:sp>
      <p:sp>
        <p:nvSpPr>
          <p:cNvPr id="4" name="TextBox 3"/>
          <p:cNvSpPr txBox="1">
            <a:spLocks noChangeArrowheads="1"/>
          </p:cNvSpPr>
          <p:nvPr/>
        </p:nvSpPr>
        <p:spPr bwMode="auto">
          <a:xfrm>
            <a:off x="2279651" y="2149475"/>
            <a:ext cx="5305425" cy="369888"/>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Inverness is the most beautiful city in Scotland.</a:t>
            </a:r>
          </a:p>
        </p:txBody>
      </p:sp>
      <p:sp>
        <p:nvSpPr>
          <p:cNvPr id="5" name="TextBox 4"/>
          <p:cNvSpPr txBox="1">
            <a:spLocks noChangeArrowheads="1"/>
          </p:cNvSpPr>
          <p:nvPr/>
        </p:nvSpPr>
        <p:spPr bwMode="auto">
          <a:xfrm>
            <a:off x="2274889" y="2952750"/>
            <a:ext cx="5310187" cy="369888"/>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Kangaroos are native to Australia.</a:t>
            </a:r>
          </a:p>
        </p:txBody>
      </p:sp>
      <p:sp>
        <p:nvSpPr>
          <p:cNvPr id="6" name="TextBox 6"/>
          <p:cNvSpPr txBox="1">
            <a:spLocks noChangeArrowheads="1"/>
          </p:cNvSpPr>
          <p:nvPr/>
        </p:nvSpPr>
        <p:spPr bwMode="auto">
          <a:xfrm>
            <a:off x="2274889" y="3756026"/>
            <a:ext cx="5310187" cy="646113"/>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The Sun is 149.6million kilometres away </a:t>
            </a:r>
          </a:p>
          <a:p>
            <a:pPr algn="ctr" eaLnBrk="1" hangingPunct="1">
              <a:lnSpc>
                <a:spcPct val="100000"/>
              </a:lnSpc>
              <a:spcBef>
                <a:spcPct val="0"/>
              </a:spcBef>
              <a:buFontTx/>
              <a:buNone/>
            </a:pPr>
            <a:r>
              <a:rPr lang="en-GB" altLang="en-US">
                <a:solidFill>
                  <a:schemeClr val="tx1"/>
                </a:solidFill>
              </a:rPr>
              <a:t>from Earth.</a:t>
            </a:r>
          </a:p>
        </p:txBody>
      </p:sp>
      <p:sp>
        <p:nvSpPr>
          <p:cNvPr id="14" name="TextBox 18"/>
          <p:cNvSpPr txBox="1">
            <a:spLocks noChangeArrowheads="1"/>
          </p:cNvSpPr>
          <p:nvPr/>
        </p:nvSpPr>
        <p:spPr bwMode="auto">
          <a:xfrm>
            <a:off x="7586664" y="2149475"/>
            <a:ext cx="23209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opinion</a:t>
            </a:r>
          </a:p>
        </p:txBody>
      </p:sp>
      <p:sp>
        <p:nvSpPr>
          <p:cNvPr id="15" name="fact 1"/>
          <p:cNvSpPr txBox="1">
            <a:spLocks noChangeArrowheads="1"/>
          </p:cNvSpPr>
          <p:nvPr/>
        </p:nvSpPr>
        <p:spPr bwMode="auto">
          <a:xfrm>
            <a:off x="7586664" y="2952750"/>
            <a:ext cx="23209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fact</a:t>
            </a:r>
          </a:p>
        </p:txBody>
      </p:sp>
      <p:sp>
        <p:nvSpPr>
          <p:cNvPr id="16" name="fact 2"/>
          <p:cNvSpPr txBox="1">
            <a:spLocks noChangeArrowheads="1"/>
          </p:cNvSpPr>
          <p:nvPr/>
        </p:nvSpPr>
        <p:spPr bwMode="auto">
          <a:xfrm>
            <a:off x="7585076" y="3756026"/>
            <a:ext cx="232251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b="1">
              <a:solidFill>
                <a:schemeClr val="tx1"/>
              </a:solidFill>
            </a:endParaRPr>
          </a:p>
          <a:p>
            <a:pPr algn="ctr" eaLnBrk="1" hangingPunct="1">
              <a:lnSpc>
                <a:spcPct val="100000"/>
              </a:lnSpc>
              <a:spcBef>
                <a:spcPct val="0"/>
              </a:spcBef>
              <a:buFontTx/>
              <a:buNone/>
            </a:pPr>
            <a:endParaRPr lang="en-GB" altLang="en-US" b="1">
              <a:solidFill>
                <a:schemeClr val="tx1"/>
              </a:solidFill>
            </a:endParaRPr>
          </a:p>
        </p:txBody>
      </p:sp>
      <p:sp>
        <p:nvSpPr>
          <p:cNvPr id="17" name="TextBox 25"/>
          <p:cNvSpPr txBox="1">
            <a:spLocks noChangeArrowheads="1"/>
          </p:cNvSpPr>
          <p:nvPr/>
        </p:nvSpPr>
        <p:spPr bwMode="auto">
          <a:xfrm>
            <a:off x="8070851" y="3897313"/>
            <a:ext cx="1374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rPr>
              <a:t>fact</a:t>
            </a:r>
          </a:p>
        </p:txBody>
      </p:sp>
      <p:pic>
        <p:nvPicPr>
          <p:cNvPr id="22" name="Picture 21">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95" y="5713146"/>
            <a:ext cx="1254732" cy="931732"/>
          </a:xfrm>
          <a:prstGeom prst="rect">
            <a:avLst/>
          </a:prstGeom>
        </p:spPr>
      </p:pic>
    </p:spTree>
    <p:extLst>
      <p:ext uri="{BB962C8B-B14F-4D97-AF65-F5344CB8AC3E}">
        <p14:creationId xmlns:p14="http://schemas.microsoft.com/office/powerpoint/2010/main" val="82910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ChangeArrowheads="1"/>
          </p:cNvSpPr>
          <p:nvPr/>
        </p:nvSpPr>
        <p:spPr bwMode="auto">
          <a:xfrm>
            <a:off x="1797049" y="798611"/>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Sheep are one of the most interesting animals in nature.  There is thought to be around 1 billion sheep in the world. The UK is home to over 33 million sheep.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sheep are under one year old, they are called lambs. They are the cutest of all spring animals. The sight of them in the fields of Britain are the clearest sign that spring has come.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Humans breed sheep for food and clothing. </a:t>
            </a:r>
          </a:p>
          <a:p>
            <a:pPr eaLnBrk="1" hangingPunct="1">
              <a:lnSpc>
                <a:spcPct val="100000"/>
              </a:lnSpc>
              <a:spcBef>
                <a:spcPct val="0"/>
              </a:spcBef>
              <a:buFontTx/>
              <a:buNone/>
            </a:pPr>
            <a:r>
              <a:rPr lang="en-GB" altLang="en-US" dirty="0">
                <a:solidFill>
                  <a:schemeClr val="tx1"/>
                </a:solidFill>
              </a:rPr>
              <a:t>Their wool provides the best material for </a:t>
            </a:r>
          </a:p>
          <a:p>
            <a:pPr eaLnBrk="1" hangingPunct="1">
              <a:lnSpc>
                <a:spcPct val="100000"/>
              </a:lnSpc>
              <a:spcBef>
                <a:spcPct val="0"/>
              </a:spcBef>
              <a:buFontTx/>
              <a:buNone/>
            </a:pPr>
            <a:r>
              <a:rPr lang="en-GB" altLang="en-US" dirty="0">
                <a:solidFill>
                  <a:schemeClr val="tx1"/>
                </a:solidFill>
              </a:rPr>
              <a:t>making high quality garments. </a:t>
            </a:r>
          </a:p>
          <a:p>
            <a:pPr algn="ctr" eaLnBrk="1" hangingPunct="1">
              <a:lnSpc>
                <a:spcPct val="100000"/>
              </a:lnSpc>
              <a:spcBef>
                <a:spcPct val="0"/>
              </a:spcBef>
              <a:buFontTx/>
              <a:buNone/>
            </a:pPr>
            <a:endParaRPr lang="en-GB" altLang="en-US" dirty="0">
              <a:solidFill>
                <a:schemeClr val="tx1"/>
              </a:solidFill>
            </a:endParaRPr>
          </a:p>
        </p:txBody>
      </p:sp>
      <p:sp>
        <p:nvSpPr>
          <p:cNvPr id="24" name="Title 1"/>
          <p:cNvSpPr>
            <a:spLocks noGrp="1"/>
          </p:cNvSpPr>
          <p:nvPr>
            <p:ph type="title"/>
          </p:nvPr>
        </p:nvSpPr>
        <p:spPr>
          <a:xfrm>
            <a:off x="275771" y="106726"/>
            <a:ext cx="10675256" cy="993775"/>
          </a:xfrm>
        </p:spPr>
        <p:txBody>
          <a:bodyPr>
            <a:normAutofit/>
          </a:bodyPr>
          <a:lstStyle/>
          <a:p>
            <a:pPr eaLnBrk="1" hangingPunct="1"/>
            <a:r>
              <a:rPr lang="en-GB" altLang="en-US" sz="3600" dirty="0" smtClean="0"/>
              <a:t>Identify </a:t>
            </a:r>
            <a:r>
              <a:rPr lang="en-GB" altLang="en-US" sz="3600" dirty="0"/>
              <a:t>f</a:t>
            </a:r>
            <a:r>
              <a:rPr lang="en-GB" altLang="en-US" sz="3600" dirty="0" smtClean="0"/>
              <a:t>acts and </a:t>
            </a:r>
            <a:r>
              <a:rPr lang="en-GB" altLang="en-US" sz="3600" dirty="0"/>
              <a:t>o</a:t>
            </a:r>
            <a:r>
              <a:rPr lang="en-GB" altLang="en-US" sz="3600" dirty="0" smtClean="0"/>
              <a:t>pinions in this </a:t>
            </a:r>
            <a:r>
              <a:rPr lang="en-GB" altLang="en-US" sz="3600" dirty="0"/>
              <a:t>p</a:t>
            </a:r>
            <a:r>
              <a:rPr lang="en-GB" altLang="en-US" sz="3600" dirty="0" smtClean="0"/>
              <a:t>aragraph.</a:t>
            </a:r>
          </a:p>
        </p:txBody>
      </p:sp>
      <p:graphicFrame>
        <p:nvGraphicFramePr>
          <p:cNvPr id="29" name="Table 28"/>
          <p:cNvGraphicFramePr>
            <a:graphicFrameLocks noGrp="1"/>
          </p:cNvGraphicFramePr>
          <p:nvPr>
            <p:extLst>
              <p:ext uri="{D42A27DB-BD31-4B8C-83A1-F6EECF244321}">
                <p14:modId xmlns:p14="http://schemas.microsoft.com/office/powerpoint/2010/main" val="1533181105"/>
              </p:ext>
            </p:extLst>
          </p:nvPr>
        </p:nvGraphicFramePr>
        <p:xfrm>
          <a:off x="7336064" y="3485100"/>
          <a:ext cx="1611085" cy="748656"/>
        </p:xfrm>
        <a:graphic>
          <a:graphicData uri="http://schemas.openxmlformats.org/drawingml/2006/table">
            <a:tbl>
              <a:tblPr firstRow="1" bandRow="1">
                <a:tableStyleId>{5940675A-B579-460E-94D1-54222C63F5DA}</a:tableStyleId>
              </a:tblPr>
              <a:tblGrid>
                <a:gridCol w="1175657">
                  <a:extLst>
                    <a:ext uri="{9D8B030D-6E8A-4147-A177-3AD203B41FA5}">
                      <a16:colId xmlns:a16="http://schemas.microsoft.com/office/drawing/2014/main" val="3154515373"/>
                    </a:ext>
                  </a:extLst>
                </a:gridCol>
                <a:gridCol w="435428">
                  <a:extLst>
                    <a:ext uri="{9D8B030D-6E8A-4147-A177-3AD203B41FA5}">
                      <a16:colId xmlns:a16="http://schemas.microsoft.com/office/drawing/2014/main" val="1610999618"/>
                    </a:ext>
                  </a:extLst>
                </a:gridCol>
              </a:tblGrid>
              <a:tr h="232751">
                <a:tc>
                  <a:txBody>
                    <a:bodyPr/>
                    <a:lstStyle/>
                    <a:p>
                      <a:r>
                        <a:rPr lang="en-GB" dirty="0" smtClean="0"/>
                        <a:t>Facts </a:t>
                      </a:r>
                      <a:endParaRPr lang="en-GB" dirty="0"/>
                    </a:p>
                  </a:txBody>
                  <a:tcPr/>
                </a:tc>
                <a:tc>
                  <a:txBody>
                    <a:bodyPr/>
                    <a:lstStyle/>
                    <a:p>
                      <a:endParaRPr lang="en-GB"/>
                    </a:p>
                  </a:txBody>
                  <a:tcPr/>
                </a:tc>
                <a:extLst>
                  <a:ext uri="{0D108BD9-81ED-4DB2-BD59-A6C34878D82A}">
                    <a16:rowId xmlns:a16="http://schemas.microsoft.com/office/drawing/2014/main" val="530520900"/>
                  </a:ext>
                </a:extLst>
              </a:tr>
              <a:tr h="382896">
                <a:tc>
                  <a:txBody>
                    <a:bodyPr/>
                    <a:lstStyle/>
                    <a:p>
                      <a:r>
                        <a:rPr lang="en-GB" dirty="0" smtClean="0"/>
                        <a:t>Opinions </a:t>
                      </a:r>
                      <a:endParaRPr lang="en-GB" dirty="0"/>
                    </a:p>
                  </a:txBody>
                  <a:tcPr/>
                </a:tc>
                <a:tc>
                  <a:txBody>
                    <a:bodyPr/>
                    <a:lstStyle/>
                    <a:p>
                      <a:endParaRPr lang="en-GB" dirty="0"/>
                    </a:p>
                  </a:txBody>
                  <a:tcPr/>
                </a:tc>
                <a:extLst>
                  <a:ext uri="{0D108BD9-81ED-4DB2-BD59-A6C34878D82A}">
                    <a16:rowId xmlns:a16="http://schemas.microsoft.com/office/drawing/2014/main" val="3768135187"/>
                  </a:ext>
                </a:extLst>
              </a:tr>
            </a:tbl>
          </a:graphicData>
        </a:graphic>
      </p:graphicFrame>
      <p:sp>
        <p:nvSpPr>
          <p:cNvPr id="30" name="Oval Callout 29"/>
          <p:cNvSpPr/>
          <p:nvPr/>
        </p:nvSpPr>
        <p:spPr>
          <a:xfrm>
            <a:off x="7582807" y="4545111"/>
            <a:ext cx="4368800" cy="1233714"/>
          </a:xfrm>
          <a:prstGeom prst="wedgeEllipseCallout">
            <a:avLst>
              <a:gd name="adj1" fmla="val -17304"/>
              <a:gd name="adj2" fmla="val -751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Choose a colour for facts and a colour for opinions that you have available at home.</a:t>
            </a:r>
            <a:endParaRPr lang="en-GB" dirty="0">
              <a:solidFill>
                <a:schemeClr val="tx1"/>
              </a:solidFill>
            </a:endParaRPr>
          </a:p>
        </p:txBody>
      </p:sp>
      <p:sp>
        <p:nvSpPr>
          <p:cNvPr id="31" name="Oval Callout 30"/>
          <p:cNvSpPr/>
          <p:nvPr/>
        </p:nvSpPr>
        <p:spPr>
          <a:xfrm>
            <a:off x="321128" y="4706908"/>
            <a:ext cx="4368800" cy="1233714"/>
          </a:xfrm>
          <a:prstGeom prst="wedgeEllipseCallout">
            <a:avLst>
              <a:gd name="adj1" fmla="val -17304"/>
              <a:gd name="adj2" fmla="val -751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Colour the facts and opinions in the colours that you have chosen. </a:t>
            </a:r>
            <a:endParaRPr lang="en-GB" dirty="0">
              <a:solidFill>
                <a:schemeClr val="tx1"/>
              </a:solidFill>
            </a:endParaRPr>
          </a:p>
        </p:txBody>
      </p:sp>
      <p:pic>
        <p:nvPicPr>
          <p:cNvPr id="33" name="Picture 32">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71" y="5687324"/>
            <a:ext cx="1254732" cy="931732"/>
          </a:xfrm>
          <a:prstGeom prst="rect">
            <a:avLst/>
          </a:prstGeom>
        </p:spPr>
      </p:pic>
    </p:spTree>
    <p:extLst>
      <p:ext uri="{BB962C8B-B14F-4D97-AF65-F5344CB8AC3E}">
        <p14:creationId xmlns:p14="http://schemas.microsoft.com/office/powerpoint/2010/main" val="27766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ChangeArrowheads="1"/>
          </p:cNvSpPr>
          <p:nvPr/>
        </p:nvSpPr>
        <p:spPr bwMode="auto">
          <a:xfrm>
            <a:off x="2279650" y="1714500"/>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Sheep are one of the most interesting animals in nature.  There is thought to be around 1 billion sheep in the world. The UK is home to over 33 million sheep.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When sheep are under one year old, they are called lambs. They are the cutest of all spring animals. The sight of them in the fields of Britain are the clearest sign that spring has come.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Humans breed sheep for food and clothing. </a:t>
            </a:r>
          </a:p>
          <a:p>
            <a:pPr eaLnBrk="1" hangingPunct="1">
              <a:lnSpc>
                <a:spcPct val="100000"/>
              </a:lnSpc>
              <a:spcBef>
                <a:spcPct val="0"/>
              </a:spcBef>
              <a:buFontTx/>
              <a:buNone/>
            </a:pPr>
            <a:r>
              <a:rPr lang="en-GB" altLang="en-US">
                <a:solidFill>
                  <a:schemeClr val="tx1"/>
                </a:solidFill>
              </a:rPr>
              <a:t>Their wool provides the best material for </a:t>
            </a:r>
          </a:p>
          <a:p>
            <a:pPr eaLnBrk="1" hangingPunct="1">
              <a:lnSpc>
                <a:spcPct val="100000"/>
              </a:lnSpc>
              <a:spcBef>
                <a:spcPct val="0"/>
              </a:spcBef>
              <a:buFontTx/>
              <a:buNone/>
            </a:pPr>
            <a:r>
              <a:rPr lang="en-GB" altLang="en-US">
                <a:solidFill>
                  <a:schemeClr val="tx1"/>
                </a:solidFill>
              </a:rPr>
              <a:t>making high quality garments. </a:t>
            </a:r>
          </a:p>
          <a:p>
            <a:pPr algn="ctr" eaLnBrk="1" hangingPunct="1">
              <a:lnSpc>
                <a:spcPct val="100000"/>
              </a:lnSpc>
              <a:spcBef>
                <a:spcPct val="0"/>
              </a:spcBef>
              <a:buFontTx/>
              <a:buNone/>
            </a:pPr>
            <a:endParaRPr lang="en-GB" altLang="en-US">
              <a:solidFill>
                <a:schemeClr val="tx1"/>
              </a:solidFill>
            </a:endParaRPr>
          </a:p>
        </p:txBody>
      </p:sp>
      <p:sp>
        <p:nvSpPr>
          <p:cNvPr id="23" name="Rectangle 22"/>
          <p:cNvSpPr>
            <a:spLocks noChangeArrowheads="1"/>
          </p:cNvSpPr>
          <p:nvPr/>
        </p:nvSpPr>
        <p:spPr bwMode="auto">
          <a:xfrm>
            <a:off x="2279650" y="1716088"/>
            <a:ext cx="76327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CD8850"/>
                </a:solidFill>
              </a:rPr>
              <a:t>Sheep are one of the most interesting animals in nature.  </a:t>
            </a:r>
            <a:r>
              <a:rPr lang="en-GB" altLang="en-US">
                <a:solidFill>
                  <a:srgbClr val="56A7B2"/>
                </a:solidFill>
              </a:rPr>
              <a:t>There is thought to be around 1 billion sheep in the world. The UK is home to over 33 million sheep.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56A7B2"/>
                </a:solidFill>
              </a:rPr>
              <a:t>When sheep are under one year old, they are called lambs. </a:t>
            </a:r>
            <a:r>
              <a:rPr lang="en-GB" altLang="en-US">
                <a:solidFill>
                  <a:srgbClr val="CD8850"/>
                </a:solidFill>
              </a:rPr>
              <a:t>They are the cutest of all spring animals. The sight of them in the fields of Britain are the clearest sign that spring has come.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rgbClr val="56A7B2"/>
                </a:solidFill>
              </a:rPr>
              <a:t>Humans breed sheep for food and clothing. </a:t>
            </a:r>
          </a:p>
          <a:p>
            <a:pPr eaLnBrk="1" hangingPunct="1">
              <a:lnSpc>
                <a:spcPct val="100000"/>
              </a:lnSpc>
              <a:spcBef>
                <a:spcPct val="0"/>
              </a:spcBef>
              <a:buFontTx/>
              <a:buNone/>
            </a:pPr>
            <a:r>
              <a:rPr lang="en-GB" altLang="en-US">
                <a:solidFill>
                  <a:srgbClr val="CD8850"/>
                </a:solidFill>
              </a:rPr>
              <a:t>Their wool provides the best material for </a:t>
            </a:r>
          </a:p>
          <a:p>
            <a:pPr eaLnBrk="1" hangingPunct="1">
              <a:lnSpc>
                <a:spcPct val="100000"/>
              </a:lnSpc>
              <a:spcBef>
                <a:spcPct val="0"/>
              </a:spcBef>
              <a:buFontTx/>
              <a:buNone/>
            </a:pPr>
            <a:r>
              <a:rPr lang="en-GB" altLang="en-US">
                <a:solidFill>
                  <a:srgbClr val="CD8850"/>
                </a:solidFill>
              </a:rPr>
              <a:t>making high quality garments. </a:t>
            </a:r>
          </a:p>
          <a:p>
            <a:pPr algn="ctr" eaLnBrk="1" hangingPunct="1">
              <a:lnSpc>
                <a:spcPct val="100000"/>
              </a:lnSpc>
              <a:spcBef>
                <a:spcPct val="0"/>
              </a:spcBef>
              <a:buFontTx/>
              <a:buNone/>
            </a:pPr>
            <a:endParaRPr lang="en-GB" altLang="en-US">
              <a:solidFill>
                <a:schemeClr val="tx1"/>
              </a:solidFill>
            </a:endParaRPr>
          </a:p>
        </p:txBody>
      </p:sp>
      <p:sp>
        <p:nvSpPr>
          <p:cNvPr id="24" name="Title 1"/>
          <p:cNvSpPr>
            <a:spLocks noGrp="1"/>
          </p:cNvSpPr>
          <p:nvPr>
            <p:ph type="title"/>
          </p:nvPr>
        </p:nvSpPr>
        <p:spPr>
          <a:xfrm>
            <a:off x="1981201" y="620714"/>
            <a:ext cx="8220075" cy="993775"/>
          </a:xfrm>
        </p:spPr>
        <p:txBody>
          <a:bodyPr>
            <a:normAutofit fontScale="90000"/>
          </a:bodyPr>
          <a:lstStyle/>
          <a:p>
            <a:pPr algn="ctr" eaLnBrk="1" hangingPunct="1"/>
            <a:r>
              <a:rPr lang="en-GB" altLang="en-US" smtClean="0"/>
              <a:t>Can You Identify Facts and   </a:t>
            </a:r>
            <a:br>
              <a:rPr lang="en-GB" altLang="en-US" smtClean="0"/>
            </a:br>
            <a:r>
              <a:rPr lang="en-GB" altLang="en-US" smtClean="0"/>
              <a:t> Opinions in This Paragraph?</a:t>
            </a:r>
          </a:p>
        </p:txBody>
      </p:sp>
      <p:sp>
        <p:nvSpPr>
          <p:cNvPr id="26" name="TextBox 25"/>
          <p:cNvSpPr txBox="1">
            <a:spLocks noChangeArrowheads="1"/>
          </p:cNvSpPr>
          <p:nvPr/>
        </p:nvSpPr>
        <p:spPr bwMode="auto">
          <a:xfrm>
            <a:off x="3071813" y="5432425"/>
            <a:ext cx="2330450" cy="369888"/>
          </a:xfrm>
          <a:prstGeom prst="rect">
            <a:avLst/>
          </a:prstGeom>
          <a:solidFill>
            <a:srgbClr val="7BBAC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Answers</a:t>
            </a:r>
          </a:p>
        </p:txBody>
      </p:sp>
      <p:sp>
        <p:nvSpPr>
          <p:cNvPr id="27" name="TextBox 26"/>
          <p:cNvSpPr txBox="1">
            <a:spLocks noChangeArrowheads="1"/>
          </p:cNvSpPr>
          <p:nvPr/>
        </p:nvSpPr>
        <p:spPr bwMode="auto">
          <a:xfrm>
            <a:off x="7185025" y="4505325"/>
            <a:ext cx="2330450" cy="369888"/>
          </a:xfrm>
          <a:prstGeom prst="rect">
            <a:avLst/>
          </a:prstGeom>
          <a:solidFill>
            <a:srgbClr val="95C8C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Blue - facts</a:t>
            </a:r>
          </a:p>
        </p:txBody>
      </p:sp>
      <p:sp>
        <p:nvSpPr>
          <p:cNvPr id="28" name="TextBox 27"/>
          <p:cNvSpPr txBox="1"/>
          <p:nvPr/>
        </p:nvSpPr>
        <p:spPr>
          <a:xfrm>
            <a:off x="7185025" y="5076825"/>
            <a:ext cx="2330450" cy="369888"/>
          </a:xfrm>
          <a:prstGeom prst="rect">
            <a:avLst/>
          </a:prstGeom>
          <a:solidFill>
            <a:schemeClr val="accent2">
              <a:lumMod val="60000"/>
              <a:lumOff val="40000"/>
            </a:schemeClr>
          </a:solidFill>
        </p:spPr>
        <p:txBody>
          <a:bodyPr>
            <a:spAutoFit/>
          </a:bodyPr>
          <a:lstStyle/>
          <a:p>
            <a:pPr algn="ctr">
              <a:defRPr/>
            </a:pPr>
            <a:r>
              <a:rPr lang="en-GB" dirty="0"/>
              <a:t>Orange - opinions</a:t>
            </a:r>
          </a:p>
        </p:txBody>
      </p:sp>
      <p:pic>
        <p:nvPicPr>
          <p:cNvPr id="10" name="Picture 9">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94" y="5617369"/>
            <a:ext cx="1254732" cy="931732"/>
          </a:xfrm>
          <a:prstGeom prst="rect">
            <a:avLst/>
          </a:prstGeom>
        </p:spPr>
      </p:pic>
    </p:spTree>
    <p:extLst>
      <p:ext uri="{BB962C8B-B14F-4D97-AF65-F5344CB8AC3E}">
        <p14:creationId xmlns:p14="http://schemas.microsoft.com/office/powerpoint/2010/main" val="14809202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2" grpId="0"/>
      <p:bldP spid="23" grpId="0"/>
      <p:bldP spid="27" grpId="0" animBg="1"/>
      <p:bldP spid="2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294305"/>
            <a:ext cx="10219914" cy="3416320"/>
          </a:xfrm>
          <a:prstGeom prst="rect">
            <a:avLst/>
          </a:prstGeom>
          <a:noFill/>
        </p:spPr>
        <p:txBody>
          <a:bodyPr wrap="none" rtlCol="0">
            <a:spAutoFit/>
          </a:bodyPr>
          <a:lstStyle/>
          <a:p>
            <a:r>
              <a:rPr lang="en-GB" sz="2400" dirty="0" smtClean="0"/>
              <a:t>Today, we are going to use our knowledge of facts to create factual descriptions. </a:t>
            </a:r>
          </a:p>
          <a:p>
            <a:endParaRPr lang="en-GB" sz="2400" dirty="0"/>
          </a:p>
          <a:p>
            <a:r>
              <a:rPr lang="en-GB" sz="2400" dirty="0" smtClean="0"/>
              <a:t>What does that mean? </a:t>
            </a:r>
          </a:p>
          <a:p>
            <a:endParaRPr lang="en-GB" sz="2400" dirty="0"/>
          </a:p>
          <a:p>
            <a:r>
              <a:rPr lang="en-GB" sz="2400" dirty="0" smtClean="0"/>
              <a:t>We already know how to write a description using adjectives. </a:t>
            </a:r>
          </a:p>
          <a:p>
            <a:endParaRPr lang="en-GB" sz="2400" dirty="0"/>
          </a:p>
          <a:p>
            <a:r>
              <a:rPr lang="en-GB" sz="2400" dirty="0" smtClean="0">
                <a:solidFill>
                  <a:srgbClr val="FF0000"/>
                </a:solidFill>
              </a:rPr>
              <a:t>The cake was delicious. </a:t>
            </a:r>
          </a:p>
          <a:p>
            <a:endParaRPr lang="en-GB" sz="2400" dirty="0"/>
          </a:p>
          <a:p>
            <a:r>
              <a:rPr lang="en-GB" sz="2400" dirty="0" smtClean="0"/>
              <a:t>However, this description includes an opinion – delicious. </a:t>
            </a:r>
          </a:p>
        </p:txBody>
      </p:sp>
      <p:pic>
        <p:nvPicPr>
          <p:cNvPr id="4" name="Picture 3"/>
          <p:cNvPicPr>
            <a:picLocks noChangeAspect="1"/>
          </p:cNvPicPr>
          <p:nvPr/>
        </p:nvPicPr>
        <p:blipFill>
          <a:blip r:embed="rId2"/>
          <a:stretch>
            <a:fillRect/>
          </a:stretch>
        </p:blipFill>
        <p:spPr>
          <a:xfrm>
            <a:off x="4219120" y="3933372"/>
            <a:ext cx="3915467" cy="2201182"/>
          </a:xfrm>
          <a:prstGeom prst="rect">
            <a:avLst/>
          </a:prstGeom>
        </p:spPr>
      </p:pic>
      <p:pic>
        <p:nvPicPr>
          <p:cNvPr id="13" name="Picture 12">
            <a:extLst>
              <a:ext uri="{FF2B5EF4-FFF2-40B4-BE49-F238E27FC236}">
                <a16:creationId xmlns:a16="http://schemas.microsoft.com/office/drawing/2014/main" id="{C5FB04D2-0EAD-914A-B5B9-2CC2F2FA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5486616"/>
            <a:ext cx="1442518" cy="1071177"/>
          </a:xfrm>
          <a:prstGeom prst="rect">
            <a:avLst/>
          </a:prstGeom>
        </p:spPr>
      </p:pic>
    </p:spTree>
    <p:extLst>
      <p:ext uri="{BB962C8B-B14F-4D97-AF65-F5344CB8AC3E}">
        <p14:creationId xmlns:p14="http://schemas.microsoft.com/office/powerpoint/2010/main" val="41146166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294305"/>
            <a:ext cx="9565567" cy="1938992"/>
          </a:xfrm>
          <a:prstGeom prst="rect">
            <a:avLst/>
          </a:prstGeom>
          <a:noFill/>
        </p:spPr>
        <p:txBody>
          <a:bodyPr wrap="none" rtlCol="0">
            <a:spAutoFit/>
          </a:bodyPr>
          <a:lstStyle/>
          <a:p>
            <a:r>
              <a:rPr lang="en-GB" sz="2400" dirty="0" smtClean="0"/>
              <a:t>When we are writing a factual report, we don’t include opinions only facts. </a:t>
            </a:r>
          </a:p>
          <a:p>
            <a:endParaRPr lang="en-GB" sz="2400" dirty="0"/>
          </a:p>
          <a:p>
            <a:r>
              <a:rPr lang="en-GB" sz="2400" dirty="0" smtClean="0"/>
              <a:t>Let’s have a look at a factual description. </a:t>
            </a:r>
          </a:p>
          <a:p>
            <a:endParaRPr lang="en-GB" sz="2400" dirty="0"/>
          </a:p>
          <a:p>
            <a:r>
              <a:rPr lang="en-GB" sz="2400" dirty="0" smtClean="0">
                <a:solidFill>
                  <a:srgbClr val="FF0000"/>
                </a:solidFill>
              </a:rPr>
              <a:t>The cake has mini eggs on the top of it.  </a:t>
            </a:r>
            <a:endParaRPr lang="en-GB" sz="2400" dirty="0">
              <a:solidFill>
                <a:srgbClr val="FF0000"/>
              </a:solidFill>
            </a:endParaRPr>
          </a:p>
        </p:txBody>
      </p:sp>
      <p:pic>
        <p:nvPicPr>
          <p:cNvPr id="4" name="Picture 3"/>
          <p:cNvPicPr>
            <a:picLocks noChangeAspect="1"/>
          </p:cNvPicPr>
          <p:nvPr/>
        </p:nvPicPr>
        <p:blipFill>
          <a:blip r:embed="rId2"/>
          <a:stretch>
            <a:fillRect/>
          </a:stretch>
        </p:blipFill>
        <p:spPr>
          <a:xfrm>
            <a:off x="4451349" y="3933372"/>
            <a:ext cx="3915467" cy="2201182"/>
          </a:xfrm>
          <a:prstGeom prst="rect">
            <a:avLst/>
          </a:prstGeom>
        </p:spPr>
      </p:pic>
      <p:pic>
        <p:nvPicPr>
          <p:cNvPr id="7" name="Picture 6">
            <a:extLst>
              <a:ext uri="{FF2B5EF4-FFF2-40B4-BE49-F238E27FC236}">
                <a16:creationId xmlns:a16="http://schemas.microsoft.com/office/drawing/2014/main" id="{C5FB04D2-0EAD-914A-B5B9-2CC2F2FA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5428558"/>
            <a:ext cx="1442518" cy="1071177"/>
          </a:xfrm>
          <a:prstGeom prst="rect">
            <a:avLst/>
          </a:prstGeom>
        </p:spPr>
      </p:pic>
    </p:spTree>
    <p:extLst>
      <p:ext uri="{BB962C8B-B14F-4D97-AF65-F5344CB8AC3E}">
        <p14:creationId xmlns:p14="http://schemas.microsoft.com/office/powerpoint/2010/main" val="1444260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4059" y="1252247"/>
            <a:ext cx="5183022" cy="1200329"/>
          </a:xfrm>
          <a:prstGeom prst="rect">
            <a:avLst/>
          </a:prstGeom>
          <a:noFill/>
        </p:spPr>
        <p:txBody>
          <a:bodyPr wrap="none" rtlCol="0">
            <a:spAutoFit/>
          </a:bodyPr>
          <a:lstStyle/>
          <a:p>
            <a:r>
              <a:rPr lang="en-GB" sz="2400" dirty="0" smtClean="0">
                <a:solidFill>
                  <a:srgbClr val="0070C0"/>
                </a:solidFill>
              </a:rPr>
              <a:t>The cake was delicious.  </a:t>
            </a:r>
          </a:p>
          <a:p>
            <a:endParaRPr lang="en-GB" sz="2400" dirty="0"/>
          </a:p>
          <a:p>
            <a:r>
              <a:rPr lang="en-GB" sz="2400" dirty="0" smtClean="0">
                <a:solidFill>
                  <a:srgbClr val="FF0000"/>
                </a:solidFill>
              </a:rPr>
              <a:t>The cake has mini eggs on the top of it.  </a:t>
            </a:r>
            <a:endParaRPr lang="en-GB" sz="2400" dirty="0">
              <a:solidFill>
                <a:srgbClr val="FF0000"/>
              </a:solidFill>
            </a:endParaRPr>
          </a:p>
        </p:txBody>
      </p:sp>
      <p:pic>
        <p:nvPicPr>
          <p:cNvPr id="4" name="Picture 3"/>
          <p:cNvPicPr>
            <a:picLocks noChangeAspect="1"/>
          </p:cNvPicPr>
          <p:nvPr/>
        </p:nvPicPr>
        <p:blipFill>
          <a:blip r:embed="rId2"/>
          <a:stretch>
            <a:fillRect/>
          </a:stretch>
        </p:blipFill>
        <p:spPr>
          <a:xfrm>
            <a:off x="1633588" y="3337872"/>
            <a:ext cx="3915467" cy="2201182"/>
          </a:xfrm>
          <a:prstGeom prst="rect">
            <a:avLst/>
          </a:prstGeom>
        </p:spPr>
      </p:pic>
      <p:sp>
        <p:nvSpPr>
          <p:cNvPr id="5" name="Oval Callout 4"/>
          <p:cNvSpPr/>
          <p:nvPr/>
        </p:nvSpPr>
        <p:spPr>
          <a:xfrm>
            <a:off x="4841030" y="835612"/>
            <a:ext cx="1416051" cy="389746"/>
          </a:xfrm>
          <a:prstGeom prst="wedgeEllipseCallout">
            <a:avLst>
              <a:gd name="adj1" fmla="val -83928"/>
              <a:gd name="adj2" fmla="val 514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Opinion </a:t>
            </a:r>
            <a:endParaRPr lang="en-GB" dirty="0">
              <a:solidFill>
                <a:schemeClr val="tx1"/>
              </a:solidFill>
            </a:endParaRPr>
          </a:p>
        </p:txBody>
      </p:sp>
      <p:sp>
        <p:nvSpPr>
          <p:cNvPr id="6" name="Oval Callout 5"/>
          <p:cNvSpPr/>
          <p:nvPr/>
        </p:nvSpPr>
        <p:spPr>
          <a:xfrm>
            <a:off x="6111030" y="2509534"/>
            <a:ext cx="1416051" cy="389746"/>
          </a:xfrm>
          <a:prstGeom prst="wedgeEllipseCallout">
            <a:avLst>
              <a:gd name="adj1" fmla="val -88028"/>
              <a:gd name="adj2" fmla="val -565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Fact  </a:t>
            </a:r>
            <a:endParaRPr lang="en-GB" dirty="0">
              <a:solidFill>
                <a:schemeClr val="tx1"/>
              </a:solidFill>
            </a:endParaRPr>
          </a:p>
        </p:txBody>
      </p:sp>
      <p:grpSp>
        <p:nvGrpSpPr>
          <p:cNvPr id="7" name="Group 6"/>
          <p:cNvGrpSpPr>
            <a:grpSpLocks/>
          </p:cNvGrpSpPr>
          <p:nvPr/>
        </p:nvGrpSpPr>
        <p:grpSpPr bwMode="auto">
          <a:xfrm>
            <a:off x="8366816" y="1898407"/>
            <a:ext cx="3446906" cy="1553231"/>
            <a:chOff x="4941443" y="1655801"/>
            <a:chExt cx="3446906" cy="1553031"/>
          </a:xfrm>
        </p:grpSpPr>
        <p:sp>
          <p:nvSpPr>
            <p:cNvPr id="8" name="TextBox 2"/>
            <p:cNvSpPr txBox="1">
              <a:spLocks noChangeArrowheads="1"/>
            </p:cNvSpPr>
            <p:nvPr/>
          </p:nvSpPr>
          <p:spPr bwMode="auto">
            <a:xfrm>
              <a:off x="4941443" y="1655801"/>
              <a:ext cx="3446906"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Fact</a:t>
              </a:r>
            </a:p>
          </p:txBody>
        </p:sp>
        <p:sp>
          <p:nvSpPr>
            <p:cNvPr id="9" name="TextBox 3"/>
            <p:cNvSpPr txBox="1">
              <a:spLocks noChangeArrowheads="1"/>
            </p:cNvSpPr>
            <p:nvPr/>
          </p:nvSpPr>
          <p:spPr bwMode="auto">
            <a:xfrm>
              <a:off x="4941443" y="2008657"/>
              <a:ext cx="3446906" cy="1200175"/>
            </a:xfrm>
            <a:prstGeom prst="rect">
              <a:avLst/>
            </a:prstGeom>
            <a:noFill/>
            <a:ln w="12700">
              <a:solidFill>
                <a:srgbClr val="95C8C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 fact is something that can be shown to be true. It can be proved. </a:t>
              </a:r>
              <a:endParaRPr lang="en-GB" altLang="en-US" b="1" dirty="0">
                <a:solidFill>
                  <a:schemeClr val="tx1"/>
                </a:solidFill>
                <a:latin typeface="+mn-lt"/>
              </a:endParaRPr>
            </a:p>
            <a:p>
              <a:pPr algn="ctr" eaLnBrk="1" hangingPunct="1">
                <a:lnSpc>
                  <a:spcPct val="100000"/>
                </a:lnSpc>
                <a:spcBef>
                  <a:spcPct val="0"/>
                </a:spcBef>
                <a:buFontTx/>
                <a:buNone/>
              </a:pPr>
              <a:endParaRPr lang="en-GB" altLang="en-US" b="1" dirty="0">
                <a:solidFill>
                  <a:schemeClr val="tx1"/>
                </a:solidFill>
                <a:latin typeface="+mn-lt"/>
              </a:endParaRPr>
            </a:p>
          </p:txBody>
        </p:sp>
      </p:grpSp>
      <p:grpSp>
        <p:nvGrpSpPr>
          <p:cNvPr id="10" name="Group 9"/>
          <p:cNvGrpSpPr>
            <a:grpSpLocks/>
          </p:cNvGrpSpPr>
          <p:nvPr/>
        </p:nvGrpSpPr>
        <p:grpSpPr bwMode="auto">
          <a:xfrm>
            <a:off x="8366816" y="3708648"/>
            <a:ext cx="3446906" cy="1830406"/>
            <a:chOff x="4941443" y="3480482"/>
            <a:chExt cx="3446906" cy="1829254"/>
          </a:xfrm>
        </p:grpSpPr>
        <p:sp>
          <p:nvSpPr>
            <p:cNvPr id="11" name="TextBox 4"/>
            <p:cNvSpPr txBox="1">
              <a:spLocks noChangeArrowheads="1"/>
            </p:cNvSpPr>
            <p:nvPr/>
          </p:nvSpPr>
          <p:spPr bwMode="auto">
            <a:xfrm>
              <a:off x="4941443" y="3480482"/>
              <a:ext cx="3446906" cy="369332"/>
            </a:xfrm>
            <a:prstGeom prst="rect">
              <a:avLst/>
            </a:prstGeom>
            <a:solidFill>
              <a:srgbClr val="0070C0"/>
            </a:solid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Opinion</a:t>
              </a:r>
            </a:p>
          </p:txBody>
        </p:sp>
        <p:sp>
          <p:nvSpPr>
            <p:cNvPr id="12" name="TextBox 5"/>
            <p:cNvSpPr txBox="1">
              <a:spLocks noChangeArrowheads="1"/>
            </p:cNvSpPr>
            <p:nvPr/>
          </p:nvSpPr>
          <p:spPr bwMode="auto">
            <a:xfrm>
              <a:off x="4941443" y="3833338"/>
              <a:ext cx="3446906" cy="1476398"/>
            </a:xfrm>
            <a:prstGeom prst="rect">
              <a:avLst/>
            </a:prstGeom>
            <a:noFill/>
            <a:ln w="12700">
              <a:solidFill>
                <a:srgbClr val="69AF7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An opinion is a view or judgement that someone has formed but it cannot be proved to be true. </a:t>
              </a:r>
            </a:p>
            <a:p>
              <a:pPr algn="ctr" eaLnBrk="1" hangingPunct="1">
                <a:lnSpc>
                  <a:spcPct val="100000"/>
                </a:lnSpc>
                <a:spcBef>
                  <a:spcPct val="0"/>
                </a:spcBef>
                <a:buFontTx/>
                <a:buNone/>
              </a:pPr>
              <a:endParaRPr lang="en-GB" altLang="en-US" b="1" dirty="0">
                <a:solidFill>
                  <a:schemeClr val="tx1"/>
                </a:solidFill>
                <a:latin typeface="+mn-lt"/>
              </a:endParaRPr>
            </a:p>
          </p:txBody>
        </p:sp>
      </p:grpSp>
      <p:pic>
        <p:nvPicPr>
          <p:cNvPr id="15" name="Picture 14">
            <a:extLst>
              <a:ext uri="{FF2B5EF4-FFF2-40B4-BE49-F238E27FC236}">
                <a16:creationId xmlns:a16="http://schemas.microsoft.com/office/drawing/2014/main" id="{C5FB04D2-0EAD-914A-B5B9-2CC2F2FA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43" y="5539054"/>
            <a:ext cx="1442518" cy="1071177"/>
          </a:xfrm>
          <a:prstGeom prst="rect">
            <a:avLst/>
          </a:prstGeom>
        </p:spPr>
      </p:pic>
    </p:spTree>
    <p:extLst>
      <p:ext uri="{BB962C8B-B14F-4D97-AF65-F5344CB8AC3E}">
        <p14:creationId xmlns:p14="http://schemas.microsoft.com/office/powerpoint/2010/main" val="136254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4059" y="1252247"/>
            <a:ext cx="6676570" cy="1569660"/>
          </a:xfrm>
          <a:prstGeom prst="rect">
            <a:avLst/>
          </a:prstGeom>
          <a:noFill/>
        </p:spPr>
        <p:txBody>
          <a:bodyPr wrap="square" rtlCol="0">
            <a:spAutoFit/>
          </a:bodyPr>
          <a:lstStyle/>
          <a:p>
            <a:r>
              <a:rPr lang="en-GB" sz="2400" dirty="0" smtClean="0"/>
              <a:t>Venus is the hottest planet in the solar system. </a:t>
            </a:r>
          </a:p>
          <a:p>
            <a:endParaRPr lang="en-GB" sz="2400" dirty="0"/>
          </a:p>
          <a:p>
            <a:r>
              <a:rPr lang="en-GB" sz="2400" dirty="0" smtClean="0"/>
              <a:t>Saturn is a fascinating planet because it has an asteroid belt. </a:t>
            </a:r>
            <a:endParaRPr lang="en-GB" sz="2400" dirty="0"/>
          </a:p>
        </p:txBody>
      </p:sp>
      <p:grpSp>
        <p:nvGrpSpPr>
          <p:cNvPr id="7" name="Group 6"/>
          <p:cNvGrpSpPr>
            <a:grpSpLocks/>
          </p:cNvGrpSpPr>
          <p:nvPr/>
        </p:nvGrpSpPr>
        <p:grpSpPr bwMode="auto">
          <a:xfrm>
            <a:off x="8366816" y="1898407"/>
            <a:ext cx="3446906" cy="1553231"/>
            <a:chOff x="4941443" y="1655801"/>
            <a:chExt cx="3446906" cy="1553031"/>
          </a:xfrm>
        </p:grpSpPr>
        <p:sp>
          <p:nvSpPr>
            <p:cNvPr id="8" name="TextBox 2"/>
            <p:cNvSpPr txBox="1">
              <a:spLocks noChangeArrowheads="1"/>
            </p:cNvSpPr>
            <p:nvPr/>
          </p:nvSpPr>
          <p:spPr bwMode="auto">
            <a:xfrm>
              <a:off x="4941443" y="1655801"/>
              <a:ext cx="3446906"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Fact</a:t>
              </a:r>
            </a:p>
          </p:txBody>
        </p:sp>
        <p:sp>
          <p:nvSpPr>
            <p:cNvPr id="9" name="TextBox 3"/>
            <p:cNvSpPr txBox="1">
              <a:spLocks noChangeArrowheads="1"/>
            </p:cNvSpPr>
            <p:nvPr/>
          </p:nvSpPr>
          <p:spPr bwMode="auto">
            <a:xfrm>
              <a:off x="4941443" y="2008657"/>
              <a:ext cx="3446906" cy="1200175"/>
            </a:xfrm>
            <a:prstGeom prst="rect">
              <a:avLst/>
            </a:prstGeom>
            <a:noFill/>
            <a:ln w="12700">
              <a:solidFill>
                <a:srgbClr val="95C8C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 fact is something that can be shown to be true. It can be proved. </a:t>
              </a:r>
              <a:endParaRPr lang="en-GB" altLang="en-US" b="1" dirty="0">
                <a:solidFill>
                  <a:schemeClr val="tx1"/>
                </a:solidFill>
                <a:latin typeface="+mn-lt"/>
              </a:endParaRPr>
            </a:p>
            <a:p>
              <a:pPr algn="ctr" eaLnBrk="1" hangingPunct="1">
                <a:lnSpc>
                  <a:spcPct val="100000"/>
                </a:lnSpc>
                <a:spcBef>
                  <a:spcPct val="0"/>
                </a:spcBef>
                <a:buFontTx/>
                <a:buNone/>
              </a:pPr>
              <a:endParaRPr lang="en-GB" altLang="en-US" b="1" dirty="0">
                <a:solidFill>
                  <a:schemeClr val="tx1"/>
                </a:solidFill>
                <a:latin typeface="+mn-lt"/>
              </a:endParaRPr>
            </a:p>
          </p:txBody>
        </p:sp>
      </p:grpSp>
      <p:grpSp>
        <p:nvGrpSpPr>
          <p:cNvPr id="10" name="Group 9"/>
          <p:cNvGrpSpPr>
            <a:grpSpLocks/>
          </p:cNvGrpSpPr>
          <p:nvPr/>
        </p:nvGrpSpPr>
        <p:grpSpPr bwMode="auto">
          <a:xfrm>
            <a:off x="8366816" y="3708648"/>
            <a:ext cx="3446906" cy="1830406"/>
            <a:chOff x="4941443" y="3480482"/>
            <a:chExt cx="3446906" cy="1829254"/>
          </a:xfrm>
        </p:grpSpPr>
        <p:sp>
          <p:nvSpPr>
            <p:cNvPr id="11" name="TextBox 4"/>
            <p:cNvSpPr txBox="1">
              <a:spLocks noChangeArrowheads="1"/>
            </p:cNvSpPr>
            <p:nvPr/>
          </p:nvSpPr>
          <p:spPr bwMode="auto">
            <a:xfrm>
              <a:off x="4941443" y="3480482"/>
              <a:ext cx="3446906" cy="369332"/>
            </a:xfrm>
            <a:prstGeom prst="rect">
              <a:avLst/>
            </a:prstGeom>
            <a:solidFill>
              <a:srgbClr val="0070C0"/>
            </a:solid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Opinion</a:t>
              </a:r>
            </a:p>
          </p:txBody>
        </p:sp>
        <p:sp>
          <p:nvSpPr>
            <p:cNvPr id="12" name="TextBox 5"/>
            <p:cNvSpPr txBox="1">
              <a:spLocks noChangeArrowheads="1"/>
            </p:cNvSpPr>
            <p:nvPr/>
          </p:nvSpPr>
          <p:spPr bwMode="auto">
            <a:xfrm>
              <a:off x="4941443" y="3833338"/>
              <a:ext cx="3446906" cy="1476398"/>
            </a:xfrm>
            <a:prstGeom prst="rect">
              <a:avLst/>
            </a:prstGeom>
            <a:noFill/>
            <a:ln w="12700">
              <a:solidFill>
                <a:srgbClr val="69AF7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An opinion is a view or judgement that someone has formed but it cannot be proved to be true. </a:t>
              </a:r>
            </a:p>
            <a:p>
              <a:pPr algn="ctr" eaLnBrk="1" hangingPunct="1">
                <a:lnSpc>
                  <a:spcPct val="100000"/>
                </a:lnSpc>
                <a:spcBef>
                  <a:spcPct val="0"/>
                </a:spcBef>
                <a:buFontTx/>
                <a:buNone/>
              </a:pPr>
              <a:endParaRPr lang="en-GB" altLang="en-US" b="1" dirty="0">
                <a:solidFill>
                  <a:schemeClr val="tx1"/>
                </a:solidFill>
                <a:latin typeface="+mn-lt"/>
              </a:endParaRPr>
            </a:p>
          </p:txBody>
        </p:sp>
      </p:grpSp>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backgroundRemoval t="0" b="100000" l="0" r="99554"/>
                    </a14:imgEffect>
                  </a14:imgLayer>
                </a14:imgProps>
              </a:ext>
            </a:extLst>
          </a:blip>
          <a:stretch>
            <a:fillRect/>
          </a:stretch>
        </p:blipFill>
        <p:spPr>
          <a:xfrm>
            <a:off x="1306287" y="3693517"/>
            <a:ext cx="1615331" cy="1615331"/>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4144735" y="3708648"/>
            <a:ext cx="2857500" cy="1600200"/>
          </a:xfrm>
          <a:prstGeom prst="rect">
            <a:avLst/>
          </a:prstGeom>
        </p:spPr>
      </p:pic>
      <p:sp>
        <p:nvSpPr>
          <p:cNvPr id="16" name="TextBox 15"/>
          <p:cNvSpPr txBox="1"/>
          <p:nvPr/>
        </p:nvSpPr>
        <p:spPr>
          <a:xfrm>
            <a:off x="325665" y="325508"/>
            <a:ext cx="8353878" cy="461665"/>
          </a:xfrm>
          <a:prstGeom prst="rect">
            <a:avLst/>
          </a:prstGeom>
          <a:noFill/>
        </p:spPr>
        <p:txBody>
          <a:bodyPr wrap="square" rtlCol="0">
            <a:spAutoFit/>
          </a:bodyPr>
          <a:lstStyle/>
          <a:p>
            <a:r>
              <a:rPr lang="en-GB" sz="2400" dirty="0" smtClean="0">
                <a:solidFill>
                  <a:srgbClr val="0070C0"/>
                </a:solidFill>
              </a:rPr>
              <a:t>Which one of these sentences is a factual description? </a:t>
            </a:r>
            <a:endParaRPr lang="en-GB" sz="2400" dirty="0">
              <a:solidFill>
                <a:srgbClr val="0070C0"/>
              </a:solidFill>
            </a:endParaRPr>
          </a:p>
        </p:txBody>
      </p:sp>
      <p:pic>
        <p:nvPicPr>
          <p:cNvPr id="18" name="Picture 17">
            <a:extLst>
              <a:ext uri="{FF2B5EF4-FFF2-40B4-BE49-F238E27FC236}">
                <a16:creationId xmlns:a16="http://schemas.microsoft.com/office/drawing/2014/main" id="{CC0789DF-78A2-6E44-BCD1-718141676A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452" y="5714592"/>
            <a:ext cx="1254732" cy="931732"/>
          </a:xfrm>
          <a:prstGeom prst="rect">
            <a:avLst/>
          </a:prstGeom>
        </p:spPr>
      </p:pic>
    </p:spTree>
    <p:extLst>
      <p:ext uri="{BB962C8B-B14F-4D97-AF65-F5344CB8AC3E}">
        <p14:creationId xmlns:p14="http://schemas.microsoft.com/office/powerpoint/2010/main" val="25717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2142310" y="339634"/>
            <a:ext cx="4911634" cy="992777"/>
          </a:xfrm>
          <a:prstGeom prst="wedgeRoundRectCallout">
            <a:avLst>
              <a:gd name="adj1" fmla="val 98582"/>
              <a:gd name="adj2" fmla="val 980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Here is some key vocabulary that we will be using today. Read through the  explanations to help you get a better understanding of what they mean.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4191429748"/>
              </p:ext>
            </p:extLst>
          </p:nvPr>
        </p:nvGraphicFramePr>
        <p:xfrm>
          <a:off x="1921163" y="2035847"/>
          <a:ext cx="8525164" cy="3040363"/>
        </p:xfrm>
        <a:graphic>
          <a:graphicData uri="http://schemas.openxmlformats.org/drawingml/2006/table">
            <a:tbl>
              <a:tblPr firstRow="1" bandRow="1">
                <a:tableStyleId>{2D5ABB26-0587-4C30-8999-92F81FD0307C}</a:tableStyleId>
              </a:tblPr>
              <a:tblGrid>
                <a:gridCol w="4262582">
                  <a:extLst>
                    <a:ext uri="{9D8B030D-6E8A-4147-A177-3AD203B41FA5}">
                      <a16:colId xmlns:a16="http://schemas.microsoft.com/office/drawing/2014/main" val="4172820894"/>
                    </a:ext>
                  </a:extLst>
                </a:gridCol>
                <a:gridCol w="4262582">
                  <a:extLst>
                    <a:ext uri="{9D8B030D-6E8A-4147-A177-3AD203B41FA5}">
                      <a16:colId xmlns:a16="http://schemas.microsoft.com/office/drawing/2014/main" val="2442554795"/>
                    </a:ext>
                  </a:extLst>
                </a:gridCol>
              </a:tblGrid>
              <a:tr h="1546843">
                <a:tc>
                  <a:txBody>
                    <a:bodyPr/>
                    <a:lstStyle/>
                    <a:p>
                      <a:r>
                        <a:rPr lang="en-GB" sz="2000" b="1" dirty="0" smtClean="0">
                          <a:solidFill>
                            <a:srgbClr val="FF0000"/>
                          </a:solidFill>
                        </a:rPr>
                        <a:t>Solar System </a:t>
                      </a:r>
                    </a:p>
                    <a:p>
                      <a:r>
                        <a:rPr lang="en-GB" sz="1800" kern="1200" dirty="0" smtClean="0">
                          <a:effectLst/>
                        </a:rPr>
                        <a:t>Eight planets and their moons that orbit round the sun</a:t>
                      </a:r>
                      <a:endParaRPr lang="en-GB"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2000" b="1" dirty="0" smtClean="0">
                          <a:solidFill>
                            <a:srgbClr val="FF0000"/>
                          </a:solidFill>
                        </a:rPr>
                        <a:t>Obit </a:t>
                      </a:r>
                    </a:p>
                    <a:p>
                      <a:r>
                        <a:rPr lang="en-GB" sz="1800" kern="1200" dirty="0" smtClean="0">
                          <a:effectLst/>
                        </a:rPr>
                        <a:t>An orbit is a regular, repeating path that one object in space takes around another one.</a:t>
                      </a:r>
                      <a:endParaRPr lang="en-GB"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7853478"/>
                  </a:ext>
                </a:extLst>
              </a:tr>
              <a:tr h="850764">
                <a:tc>
                  <a:txBody>
                    <a:bodyPr/>
                    <a:lstStyle/>
                    <a:p>
                      <a:r>
                        <a:rPr lang="en-GB" sz="2000" b="1" dirty="0" smtClean="0">
                          <a:solidFill>
                            <a:srgbClr val="FF0000"/>
                          </a:solidFill>
                        </a:rPr>
                        <a:t>Atmosphere </a:t>
                      </a:r>
                    </a:p>
                    <a:p>
                      <a:r>
                        <a:rPr lang="en-GB" dirty="0" smtClean="0"/>
                        <a:t>The gases surrounding a planet </a:t>
                      </a:r>
                      <a:endParaRPr lang="en-GB"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2000" b="1" dirty="0" smtClean="0">
                          <a:solidFill>
                            <a:srgbClr val="FF0000"/>
                          </a:solidFill>
                        </a:rPr>
                        <a:t>Surface</a:t>
                      </a:r>
                    </a:p>
                    <a:p>
                      <a:r>
                        <a:rPr lang="en-GB" dirty="0" smtClean="0"/>
                        <a:t>The</a:t>
                      </a:r>
                      <a:r>
                        <a:rPr lang="en-GB" baseline="0" dirty="0" smtClean="0"/>
                        <a:t> outside part of a planet. </a:t>
                      </a:r>
                    </a:p>
                    <a:p>
                      <a:endParaRPr lang="en-GB" baseline="0" dirty="0" smtClean="0">
                        <a:solidFill>
                          <a:schemeClr val="tx1"/>
                        </a:solidFill>
                      </a:endParaRPr>
                    </a:p>
                    <a:p>
                      <a:endParaRPr lang="en-GB" baseline="0" dirty="0" smtClean="0">
                        <a:solidFill>
                          <a:schemeClr val="tx1"/>
                        </a:solidFill>
                      </a:endParaRPr>
                    </a:p>
                    <a:p>
                      <a:endParaRPr lang="en-GB"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68533485"/>
                  </a:ext>
                </a:extLst>
              </a:tr>
            </a:tbl>
          </a:graphicData>
        </a:graphic>
      </p:graphicFrame>
      <p:pic>
        <p:nvPicPr>
          <p:cNvPr id="7" name="Picture 6">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89" y="5559187"/>
            <a:ext cx="1442518" cy="1071177"/>
          </a:xfrm>
          <a:prstGeom prst="rect">
            <a:avLst/>
          </a:prstGeom>
        </p:spPr>
      </p:pic>
    </p:spTree>
    <p:extLst>
      <p:ext uri="{BB962C8B-B14F-4D97-AF65-F5344CB8AC3E}">
        <p14:creationId xmlns:p14="http://schemas.microsoft.com/office/powerpoint/2010/main" val="3839781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4059" y="1252247"/>
            <a:ext cx="6676570" cy="1569660"/>
          </a:xfrm>
          <a:prstGeom prst="rect">
            <a:avLst/>
          </a:prstGeom>
          <a:noFill/>
        </p:spPr>
        <p:txBody>
          <a:bodyPr wrap="square" rtlCol="0">
            <a:spAutoFit/>
          </a:bodyPr>
          <a:lstStyle/>
          <a:p>
            <a:r>
              <a:rPr lang="en-GB" sz="2400" dirty="0" smtClean="0">
                <a:solidFill>
                  <a:srgbClr val="FF0000"/>
                </a:solidFill>
              </a:rPr>
              <a:t>Venus is the hottest planet in the solar system. </a:t>
            </a:r>
          </a:p>
          <a:p>
            <a:endParaRPr lang="en-GB" sz="2400" dirty="0"/>
          </a:p>
          <a:p>
            <a:r>
              <a:rPr lang="en-GB" sz="2400" dirty="0" smtClean="0">
                <a:solidFill>
                  <a:srgbClr val="0070C0"/>
                </a:solidFill>
              </a:rPr>
              <a:t>Saturn is a fascinating planet because it has an asteroid belt. </a:t>
            </a:r>
            <a:endParaRPr lang="en-GB" sz="2400" dirty="0">
              <a:solidFill>
                <a:srgbClr val="0070C0"/>
              </a:solidFill>
            </a:endParaRPr>
          </a:p>
        </p:txBody>
      </p:sp>
      <p:sp>
        <p:nvSpPr>
          <p:cNvPr id="5" name="Oval Callout 4"/>
          <p:cNvSpPr/>
          <p:nvPr/>
        </p:nvSpPr>
        <p:spPr>
          <a:xfrm>
            <a:off x="6019072" y="2477273"/>
            <a:ext cx="1416051" cy="389746"/>
          </a:xfrm>
          <a:prstGeom prst="wedgeEllipseCallout">
            <a:avLst>
              <a:gd name="adj1" fmla="val -78803"/>
              <a:gd name="adj2" fmla="val -453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Opinion </a:t>
            </a:r>
            <a:endParaRPr lang="en-GB" dirty="0">
              <a:solidFill>
                <a:schemeClr val="tx1"/>
              </a:solidFill>
            </a:endParaRPr>
          </a:p>
        </p:txBody>
      </p:sp>
      <p:sp>
        <p:nvSpPr>
          <p:cNvPr id="6" name="Oval Callout 5"/>
          <p:cNvSpPr/>
          <p:nvPr/>
        </p:nvSpPr>
        <p:spPr>
          <a:xfrm>
            <a:off x="6111030" y="817389"/>
            <a:ext cx="1416051" cy="389746"/>
          </a:xfrm>
          <a:prstGeom prst="wedgeEllipseCallout">
            <a:avLst>
              <a:gd name="adj1" fmla="val -81878"/>
              <a:gd name="adj2" fmla="val 514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Fact  </a:t>
            </a:r>
            <a:endParaRPr lang="en-GB" dirty="0">
              <a:solidFill>
                <a:schemeClr val="tx1"/>
              </a:solidFill>
            </a:endParaRPr>
          </a:p>
        </p:txBody>
      </p:sp>
      <p:grpSp>
        <p:nvGrpSpPr>
          <p:cNvPr id="7" name="Group 6"/>
          <p:cNvGrpSpPr>
            <a:grpSpLocks/>
          </p:cNvGrpSpPr>
          <p:nvPr/>
        </p:nvGrpSpPr>
        <p:grpSpPr bwMode="auto">
          <a:xfrm>
            <a:off x="8366816" y="1898407"/>
            <a:ext cx="3446906" cy="1553231"/>
            <a:chOff x="4941443" y="1655801"/>
            <a:chExt cx="3446906" cy="1553031"/>
          </a:xfrm>
        </p:grpSpPr>
        <p:sp>
          <p:nvSpPr>
            <p:cNvPr id="8" name="TextBox 2"/>
            <p:cNvSpPr txBox="1">
              <a:spLocks noChangeArrowheads="1"/>
            </p:cNvSpPr>
            <p:nvPr/>
          </p:nvSpPr>
          <p:spPr bwMode="auto">
            <a:xfrm>
              <a:off x="4941443" y="1655801"/>
              <a:ext cx="3446906"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Fact</a:t>
              </a:r>
            </a:p>
          </p:txBody>
        </p:sp>
        <p:sp>
          <p:nvSpPr>
            <p:cNvPr id="9" name="TextBox 3"/>
            <p:cNvSpPr txBox="1">
              <a:spLocks noChangeArrowheads="1"/>
            </p:cNvSpPr>
            <p:nvPr/>
          </p:nvSpPr>
          <p:spPr bwMode="auto">
            <a:xfrm>
              <a:off x="4941443" y="2008657"/>
              <a:ext cx="3446906" cy="1200175"/>
            </a:xfrm>
            <a:prstGeom prst="rect">
              <a:avLst/>
            </a:prstGeom>
            <a:noFill/>
            <a:ln w="12700">
              <a:solidFill>
                <a:srgbClr val="95C8C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 fact is something that can be shown to be true. It can be proved. </a:t>
              </a:r>
              <a:endParaRPr lang="en-GB" altLang="en-US" b="1" dirty="0">
                <a:solidFill>
                  <a:schemeClr val="tx1"/>
                </a:solidFill>
                <a:latin typeface="+mn-lt"/>
              </a:endParaRPr>
            </a:p>
            <a:p>
              <a:pPr algn="ctr" eaLnBrk="1" hangingPunct="1">
                <a:lnSpc>
                  <a:spcPct val="100000"/>
                </a:lnSpc>
                <a:spcBef>
                  <a:spcPct val="0"/>
                </a:spcBef>
                <a:buFontTx/>
                <a:buNone/>
              </a:pPr>
              <a:endParaRPr lang="en-GB" altLang="en-US" b="1" dirty="0">
                <a:solidFill>
                  <a:schemeClr val="tx1"/>
                </a:solidFill>
                <a:latin typeface="+mn-lt"/>
              </a:endParaRPr>
            </a:p>
          </p:txBody>
        </p:sp>
      </p:grpSp>
      <p:grpSp>
        <p:nvGrpSpPr>
          <p:cNvPr id="10" name="Group 9"/>
          <p:cNvGrpSpPr>
            <a:grpSpLocks/>
          </p:cNvGrpSpPr>
          <p:nvPr/>
        </p:nvGrpSpPr>
        <p:grpSpPr bwMode="auto">
          <a:xfrm>
            <a:off x="8366816" y="3708648"/>
            <a:ext cx="3446906" cy="1830406"/>
            <a:chOff x="4941443" y="3480482"/>
            <a:chExt cx="3446906" cy="1829254"/>
          </a:xfrm>
        </p:grpSpPr>
        <p:sp>
          <p:nvSpPr>
            <p:cNvPr id="11" name="TextBox 4"/>
            <p:cNvSpPr txBox="1">
              <a:spLocks noChangeArrowheads="1"/>
            </p:cNvSpPr>
            <p:nvPr/>
          </p:nvSpPr>
          <p:spPr bwMode="auto">
            <a:xfrm>
              <a:off x="4941443" y="3480482"/>
              <a:ext cx="3446906" cy="369332"/>
            </a:xfrm>
            <a:prstGeom prst="rect">
              <a:avLst/>
            </a:prstGeom>
            <a:solidFill>
              <a:srgbClr val="0070C0"/>
            </a:solidFill>
            <a:ln w="9525">
              <a:noFill/>
              <a:miter lim="800000"/>
              <a:headEnd/>
              <a:tailEnd/>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b="1">
                  <a:solidFill>
                    <a:schemeClr val="tx1"/>
                  </a:solidFill>
                  <a:latin typeface="+mn-lt"/>
                </a:rPr>
                <a:t>Opinion</a:t>
              </a:r>
            </a:p>
          </p:txBody>
        </p:sp>
        <p:sp>
          <p:nvSpPr>
            <p:cNvPr id="12" name="TextBox 5"/>
            <p:cNvSpPr txBox="1">
              <a:spLocks noChangeArrowheads="1"/>
            </p:cNvSpPr>
            <p:nvPr/>
          </p:nvSpPr>
          <p:spPr bwMode="auto">
            <a:xfrm>
              <a:off x="4941443" y="3833338"/>
              <a:ext cx="3446906" cy="1476398"/>
            </a:xfrm>
            <a:prstGeom prst="rect">
              <a:avLst/>
            </a:prstGeom>
            <a:noFill/>
            <a:ln w="12700">
              <a:solidFill>
                <a:srgbClr val="69AF7A"/>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endParaRPr lang="en-GB" altLang="en-US" dirty="0">
                <a:solidFill>
                  <a:schemeClr val="tx1"/>
                </a:solidFill>
                <a:latin typeface="+mn-lt"/>
              </a:endParaRPr>
            </a:p>
            <a:p>
              <a:pPr algn="ctr" eaLnBrk="1" hangingPunct="1">
                <a:lnSpc>
                  <a:spcPct val="100000"/>
                </a:lnSpc>
                <a:spcBef>
                  <a:spcPct val="0"/>
                </a:spcBef>
                <a:buFontTx/>
                <a:buNone/>
              </a:pPr>
              <a:r>
                <a:rPr lang="en-GB" altLang="en-US" dirty="0">
                  <a:solidFill>
                    <a:schemeClr val="tx1"/>
                  </a:solidFill>
                  <a:latin typeface="+mn-lt"/>
                </a:rPr>
                <a:t>An opinion is a view or judgement that someone has formed but it cannot be proved to be true. </a:t>
              </a:r>
            </a:p>
            <a:p>
              <a:pPr algn="ctr" eaLnBrk="1" hangingPunct="1">
                <a:lnSpc>
                  <a:spcPct val="100000"/>
                </a:lnSpc>
                <a:spcBef>
                  <a:spcPct val="0"/>
                </a:spcBef>
                <a:buFontTx/>
                <a:buNone/>
              </a:pPr>
              <a:endParaRPr lang="en-GB" altLang="en-US" b="1" dirty="0">
                <a:solidFill>
                  <a:schemeClr val="tx1"/>
                </a:solidFill>
                <a:latin typeface="+mn-lt"/>
              </a:endParaRPr>
            </a:p>
          </p:txBody>
        </p:sp>
      </p:grpSp>
      <p:pic>
        <p:nvPicPr>
          <p:cNvPr id="14" name="Picture 13"/>
          <p:cNvPicPr>
            <a:picLocks noChangeAspect="1"/>
          </p:cNvPicPr>
          <p:nvPr/>
        </p:nvPicPr>
        <p:blipFill>
          <a:blip r:embed="rId2">
            <a:extLst>
              <a:ext uri="{BEBA8EAE-BF5A-486C-A8C5-ECC9F3942E4B}">
                <a14:imgProps xmlns:a14="http://schemas.microsoft.com/office/drawing/2010/main">
                  <a14:imgLayer r:embed="rId3">
                    <a14:imgEffect>
                      <a14:backgroundRemoval t="0" b="100000" l="0" r="99554"/>
                    </a14:imgEffect>
                  </a14:imgLayer>
                </a14:imgProps>
              </a:ext>
            </a:extLst>
          </a:blip>
          <a:stretch>
            <a:fillRect/>
          </a:stretch>
        </p:blipFill>
        <p:spPr>
          <a:xfrm>
            <a:off x="1306287" y="3693517"/>
            <a:ext cx="1615331" cy="1615331"/>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4144735" y="3708648"/>
            <a:ext cx="2857500" cy="1600200"/>
          </a:xfrm>
          <a:prstGeom prst="rect">
            <a:avLst/>
          </a:prstGeom>
        </p:spPr>
      </p:pic>
      <p:pic>
        <p:nvPicPr>
          <p:cNvPr id="17" name="Picture 16">
            <a:extLst>
              <a:ext uri="{FF2B5EF4-FFF2-40B4-BE49-F238E27FC236}">
                <a16:creationId xmlns:a16="http://schemas.microsoft.com/office/drawing/2014/main" id="{CC0789DF-78A2-6E44-BCD1-718141676A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966" y="5714592"/>
            <a:ext cx="1254732" cy="931732"/>
          </a:xfrm>
          <a:prstGeom prst="rect">
            <a:avLst/>
          </a:prstGeom>
        </p:spPr>
      </p:pic>
    </p:spTree>
    <p:extLst>
      <p:ext uri="{BB962C8B-B14F-4D97-AF65-F5344CB8AC3E}">
        <p14:creationId xmlns:p14="http://schemas.microsoft.com/office/powerpoint/2010/main" val="247551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1543" y="478971"/>
            <a:ext cx="4899546" cy="369332"/>
          </a:xfrm>
          <a:prstGeom prst="rect">
            <a:avLst/>
          </a:prstGeom>
          <a:noFill/>
        </p:spPr>
        <p:txBody>
          <a:bodyPr wrap="none" rtlCol="0">
            <a:spAutoFit/>
          </a:bodyPr>
          <a:lstStyle/>
          <a:p>
            <a:r>
              <a:rPr lang="en-GB" dirty="0" smtClean="0"/>
              <a:t>Vocabulary we can use in our factual descriptions. </a:t>
            </a:r>
            <a:endParaRPr lang="en-GB" dirty="0"/>
          </a:p>
        </p:txBody>
      </p:sp>
      <p:sp>
        <p:nvSpPr>
          <p:cNvPr id="2" name="Flowchart: Manual Operation 1"/>
          <p:cNvSpPr/>
          <p:nvPr/>
        </p:nvSpPr>
        <p:spPr>
          <a:xfrm flipV="1">
            <a:off x="207733" y="4259388"/>
            <a:ext cx="10087429" cy="1553030"/>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rPr>
              <a:t> </a:t>
            </a:r>
            <a:endParaRPr lang="en-GB" dirty="0">
              <a:solidFill>
                <a:schemeClr val="tx1"/>
              </a:solidFill>
            </a:endParaRPr>
          </a:p>
        </p:txBody>
      </p:sp>
      <p:sp>
        <p:nvSpPr>
          <p:cNvPr id="4" name="Isosceles Triangle 3"/>
          <p:cNvSpPr/>
          <p:nvPr/>
        </p:nvSpPr>
        <p:spPr>
          <a:xfrm>
            <a:off x="2512781" y="1218647"/>
            <a:ext cx="5634265" cy="245291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TextBox 4"/>
          <p:cNvSpPr txBox="1"/>
          <p:nvPr/>
        </p:nvSpPr>
        <p:spPr>
          <a:xfrm>
            <a:off x="2512781" y="1392264"/>
            <a:ext cx="5634264" cy="2585323"/>
          </a:xfrm>
          <a:prstGeom prst="rect">
            <a:avLst/>
          </a:prstGeom>
          <a:noFill/>
        </p:spPr>
        <p:txBody>
          <a:bodyPr wrap="square" rtlCol="0">
            <a:spAutoFit/>
          </a:bodyPr>
          <a:lstStyle/>
          <a:p>
            <a:pPr algn="ctr"/>
            <a:r>
              <a:rPr lang="en-GB" b="1" u="sng" dirty="0"/>
              <a:t>Tier </a:t>
            </a:r>
            <a:r>
              <a:rPr lang="en-GB" b="1" u="sng" dirty="0" smtClean="0"/>
              <a:t>3 </a:t>
            </a:r>
          </a:p>
          <a:p>
            <a:pPr algn="ctr"/>
            <a:endParaRPr lang="en-GB" b="1" u="sng" dirty="0"/>
          </a:p>
          <a:p>
            <a:pPr algn="ctr"/>
            <a:r>
              <a:rPr lang="en-GB" dirty="0"/>
              <a:t>atmosphere  </a:t>
            </a:r>
            <a:endParaRPr lang="en-GB" dirty="0" smtClean="0"/>
          </a:p>
          <a:p>
            <a:pPr algn="ctr"/>
            <a:r>
              <a:rPr lang="en-GB" dirty="0" smtClean="0"/>
              <a:t>  </a:t>
            </a:r>
            <a:r>
              <a:rPr lang="en-GB" dirty="0"/>
              <a:t>solar </a:t>
            </a:r>
            <a:r>
              <a:rPr lang="en-GB" dirty="0" smtClean="0"/>
              <a:t>system</a:t>
            </a:r>
          </a:p>
          <a:p>
            <a:pPr algn="ctr"/>
            <a:r>
              <a:rPr lang="en-GB" dirty="0" smtClean="0"/>
              <a:t> carbon dioxide </a:t>
            </a:r>
          </a:p>
          <a:p>
            <a:pPr algn="ctr"/>
            <a:r>
              <a:rPr lang="en-GB" dirty="0" smtClean="0"/>
              <a:t>sulphur dioxide         </a:t>
            </a:r>
            <a:r>
              <a:rPr lang="en-GB" dirty="0"/>
              <a:t>gravity </a:t>
            </a:r>
            <a:r>
              <a:rPr lang="en-GB" dirty="0" smtClean="0"/>
              <a:t>       orbit </a:t>
            </a:r>
          </a:p>
          <a:p>
            <a:pPr algn="ctr"/>
            <a:r>
              <a:rPr lang="en-GB" dirty="0" smtClean="0"/>
              <a:t>nitrogen        Milky Way       </a:t>
            </a:r>
            <a:r>
              <a:rPr lang="en-GB" dirty="0"/>
              <a:t>galaxy </a:t>
            </a:r>
            <a:endParaRPr lang="en-GB" dirty="0" smtClean="0"/>
          </a:p>
          <a:p>
            <a:pPr algn="ctr"/>
            <a:r>
              <a:rPr lang="en-GB" dirty="0" smtClean="0"/>
              <a:t>terrestrial        Jovian      helium     </a:t>
            </a:r>
            <a:r>
              <a:rPr lang="en-GB" dirty="0"/>
              <a:t>hydrogen </a:t>
            </a:r>
          </a:p>
          <a:p>
            <a:endParaRPr lang="en-GB" dirty="0"/>
          </a:p>
        </p:txBody>
      </p:sp>
      <p:sp>
        <p:nvSpPr>
          <p:cNvPr id="6" name="TextBox 5"/>
          <p:cNvSpPr txBox="1"/>
          <p:nvPr/>
        </p:nvSpPr>
        <p:spPr>
          <a:xfrm>
            <a:off x="207733" y="4201451"/>
            <a:ext cx="10087429" cy="1754326"/>
          </a:xfrm>
          <a:prstGeom prst="rect">
            <a:avLst/>
          </a:prstGeom>
          <a:noFill/>
        </p:spPr>
        <p:txBody>
          <a:bodyPr wrap="square" rtlCol="0">
            <a:spAutoFit/>
          </a:bodyPr>
          <a:lstStyle/>
          <a:p>
            <a:pPr algn="ctr"/>
            <a:r>
              <a:rPr lang="en-GB" b="1" u="sng" dirty="0"/>
              <a:t>Tier </a:t>
            </a:r>
            <a:r>
              <a:rPr lang="en-GB" b="1" u="sng" dirty="0" smtClean="0"/>
              <a:t>1 &amp; 2 </a:t>
            </a:r>
          </a:p>
          <a:p>
            <a:pPr algn="ctr"/>
            <a:endParaRPr lang="en-GB" b="1" u="sng" dirty="0" smtClean="0"/>
          </a:p>
          <a:p>
            <a:pPr algn="ctr"/>
            <a:r>
              <a:rPr lang="en-GB" dirty="0" smtClean="0"/>
              <a:t>gassy        gaseous         visible           bright          brightest         natural </a:t>
            </a:r>
          </a:p>
          <a:p>
            <a:pPr algn="ctr"/>
            <a:r>
              <a:rPr lang="en-GB" dirty="0" smtClean="0"/>
              <a:t>hot          hottest         rotate        fastest           revolve         sustain  </a:t>
            </a:r>
          </a:p>
          <a:p>
            <a:pPr algn="ctr"/>
            <a:r>
              <a:rPr lang="en-GB" dirty="0" smtClean="0"/>
              <a:t>scorching        blistering             searing      quickest   </a:t>
            </a:r>
            <a:endParaRPr lang="en-GB" dirty="0"/>
          </a:p>
          <a:p>
            <a:endParaRPr lang="en-GB" dirty="0"/>
          </a:p>
        </p:txBody>
      </p:sp>
      <p:sp>
        <p:nvSpPr>
          <p:cNvPr id="7" name="Cloud Callout 6"/>
          <p:cNvSpPr/>
          <p:nvPr/>
        </p:nvSpPr>
        <p:spPr>
          <a:xfrm>
            <a:off x="207733" y="1128549"/>
            <a:ext cx="3991428" cy="1756227"/>
          </a:xfrm>
          <a:prstGeom prst="cloudCallout">
            <a:avLst>
              <a:gd name="adj1" fmla="val -40833"/>
              <a:gd name="adj2" fmla="val -589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If there are any words that you do not know the meaning of, use a dictionary to check. </a:t>
            </a:r>
          </a:p>
          <a:p>
            <a:pPr algn="ctr"/>
            <a:r>
              <a:rPr lang="en-GB" sz="1000" dirty="0">
                <a:solidFill>
                  <a:schemeClr val="tx1"/>
                </a:solidFill>
                <a:hlinkClick r:id="rId2"/>
              </a:rPr>
              <a:t>https://www.oxfordlearnersdictionaries.com</a:t>
            </a:r>
            <a:r>
              <a:rPr lang="en-GB" sz="1000" dirty="0" smtClean="0">
                <a:solidFill>
                  <a:schemeClr val="tx1"/>
                </a:solidFill>
                <a:hlinkClick r:id="rId2"/>
              </a:rPr>
              <a:t>/</a:t>
            </a:r>
            <a:r>
              <a:rPr lang="en-GB" sz="1000" dirty="0" smtClean="0">
                <a:solidFill>
                  <a:schemeClr val="tx1"/>
                </a:solidFill>
              </a:rPr>
              <a:t> </a:t>
            </a:r>
            <a:endParaRPr lang="en-GB" sz="1000" dirty="0">
              <a:solidFill>
                <a:schemeClr val="tx1"/>
              </a:solidFill>
            </a:endParaRPr>
          </a:p>
        </p:txBody>
      </p:sp>
      <p:sp>
        <p:nvSpPr>
          <p:cNvPr id="8" name="Cloud Callout 7"/>
          <p:cNvSpPr/>
          <p:nvPr/>
        </p:nvSpPr>
        <p:spPr>
          <a:xfrm>
            <a:off x="8040914" y="1393370"/>
            <a:ext cx="2989943" cy="1600323"/>
          </a:xfrm>
          <a:prstGeom prst="cloudCallout">
            <a:avLst>
              <a:gd name="adj1" fmla="val -70028"/>
              <a:gd name="adj2" fmla="val -102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This is vocabulary that is specific to space an we wouldn’t use it every day. </a:t>
            </a:r>
            <a:endParaRPr lang="en-GB" sz="1600" dirty="0">
              <a:solidFill>
                <a:schemeClr val="tx1"/>
              </a:solidFill>
            </a:endParaRPr>
          </a:p>
        </p:txBody>
      </p:sp>
      <p:sp>
        <p:nvSpPr>
          <p:cNvPr id="9" name="Cloud Callout 8"/>
          <p:cNvSpPr/>
          <p:nvPr/>
        </p:nvSpPr>
        <p:spPr>
          <a:xfrm>
            <a:off x="8604248" y="4452378"/>
            <a:ext cx="3381828" cy="2260478"/>
          </a:xfrm>
          <a:prstGeom prst="cloudCallout">
            <a:avLst>
              <a:gd name="adj1" fmla="val -71246"/>
              <a:gd name="adj2" fmla="val 66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This is a mixture of vocabulary that we may use every day (tier 1) and more advanced vocabulary we might read (tier 2).   </a:t>
            </a:r>
            <a:endParaRPr lang="en-GB" sz="1600" dirty="0">
              <a:solidFill>
                <a:schemeClr val="tx1"/>
              </a:solidFill>
            </a:endParaRPr>
          </a:p>
        </p:txBody>
      </p:sp>
      <p:pic>
        <p:nvPicPr>
          <p:cNvPr id="12" name="Picture 11">
            <a:extLst>
              <a:ext uri="{FF2B5EF4-FFF2-40B4-BE49-F238E27FC236}">
                <a16:creationId xmlns:a16="http://schemas.microsoft.com/office/drawing/2014/main" id="{C5FB04D2-0EAD-914A-B5B9-2CC2F2FA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33" y="5539747"/>
            <a:ext cx="1442518" cy="1071177"/>
          </a:xfrm>
          <a:prstGeom prst="rect">
            <a:avLst/>
          </a:prstGeom>
        </p:spPr>
      </p:pic>
    </p:spTree>
    <p:extLst>
      <p:ext uri="{BB962C8B-B14F-4D97-AF65-F5344CB8AC3E}">
        <p14:creationId xmlns:p14="http://schemas.microsoft.com/office/powerpoint/2010/main" val="31039759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58" y="294305"/>
            <a:ext cx="6692896" cy="3416320"/>
          </a:xfrm>
          <a:prstGeom prst="rect">
            <a:avLst/>
          </a:prstGeom>
          <a:noFill/>
        </p:spPr>
        <p:txBody>
          <a:bodyPr wrap="square" rtlCol="0">
            <a:spAutoFit/>
          </a:bodyPr>
          <a:lstStyle/>
          <a:p>
            <a:r>
              <a:rPr lang="en-GB" sz="2000" dirty="0" smtClean="0"/>
              <a:t>Use the word bank to complete the factual descriptions. </a:t>
            </a:r>
          </a:p>
          <a:p>
            <a:endParaRPr lang="en-GB" sz="2000" dirty="0"/>
          </a:p>
          <a:p>
            <a:endParaRPr lang="en-GB" sz="2000" dirty="0" smtClean="0"/>
          </a:p>
          <a:p>
            <a:endParaRPr lang="en-GB" sz="2000" dirty="0"/>
          </a:p>
          <a:p>
            <a:pPr marL="457200" indent="-457200">
              <a:buFont typeface="+mj-lt"/>
              <a:buAutoNum type="arabicPeriod"/>
            </a:pPr>
            <a:r>
              <a:rPr lang="en-GB" sz="2000" dirty="0" smtClean="0"/>
              <a:t>Earth is the only planet in the ___________ that has an </a:t>
            </a:r>
            <a:r>
              <a:rPr lang="en-GB" sz="2000" dirty="0"/>
              <a:t>___________ </a:t>
            </a:r>
            <a:r>
              <a:rPr lang="en-GB" sz="2000" dirty="0" smtClean="0"/>
              <a:t>that can </a:t>
            </a:r>
            <a:r>
              <a:rPr lang="en-GB" sz="2000" dirty="0"/>
              <a:t>___________ </a:t>
            </a:r>
            <a:r>
              <a:rPr lang="en-GB" sz="2000" dirty="0" smtClean="0"/>
              <a:t>life. </a:t>
            </a:r>
          </a:p>
          <a:p>
            <a:pPr marL="457200" indent="-457200">
              <a:buFont typeface="+mj-lt"/>
              <a:buAutoNum type="arabicPeriod"/>
            </a:pPr>
            <a:endParaRPr lang="en-GB" sz="2000" dirty="0"/>
          </a:p>
          <a:p>
            <a:pPr marL="457200" indent="-457200">
              <a:buFont typeface="+mj-lt"/>
              <a:buAutoNum type="arabicPeriod"/>
            </a:pPr>
            <a:endParaRPr lang="en-GB" sz="2000" dirty="0" smtClean="0"/>
          </a:p>
          <a:p>
            <a:pPr marL="457200" indent="-457200">
              <a:buFont typeface="+mj-lt"/>
              <a:buAutoNum type="arabicPeriod"/>
            </a:pPr>
            <a:r>
              <a:rPr lang="en-GB" sz="2000" dirty="0" smtClean="0"/>
              <a:t>Saturn is a </a:t>
            </a:r>
            <a:r>
              <a:rPr lang="en-GB" sz="2000" dirty="0"/>
              <a:t>___________ </a:t>
            </a:r>
            <a:r>
              <a:rPr lang="en-GB" sz="2000" dirty="0" smtClean="0"/>
              <a:t>planet, which means it is a </a:t>
            </a:r>
            <a:r>
              <a:rPr lang="en-GB" dirty="0"/>
              <a:t>___________ </a:t>
            </a:r>
            <a:r>
              <a:rPr lang="en-GB" dirty="0" smtClean="0"/>
              <a:t>planet made up of mostly </a:t>
            </a:r>
            <a:r>
              <a:rPr lang="en-GB" dirty="0"/>
              <a:t>___________ </a:t>
            </a:r>
            <a:r>
              <a:rPr lang="en-GB" dirty="0" smtClean="0"/>
              <a:t> and </a:t>
            </a:r>
            <a:r>
              <a:rPr lang="en-GB" dirty="0"/>
              <a:t>___________ </a:t>
            </a:r>
            <a:r>
              <a:rPr lang="en-GB" dirty="0" smtClean="0"/>
              <a:t>. </a:t>
            </a:r>
            <a:endParaRPr lang="en-GB" dirty="0"/>
          </a:p>
        </p:txBody>
      </p:sp>
      <p:sp>
        <p:nvSpPr>
          <p:cNvPr id="5" name="TextBox 4"/>
          <p:cNvSpPr txBox="1"/>
          <p:nvPr/>
        </p:nvSpPr>
        <p:spPr>
          <a:xfrm>
            <a:off x="6954153" y="1713180"/>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3 </a:t>
            </a:r>
          </a:p>
          <a:p>
            <a:pPr algn="ctr"/>
            <a:endParaRPr lang="en-GB" b="1" u="sng" dirty="0" smtClean="0"/>
          </a:p>
          <a:p>
            <a:pPr algn="ctr"/>
            <a:r>
              <a:rPr lang="en-GB" dirty="0" smtClean="0"/>
              <a:t>atmosphere       solar system       carbon dioxide </a:t>
            </a:r>
          </a:p>
          <a:p>
            <a:pPr algn="ctr"/>
            <a:r>
              <a:rPr lang="en-GB" dirty="0" smtClean="0"/>
              <a:t>sulphur dioxide         </a:t>
            </a:r>
            <a:r>
              <a:rPr lang="en-GB" dirty="0"/>
              <a:t>gravity </a:t>
            </a:r>
            <a:r>
              <a:rPr lang="en-GB" dirty="0" smtClean="0"/>
              <a:t>       orbit </a:t>
            </a:r>
          </a:p>
          <a:p>
            <a:pPr algn="ctr"/>
            <a:r>
              <a:rPr lang="en-GB" dirty="0" smtClean="0"/>
              <a:t>nitrogen        Milky Way       </a:t>
            </a:r>
            <a:r>
              <a:rPr lang="en-GB" dirty="0"/>
              <a:t>galaxy </a:t>
            </a:r>
            <a:endParaRPr lang="en-GB" dirty="0" smtClean="0"/>
          </a:p>
          <a:p>
            <a:pPr algn="ctr"/>
            <a:r>
              <a:rPr lang="en-GB" dirty="0" smtClean="0"/>
              <a:t>terrestrial        Jovian      helium     </a:t>
            </a:r>
            <a:r>
              <a:rPr lang="en-GB" dirty="0"/>
              <a:t>hydrogen </a:t>
            </a:r>
          </a:p>
        </p:txBody>
      </p:sp>
      <p:sp>
        <p:nvSpPr>
          <p:cNvPr id="6" name="TextBox 5"/>
          <p:cNvSpPr txBox="1"/>
          <p:nvPr/>
        </p:nvSpPr>
        <p:spPr>
          <a:xfrm>
            <a:off x="6954153" y="3587623"/>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1 &amp; 2 </a:t>
            </a:r>
          </a:p>
          <a:p>
            <a:pPr algn="ctr"/>
            <a:endParaRPr lang="en-GB" b="1" u="sng" dirty="0" smtClean="0"/>
          </a:p>
          <a:p>
            <a:pPr algn="ctr"/>
            <a:r>
              <a:rPr lang="en-GB" dirty="0" smtClean="0"/>
              <a:t>gassy        gaseous         visible           bright         brightest         natural hot          hottest         rotate        fastest           revolve         sustain  </a:t>
            </a:r>
          </a:p>
          <a:p>
            <a:pPr algn="ctr"/>
            <a:r>
              <a:rPr lang="en-GB" dirty="0" smtClean="0"/>
              <a:t>scorching        blistering             searing      quickest   </a:t>
            </a:r>
            <a:endParaRPr lang="en-GB" dirty="0"/>
          </a:p>
        </p:txBody>
      </p:sp>
      <p:pic>
        <p:nvPicPr>
          <p:cNvPr id="11" name="Picture 10">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8" y="5626060"/>
            <a:ext cx="1254732" cy="931732"/>
          </a:xfrm>
          <a:prstGeom prst="rect">
            <a:avLst/>
          </a:prstGeom>
        </p:spPr>
      </p:pic>
    </p:spTree>
    <p:extLst>
      <p:ext uri="{BB962C8B-B14F-4D97-AF65-F5344CB8AC3E}">
        <p14:creationId xmlns:p14="http://schemas.microsoft.com/office/powerpoint/2010/main" val="4153195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1258" y="294305"/>
            <a:ext cx="6692896" cy="3139321"/>
          </a:xfrm>
          <a:prstGeom prst="rect">
            <a:avLst/>
          </a:prstGeom>
          <a:noFill/>
        </p:spPr>
        <p:txBody>
          <a:bodyPr wrap="square" rtlCol="0">
            <a:spAutoFit/>
          </a:bodyPr>
          <a:lstStyle/>
          <a:p>
            <a:r>
              <a:rPr lang="en-GB" sz="2000" dirty="0" smtClean="0"/>
              <a:t>Use the word bank to complete the factual descriptions. </a:t>
            </a:r>
          </a:p>
          <a:p>
            <a:endParaRPr lang="en-GB" sz="2000" dirty="0"/>
          </a:p>
          <a:p>
            <a:endParaRPr lang="en-GB" sz="2000" dirty="0" smtClean="0"/>
          </a:p>
          <a:p>
            <a:endParaRPr lang="en-GB" sz="2000" dirty="0"/>
          </a:p>
          <a:p>
            <a:pPr marL="457200" indent="-457200">
              <a:buFont typeface="+mj-lt"/>
              <a:buAutoNum type="arabicPeriod"/>
            </a:pPr>
            <a:r>
              <a:rPr lang="en-GB" sz="2000" dirty="0" smtClean="0"/>
              <a:t>Earth is the only planet in the solar system that has an </a:t>
            </a:r>
            <a:r>
              <a:rPr lang="en-GB" sz="2000" dirty="0" smtClean="0">
                <a:solidFill>
                  <a:srgbClr val="FF0000"/>
                </a:solidFill>
              </a:rPr>
              <a:t>atmosphere</a:t>
            </a:r>
            <a:r>
              <a:rPr lang="en-GB" sz="2000" dirty="0" smtClean="0"/>
              <a:t> that can </a:t>
            </a:r>
            <a:r>
              <a:rPr lang="en-GB" sz="2000" dirty="0" smtClean="0">
                <a:solidFill>
                  <a:srgbClr val="FF0000"/>
                </a:solidFill>
              </a:rPr>
              <a:t>sustain</a:t>
            </a:r>
            <a:r>
              <a:rPr lang="en-GB" sz="2000" dirty="0" smtClean="0"/>
              <a:t> life. </a:t>
            </a:r>
          </a:p>
          <a:p>
            <a:pPr marL="457200" indent="-457200">
              <a:buFont typeface="+mj-lt"/>
              <a:buAutoNum type="arabicPeriod"/>
            </a:pPr>
            <a:endParaRPr lang="en-GB" sz="2000" dirty="0"/>
          </a:p>
          <a:p>
            <a:pPr marL="457200" indent="-457200">
              <a:buFont typeface="+mj-lt"/>
              <a:buAutoNum type="arabicPeriod"/>
            </a:pPr>
            <a:endParaRPr lang="en-GB" sz="2000" dirty="0" smtClean="0"/>
          </a:p>
          <a:p>
            <a:pPr marL="457200" indent="-457200">
              <a:buFont typeface="+mj-lt"/>
              <a:buAutoNum type="arabicPeriod"/>
            </a:pPr>
            <a:r>
              <a:rPr lang="en-GB" sz="2000" dirty="0" smtClean="0"/>
              <a:t>Saturn is a </a:t>
            </a:r>
            <a:r>
              <a:rPr lang="en-GB" sz="2000" dirty="0" smtClean="0">
                <a:solidFill>
                  <a:srgbClr val="FF0000"/>
                </a:solidFill>
              </a:rPr>
              <a:t>Jovian</a:t>
            </a:r>
            <a:r>
              <a:rPr lang="en-GB" sz="2000" dirty="0" smtClean="0"/>
              <a:t> planet, which means it is a </a:t>
            </a:r>
            <a:r>
              <a:rPr lang="en-GB" dirty="0" smtClean="0">
                <a:solidFill>
                  <a:srgbClr val="FF0000"/>
                </a:solidFill>
              </a:rPr>
              <a:t>gaseous</a:t>
            </a:r>
            <a:r>
              <a:rPr lang="en-GB" dirty="0" smtClean="0"/>
              <a:t> planet made up of mostly </a:t>
            </a:r>
            <a:r>
              <a:rPr lang="en-GB" dirty="0" smtClean="0">
                <a:solidFill>
                  <a:srgbClr val="FF0000"/>
                </a:solidFill>
              </a:rPr>
              <a:t>helium</a:t>
            </a:r>
            <a:r>
              <a:rPr lang="en-GB" dirty="0" smtClean="0"/>
              <a:t> and </a:t>
            </a:r>
            <a:r>
              <a:rPr lang="en-GB" dirty="0" smtClean="0">
                <a:solidFill>
                  <a:srgbClr val="FF0000"/>
                </a:solidFill>
              </a:rPr>
              <a:t>hydrogen</a:t>
            </a:r>
            <a:r>
              <a:rPr lang="en-GB" dirty="0" smtClean="0"/>
              <a:t> . </a:t>
            </a:r>
            <a:endParaRPr lang="en-GB" dirty="0"/>
          </a:p>
        </p:txBody>
      </p:sp>
      <p:sp>
        <p:nvSpPr>
          <p:cNvPr id="5" name="TextBox 4"/>
          <p:cNvSpPr txBox="1"/>
          <p:nvPr/>
        </p:nvSpPr>
        <p:spPr>
          <a:xfrm>
            <a:off x="6954153" y="1713180"/>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3 </a:t>
            </a:r>
          </a:p>
          <a:p>
            <a:pPr algn="ctr"/>
            <a:endParaRPr lang="en-GB" b="1" u="sng" dirty="0" smtClean="0"/>
          </a:p>
          <a:p>
            <a:pPr algn="ctr"/>
            <a:r>
              <a:rPr lang="en-GB" dirty="0" smtClean="0"/>
              <a:t>atmosphere       solar system       carbon dioxide </a:t>
            </a:r>
          </a:p>
          <a:p>
            <a:pPr algn="ctr"/>
            <a:r>
              <a:rPr lang="en-GB" dirty="0" smtClean="0"/>
              <a:t>sulphur dioxide         </a:t>
            </a:r>
            <a:r>
              <a:rPr lang="en-GB" dirty="0"/>
              <a:t>gravity </a:t>
            </a:r>
            <a:r>
              <a:rPr lang="en-GB" dirty="0" smtClean="0"/>
              <a:t>       orbit </a:t>
            </a:r>
          </a:p>
          <a:p>
            <a:pPr algn="ctr"/>
            <a:r>
              <a:rPr lang="en-GB" dirty="0" smtClean="0"/>
              <a:t>nitrogen        Milky Way       </a:t>
            </a:r>
            <a:r>
              <a:rPr lang="en-GB" dirty="0"/>
              <a:t>galaxy </a:t>
            </a:r>
            <a:endParaRPr lang="en-GB" dirty="0" smtClean="0"/>
          </a:p>
          <a:p>
            <a:pPr algn="ctr"/>
            <a:r>
              <a:rPr lang="en-GB" dirty="0" smtClean="0"/>
              <a:t>terrestrial        Jovian      helium     </a:t>
            </a:r>
            <a:r>
              <a:rPr lang="en-GB" dirty="0"/>
              <a:t>hydrogen </a:t>
            </a:r>
          </a:p>
        </p:txBody>
      </p:sp>
      <p:sp>
        <p:nvSpPr>
          <p:cNvPr id="6" name="TextBox 5"/>
          <p:cNvSpPr txBox="1"/>
          <p:nvPr/>
        </p:nvSpPr>
        <p:spPr>
          <a:xfrm>
            <a:off x="6954153" y="3587623"/>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1 &amp; 2 </a:t>
            </a:r>
          </a:p>
          <a:p>
            <a:pPr algn="ctr"/>
            <a:endParaRPr lang="en-GB" b="1" u="sng" dirty="0" smtClean="0"/>
          </a:p>
          <a:p>
            <a:pPr algn="ctr"/>
            <a:r>
              <a:rPr lang="en-GB" dirty="0" smtClean="0"/>
              <a:t>gassy        gaseous         visible           bright         brightest         natural hot          hottest         rotate        fastest           revolve         sustain  </a:t>
            </a:r>
          </a:p>
          <a:p>
            <a:pPr algn="ctr"/>
            <a:r>
              <a:rPr lang="en-GB" dirty="0" smtClean="0"/>
              <a:t>scorching        blistering             searing      quickest   </a:t>
            </a:r>
            <a:endParaRPr lang="en-GB" dirty="0"/>
          </a:p>
        </p:txBody>
      </p:sp>
      <p:pic>
        <p:nvPicPr>
          <p:cNvPr id="8" name="Picture 7">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8" y="5698632"/>
            <a:ext cx="1254732" cy="931732"/>
          </a:xfrm>
          <a:prstGeom prst="rect">
            <a:avLst/>
          </a:prstGeom>
        </p:spPr>
      </p:pic>
    </p:spTree>
    <p:extLst>
      <p:ext uri="{BB962C8B-B14F-4D97-AF65-F5344CB8AC3E}">
        <p14:creationId xmlns:p14="http://schemas.microsoft.com/office/powerpoint/2010/main" val="1354044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429" y="1513505"/>
            <a:ext cx="6518724" cy="1631216"/>
          </a:xfrm>
          <a:prstGeom prst="rect">
            <a:avLst/>
          </a:prstGeom>
          <a:noFill/>
        </p:spPr>
        <p:txBody>
          <a:bodyPr wrap="square" rtlCol="0">
            <a:spAutoFit/>
          </a:bodyPr>
          <a:lstStyle/>
          <a:p>
            <a:r>
              <a:rPr lang="en-GB" sz="2000" dirty="0" smtClean="0"/>
              <a:t>Task: </a:t>
            </a:r>
          </a:p>
          <a:p>
            <a:endParaRPr lang="en-GB" sz="2000" dirty="0"/>
          </a:p>
          <a:p>
            <a:r>
              <a:rPr lang="en-GB" sz="2000" dirty="0" smtClean="0"/>
              <a:t>Write 5 factual descriptions about the planets of our solar system using your notes from Monday and today’s vocabulary. </a:t>
            </a:r>
            <a:endParaRPr lang="en-GB" dirty="0"/>
          </a:p>
        </p:txBody>
      </p:sp>
      <p:sp>
        <p:nvSpPr>
          <p:cNvPr id="5" name="TextBox 4"/>
          <p:cNvSpPr txBox="1"/>
          <p:nvPr/>
        </p:nvSpPr>
        <p:spPr>
          <a:xfrm>
            <a:off x="6954153" y="1713180"/>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3 </a:t>
            </a:r>
          </a:p>
          <a:p>
            <a:pPr algn="ctr"/>
            <a:endParaRPr lang="en-GB" b="1" u="sng" dirty="0" smtClean="0"/>
          </a:p>
          <a:p>
            <a:pPr algn="ctr"/>
            <a:r>
              <a:rPr lang="en-GB" dirty="0" smtClean="0"/>
              <a:t>atmosphere       solar system       carbon dioxide </a:t>
            </a:r>
          </a:p>
          <a:p>
            <a:pPr algn="ctr"/>
            <a:r>
              <a:rPr lang="en-GB" dirty="0" smtClean="0"/>
              <a:t>sulphur dioxide         </a:t>
            </a:r>
            <a:r>
              <a:rPr lang="en-GB" dirty="0"/>
              <a:t>gravity </a:t>
            </a:r>
            <a:r>
              <a:rPr lang="en-GB" dirty="0" smtClean="0"/>
              <a:t>       orbit </a:t>
            </a:r>
          </a:p>
          <a:p>
            <a:pPr algn="ctr"/>
            <a:r>
              <a:rPr lang="en-GB" dirty="0" smtClean="0"/>
              <a:t>nitrogen        Milky Way       </a:t>
            </a:r>
            <a:r>
              <a:rPr lang="en-GB" dirty="0"/>
              <a:t>galaxy </a:t>
            </a:r>
            <a:endParaRPr lang="en-GB" dirty="0" smtClean="0"/>
          </a:p>
          <a:p>
            <a:pPr algn="ctr"/>
            <a:r>
              <a:rPr lang="en-GB" dirty="0" smtClean="0"/>
              <a:t>terrestrial        Jovian      helium     </a:t>
            </a:r>
            <a:r>
              <a:rPr lang="en-GB" dirty="0"/>
              <a:t>hydrogen </a:t>
            </a:r>
          </a:p>
        </p:txBody>
      </p:sp>
      <p:sp>
        <p:nvSpPr>
          <p:cNvPr id="6" name="TextBox 5"/>
          <p:cNvSpPr txBox="1"/>
          <p:nvPr/>
        </p:nvSpPr>
        <p:spPr>
          <a:xfrm>
            <a:off x="6954153" y="3587623"/>
            <a:ext cx="5020133" cy="1754326"/>
          </a:xfrm>
          <a:prstGeom prst="rect">
            <a:avLst/>
          </a:prstGeom>
          <a:noFill/>
          <a:ln>
            <a:solidFill>
              <a:schemeClr val="tx1"/>
            </a:solidFill>
          </a:ln>
        </p:spPr>
        <p:txBody>
          <a:bodyPr wrap="square" rtlCol="0">
            <a:spAutoFit/>
          </a:bodyPr>
          <a:lstStyle/>
          <a:p>
            <a:pPr algn="ctr"/>
            <a:r>
              <a:rPr lang="en-GB" b="1" u="sng" dirty="0"/>
              <a:t>Tier </a:t>
            </a:r>
            <a:r>
              <a:rPr lang="en-GB" b="1" u="sng" dirty="0" smtClean="0"/>
              <a:t>1 &amp; 2 </a:t>
            </a:r>
          </a:p>
          <a:p>
            <a:pPr algn="ctr"/>
            <a:endParaRPr lang="en-GB" b="1" u="sng" dirty="0" smtClean="0"/>
          </a:p>
          <a:p>
            <a:pPr algn="ctr"/>
            <a:r>
              <a:rPr lang="en-GB" dirty="0" smtClean="0"/>
              <a:t>gassy        gaseous         visible           bright         brightest         natural hot          hottest         rotate        fastest           revolve         sustain  </a:t>
            </a:r>
          </a:p>
          <a:p>
            <a:pPr algn="ctr"/>
            <a:r>
              <a:rPr lang="en-GB" dirty="0" smtClean="0"/>
              <a:t>scorching        blistering             searing      quickest   </a:t>
            </a:r>
            <a:endParaRPr lang="en-GB" dirty="0"/>
          </a:p>
        </p:txBody>
      </p:sp>
      <p:pic>
        <p:nvPicPr>
          <p:cNvPr id="7" name="Picture 6">
            <a:extLst>
              <a:ext uri="{FF2B5EF4-FFF2-40B4-BE49-F238E27FC236}">
                <a16:creationId xmlns:a16="http://schemas.microsoft.com/office/drawing/2014/main" id="{BAD652ED-B74D-0B40-8437-D20484576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41" y="5585391"/>
            <a:ext cx="1299108" cy="964684"/>
          </a:xfrm>
          <a:prstGeom prst="rect">
            <a:avLst/>
          </a:prstGeom>
        </p:spPr>
      </p:pic>
    </p:spTree>
    <p:extLst>
      <p:ext uri="{BB962C8B-B14F-4D97-AF65-F5344CB8AC3E}">
        <p14:creationId xmlns:p14="http://schemas.microsoft.com/office/powerpoint/2010/main" val="38891433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myON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14">
            <a:extLst>
              <a:ext uri="{FF2B5EF4-FFF2-40B4-BE49-F238E27FC236}">
                <a16:creationId xmlns:a16="http://schemas.microsoft.com/office/drawing/2014/main" id="{0837828E-41A5-DE48-A97C-616FBD2F47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406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382F3D-5FBD-A341-BE1B-677523E93D7D}"/>
              </a:ext>
            </a:extLst>
          </p:cNvPr>
          <p:cNvSpPr txBox="1"/>
          <p:nvPr/>
        </p:nvSpPr>
        <p:spPr>
          <a:xfrm>
            <a:off x="4990569" y="2905780"/>
            <a:ext cx="22108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2751200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864970"/>
            <a:ext cx="10515600" cy="1325563"/>
          </a:xfrm>
        </p:spPr>
        <p:txBody>
          <a:bodyPr/>
          <a:lstStyle/>
          <a:p>
            <a:r>
              <a:rPr lang="en-GB" dirty="0"/>
              <a:t>Read, copy, cover, spell this week’s spellings.</a:t>
            </a:r>
          </a:p>
        </p:txBody>
      </p:sp>
      <p:sp>
        <p:nvSpPr>
          <p:cNvPr id="7" name="Rectangle 6"/>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Thursday 11</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February 2021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2F0DB3-86D0-284B-9CC8-E9FE39373ED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200"/>
          <p:cNvSpPr>
            <a:spLocks noChangeArrowheads="1"/>
          </p:cNvSpPr>
          <p:nvPr/>
        </p:nvSpPr>
        <p:spPr bwMode="auto">
          <a:xfrm>
            <a:off x="520506" y="2190533"/>
            <a:ext cx="19851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co-operate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re-enter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co-owner</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sugar-free </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
        <p:nvSpPr>
          <p:cNvPr id="10" name="Rectangle 9"/>
          <p:cNvSpPr/>
          <p:nvPr/>
        </p:nvSpPr>
        <p:spPr>
          <a:xfrm>
            <a:off x="3986528" y="2190533"/>
            <a:ext cx="2625287" cy="2677656"/>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forty-second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t</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wenty-seventh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re-sign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r</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e-treat</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Tree>
    <p:extLst>
      <p:ext uri="{BB962C8B-B14F-4D97-AF65-F5344CB8AC3E}">
        <p14:creationId xmlns:p14="http://schemas.microsoft.com/office/powerpoint/2010/main" val="1387536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English </a:t>
            </a:r>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Thursday 11</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2021 	</a:t>
            </a:r>
            <a:endParaRPr kumimoji="0" lang="en-GB"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63830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49275" y="2879726"/>
            <a:ext cx="10612654" cy="707886"/>
          </a:xfrm>
          <a:prstGeom prst="rect">
            <a:avLst/>
          </a:prstGeom>
          <a:noFill/>
        </p:spPr>
        <p:txBody>
          <a:bodyPr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write </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a non-chronological report.</a:t>
            </a:r>
            <a:r>
              <a:rPr kumimoji="0" lang="en-GB" sz="4000" b="0" i="0" u="sng" strike="noStrike" kern="1200" cap="none" spc="0" normalizeH="0" noProof="0" dirty="0" smtClean="0">
                <a:ln>
                  <a:noFill/>
                </a:ln>
                <a:solidFill>
                  <a:prstClr val="black"/>
                </a:solidFill>
                <a:effectLst/>
                <a:uLnTx/>
                <a:uFillTx/>
                <a:latin typeface="Calibri" panose="020F0502020204030204"/>
                <a:ea typeface="+mn-ea"/>
                <a:cs typeface="+mn-cs"/>
              </a:rPr>
              <a:t> </a:t>
            </a:r>
            <a:endParaRPr kumimoji="0" lang="en-US" sz="4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pic>
        <p:nvPicPr>
          <p:cNvPr id="3083" name="Picture 13">
            <a:extLst>
              <a:ext uri="{FF2B5EF4-FFF2-40B4-BE49-F238E27FC236}">
                <a16:creationId xmlns:a16="http://schemas.microsoft.com/office/drawing/2014/main" id="{19C9197C-26D6-EB44-86CA-9D132ABCC1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230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Writing warm-up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sentence in the present progressive tense that you could use</a:t>
            </a:r>
            <a:r>
              <a:rPr kumimoji="0" lang="en-GB" sz="2800" b="0" i="0" u="none" strike="noStrike" kern="1200" cap="none" spc="0" normalizeH="0" noProof="0" dirty="0" smtClean="0">
                <a:ln>
                  <a:noFill/>
                </a:ln>
                <a:solidFill>
                  <a:prstClr val="black"/>
                </a:solidFill>
                <a:effectLst/>
                <a:uLnTx/>
                <a:uFillTx/>
                <a:latin typeface="Calibri" panose="020F0502020204030204"/>
                <a:ea typeface="+mn-ea"/>
                <a:cs typeface="+mn-cs"/>
              </a:rPr>
              <a:t> in your non-chronological.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38" y="5690025"/>
            <a:ext cx="1299108" cy="964684"/>
          </a:xfrm>
          <a:prstGeom prst="rect">
            <a:avLst/>
          </a:prstGeom>
        </p:spPr>
      </p:pic>
    </p:spTree>
    <p:extLst>
      <p:ext uri="{BB962C8B-B14F-4D97-AF65-F5344CB8AC3E}">
        <p14:creationId xmlns:p14="http://schemas.microsoft.com/office/powerpoint/2010/main" val="3444849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non-chronological report is going to be about a planet that you create. </a:t>
            </a:r>
            <a:endParaRPr lang="en-GB" dirty="0"/>
          </a:p>
        </p:txBody>
      </p:sp>
      <p:sp>
        <p:nvSpPr>
          <p:cNvPr id="3" name="Content Placeholder 2"/>
          <p:cNvSpPr>
            <a:spLocks noGrp="1"/>
          </p:cNvSpPr>
          <p:nvPr>
            <p:ph idx="1"/>
          </p:nvPr>
        </p:nvSpPr>
        <p:spPr/>
        <p:txBody>
          <a:bodyPr/>
          <a:lstStyle/>
          <a:p>
            <a:pPr marL="0" indent="0">
              <a:buNone/>
            </a:pPr>
            <a:r>
              <a:rPr lang="en-GB" dirty="0" smtClean="0"/>
              <a:t>In this lesson, we will be making notes about real planets that you can use to write about the planet that you create later in the week. </a:t>
            </a:r>
            <a:endParaRPr lang="en-GB" dirty="0"/>
          </a:p>
        </p:txBody>
      </p:sp>
      <p:pic>
        <p:nvPicPr>
          <p:cNvPr id="6" name="Picture 5">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31" y="5443073"/>
            <a:ext cx="1442518" cy="1071177"/>
          </a:xfrm>
          <a:prstGeom prst="rect">
            <a:avLst/>
          </a:prstGeom>
        </p:spPr>
      </p:pic>
    </p:spTree>
    <p:extLst>
      <p:ext uri="{BB962C8B-B14F-4D97-AF65-F5344CB8AC3E}">
        <p14:creationId xmlns:p14="http://schemas.microsoft.com/office/powerpoint/2010/main" val="2381551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Writing warm-up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Write a sentence in the present progressive tense that you could use</a:t>
            </a:r>
            <a:r>
              <a:rPr kumimoji="0" lang="en-GB" sz="2800" b="0" i="0" u="none" strike="noStrike" kern="1200" cap="none" spc="0" normalizeH="0" noProof="0" dirty="0" smtClean="0">
                <a:ln>
                  <a:noFill/>
                </a:ln>
                <a:solidFill>
                  <a:prstClr val="black"/>
                </a:solidFill>
                <a:effectLst/>
                <a:uLnTx/>
                <a:uFillTx/>
                <a:latin typeface="Calibri" panose="020F0502020204030204"/>
                <a:ea typeface="+mn-ea"/>
                <a:cs typeface="+mn-cs"/>
              </a:rPr>
              <a:t> in your non-chronological.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0000"/>
                </a:solidFill>
                <a:effectLst/>
                <a:uLnTx/>
                <a:uFillTx/>
                <a:latin typeface="Calibri" panose="020F0502020204030204"/>
                <a:ea typeface="+mn-ea"/>
                <a:cs typeface="+mn-cs"/>
              </a:rPr>
              <a:t>Saturn</a:t>
            </a:r>
            <a:r>
              <a:rPr lang="en-GB" sz="2800" dirty="0" smtClean="0">
                <a:solidFill>
                  <a:srgbClr val="FF0000"/>
                </a:solidFill>
                <a:latin typeface="Calibri" panose="020F0502020204030204"/>
              </a:rPr>
              <a:t> is orbiting the sun at a speed of 12 Earth years. </a:t>
            </a:r>
            <a:endParaRPr kumimoji="0" lang="en-GB" sz="2800" b="0" i="0" u="none" strike="noStrike" kern="1200" cap="none" spc="0" normalizeH="0" baseline="0" noProof="0" dirty="0">
              <a:ln>
                <a:noFill/>
              </a:ln>
              <a:solidFill>
                <a:srgbClr val="FF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73" y="5515644"/>
            <a:ext cx="1442518" cy="1071177"/>
          </a:xfrm>
          <a:prstGeom prst="rect">
            <a:avLst/>
          </a:prstGeom>
        </p:spPr>
      </p:pic>
    </p:spTree>
    <p:extLst>
      <p:ext uri="{BB962C8B-B14F-4D97-AF65-F5344CB8AC3E}">
        <p14:creationId xmlns:p14="http://schemas.microsoft.com/office/powerpoint/2010/main" val="26517361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alibri" panose="020F0502020204030204"/>
              </a:rPr>
              <a:t>Today, you will be writing an introduction and one other category about a planet that you are going to create.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smtClean="0">
                <a:solidFill>
                  <a:prstClr val="black"/>
                </a:solidFill>
                <a:latin typeface="Calibri" panose="020F0502020204030204"/>
              </a:rPr>
              <a:t>Think about your planet.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noProof="0" dirty="0" smtClean="0">
                <a:solidFill>
                  <a:prstClr val="black"/>
                </a:solidFill>
                <a:latin typeface="Calibri" panose="020F0502020204030204"/>
              </a:rPr>
              <a:t>What is it called?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dirty="0" smtClean="0">
                <a:ln>
                  <a:noFill/>
                </a:ln>
                <a:solidFill>
                  <a:prstClr val="black"/>
                </a:solidFill>
                <a:effectLst/>
                <a:uLnTx/>
                <a:uFillTx/>
                <a:latin typeface="Calibri" panose="020F0502020204030204"/>
                <a:ea typeface="+mn-ea"/>
                <a:cs typeface="+mn-cs"/>
              </a:rPr>
              <a:t>Is</a:t>
            </a:r>
            <a:r>
              <a:rPr kumimoji="0" lang="en-GB" sz="2800" b="0" i="0" u="none" strike="noStrike" kern="1200" cap="none" spc="0" normalizeH="0" dirty="0" smtClean="0">
                <a:ln>
                  <a:noFill/>
                </a:ln>
                <a:solidFill>
                  <a:prstClr val="black"/>
                </a:solidFill>
                <a:effectLst/>
                <a:uLnTx/>
                <a:uFillTx/>
                <a:latin typeface="Calibri" panose="020F0502020204030204"/>
                <a:ea typeface="+mn-ea"/>
                <a:cs typeface="+mn-cs"/>
              </a:rPr>
              <a:t> it like any planets you have learned about?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aseline="0" noProof="0" dirty="0" smtClean="0">
                <a:solidFill>
                  <a:prstClr val="black"/>
                </a:solidFill>
                <a:latin typeface="Calibri" panose="020F0502020204030204"/>
              </a:rPr>
              <a:t>Could</a:t>
            </a:r>
            <a:r>
              <a:rPr lang="en-GB" sz="2800" noProof="0" dirty="0" smtClean="0">
                <a:solidFill>
                  <a:prstClr val="black"/>
                </a:solidFill>
                <a:latin typeface="Calibri" panose="020F0502020204030204"/>
              </a:rPr>
              <a:t> you steel any of the features of other planet?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dirty="0" smtClean="0">
                <a:ln>
                  <a:noFill/>
                </a:ln>
                <a:solidFill>
                  <a:prstClr val="black"/>
                </a:solidFill>
                <a:effectLst/>
                <a:uLnTx/>
                <a:uFillTx/>
                <a:latin typeface="Calibri" panose="020F0502020204030204"/>
                <a:ea typeface="+mn-ea"/>
                <a:cs typeface="+mn-cs"/>
              </a:rPr>
              <a:t>How</a:t>
            </a:r>
            <a:r>
              <a:rPr kumimoji="0" lang="en-GB" sz="2800" b="0" i="0" u="none" strike="noStrike" kern="1200" cap="none" spc="0" normalizeH="0" dirty="0" smtClean="0">
                <a:ln>
                  <a:noFill/>
                </a:ln>
                <a:solidFill>
                  <a:prstClr val="black"/>
                </a:solidFill>
                <a:effectLst/>
                <a:uLnTx/>
                <a:uFillTx/>
                <a:latin typeface="Calibri" panose="020F0502020204030204"/>
                <a:ea typeface="+mn-ea"/>
                <a:cs typeface="+mn-cs"/>
              </a:rPr>
              <a:t> far is it away from the sun? (5</a:t>
            </a:r>
            <a:r>
              <a:rPr kumimoji="0" lang="en-GB" sz="2800" b="0" i="0" u="none" strike="noStrike" kern="1200" cap="none" spc="0" normalizeH="0" baseline="30000" dirty="0" smtClean="0">
                <a:ln>
                  <a:noFill/>
                </a:ln>
                <a:solidFill>
                  <a:prstClr val="black"/>
                </a:solidFill>
                <a:effectLst/>
                <a:uLnTx/>
                <a:uFillTx/>
                <a:latin typeface="Calibri" panose="020F0502020204030204"/>
                <a:ea typeface="+mn-ea"/>
                <a:cs typeface="+mn-cs"/>
              </a:rPr>
              <a:t>th</a:t>
            </a:r>
            <a:r>
              <a:rPr lang="en-GB" sz="2800" dirty="0" smtClean="0">
                <a:solidFill>
                  <a:prstClr val="black"/>
                </a:solidFill>
                <a:latin typeface="Calibri" panose="020F0502020204030204"/>
              </a:rPr>
              <a:t>, 6</a:t>
            </a:r>
            <a:r>
              <a:rPr lang="en-GB" sz="2800" baseline="30000" dirty="0" smtClean="0">
                <a:solidFill>
                  <a:prstClr val="black"/>
                </a:solidFill>
                <a:latin typeface="Calibri" panose="020F0502020204030204"/>
              </a:rPr>
              <a:t>th</a:t>
            </a:r>
            <a:r>
              <a:rPr lang="en-GB" sz="2800" dirty="0" smtClean="0">
                <a:solidFill>
                  <a:prstClr val="black"/>
                </a:solidFill>
                <a:latin typeface="Calibri" panose="020F0502020204030204"/>
              </a:rPr>
              <a:t> planet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Does any thing live</a:t>
            </a:r>
            <a:r>
              <a:rPr kumimoji="0" lang="en-GB" sz="2800" b="0" i="0" u="none" strike="noStrike" kern="1200" cap="none" spc="0" normalizeH="0" noProof="0" dirty="0" smtClean="0">
                <a:ln>
                  <a:noFill/>
                </a:ln>
                <a:solidFill>
                  <a:prstClr val="black"/>
                </a:solidFill>
                <a:effectLst/>
                <a:uLnTx/>
                <a:uFillTx/>
                <a:latin typeface="Calibri" panose="020F0502020204030204"/>
                <a:ea typeface="+mn-ea"/>
                <a:cs typeface="+mn-cs"/>
              </a:rPr>
              <a:t> thei</a:t>
            </a:r>
            <a:r>
              <a:rPr lang="en-GB" sz="2800" noProof="0" dirty="0" smtClean="0">
                <a:solidFill>
                  <a:prstClr val="black"/>
                </a:solidFill>
                <a:latin typeface="Calibri" panose="020F0502020204030204"/>
              </a:rPr>
              <a:t>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dirty="0" smtClean="0">
                <a:ln>
                  <a:noFill/>
                </a:ln>
                <a:solidFill>
                  <a:prstClr val="black"/>
                </a:solidFill>
                <a:effectLst/>
                <a:uLnTx/>
                <a:uFillTx/>
                <a:latin typeface="Calibri" panose="020F0502020204030204"/>
                <a:ea typeface="+mn-ea"/>
                <a:cs typeface="+mn-cs"/>
              </a:rPr>
              <a:t>Is</a:t>
            </a:r>
            <a:r>
              <a:rPr kumimoji="0" lang="en-GB" sz="2800" b="0" i="0" u="none" strike="noStrike" kern="1200" cap="none" spc="0" normalizeH="0" dirty="0" smtClean="0">
                <a:ln>
                  <a:noFill/>
                </a:ln>
                <a:solidFill>
                  <a:prstClr val="black"/>
                </a:solidFill>
                <a:effectLst/>
                <a:uLnTx/>
                <a:uFillTx/>
                <a:latin typeface="Calibri" panose="020F0502020204030204"/>
                <a:ea typeface="+mn-ea"/>
                <a:cs typeface="+mn-cs"/>
              </a:rPr>
              <a:t> it a terrestrial or Jovian planet?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C0789DF-78A2-6E44-BCD1-718141676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80" y="5655090"/>
            <a:ext cx="1254732" cy="931732"/>
          </a:xfrm>
          <a:prstGeom prst="rect">
            <a:avLst/>
          </a:prstGeom>
        </p:spPr>
      </p:pic>
    </p:spTree>
    <p:extLst>
      <p:ext uri="{BB962C8B-B14F-4D97-AF65-F5344CB8AC3E}">
        <p14:creationId xmlns:p14="http://schemas.microsoft.com/office/powerpoint/2010/main" val="28505020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alibri" panose="020F0502020204030204"/>
              </a:rPr>
              <a:t>Writing an introduction.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alibri" panose="020F0502020204030204"/>
              </a:rPr>
              <a:t>Introductions are general, which means you talk about lots of different things and do not write about specific details like what the surface is like or which creatures live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alibri" panose="020F0502020204030204"/>
              </a:rPr>
              <a:t>You could write about: </a:t>
            </a:r>
          </a:p>
          <a:p>
            <a:pPr marL="457200" indent="-457200">
              <a:buFont typeface="Wingdings" panose="05000000000000000000" pitchFamily="2" charset="2"/>
              <a:buChar char="ü"/>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Which </a:t>
            </a:r>
            <a:r>
              <a:rPr lang="en-GB" sz="2800" dirty="0" smtClean="0">
                <a:solidFill>
                  <a:prstClr val="black"/>
                </a:solidFill>
              </a:rPr>
              <a:t>planet it is form the sun </a:t>
            </a:r>
            <a:r>
              <a:rPr lang="en-GB" sz="2800" dirty="0">
                <a:solidFill>
                  <a:prstClr val="black"/>
                </a:solidFill>
              </a:rPr>
              <a:t>(5</a:t>
            </a:r>
            <a:r>
              <a:rPr lang="en-GB" sz="2800" baseline="30000" dirty="0">
                <a:solidFill>
                  <a:prstClr val="black"/>
                </a:solidFill>
              </a:rPr>
              <a:t>th</a:t>
            </a:r>
            <a:r>
              <a:rPr lang="en-GB" sz="2800" dirty="0">
                <a:solidFill>
                  <a:prstClr val="black"/>
                </a:solidFill>
              </a:rPr>
              <a:t>, 6</a:t>
            </a:r>
            <a:r>
              <a:rPr lang="en-GB" sz="2800" baseline="30000" dirty="0">
                <a:solidFill>
                  <a:prstClr val="black"/>
                </a:solidFill>
              </a:rPr>
              <a:t>th</a:t>
            </a:r>
            <a:r>
              <a:rPr lang="en-GB" sz="2800" dirty="0">
                <a:solidFill>
                  <a:prstClr val="black"/>
                </a:solidFill>
              </a:rPr>
              <a:t> planet etc</a:t>
            </a:r>
            <a:r>
              <a:rPr lang="en-GB" sz="2800" dirty="0" smtClean="0">
                <a:solidFill>
                  <a:prstClr val="black"/>
                </a:solidFill>
              </a:rPr>
              <a:t>.)</a:t>
            </a:r>
          </a:p>
          <a:p>
            <a:pPr marL="457200" indent="-457200">
              <a:buFont typeface="Wingdings" panose="05000000000000000000" pitchFamily="2" charset="2"/>
              <a:buChar char="ü"/>
              <a:defRPr/>
            </a:pPr>
            <a:r>
              <a:rPr lang="en-GB" sz="2800" dirty="0" smtClean="0">
                <a:solidFill>
                  <a:prstClr val="black"/>
                </a:solidFill>
              </a:rPr>
              <a:t>If it is terrestrial or Jovian</a:t>
            </a:r>
          </a:p>
          <a:p>
            <a:pPr marL="457200" indent="-457200">
              <a:buFont typeface="Wingdings" panose="05000000000000000000" pitchFamily="2" charset="2"/>
              <a:buChar char="ü"/>
              <a:defRPr/>
            </a:pPr>
            <a:r>
              <a:rPr lang="en-GB" sz="2800" dirty="0" smtClean="0">
                <a:solidFill>
                  <a:prstClr val="black"/>
                </a:solidFill>
              </a:rPr>
              <a:t>Which Roman god it is named after </a:t>
            </a:r>
          </a:p>
          <a:p>
            <a:pPr marL="457200" indent="-457200">
              <a:buFont typeface="Wingdings" panose="05000000000000000000" pitchFamily="2" charset="2"/>
              <a:buChar char="ü"/>
              <a:defRPr/>
            </a:pPr>
            <a:r>
              <a:rPr lang="en-GB" sz="2800" dirty="0" smtClean="0">
                <a:solidFill>
                  <a:prstClr val="black"/>
                </a:solidFill>
              </a:rPr>
              <a:t>The temperature </a:t>
            </a:r>
          </a:p>
          <a:p>
            <a:pPr marL="457200" indent="-457200">
              <a:buFont typeface="Wingdings" panose="05000000000000000000" pitchFamily="2" charset="2"/>
              <a:buChar char="ü"/>
              <a:defRPr/>
            </a:pPr>
            <a:r>
              <a:rPr lang="en-GB" sz="2800" dirty="0" smtClean="0">
                <a:solidFill>
                  <a:prstClr val="black"/>
                </a:solidFill>
              </a:rPr>
              <a:t>How much gravity there is </a:t>
            </a:r>
          </a:p>
          <a:p>
            <a:pPr marL="457200" indent="-457200">
              <a:buFont typeface="Wingdings" panose="05000000000000000000" pitchFamily="2" charset="2"/>
              <a:buChar char="ü"/>
              <a:defRPr/>
            </a:pPr>
            <a:r>
              <a:rPr lang="en-GB" sz="2800" dirty="0" smtClean="0">
                <a:solidFill>
                  <a:prstClr val="black"/>
                </a:solidFill>
              </a:rPr>
              <a:t>If it has moons or a asteroid belt </a:t>
            </a:r>
            <a:endParaRPr lang="en-GB" sz="2800" dirty="0">
              <a:solidFill>
                <a:prstClr val="black"/>
              </a:solidFill>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7502" y="5588215"/>
            <a:ext cx="1442518" cy="1071177"/>
          </a:xfrm>
          <a:prstGeom prst="rect">
            <a:avLst/>
          </a:prstGeom>
        </p:spPr>
      </p:pic>
    </p:spTree>
    <p:extLst>
      <p:ext uri="{BB962C8B-B14F-4D97-AF65-F5344CB8AC3E}">
        <p14:creationId xmlns:p14="http://schemas.microsoft.com/office/powerpoint/2010/main" val="1344468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black"/>
                </a:solidFill>
                <a:latin typeface="Calibri" panose="020F0502020204030204"/>
              </a:rPr>
              <a:t>What a good one looks like.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u="sng" dirty="0" smtClean="0">
                <a:solidFill>
                  <a:prstClr val="black"/>
                </a:solidFill>
                <a:latin typeface="Calibri" panose="020F0502020204030204"/>
              </a:rPr>
              <a:t>Chestus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u="sng" dirty="0">
              <a:solidFill>
                <a:prstClr val="black"/>
              </a:solidFill>
              <a:latin typeface="Calibri" panose="020F0502020204030204"/>
            </a:endParaRPr>
          </a:p>
          <a:p>
            <a:pPr lvl="0">
              <a:defRPr/>
            </a:pPr>
            <a:r>
              <a:rPr lang="en-GB" sz="2800" dirty="0">
                <a:solidFill>
                  <a:prstClr val="black"/>
                </a:solidFill>
              </a:rPr>
              <a:t>Chestus is the largest terrestrial planet in the solar system. Although it is the second planet from the sun, it is the coldest planet discovered in the Milky Way. Temperatures have been measured as cold as -470</a:t>
            </a:r>
            <a:r>
              <a:rPr lang="en-GB" sz="2800" baseline="30000" dirty="0"/>
              <a:t>o</a:t>
            </a:r>
            <a:r>
              <a:rPr lang="en-GB" sz="2800" dirty="0"/>
              <a:t>. This is due to its immensely thick atmosphere of helium, which prevents the heat of the sun reaching the icy surface. Named after the Roman god of animals, scientists believe that it was once inhabited by a wide range of sea creatures. Satellite pictures have shown that some creatures have evolved to thrive on this icy world. Uniquely, Chestus has two rings rotating in opposite directions. </a:t>
            </a:r>
            <a:endParaRPr lang="en-GB" sz="2800" dirty="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5492991"/>
            <a:ext cx="1442518" cy="1071177"/>
          </a:xfrm>
          <a:prstGeom prst="rect">
            <a:avLst/>
          </a:prstGeom>
        </p:spPr>
      </p:pic>
    </p:spTree>
    <p:extLst>
      <p:ext uri="{BB962C8B-B14F-4D97-AF65-F5344CB8AC3E}">
        <p14:creationId xmlns:p14="http://schemas.microsoft.com/office/powerpoint/2010/main" val="32500047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 y="334714"/>
            <a:ext cx="10325099"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u="sng" dirty="0" smtClean="0">
                <a:solidFill>
                  <a:prstClr val="black"/>
                </a:solidFill>
                <a:latin typeface="Calibri" panose="020F0502020204030204"/>
              </a:rPr>
              <a:t>Task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panose="020F0502020204030204"/>
              </a:rPr>
              <a:t>The name of your planet will be the title.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panose="020F0502020204030204"/>
              </a:rPr>
              <a:t>Write 2 paragraphs.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Calibri" panose="020F0502020204030204"/>
              </a:rPr>
              <a:t>P</a:t>
            </a:r>
            <a:r>
              <a:rPr lang="en-GB" sz="2000" dirty="0" smtClean="0">
                <a:solidFill>
                  <a:prstClr val="black"/>
                </a:solidFill>
                <a:latin typeface="Calibri" panose="020F0502020204030204"/>
              </a:rPr>
              <a:t>aragraph 1 is your introduction. </a:t>
            </a:r>
          </a:p>
          <a:p>
            <a:pPr marR="0" lvl="0" algn="l" defTabSz="914400" rtl="0" eaLnBrk="1" fontAlgn="auto" latinLnBrk="0" hangingPunct="1">
              <a:lnSpc>
                <a:spcPct val="100000"/>
              </a:lnSpc>
              <a:spcBef>
                <a:spcPts val="0"/>
              </a:spcBef>
              <a:spcAft>
                <a:spcPts val="0"/>
              </a:spcAft>
              <a:buClrTx/>
              <a:buSzTx/>
              <a:tabLst/>
              <a:defRPr/>
            </a:pPr>
            <a:r>
              <a:rPr lang="en-GB" sz="2000" dirty="0" smtClean="0">
                <a:solidFill>
                  <a:prstClr val="black"/>
                </a:solidFill>
                <a:latin typeface="Calibri" panose="020F0502020204030204"/>
              </a:rPr>
              <a:t>Paragraph 2 choose between writing about: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2000" dirty="0" smtClean="0">
                <a:solidFill>
                  <a:prstClr val="black"/>
                </a:solidFill>
                <a:latin typeface="Calibri" panose="020F0502020204030204"/>
              </a:rPr>
              <a:t>Life on your planet. What creature live there?</a:t>
            </a:r>
          </a:p>
          <a:p>
            <a:pPr marR="0" lvl="0" algn="l" defTabSz="914400" rtl="0" eaLnBrk="1" fontAlgn="auto" latinLnBrk="0" hangingPunct="1">
              <a:lnSpc>
                <a:spcPct val="100000"/>
              </a:lnSpc>
              <a:spcBef>
                <a:spcPts val="0"/>
              </a:spcBef>
              <a:spcAft>
                <a:spcPts val="0"/>
              </a:spcAft>
              <a:buClrTx/>
              <a:buSzTx/>
              <a:tabLst/>
              <a:defRPr/>
            </a:pPr>
            <a:r>
              <a:rPr lang="en-GB" sz="2000" dirty="0" smtClean="0">
                <a:solidFill>
                  <a:prstClr val="black"/>
                </a:solidFill>
                <a:latin typeface="Calibri" panose="020F0502020204030204"/>
              </a:rPr>
              <a:t>or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2000" dirty="0" smtClean="0">
                <a:solidFill>
                  <a:prstClr val="black"/>
                </a:solidFill>
                <a:latin typeface="Calibri" panose="020F0502020204030204"/>
              </a:rPr>
              <a:t>The surface of your planet. Is made of an imaginary substance? Are there, mountains, water, lava or ice? </a:t>
            </a:r>
          </a:p>
          <a:p>
            <a:pPr marR="0" lvl="0" algn="l" defTabSz="914400" rtl="0" eaLnBrk="1" fontAlgn="auto" latinLnBrk="0" hangingPunct="1">
              <a:lnSpc>
                <a:spcPct val="100000"/>
              </a:lnSpc>
              <a:spcBef>
                <a:spcPts val="0"/>
              </a:spcBef>
              <a:spcAft>
                <a:spcPts val="0"/>
              </a:spcAft>
              <a:buClrTx/>
              <a:buSzTx/>
              <a:tabLst/>
              <a:defRPr/>
            </a:pPr>
            <a:endParaRPr lang="en-GB" sz="2000" dirty="0" smtClean="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sz="2000" dirty="0" smtClean="0">
                <a:solidFill>
                  <a:prstClr val="black"/>
                </a:solidFill>
                <a:latin typeface="Calibri" panose="020F0502020204030204"/>
              </a:rPr>
              <a:t>My work is finished when?</a:t>
            </a:r>
            <a:endParaRPr lang="en-GB" sz="2000" dirty="0" smtClean="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690025"/>
            <a:ext cx="1299108" cy="964684"/>
          </a:xfrm>
          <a:prstGeom prst="rect">
            <a:avLst/>
          </a:prstGeom>
        </p:spPr>
      </p:pic>
      <p:sp>
        <p:nvSpPr>
          <p:cNvPr id="4" name="TextBox 3">
            <a:extLst>
              <a:ext uri="{FF2B5EF4-FFF2-40B4-BE49-F238E27FC236}">
                <a16:creationId xmlns:a16="http://schemas.microsoft.com/office/drawing/2014/main" id="{E3C1DE84-512F-E844-AD78-A9B2B6FEE0F7}"/>
              </a:ext>
            </a:extLst>
          </p:cNvPr>
          <p:cNvSpPr txBox="1"/>
          <p:nvPr/>
        </p:nvSpPr>
        <p:spPr>
          <a:xfrm>
            <a:off x="342901" y="3900927"/>
            <a:ext cx="9889670" cy="2616101"/>
          </a:xfrm>
          <a:prstGeom prst="rect">
            <a:avLst/>
          </a:prstGeom>
          <a:noFill/>
        </p:spPr>
        <p:txBody>
          <a:bodyPr wrap="square" numCol="1"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Two paragraphs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Tier</a:t>
            </a:r>
            <a:r>
              <a:rPr kumimoji="0" lang="en-US" sz="2000" b="0" i="0" u="none" strike="noStrike" kern="1200" cap="none" spc="0" normalizeH="0" noProof="0" dirty="0" smtClean="0">
                <a:ln>
                  <a:noFill/>
                </a:ln>
                <a:solidFill>
                  <a:prstClr val="black"/>
                </a:solidFill>
                <a:effectLst/>
                <a:uLnTx/>
                <a:uFillTx/>
                <a:latin typeface="Calibri" panose="020F0502020204030204"/>
              </a:rPr>
              <a:t> 3 vocabulary </a:t>
            </a:r>
            <a:endParaRPr kumimoji="0" lang="en-US" sz="2000" b="0" i="0" u="none" strike="noStrike" kern="1200" cap="none" spc="0" normalizeH="0" baseline="0" noProof="0" dirty="0" smtClean="0">
              <a:ln>
                <a:noFill/>
              </a:ln>
              <a:solidFill>
                <a:prstClr val="black"/>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Third</a:t>
            </a:r>
            <a:r>
              <a:rPr kumimoji="0" lang="en-US" sz="2000" b="0" i="0" u="none" strike="noStrike" kern="1200" cap="none" spc="0" normalizeH="0" noProof="0" dirty="0" smtClean="0">
                <a:ln>
                  <a:noFill/>
                </a:ln>
                <a:solidFill>
                  <a:prstClr val="black"/>
                </a:solidFill>
                <a:effectLst/>
                <a:uLnTx/>
                <a:uFillTx/>
                <a:latin typeface="Calibri" panose="020F0502020204030204"/>
              </a:rPr>
              <a:t> person</a:t>
            </a:r>
            <a:endParaRPr kumimoji="0" lang="en-US" sz="2000" b="0" i="0" u="none" strike="noStrike" kern="1200" cap="none" spc="0" normalizeH="0" baseline="0" noProof="0" dirty="0" smtClean="0">
              <a:ln>
                <a:noFill/>
              </a:ln>
              <a:solidFill>
                <a:prstClr val="black"/>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Present progressive tense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dirty="0" smtClean="0">
                <a:solidFill>
                  <a:prstClr val="black"/>
                </a:solidFill>
                <a:latin typeface="Calibri" panose="020F0502020204030204"/>
              </a:rPr>
              <a:t>Embedded reporting clause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Subordinate conjunctions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rPr>
              <a:t>Hyphenated words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5982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177"/>
            <a:ext cx="10515600" cy="1325563"/>
          </a:xfrm>
        </p:spPr>
        <p:txBody>
          <a:bodyPr/>
          <a:lstStyle/>
          <a:p>
            <a:r>
              <a:rPr lang="en-GB" dirty="0"/>
              <a:t>Reading time</a:t>
            </a:r>
          </a:p>
        </p:txBody>
      </p:sp>
      <p:sp>
        <p:nvSpPr>
          <p:cNvPr id="3" name="Content Placeholder 2"/>
          <p:cNvSpPr>
            <a:spLocks noGrp="1"/>
          </p:cNvSpPr>
          <p:nvPr>
            <p:ph idx="1"/>
          </p:nvPr>
        </p:nvSpPr>
        <p:spPr>
          <a:xfrm>
            <a:off x="838200" y="1169511"/>
            <a:ext cx="10515600" cy="5476949"/>
          </a:xfrm>
        </p:spPr>
        <p:txBody>
          <a:bodyPr>
            <a:normAutofit fontScale="77500" lnSpcReduction="20000"/>
          </a:bodyPr>
          <a:lstStyle/>
          <a:p>
            <a:pPr marL="0" indent="0">
              <a:buNone/>
            </a:pPr>
            <a:r>
              <a:rPr lang="en-GB" dirty="0"/>
              <a:t>Now that you have finished your main task, please enjoy some reading time.</a:t>
            </a:r>
          </a:p>
          <a:p>
            <a:pPr marL="0" indent="0">
              <a:buNone/>
            </a:pPr>
            <a:r>
              <a:rPr lang="en-GB" dirty="0"/>
              <a:t>You can read to yourself, an adult or sibling. </a:t>
            </a:r>
          </a:p>
          <a:p>
            <a:pPr marL="0" indent="0">
              <a:buNone/>
            </a:pPr>
            <a:endParaRPr lang="en-GB" dirty="0"/>
          </a:p>
          <a:p>
            <a:pPr marL="0" indent="0">
              <a:lnSpc>
                <a:spcPct val="120000"/>
              </a:lnSpc>
              <a:buNone/>
            </a:pPr>
            <a:r>
              <a:rPr lang="en-GB" dirty="0"/>
              <a:t>This can be done by logging on to your myON account, picking a book or magazine and enjoying at least 15 minutes reading time.</a:t>
            </a:r>
          </a:p>
          <a:p>
            <a:endParaRPr lang="en-GB" dirty="0"/>
          </a:p>
          <a:p>
            <a:pPr marL="0" indent="0">
              <a:buNone/>
            </a:pPr>
            <a:r>
              <a:rPr lang="en-GB" dirty="0">
                <a:hlinkClick r:id="rId2"/>
              </a:rPr>
              <a:t>https://www.myon.co.uk/login/index.html</a:t>
            </a:r>
            <a:endParaRPr lang="en-GB" dirty="0"/>
          </a:p>
          <a:p>
            <a:endParaRPr lang="en-GB" dirty="0"/>
          </a:p>
          <a:p>
            <a:pPr marL="0" indent="0">
              <a:buNone/>
            </a:pPr>
            <a:r>
              <a:rPr lang="en-GB" dirty="0"/>
              <a:t>Remember that your login is your first name and first letter of your surname then password: </a:t>
            </a:r>
          </a:p>
          <a:p>
            <a:pPr marL="0" indent="0">
              <a:buNone/>
            </a:pPr>
            <a:r>
              <a:rPr lang="en-GB" dirty="0" err="1"/>
              <a:t>harryp</a:t>
            </a:r>
            <a:endParaRPr lang="en-GB" dirty="0"/>
          </a:p>
          <a:p>
            <a:pPr marL="0" indent="0">
              <a:buNone/>
            </a:pPr>
            <a:r>
              <a:rPr lang="en-GB" dirty="0"/>
              <a:t>password1</a:t>
            </a:r>
          </a:p>
          <a:p>
            <a:pPr marL="0" indent="0">
              <a:buNone/>
            </a:pPr>
            <a:endParaRPr lang="en-GB" dirty="0"/>
          </a:p>
          <a:p>
            <a:pPr marL="0" indent="0">
              <a:buNone/>
            </a:pPr>
            <a:r>
              <a:rPr lang="en-GB" dirty="0"/>
              <a:t>Please email </a:t>
            </a:r>
            <a:r>
              <a:rPr lang="en-GB" u="sng" dirty="0">
                <a:hlinkClick r:id="rId3"/>
              </a:rPr>
              <a:t>trailblazerspupils@gmail.com</a:t>
            </a:r>
            <a:r>
              <a:rPr lang="en-GB" u="sng" dirty="0"/>
              <a:t> </a:t>
            </a:r>
            <a:r>
              <a:rPr lang="en-GB" dirty="0"/>
              <a:t> if you have any login issues. </a:t>
            </a:r>
          </a:p>
          <a:p>
            <a:pPr marL="0" indent="0">
              <a:buNone/>
            </a:pPr>
            <a:r>
              <a:rPr lang="en-GB" dirty="0"/>
              <a:t> </a:t>
            </a:r>
          </a:p>
        </p:txBody>
      </p:sp>
      <p:pic>
        <p:nvPicPr>
          <p:cNvPr id="4" name="Picture 3"/>
          <p:cNvPicPr>
            <a:picLocks noChangeAspect="1"/>
          </p:cNvPicPr>
          <p:nvPr/>
        </p:nvPicPr>
        <p:blipFill>
          <a:blip r:embed="rId4"/>
          <a:stretch>
            <a:fillRect/>
          </a:stretch>
        </p:blipFill>
        <p:spPr>
          <a:xfrm>
            <a:off x="8810700" y="4609048"/>
            <a:ext cx="2543100" cy="1150892"/>
          </a:xfrm>
          <a:prstGeom prst="rect">
            <a:avLst/>
          </a:prstGeom>
        </p:spPr>
      </p:pic>
      <p:sp>
        <p:nvSpPr>
          <p:cNvPr id="5" name="Rectangle 4">
            <a:extLst>
              <a:ext uri="{FF2B5EF4-FFF2-40B4-BE49-F238E27FC236}">
                <a16:creationId xmlns:a16="http://schemas.microsoft.com/office/drawing/2014/main" id="{8839B227-CC4F-DF47-B4E6-A6A522BB9F6F}"/>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14">
            <a:extLst>
              <a:ext uri="{FF2B5EF4-FFF2-40B4-BE49-F238E27FC236}">
                <a16:creationId xmlns:a16="http://schemas.microsoft.com/office/drawing/2014/main" id="{0837828E-41A5-DE48-A97C-616FBD2F47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52752" y="220375"/>
            <a:ext cx="880485" cy="88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6397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71" y="864970"/>
            <a:ext cx="10515600" cy="1325563"/>
          </a:xfrm>
        </p:spPr>
        <p:txBody>
          <a:bodyPr/>
          <a:lstStyle/>
          <a:p>
            <a:r>
              <a:rPr lang="en-GB" dirty="0"/>
              <a:t>Read, copy, cover, spell this week’s spellings.</a:t>
            </a:r>
          </a:p>
        </p:txBody>
      </p:sp>
      <p:sp>
        <p:nvSpPr>
          <p:cNvPr id="7" name="Rectangle 6"/>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Friday 12</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February 2021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22F0DB3-86D0-284B-9CC8-E9FE39373ED5}"/>
              </a:ext>
            </a:extLst>
          </p:cNvPr>
          <p:cNvSpPr/>
          <p:nvPr/>
        </p:nvSpPr>
        <p:spPr>
          <a:xfrm>
            <a:off x="106363" y="90488"/>
            <a:ext cx="11979275" cy="66484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200"/>
          <p:cNvSpPr>
            <a:spLocks noChangeArrowheads="1"/>
          </p:cNvSpPr>
          <p:nvPr/>
        </p:nvSpPr>
        <p:spPr bwMode="auto">
          <a:xfrm>
            <a:off x="520506" y="2190533"/>
            <a:ext cx="198513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co-operate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re-enter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co-owner</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sugar-free </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
        <p:nvSpPr>
          <p:cNvPr id="10" name="Rectangle 9"/>
          <p:cNvSpPr/>
          <p:nvPr/>
        </p:nvSpPr>
        <p:spPr>
          <a:xfrm>
            <a:off x="3986528" y="2190533"/>
            <a:ext cx="2625287" cy="2677656"/>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forty-second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t</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wenty-seventh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re-sign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rPr>
              <a:t>r</a:t>
            </a:r>
            <a:r>
              <a:rPr kumimoji="0" lang="en-GB" altLang="en-US" sz="2800" b="1" i="0" u="none" strike="noStrike" kern="1200" cap="none" spc="0" normalizeH="0" baseline="0" noProof="0" dirty="0" smtClean="0">
                <a:ln>
                  <a:noFill/>
                </a:ln>
                <a:solidFill>
                  <a:prstClr val="black"/>
                </a:solidFill>
                <a:effectLst/>
                <a:uLnTx/>
                <a:uFillTx/>
                <a:latin typeface="Calibri" panose="020F0502020204030204"/>
                <a:ea typeface="+mn-ea"/>
                <a:cs typeface="Sassoon Infant Rg" pitchFamily="50" charset="0"/>
              </a:rPr>
              <a:t>e-treat</a:t>
            </a:r>
            <a:endParaRPr kumimoji="0" lang="en-GB" altLang="en-US" sz="2800" b="1" i="0" u="none" strike="noStrike" kern="1200" cap="none" spc="0" normalizeH="0" baseline="0" noProof="0" dirty="0">
              <a:ln>
                <a:noFill/>
              </a:ln>
              <a:solidFill>
                <a:prstClr val="black"/>
              </a:solidFill>
              <a:effectLst/>
              <a:uLnTx/>
              <a:uFillTx/>
              <a:latin typeface="Calibri" panose="020F0502020204030204"/>
              <a:ea typeface="+mn-ea"/>
              <a:cs typeface="Sassoon Infant Rg" pitchFamily="50" charset="0"/>
            </a:endParaRPr>
          </a:p>
        </p:txBody>
      </p:sp>
    </p:spTree>
    <p:extLst>
      <p:ext uri="{BB962C8B-B14F-4D97-AF65-F5344CB8AC3E}">
        <p14:creationId xmlns:p14="http://schemas.microsoft.com/office/powerpoint/2010/main" val="1918984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CC66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English </a:t>
            </a:r>
            <a:endPar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nSpc>
                <a:spcPct val="100000"/>
              </a:lnSpc>
              <a:spcBef>
                <a:spcPct val="0"/>
              </a:spcBef>
              <a:buNone/>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a:t>
            </a:r>
            <a:r>
              <a:rPr lang="en-GB" sz="3200" dirty="0">
                <a:solidFill>
                  <a:prstClr val="black"/>
                </a:solidFill>
                <a:latin typeface="Calibri" panose="020F0502020204030204"/>
              </a:rPr>
              <a:t>Friday 12</a:t>
            </a:r>
            <a:r>
              <a:rPr lang="en-GB" sz="3200" baseline="30000" dirty="0">
                <a:solidFill>
                  <a:prstClr val="black"/>
                </a:solidFill>
                <a:latin typeface="Calibri" panose="020F0502020204030204"/>
              </a:rPr>
              <a:t>th</a:t>
            </a:r>
            <a:r>
              <a:rPr lang="en-GB" sz="3200" dirty="0">
                <a:solidFill>
                  <a:prstClr val="black"/>
                </a:solidFill>
                <a:latin typeface="Calibri" panose="020F0502020204030204"/>
              </a:rPr>
              <a:t> February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2021 	</a:t>
            </a:r>
            <a:endParaRPr kumimoji="0" lang="en-GB"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63830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49275" y="2879726"/>
            <a:ext cx="10612654" cy="707886"/>
          </a:xfrm>
          <a:prstGeom prst="rect">
            <a:avLst/>
          </a:prstGeom>
          <a:noFill/>
        </p:spPr>
        <p:txBody>
          <a:bodyPr lIns="91440" tIns="45720" rIns="91440" bIns="45720" anchor="t">
            <a:spAutoFit/>
          </a:bodyPr>
          <a:lstStyle/>
          <a:p>
            <a:pPr lvl="0">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a:t>
            </a:r>
            <a:r>
              <a:rPr lang="en-GB" sz="4000" u="sng" dirty="0">
                <a:solidFill>
                  <a:prstClr val="black"/>
                </a:solidFill>
              </a:rPr>
              <a:t>To be able to read aloud with intonation. </a:t>
            </a:r>
            <a:endParaRPr kumimoji="0" lang="en-US" sz="40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pic>
        <p:nvPicPr>
          <p:cNvPr id="3083" name="Picture 13">
            <a:extLst>
              <a:ext uri="{FF2B5EF4-FFF2-40B4-BE49-F238E27FC236}">
                <a16:creationId xmlns:a16="http://schemas.microsoft.com/office/drawing/2014/main" id="{19C9197C-26D6-EB44-86CA-9D132ABCC1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6613" y="5962650"/>
            <a:ext cx="833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902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1" y="334714"/>
            <a:ext cx="8743042"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panose="020F0502020204030204"/>
              </a:rPr>
              <a:t>Friday fun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panose="020F0502020204030204"/>
              </a:rPr>
              <a:t>Yesterday, you wrote about a new planet. Today, to practise your reading skills, you are going to read out loud your new discovery.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latin typeface="Calibri" panose="020F0502020204030204"/>
              </a:rPr>
              <a:t>An important skills when reading out loud is using intonation for effect.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panose="020F0502020204030204"/>
            </a:endParaRPr>
          </a:p>
          <a:p>
            <a:pPr lvl="0">
              <a:defRPr/>
            </a:pPr>
            <a:r>
              <a:rPr lang="en-GB" sz="2000" dirty="0" smtClean="0">
                <a:solidFill>
                  <a:prstClr val="black"/>
                </a:solidFill>
                <a:latin typeface="Calibri" panose="020F0502020204030204"/>
              </a:rPr>
              <a:t>Someone who does this very well is </a:t>
            </a:r>
            <a:r>
              <a:rPr lang="en-GB" sz="2000" dirty="0">
                <a:solidFill>
                  <a:prstClr val="black"/>
                </a:solidFill>
              </a:rPr>
              <a:t>David </a:t>
            </a:r>
            <a:r>
              <a:rPr lang="en-GB" sz="2000" dirty="0" smtClean="0">
                <a:solidFill>
                  <a:prstClr val="black"/>
                </a:solidFill>
              </a:rPr>
              <a:t>Attenborough when he talks about animals and places. </a:t>
            </a:r>
            <a:endParaRPr lang="en-GB" sz="2000" dirty="0" smtClean="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lang="en-GB" sz="20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GB" sz="2000" dirty="0" smtClean="0">
                <a:solidFill>
                  <a:prstClr val="black"/>
                </a:solidFill>
                <a:latin typeface="Calibri" panose="020F0502020204030204"/>
              </a:rPr>
              <a:t>Here is an example David Attenborough talking about a bird. </a:t>
            </a:r>
          </a:p>
          <a:p>
            <a:pPr lvl="0">
              <a:defRPr/>
            </a:pPr>
            <a:r>
              <a:rPr lang="en-GB" sz="2000" dirty="0">
                <a:solidFill>
                  <a:prstClr val="black"/>
                </a:solidFill>
                <a:hlinkClick r:id="rId3"/>
              </a:rPr>
              <a:t>https://</a:t>
            </a:r>
            <a:r>
              <a:rPr lang="en-GB" sz="2000" dirty="0" smtClean="0">
                <a:solidFill>
                  <a:prstClr val="black"/>
                </a:solidFill>
                <a:hlinkClick r:id="rId3"/>
              </a:rPr>
              <a:t>www.youtube.com/watch?v=mSB71jNq-yQ</a:t>
            </a:r>
            <a:r>
              <a:rPr lang="en-GB" sz="2000" dirty="0" smtClean="0">
                <a:solidFill>
                  <a:prstClr val="black"/>
                </a:solidFill>
              </a:rPr>
              <a:t> </a:t>
            </a:r>
          </a:p>
          <a:p>
            <a:pPr lvl="0">
              <a:defRPr/>
            </a:pPr>
            <a:endParaRPr kumimoji="0" lang="en-GB" sz="2000" b="0" i="0" strike="noStrike" kern="1200" cap="none" spc="0" normalizeH="0" baseline="0" noProof="0" dirty="0">
              <a:ln>
                <a:noFill/>
              </a:ln>
              <a:solidFill>
                <a:prstClr val="black"/>
              </a:solidFill>
              <a:effectLst/>
              <a:uLnTx/>
              <a:uFillTx/>
              <a:latin typeface="Calibri" panose="020F0502020204030204"/>
            </a:endParaRPr>
          </a:p>
          <a:p>
            <a:pPr lvl="0">
              <a:defRPr/>
            </a:pPr>
            <a:r>
              <a:rPr lang="en-GB" sz="2000" dirty="0" smtClean="0">
                <a:solidFill>
                  <a:prstClr val="black"/>
                </a:solidFill>
                <a:latin typeface="Calibri" panose="020F0502020204030204"/>
              </a:rPr>
              <a:t>You could: </a:t>
            </a:r>
          </a:p>
          <a:p>
            <a:pPr marL="457200" lvl="0" indent="-457200">
              <a:buFont typeface="Wingdings" panose="05000000000000000000" pitchFamily="2" charset="2"/>
              <a:buChar char="ü"/>
              <a:defRPr/>
            </a:pPr>
            <a:r>
              <a:rPr kumimoji="0" lang="en-GB" sz="2000" b="0" i="0" strike="noStrike" kern="1200" cap="none" spc="0" normalizeH="0" baseline="0" noProof="0" dirty="0" smtClean="0">
                <a:ln>
                  <a:noFill/>
                </a:ln>
                <a:solidFill>
                  <a:prstClr val="black"/>
                </a:solidFill>
                <a:effectLst/>
                <a:uLnTx/>
                <a:uFillTx/>
                <a:latin typeface="Calibri" panose="020F0502020204030204"/>
              </a:rPr>
              <a:t>Read</a:t>
            </a:r>
            <a:r>
              <a:rPr kumimoji="0" lang="en-GB" sz="2000" b="0" i="0" strike="noStrike" kern="1200" cap="none" spc="0" normalizeH="0" noProof="0" dirty="0" smtClean="0">
                <a:ln>
                  <a:noFill/>
                </a:ln>
                <a:solidFill>
                  <a:prstClr val="black"/>
                </a:solidFill>
                <a:effectLst/>
                <a:uLnTx/>
                <a:uFillTx/>
                <a:latin typeface="Calibri" panose="020F0502020204030204"/>
              </a:rPr>
              <a:t> to a family</a:t>
            </a:r>
            <a:r>
              <a:rPr lang="en-GB" sz="2000" dirty="0" smtClean="0">
                <a:solidFill>
                  <a:prstClr val="black"/>
                </a:solidFill>
                <a:latin typeface="Calibri" panose="020F0502020204030204"/>
              </a:rPr>
              <a:t>y member using intonation </a:t>
            </a:r>
          </a:p>
          <a:p>
            <a:pPr marL="457200" lvl="0" indent="-457200">
              <a:buFont typeface="Wingdings" panose="05000000000000000000" pitchFamily="2" charset="2"/>
              <a:buChar char="ü"/>
              <a:defRPr/>
            </a:pPr>
            <a:r>
              <a:rPr kumimoji="0" lang="en-GB" sz="2000" b="0" i="0" strike="noStrike" kern="1200" cap="none" spc="0" normalizeH="0" baseline="0" noProof="0" dirty="0" smtClean="0">
                <a:ln>
                  <a:noFill/>
                </a:ln>
                <a:solidFill>
                  <a:prstClr val="black"/>
                </a:solidFill>
                <a:effectLst/>
                <a:uLnTx/>
                <a:uFillTx/>
                <a:latin typeface="Calibri" panose="020F0502020204030204"/>
              </a:rPr>
              <a:t>Create an iMovie if you have an iPad </a:t>
            </a:r>
          </a:p>
          <a:p>
            <a:pPr marL="457200" lvl="0" indent="-457200">
              <a:buFont typeface="Wingdings" panose="05000000000000000000" pitchFamily="2" charset="2"/>
              <a:buChar char="ü"/>
              <a:defRPr/>
            </a:pPr>
            <a:r>
              <a:rPr lang="en-GB" sz="2000" dirty="0" smtClean="0">
                <a:solidFill>
                  <a:prstClr val="black"/>
                </a:solidFill>
                <a:latin typeface="Calibri" panose="020F0502020204030204"/>
              </a:rPr>
              <a:t>Record an audio clip on PowerPoint </a:t>
            </a:r>
            <a:endParaRPr kumimoji="0" lang="en-GB" sz="2800" b="0" i="0" strike="noStrike" kern="1200" cap="none" spc="0" normalizeH="0" baseline="0" noProof="0" dirty="0">
              <a:ln>
                <a:noFill/>
              </a:ln>
              <a:solidFill>
                <a:prstClr val="black"/>
              </a:solidFill>
              <a:effectLst/>
              <a:uLnTx/>
              <a:uFillTx/>
              <a:latin typeface="Calibri" panose="020F050202020403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99" y="5690025"/>
            <a:ext cx="1299108" cy="964684"/>
          </a:xfrm>
          <a:prstGeom prst="rect">
            <a:avLst/>
          </a:prstGeom>
        </p:spPr>
      </p:pic>
      <p:sp>
        <p:nvSpPr>
          <p:cNvPr id="2" name="Cloud Callout 1"/>
          <p:cNvSpPr/>
          <p:nvPr/>
        </p:nvSpPr>
        <p:spPr>
          <a:xfrm>
            <a:off x="8447315" y="1378454"/>
            <a:ext cx="3628571" cy="1698172"/>
          </a:xfrm>
          <a:prstGeom prst="cloudCallout">
            <a:avLst>
              <a:gd name="adj1" fmla="val -65233"/>
              <a:gd name="adj2" fmla="val -135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Intonation is changing the pitch and volume of your voice or adding emphasis to words. </a:t>
            </a:r>
            <a:endParaRPr lang="en-GB" dirty="0">
              <a:solidFill>
                <a:schemeClr val="tx1"/>
              </a:solidFill>
            </a:endParaRPr>
          </a:p>
        </p:txBody>
      </p:sp>
    </p:spTree>
    <p:extLst>
      <p:ext uri="{BB962C8B-B14F-4D97-AF65-F5344CB8AC3E}">
        <p14:creationId xmlns:p14="http://schemas.microsoft.com/office/powerpoint/2010/main" val="377316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266"/>
          <a:stretch/>
        </p:blipFill>
        <p:spPr>
          <a:xfrm>
            <a:off x="1513835" y="1176023"/>
            <a:ext cx="9164329" cy="4448922"/>
          </a:xfrm>
          <a:prstGeom prst="rect">
            <a:avLst/>
          </a:prstGeom>
        </p:spPr>
      </p:pic>
      <p:sp>
        <p:nvSpPr>
          <p:cNvPr id="3" name="Rectangle 2"/>
          <p:cNvSpPr/>
          <p:nvPr/>
        </p:nvSpPr>
        <p:spPr>
          <a:xfrm>
            <a:off x="9268691" y="1440873"/>
            <a:ext cx="1676400" cy="1233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5FB04D2-0EAD-914A-B5B9-2CC2F2FA6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60" y="5494317"/>
            <a:ext cx="1442518" cy="1071177"/>
          </a:xfrm>
          <a:prstGeom prst="rect">
            <a:avLst/>
          </a:prstGeom>
        </p:spPr>
      </p:pic>
    </p:spTree>
    <p:extLst>
      <p:ext uri="{BB962C8B-B14F-4D97-AF65-F5344CB8AC3E}">
        <p14:creationId xmlns:p14="http://schemas.microsoft.com/office/powerpoint/2010/main" val="171403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1457015"/>
              </p:ext>
            </p:extLst>
          </p:nvPr>
        </p:nvGraphicFramePr>
        <p:xfrm>
          <a:off x="1796472" y="1509374"/>
          <a:ext cx="8525164" cy="4044203"/>
        </p:xfrm>
        <a:graphic>
          <a:graphicData uri="http://schemas.openxmlformats.org/drawingml/2006/table">
            <a:tbl>
              <a:tblPr firstRow="1" bandRow="1">
                <a:tableStyleId>{2D5ABB26-0587-4C30-8999-92F81FD0307C}</a:tableStyleId>
              </a:tblPr>
              <a:tblGrid>
                <a:gridCol w="4262582">
                  <a:extLst>
                    <a:ext uri="{9D8B030D-6E8A-4147-A177-3AD203B41FA5}">
                      <a16:colId xmlns:a16="http://schemas.microsoft.com/office/drawing/2014/main" val="4172820894"/>
                    </a:ext>
                  </a:extLst>
                </a:gridCol>
                <a:gridCol w="4262582">
                  <a:extLst>
                    <a:ext uri="{9D8B030D-6E8A-4147-A177-3AD203B41FA5}">
                      <a16:colId xmlns:a16="http://schemas.microsoft.com/office/drawing/2014/main" val="2442554795"/>
                    </a:ext>
                  </a:extLst>
                </a:gridCol>
              </a:tblGrid>
              <a:tr h="638080">
                <a:tc gridSpan="2">
                  <a:txBody>
                    <a:bodyPr/>
                    <a:lstStyle/>
                    <a:p>
                      <a:r>
                        <a:rPr lang="en-GB" sz="3200" dirty="0" smtClean="0">
                          <a:solidFill>
                            <a:schemeClr val="tx1"/>
                          </a:solidFill>
                        </a:rPr>
                        <a:t>Your categories are:</a:t>
                      </a:r>
                      <a:r>
                        <a:rPr lang="en-GB" sz="3200" baseline="0" dirty="0" smtClean="0">
                          <a:solidFill>
                            <a:schemeClr val="tx1"/>
                          </a:solidFill>
                        </a:rPr>
                        <a:t> </a:t>
                      </a:r>
                      <a:endParaRPr lang="en-GB" sz="32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0170230"/>
                  </a:ext>
                </a:extLst>
              </a:tr>
              <a:tr h="1546843">
                <a:tc>
                  <a:txBody>
                    <a:bodyPr/>
                    <a:lstStyle/>
                    <a:p>
                      <a:r>
                        <a:rPr lang="en-GB" sz="3200" b="1" dirty="0" smtClean="0">
                          <a:solidFill>
                            <a:srgbClr val="FF0000"/>
                          </a:solidFill>
                        </a:rPr>
                        <a:t>Venus </a:t>
                      </a:r>
                      <a:endParaRPr lang="en-GB"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b="1" dirty="0" smtClean="0">
                          <a:solidFill>
                            <a:srgbClr val="FF0000"/>
                          </a:solidFill>
                        </a:rPr>
                        <a:t>Mars </a:t>
                      </a:r>
                      <a:endParaRPr lang="en-GB"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7853478"/>
                  </a:ext>
                </a:extLst>
              </a:tr>
              <a:tr h="850764">
                <a:tc>
                  <a:txBody>
                    <a:bodyPr/>
                    <a:lstStyle/>
                    <a:p>
                      <a:r>
                        <a:rPr lang="en-GB" sz="3200" b="1" dirty="0" smtClean="0">
                          <a:solidFill>
                            <a:srgbClr val="FF0000"/>
                          </a:solidFill>
                        </a:rPr>
                        <a:t>Saturn</a:t>
                      </a:r>
                      <a:r>
                        <a:rPr lang="en-GB" sz="3200" b="1" baseline="0" dirty="0" smtClean="0">
                          <a:solidFill>
                            <a:srgbClr val="FF0000"/>
                          </a:solidFill>
                        </a:rPr>
                        <a:t> </a:t>
                      </a:r>
                      <a:endParaRPr lang="en-GB"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200" b="1" dirty="0" smtClean="0">
                          <a:solidFill>
                            <a:srgbClr val="FF0000"/>
                          </a:solidFill>
                        </a:rPr>
                        <a:t>Neptune</a:t>
                      </a:r>
                      <a:endParaRPr lang="en-GB" sz="2800" baseline="0" dirty="0" smtClean="0"/>
                    </a:p>
                    <a:p>
                      <a:endParaRPr lang="en-GB" sz="2800" baseline="0" dirty="0" smtClean="0">
                        <a:solidFill>
                          <a:schemeClr val="tx1"/>
                        </a:solidFill>
                      </a:endParaRPr>
                    </a:p>
                    <a:p>
                      <a:endParaRPr lang="en-GB" sz="2800" baseline="0" dirty="0" smtClean="0">
                        <a:solidFill>
                          <a:schemeClr val="tx1"/>
                        </a:solidFill>
                      </a:endParaRPr>
                    </a:p>
                    <a:p>
                      <a:endParaRPr lang="en-GB" sz="28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8533485"/>
                  </a:ext>
                </a:extLst>
              </a:tr>
            </a:tbl>
          </a:graphicData>
        </a:graphic>
      </p:graphicFrame>
      <p:pic>
        <p:nvPicPr>
          <p:cNvPr id="6" name="Picture 5">
            <a:extLst>
              <a:ext uri="{FF2B5EF4-FFF2-40B4-BE49-F238E27FC236}">
                <a16:creationId xmlns:a16="http://schemas.microsoft.com/office/drawing/2014/main" id="{C5FB04D2-0EAD-914A-B5B9-2CC2F2FA6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59" y="5553577"/>
            <a:ext cx="1442518" cy="1071177"/>
          </a:xfrm>
          <a:prstGeom prst="rect">
            <a:avLst/>
          </a:prstGeom>
        </p:spPr>
      </p:pic>
    </p:spTree>
    <p:extLst>
      <p:ext uri="{BB962C8B-B14F-4D97-AF65-F5344CB8AC3E}">
        <p14:creationId xmlns:p14="http://schemas.microsoft.com/office/powerpoint/2010/main" val="65243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1618" y="435262"/>
            <a:ext cx="9402527" cy="4714109"/>
          </a:xfrm>
          <a:prstGeom prst="rect">
            <a:avLst/>
          </a:prstGeom>
        </p:spPr>
      </p:pic>
      <p:sp>
        <p:nvSpPr>
          <p:cNvPr id="4" name="Rounded Rectangular Callout 3"/>
          <p:cNvSpPr/>
          <p:nvPr/>
        </p:nvSpPr>
        <p:spPr>
          <a:xfrm>
            <a:off x="6906293" y="5377851"/>
            <a:ext cx="4911634" cy="992777"/>
          </a:xfrm>
          <a:prstGeom prst="wedgeRoundRectCallout">
            <a:avLst>
              <a:gd name="adj1" fmla="val -44149"/>
              <a:gd name="adj2" fmla="val -6943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What information can you</a:t>
            </a:r>
            <a:r>
              <a:rPr lang="en-GB" dirty="0" smtClean="0">
                <a:solidFill>
                  <a:prstClr val="black"/>
                </a:solidFill>
                <a:latin typeface="Calibri" panose="020F0502020204030204"/>
              </a:rPr>
              <a:t> collect from this diagram about our four planets?</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loud 9"/>
          <p:cNvSpPr/>
          <p:nvPr/>
        </p:nvSpPr>
        <p:spPr>
          <a:xfrm>
            <a:off x="294976" y="4403137"/>
            <a:ext cx="3188366" cy="1777273"/>
          </a:xfrm>
          <a:custGeom>
            <a:avLst/>
            <a:gdLst>
              <a:gd name="f0" fmla="val 10800000"/>
              <a:gd name="f1" fmla="val 5400000"/>
              <a:gd name="f2" fmla="val 180"/>
              <a:gd name="f3" fmla="val w"/>
              <a:gd name="f4" fmla="val h"/>
              <a:gd name="f5" fmla="val 0"/>
              <a:gd name="f6" fmla="val 43200"/>
              <a:gd name="f7" fmla="+- 0 0 11429249"/>
              <a:gd name="f8" fmla="+- 0 0 8646143"/>
              <a:gd name="f9" fmla="+- 0 0 8748475"/>
              <a:gd name="f10" fmla="+- 0 0 7859163"/>
              <a:gd name="f11" fmla="+- 0 0 4722533"/>
              <a:gd name="f12" fmla="+- 0 0 2776035"/>
              <a:gd name="f13" fmla="+- 0 0 16496525"/>
              <a:gd name="f14" fmla="+- 0 0 14809710"/>
              <a:gd name="f15" fmla="+- 0 0 4217541"/>
              <a:gd name="f16" fmla="+- 0 0 824660"/>
              <a:gd name="f17" fmla="+- 0 0 8950887"/>
              <a:gd name="f18" fmla="+- 0 0 9809656"/>
              <a:gd name="f19" fmla="+- 0 0 4002417"/>
              <a:gd name="f20" fmla="val 3900"/>
              <a:gd name="f21" fmla="val 14370"/>
              <a:gd name="f22" fmla="val 6753"/>
              <a:gd name="f23" fmla="val 9190"/>
              <a:gd name="f24" fmla="val 7426832"/>
              <a:gd name="f25" fmla="val 5333"/>
              <a:gd name="f26" fmla="val 7267"/>
              <a:gd name="f27" fmla="val 5396714"/>
              <a:gd name="f28" fmla="val 4365"/>
              <a:gd name="f29" fmla="val 5945"/>
              <a:gd name="f30" fmla="val 5983381"/>
              <a:gd name="f31" fmla="val 4857"/>
              <a:gd name="f32" fmla="val 6595"/>
              <a:gd name="f33" fmla="val 7034504"/>
              <a:gd name="f34" fmla="val 7273"/>
              <a:gd name="f35" fmla="val 6541615"/>
              <a:gd name="f36" fmla="val 6775"/>
              <a:gd name="f37" fmla="val 9220"/>
              <a:gd name="f38" fmla="val 7816140"/>
              <a:gd name="f39" fmla="val 5785"/>
              <a:gd name="f40" fmla="val 7867"/>
              <a:gd name="f41" fmla="val 37501"/>
              <a:gd name="f42" fmla="val 6842000"/>
              <a:gd name="f43" fmla="val 6752"/>
              <a:gd name="f44" fmla="val 9215"/>
              <a:gd name="f45" fmla="val 1347096"/>
              <a:gd name="f46" fmla="val 6910353"/>
              <a:gd name="f47" fmla="val 7720"/>
              <a:gd name="f48" fmla="val 10543"/>
              <a:gd name="f49" fmla="val 3974558"/>
              <a:gd name="f50" fmla="val 4542661"/>
              <a:gd name="f51" fmla="val 4360"/>
              <a:gd name="f52" fmla="val 5918"/>
              <a:gd name="f53" fmla="val 8804134"/>
              <a:gd name="f54" fmla="val 4345"/>
              <a:gd name="f55" fmla="val 9151131"/>
              <a:gd name="f56" fmla="val 4693"/>
              <a:gd name="f57" fmla="val 26177"/>
              <a:gd name="f58" fmla="val 5204520"/>
              <a:gd name="f59" fmla="val 1585770"/>
              <a:gd name="f60" fmla="val 6928"/>
              <a:gd name="f61" fmla="val 34899"/>
              <a:gd name="f62" fmla="val 4416628"/>
              <a:gd name="f63" fmla="val 686848"/>
              <a:gd name="f64" fmla="val 16478"/>
              <a:gd name="f65" fmla="val 39090"/>
              <a:gd name="f66" fmla="val 8257448"/>
              <a:gd name="f67" fmla="val 844866"/>
              <a:gd name="f68" fmla="val 28827"/>
              <a:gd name="f69" fmla="val 34751"/>
              <a:gd name="f70" fmla="val 387196"/>
              <a:gd name="f71" fmla="val 959901"/>
              <a:gd name="f72" fmla="val 34129"/>
              <a:gd name="f73" fmla="val 22954"/>
              <a:gd name="f74" fmla="val 4255042"/>
              <a:gd name="f75" fmla="val 41798"/>
              <a:gd name="f76" fmla="val 15354"/>
              <a:gd name="f77" fmla="val 1819082"/>
              <a:gd name="f78" fmla="val 1665090"/>
              <a:gd name="f79" fmla="val 38324"/>
              <a:gd name="f80" fmla="val 5426"/>
              <a:gd name="f81" fmla="val 891534"/>
              <a:gd name="f82" fmla="val 29078"/>
              <a:gd name="f83" fmla="val 3952"/>
              <a:gd name="f84" fmla="val 1091722"/>
              <a:gd name="f85" fmla="val 22141"/>
              <a:gd name="f86" fmla="val 4720"/>
              <a:gd name="f87" fmla="val 1061181"/>
              <a:gd name="f88" fmla="val 14000"/>
              <a:gd name="f89" fmla="val 5192"/>
              <a:gd name="f90" fmla="val 739161"/>
              <a:gd name="f91" fmla="val 4127"/>
              <a:gd name="f92" fmla="val 15789"/>
              <a:gd name="f93" fmla="val 9459261"/>
              <a:gd name="f94" fmla="val 711490"/>
              <a:gd name="f95" fmla="+- 0 0 -90"/>
              <a:gd name="f96" fmla="+- 0 0 -180"/>
              <a:gd name="f97" fmla="+- 0 0 -270"/>
              <a:gd name="f98" fmla="+- 0 0 -360"/>
              <a:gd name="f99" fmla="*/ f3 1 43200"/>
              <a:gd name="f100" fmla="*/ f4 1 43200"/>
              <a:gd name="f101" fmla="+- f6 0 f5"/>
              <a:gd name="f102" fmla="*/ f95 f0 1"/>
              <a:gd name="f103" fmla="*/ f96 f0 1"/>
              <a:gd name="f104" fmla="*/ f97 f0 1"/>
              <a:gd name="f105" fmla="*/ f98 f0 1"/>
              <a:gd name="f106" fmla="*/ f101 1 2"/>
              <a:gd name="f107" fmla="*/ f101 1 43200"/>
              <a:gd name="f108" fmla="*/ f101 2977 1"/>
              <a:gd name="f109" fmla="*/ f101 3262 1"/>
              <a:gd name="f110" fmla="*/ f101 17087 1"/>
              <a:gd name="f111" fmla="*/ f101 17337 1"/>
              <a:gd name="f112" fmla="*/ f101 67 1"/>
              <a:gd name="f113" fmla="*/ f101 21577 1"/>
              <a:gd name="f114" fmla="*/ f101 21582 1"/>
              <a:gd name="f115" fmla="*/ f101 1235 1"/>
              <a:gd name="f116" fmla="*/ f102 1 f2"/>
              <a:gd name="f117" fmla="*/ f103 1 f2"/>
              <a:gd name="f118" fmla="*/ f104 1 f2"/>
              <a:gd name="f119" fmla="*/ f105 1 f2"/>
              <a:gd name="f120" fmla="+- f5 f106 0"/>
              <a:gd name="f121" fmla="*/ f108 1 21600"/>
              <a:gd name="f122" fmla="*/ f109 1 21600"/>
              <a:gd name="f123" fmla="*/ f110 1 21600"/>
              <a:gd name="f124" fmla="*/ f111 1 21600"/>
              <a:gd name="f125" fmla="*/ f112 1 21600"/>
              <a:gd name="f126" fmla="*/ f113 1 21600"/>
              <a:gd name="f127" fmla="*/ f114 1 21600"/>
              <a:gd name="f128" fmla="*/ f115 1 21600"/>
              <a:gd name="f129" fmla="+- f116 0 f1"/>
              <a:gd name="f130" fmla="+- f117 0 f1"/>
              <a:gd name="f131" fmla="+- f118 0 f1"/>
              <a:gd name="f132" fmla="+- f119 0 f1"/>
              <a:gd name="f133" fmla="*/ f127 1 f107"/>
              <a:gd name="f134" fmla="*/ f120 1 f107"/>
              <a:gd name="f135" fmla="*/ f126 1 f107"/>
              <a:gd name="f136" fmla="*/ f125 1 f107"/>
              <a:gd name="f137" fmla="*/ f128 1 f107"/>
              <a:gd name="f138" fmla="*/ f121 1 f107"/>
              <a:gd name="f139" fmla="*/ f123 1 f107"/>
              <a:gd name="f140" fmla="*/ f122 1 f107"/>
              <a:gd name="f141" fmla="*/ f124 1 f107"/>
              <a:gd name="f142" fmla="*/ f138 f99 1"/>
              <a:gd name="f143" fmla="*/ f139 f99 1"/>
              <a:gd name="f144" fmla="*/ f141 f100 1"/>
              <a:gd name="f145" fmla="*/ f140 f100 1"/>
              <a:gd name="f146" fmla="*/ f133 f99 1"/>
              <a:gd name="f147" fmla="*/ f134 f100 1"/>
              <a:gd name="f148" fmla="*/ f134 f99 1"/>
              <a:gd name="f149" fmla="*/ f135 f100 1"/>
              <a:gd name="f150" fmla="*/ f136 f99 1"/>
              <a:gd name="f151" fmla="*/ f137 f100 1"/>
            </a:gdLst>
            <a:ahLst/>
            <a:cxnLst>
              <a:cxn ang="3cd4">
                <a:pos x="hc" y="t"/>
              </a:cxn>
              <a:cxn ang="0">
                <a:pos x="r" y="vc"/>
              </a:cxn>
              <a:cxn ang="cd4">
                <a:pos x="hc" y="b"/>
              </a:cxn>
              <a:cxn ang="cd2">
                <a:pos x="l" y="vc"/>
              </a:cxn>
              <a:cxn ang="f129">
                <a:pos x="f146" y="f147"/>
              </a:cxn>
              <a:cxn ang="f130">
                <a:pos x="f148" y="f149"/>
              </a:cxn>
              <a:cxn ang="f131">
                <a:pos x="f150" y="f147"/>
              </a:cxn>
              <a:cxn ang="f132">
                <a:pos x="f148" y="f151"/>
              </a:cxn>
            </a:cxnLst>
            <a:rect l="f142" t="f145" r="f143" b="f144"/>
            <a:pathLst>
              <a:path w="43200" h="43200">
                <a:moveTo>
                  <a:pt x="f20" y="f21"/>
                </a:moveTo>
                <a:arcTo wR="f22" hR="f23" stAng="f7" swAng="f24"/>
                <a:arcTo wR="f25" hR="f26" stAng="f8" swAng="f27"/>
                <a:arcTo wR="f28" hR="f29" stAng="f9" swAng="f30"/>
                <a:arcTo wR="f31" hR="f32" stAng="f10" swAng="f33"/>
                <a:arcTo wR="f25" hR="f34" stAng="f11" swAng="f35"/>
                <a:arcTo wR="f36" hR="f37" stAng="f12" swAng="f38"/>
                <a:arcTo wR="f39" hR="f40" stAng="f41" swAng="f42"/>
                <a:arcTo wR="f43" hR="f44" stAng="f45" swAng="f46"/>
                <a:arcTo wR="f47" hR="f48" stAng="f49" swAng="f50"/>
                <a:arcTo wR="f51" hR="f52" stAng="f13" swAng="f53"/>
                <a:arcTo wR="f54" hR="f29" stAng="f14" swAng="f55"/>
                <a:close/>
              </a:path>
              <a:path w="43200" h="43200" fill="none">
                <a:moveTo>
                  <a:pt x="f56" y="f57"/>
                </a:moveTo>
                <a:arcTo wR="f54" hR="f29" stAng="f58" swAng="f59"/>
                <a:moveTo>
                  <a:pt x="f60" y="f61"/>
                </a:moveTo>
                <a:arcTo wR="f51" hR="f52" stAng="f62" swAng="f63"/>
                <a:moveTo>
                  <a:pt x="f64" y="f65"/>
                </a:moveTo>
                <a:arcTo wR="f43" hR="f44" stAng="f66" swAng="f67"/>
                <a:moveTo>
                  <a:pt x="f68" y="f69"/>
                </a:moveTo>
                <a:arcTo wR="f43" hR="f44" stAng="f70" swAng="f71"/>
                <a:moveTo>
                  <a:pt x="f72" y="f73"/>
                </a:moveTo>
                <a:arcTo wR="f39" hR="f40" stAng="f15" swAng="f74"/>
                <a:moveTo>
                  <a:pt x="f75" y="f76"/>
                </a:moveTo>
                <a:arcTo wR="f25" hR="f34" stAng="f77" swAng="f78"/>
                <a:moveTo>
                  <a:pt x="f79" y="f80"/>
                </a:moveTo>
                <a:arcTo wR="f31" hR="f32" stAng="f16" swAng="f81"/>
                <a:moveTo>
                  <a:pt x="f82" y="f83"/>
                </a:moveTo>
                <a:arcTo wR="f31" hR="f32" stAng="f17" swAng="f84"/>
                <a:moveTo>
                  <a:pt x="f85" y="f86"/>
                </a:moveTo>
                <a:arcTo wR="f28" hR="f29" stAng="f18" swAng="f87"/>
                <a:moveTo>
                  <a:pt x="f88" y="f89"/>
                </a:moveTo>
                <a:arcTo wR="f22" hR="f23" stAng="f19" swAng="f90"/>
                <a:moveTo>
                  <a:pt x="f91" y="f92"/>
                </a:moveTo>
                <a:arcTo wR="f22" hR="f23" stAng="f93" swAng="f94"/>
              </a:path>
            </a:pathLst>
          </a:custGeom>
          <a:solidFill>
            <a:schemeClr val="bg1"/>
          </a:solidFill>
          <a:ln w="12701" cap="flat">
            <a:solidFill>
              <a:srgbClr val="A6A6A6"/>
            </a:solidFill>
            <a:prstDash val="solid"/>
            <a:miter/>
          </a:ln>
          <a:effectLst>
            <a:outerShdw dist="38103" dir="5400000" algn="tl">
              <a:srgbClr val="000000">
                <a:alpha val="4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Click on the link to watch </a:t>
            </a:r>
            <a:r>
              <a:rPr lang="en-GB" sz="1800" b="0" i="0" u="none" strike="noStrike" kern="1200" cap="none" spc="0" baseline="0" dirty="0" smtClean="0">
                <a:solidFill>
                  <a:srgbClr val="000000"/>
                </a:solidFill>
                <a:uFillTx/>
                <a:latin typeface="Calibri"/>
              </a:rPr>
              <a:t>a </a:t>
            </a:r>
            <a:r>
              <a:rPr lang="en-GB" sz="1800" b="0" i="0" u="none" strike="noStrike" kern="1200" cap="none" spc="0" baseline="0" dirty="0">
                <a:solidFill>
                  <a:srgbClr val="000000"/>
                </a:solidFill>
                <a:uFillTx/>
                <a:latin typeface="Calibri"/>
              </a:rPr>
              <a:t>video and learn more about </a:t>
            </a:r>
            <a:r>
              <a:rPr lang="en-GB" sz="1800" b="0" i="0" u="none" strike="noStrike" kern="1200" cap="none" spc="0" baseline="0" dirty="0" smtClean="0">
                <a:solidFill>
                  <a:srgbClr val="000000"/>
                </a:solidFill>
                <a:uFillTx/>
                <a:latin typeface="Calibri"/>
              </a:rPr>
              <a:t>our solar system. </a:t>
            </a:r>
            <a:endParaRPr lang="en-GB" sz="1800" b="0" i="0" u="none" strike="noStrike" kern="1200" cap="none" spc="0" baseline="0" dirty="0">
              <a:solidFill>
                <a:srgbClr val="000000"/>
              </a:solidFill>
              <a:uFillTx/>
              <a:latin typeface="Calibri"/>
            </a:endParaRPr>
          </a:p>
        </p:txBody>
      </p:sp>
      <p:sp>
        <p:nvSpPr>
          <p:cNvPr id="6" name="TextBox 9"/>
          <p:cNvSpPr txBox="1"/>
          <p:nvPr/>
        </p:nvSpPr>
        <p:spPr>
          <a:xfrm>
            <a:off x="294976" y="6185962"/>
            <a:ext cx="5343824" cy="369332"/>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GB" dirty="0">
                <a:solidFill>
                  <a:srgbClr val="000000"/>
                </a:solidFill>
                <a:hlinkClick r:id="rId3"/>
              </a:rPr>
              <a:t>https://</a:t>
            </a:r>
            <a:r>
              <a:rPr lang="en-GB" dirty="0" smtClean="0">
                <a:solidFill>
                  <a:srgbClr val="000000"/>
                </a:solidFill>
                <a:hlinkClick r:id="rId3"/>
              </a:rPr>
              <a:t>www.youtube.com/watch?v=libKVRa01L8</a:t>
            </a:r>
            <a:r>
              <a:rPr lang="en-GB" dirty="0" smtClean="0">
                <a:solidFill>
                  <a:srgbClr val="000000"/>
                </a:solidFill>
              </a:rPr>
              <a:t> </a:t>
            </a:r>
            <a:endParaRPr lang="en-GB" b="0" i="0" u="none" strike="noStrike" kern="1200" cap="none" spc="0" baseline="0" dirty="0">
              <a:solidFill>
                <a:srgbClr val="000000"/>
              </a:solidFill>
              <a:uFillTx/>
              <a:latin typeface="Calibri"/>
            </a:endParaRPr>
          </a:p>
        </p:txBody>
      </p:sp>
      <p:pic>
        <p:nvPicPr>
          <p:cNvPr id="10" name="Picture 9">
            <a:extLst>
              <a:ext uri="{FF2B5EF4-FFF2-40B4-BE49-F238E27FC236}">
                <a16:creationId xmlns:a16="http://schemas.microsoft.com/office/drawing/2014/main" id="{BAD652ED-B74D-0B40-8437-D20484576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76" y="280115"/>
            <a:ext cx="1299108" cy="964684"/>
          </a:xfrm>
          <a:prstGeom prst="rect">
            <a:avLst/>
          </a:prstGeom>
        </p:spPr>
      </p:pic>
    </p:spTree>
    <p:extLst>
      <p:ext uri="{BB962C8B-B14F-4D97-AF65-F5344CB8AC3E}">
        <p14:creationId xmlns:p14="http://schemas.microsoft.com/office/powerpoint/2010/main" val="33868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TotalTime>
  <Words>3355</Words>
  <Application>Microsoft Office PowerPoint</Application>
  <PresentationFormat>Widescreen</PresentationFormat>
  <Paragraphs>584</Paragraphs>
  <Slides>68</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68</vt:i4>
      </vt:variant>
    </vt:vector>
  </HeadingPairs>
  <TitlesOfParts>
    <vt:vector size="79" baseType="lpstr">
      <vt:lpstr>Arial</vt:lpstr>
      <vt:lpstr>Calibri</vt:lpstr>
      <vt:lpstr>Calibri Light</vt:lpstr>
      <vt:lpstr>Sassoon Infant Rg</vt:lpstr>
      <vt:lpstr>Times New Roman</vt:lpstr>
      <vt:lpstr>Twinkl</vt:lpstr>
      <vt:lpstr>Twinkl SemiBold</vt:lpstr>
      <vt:lpstr>Wingdings</vt:lpstr>
      <vt:lpstr>Office Theme</vt:lpstr>
      <vt:lpstr>1_Office Theme</vt:lpstr>
      <vt:lpstr>2_Office Theme</vt:lpstr>
      <vt:lpstr>PowerPoint Presentation</vt:lpstr>
      <vt:lpstr>PowerPoint Presentation</vt:lpstr>
      <vt:lpstr>Read, copy, cover, spell this week’s spellings.</vt:lpstr>
      <vt:lpstr>PowerPoint Presentation</vt:lpstr>
      <vt:lpstr>PowerPoint Presentation</vt:lpstr>
      <vt:lpstr>Our non-chronological report is going to be about a planet that you create. </vt:lpstr>
      <vt:lpstr>PowerPoint Presentation</vt:lpstr>
      <vt:lpstr>PowerPoint Presentation</vt:lpstr>
      <vt:lpstr>PowerPoint Presentation</vt:lpstr>
      <vt:lpstr>PowerPoint Presentation</vt:lpstr>
      <vt:lpstr>PowerPoint Presentation</vt:lpstr>
      <vt:lpstr>The notes that you have made today MUST be kept to help you with the rest of your non-chronological report lessons.  See you tomorrow.</vt:lpstr>
      <vt:lpstr>Reading time</vt:lpstr>
      <vt:lpstr>PowerPoint Presentation</vt:lpstr>
      <vt:lpstr>Read, copy, cover, spell this week’s spellings.</vt:lpstr>
      <vt:lpstr>PowerPoint Presentation</vt:lpstr>
      <vt:lpstr>PowerPoint Presentation</vt:lpstr>
      <vt:lpstr>Write the verbs that are written in the present tense.</vt:lpstr>
      <vt:lpstr>Write the verbs that are written in the present tense.</vt:lpstr>
      <vt:lpstr>What is present progressive?</vt:lpstr>
      <vt:lpstr>PowerPoint Presentation</vt:lpstr>
      <vt:lpstr>PowerPoint Presentation</vt:lpstr>
      <vt:lpstr>PowerPoint Presentation</vt:lpstr>
      <vt:lpstr>PowerPoint Presentation</vt:lpstr>
      <vt:lpstr>Write the verb in the present progressive tense.</vt:lpstr>
      <vt:lpstr>Write the verb in the present progressive tense.</vt:lpstr>
      <vt:lpstr>Write the verb in the present progressive tense.</vt:lpstr>
      <vt:lpstr>Write the verb in the present progressive tense.</vt:lpstr>
      <vt:lpstr>Write the verb in the present progressive tense.</vt:lpstr>
      <vt:lpstr>Write the verb in the present progressive tense.</vt:lpstr>
      <vt:lpstr>Can you write the correct verb in these sentences for present progressive tense?</vt:lpstr>
      <vt:lpstr>Can you write the correct verb in these sentences for present progressive tense?</vt:lpstr>
      <vt:lpstr>PowerPoint Presentation</vt:lpstr>
      <vt:lpstr>PowerPoint Presentation</vt:lpstr>
      <vt:lpstr>Task</vt:lpstr>
      <vt:lpstr>Reading time</vt:lpstr>
      <vt:lpstr>PowerPoint Presentation</vt:lpstr>
      <vt:lpstr>Read, copy, cover, spell this week’s spellings.</vt:lpstr>
      <vt:lpstr>PowerPoint Presentation</vt:lpstr>
      <vt:lpstr>Fact or Opinion?</vt:lpstr>
      <vt:lpstr>Definitions</vt:lpstr>
      <vt:lpstr>Fact or Opinion?</vt:lpstr>
      <vt:lpstr>Fact or Opinion?</vt:lpstr>
      <vt:lpstr>Identify facts and opinions in this paragraph.</vt:lpstr>
      <vt:lpstr>Can You Identify Facts and     Opinions in This Paragraph?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time</vt:lpstr>
      <vt:lpstr>PowerPoint Presentation</vt:lpstr>
      <vt:lpstr>Read, copy, cover, spell this week’s spellings.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 time</vt:lpstr>
      <vt:lpstr>Read, copy, cover, spell this week’s spellings.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Eyre</dc:creator>
  <cp:lastModifiedBy>Paul Gingell</cp:lastModifiedBy>
  <cp:revision>135</cp:revision>
  <dcterms:created xsi:type="dcterms:W3CDTF">2021-01-25T21:17:53Z</dcterms:created>
  <dcterms:modified xsi:type="dcterms:W3CDTF">2021-02-04T16:20:43Z</dcterms:modified>
</cp:coreProperties>
</file>