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 id="2147483694" r:id="rId6"/>
    <p:sldMasterId id="2147483706" r:id="rId7"/>
  </p:sldMasterIdLst>
  <p:notesMasterIdLst>
    <p:notesMasterId r:id="rId40"/>
  </p:notesMasterIdLst>
  <p:sldIdLst>
    <p:sldId id="477" r:id="rId8"/>
    <p:sldId id="257" r:id="rId9"/>
    <p:sldId id="328" r:id="rId10"/>
    <p:sldId id="453" r:id="rId11"/>
    <p:sldId id="411" r:id="rId12"/>
    <p:sldId id="454" r:id="rId13"/>
    <p:sldId id="455" r:id="rId14"/>
    <p:sldId id="456" r:id="rId15"/>
    <p:sldId id="457" r:id="rId16"/>
    <p:sldId id="458" r:id="rId17"/>
    <p:sldId id="459" r:id="rId18"/>
    <p:sldId id="460" r:id="rId19"/>
    <p:sldId id="466" r:id="rId20"/>
    <p:sldId id="461" r:id="rId21"/>
    <p:sldId id="476" r:id="rId22"/>
    <p:sldId id="463" r:id="rId23"/>
    <p:sldId id="464" r:id="rId24"/>
    <p:sldId id="465" r:id="rId25"/>
    <p:sldId id="432" r:id="rId26"/>
    <p:sldId id="474" r:id="rId27"/>
    <p:sldId id="472" r:id="rId28"/>
    <p:sldId id="473" r:id="rId29"/>
    <p:sldId id="438" r:id="rId30"/>
    <p:sldId id="467" r:id="rId31"/>
    <p:sldId id="468" r:id="rId32"/>
    <p:sldId id="434" r:id="rId33"/>
    <p:sldId id="439" r:id="rId34"/>
    <p:sldId id="471" r:id="rId35"/>
    <p:sldId id="469" r:id="rId36"/>
    <p:sldId id="470" r:id="rId37"/>
    <p:sldId id="449" r:id="rId38"/>
    <p:sldId id="4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Burrell" initials="LB" lastIdx="1" clrIdx="0">
    <p:extLst>
      <p:ext uri="{19B8F6BF-5375-455C-9EA6-DF929625EA0E}">
        <p15:presenceInfo xmlns:p15="http://schemas.microsoft.com/office/powerpoint/2012/main" userId="Lisa Burr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7E7"/>
    <a:srgbClr val="9999FF"/>
    <a:srgbClr val="CC66FF"/>
    <a:srgbClr val="CC00FF"/>
    <a:srgbClr val="9900FF"/>
    <a:srgbClr val="615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9C526-0D51-4CD8-D9D3-93BE1C020BA6}" v="2336" dt="2021-01-14T12:15:44.808"/>
    <p1510:client id="{36AF356C-4763-B2D7-18E0-4BE69D78EC06}" v="30" dt="2021-01-15T15:34:58.029"/>
    <p1510:client id="{3F8574A6-3770-AEE3-6AAD-23658AAB7A16}" v="4" dt="2021-01-14T11:11:52.746"/>
    <p1510:client id="{5EA72CBC-85FA-FB73-F076-2FB80EBBD936}" v="56" dt="2021-01-15T13:50:06.707"/>
    <p1510:client id="{68B440AD-6A9F-D279-3A3D-980A7408B0EE}" v="1316" dt="2021-01-15T11:28:45.238"/>
    <p1510:client id="{84EAD324-F57C-5F2E-FE38-6C127EB0DDDA}" v="14" dt="2021-01-11T09:58:36.539"/>
    <p1510:client id="{8BE20EA5-8507-47B1-B9B9-CB88A8CD2CB1}" v="2691" dt="2021-01-13T22:06:19.491"/>
    <p1510:client id="{94CF50C3-8BDC-23C5-2FBE-06C8EB34951A}" v="7" dt="2021-01-15T09:52:03.852"/>
    <p1510:client id="{C88F241F-4A33-B7D9-6DB8-7EB5DC3B88BE}" v="975" dt="2021-01-15T10:44:20.740"/>
    <p1510:client id="{C9AE8588-FB62-8F67-E7CC-11BB8AF8A7DF}" v="1" dt="2021-01-15T16:04:51.396"/>
    <p1510:client id="{CD77974E-54A5-671D-64FC-BA0271CF6A0D}" v="2096" dt="2021-01-13T16:45:02.399"/>
    <p1510:client id="{DDA9D5E2-8DA1-D872-73B7-75421995DA39}" v="2" dt="2021-01-15T13:51:46.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6" autoAdjust="0"/>
    <p:restoredTop sz="94660"/>
  </p:normalViewPr>
  <p:slideViewPr>
    <p:cSldViewPr snapToGrid="0">
      <p:cViewPr varScale="1">
        <p:scale>
          <a:sx n="83" d="100"/>
          <a:sy n="83"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7FF37-E53B-4CB5-8917-2A85EE347AA9}"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00A4C-7B18-47DC-8673-B5D53B330144}" type="slidenum">
              <a:rPr lang="en-GB" smtClean="0"/>
              <a:t>‹#›</a:t>
            </a:fld>
            <a:endParaRPr lang="en-GB"/>
          </a:p>
        </p:txBody>
      </p:sp>
    </p:spTree>
    <p:extLst>
      <p:ext uri="{BB962C8B-B14F-4D97-AF65-F5344CB8AC3E}">
        <p14:creationId xmlns:p14="http://schemas.microsoft.com/office/powerpoint/2010/main" val="41213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5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E00A4C-7B18-47DC-8673-B5D53B330144}" type="slidenum">
              <a:rPr lang="en-GB" smtClean="0"/>
              <a:t>3</a:t>
            </a:fld>
            <a:endParaRPr lang="en-GB"/>
          </a:p>
        </p:txBody>
      </p:sp>
    </p:spTree>
    <p:extLst>
      <p:ext uri="{BB962C8B-B14F-4D97-AF65-F5344CB8AC3E}">
        <p14:creationId xmlns:p14="http://schemas.microsoft.com/office/powerpoint/2010/main" val="88407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34071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3290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98374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06481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99227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1291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32E717-A263-4EB0-880A-64D98B193ED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96550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32E717-A263-4EB0-880A-64D98B193ED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38193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32E717-A263-4EB0-880A-64D98B193ED8}"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001148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32E717-A263-4EB0-880A-64D98B193ED8}"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144471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2E717-A263-4EB0-880A-64D98B193ED8}"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4038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E717-A263-4EB0-880A-64D98B193ED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2685802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32E717-A263-4EB0-880A-64D98B193ED8}"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4001575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542843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32E717-A263-4EB0-880A-64D98B193ED8}"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B40A3A-3068-44CC-815F-5044BD003274}" type="slidenum">
              <a:rPr lang="en-GB" smtClean="0"/>
              <a:t>‹#›</a:t>
            </a:fld>
            <a:endParaRPr lang="en-GB"/>
          </a:p>
        </p:txBody>
      </p:sp>
    </p:spTree>
    <p:extLst>
      <p:ext uri="{BB962C8B-B14F-4D97-AF65-F5344CB8AC3E}">
        <p14:creationId xmlns:p14="http://schemas.microsoft.com/office/powerpoint/2010/main" val="314841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A27B99-803F-444C-A355-9096E5D0CCB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3942342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A27B99-803F-444C-A355-9096E5D0CCB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2426588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A27B99-803F-444C-A355-9096E5D0CCB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325637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A27B99-803F-444C-A355-9096E5D0CCB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4212710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A27B99-803F-444C-A355-9096E5D0CCB6}"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4118713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A27B99-803F-444C-A355-9096E5D0CCB6}"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32731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27B99-803F-444C-A355-9096E5D0CCB6}"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888102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A27B99-803F-444C-A355-9096E5D0CCB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3324210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A27B99-803F-444C-A355-9096E5D0CCB6}"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1227408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A27B99-803F-444C-A355-9096E5D0CCB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2199621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A27B99-803F-444C-A355-9096E5D0CCB6}"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DD3BF1-9EB3-4F2D-91E1-63A7520C02E1}" type="slidenum">
              <a:rPr lang="en-GB" smtClean="0"/>
              <a:t>‹#›</a:t>
            </a:fld>
            <a:endParaRPr lang="en-GB"/>
          </a:p>
        </p:txBody>
      </p:sp>
    </p:spTree>
    <p:extLst>
      <p:ext uri="{BB962C8B-B14F-4D97-AF65-F5344CB8AC3E}">
        <p14:creationId xmlns:p14="http://schemas.microsoft.com/office/powerpoint/2010/main" val="3047600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98204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3916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30459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030502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75484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889113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8273564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676282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305926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90185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94492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4C7E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1" r:id="rId13"/>
    <p:sldLayoutId id="2147483672"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4C7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2E717-A263-4EB0-880A-64D98B193ED8}"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40A3A-3068-44CC-815F-5044BD003274}" type="slidenum">
              <a:rPr lang="en-GB" smtClean="0"/>
              <a:t>‹#›</a:t>
            </a:fld>
            <a:endParaRPr lang="en-GB"/>
          </a:p>
        </p:txBody>
      </p:sp>
    </p:spTree>
    <p:extLst>
      <p:ext uri="{BB962C8B-B14F-4D97-AF65-F5344CB8AC3E}">
        <p14:creationId xmlns:p14="http://schemas.microsoft.com/office/powerpoint/2010/main" val="28898605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27B99-803F-444C-A355-9096E5D0CCB6}"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D3BF1-9EB3-4F2D-91E1-63A7520C02E1}" type="slidenum">
              <a:rPr lang="en-GB" smtClean="0"/>
              <a:t>‹#›</a:t>
            </a:fld>
            <a:endParaRPr lang="en-GB"/>
          </a:p>
        </p:txBody>
      </p:sp>
    </p:spTree>
    <p:extLst>
      <p:ext uri="{BB962C8B-B14F-4D97-AF65-F5344CB8AC3E}">
        <p14:creationId xmlns:p14="http://schemas.microsoft.com/office/powerpoint/2010/main" val="3028808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271640037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2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7.xml"/><Relationship Id="rId5" Type="http://schemas.openxmlformats.org/officeDocument/2006/relationships/image" Target="../media/image4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 Target="slide1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 Target="slide15.xml"/><Relationship Id="rId16" Type="http://schemas.openxmlformats.org/officeDocument/2006/relationships/image" Target="../media/image17.png"/><Relationship Id="rId1" Type="http://schemas.openxmlformats.org/officeDocument/2006/relationships/slideLayout" Target="../slideLayouts/slideLayout27.xml"/><Relationship Id="rId6" Type="http://schemas.openxmlformats.org/officeDocument/2006/relationships/slide" Target="slide27.xml"/><Relationship Id="rId11" Type="http://schemas.openxmlformats.org/officeDocument/2006/relationships/image" Target="../media/image12.png"/><Relationship Id="rId5" Type="http://schemas.openxmlformats.org/officeDocument/2006/relationships/slide" Target="slide19.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 Target="slide16.xml"/><Relationship Id="rId7" Type="http://schemas.openxmlformats.org/officeDocument/2006/relationships/image" Target="../media/image48.png"/><Relationship Id="rId2" Type="http://schemas.openxmlformats.org/officeDocument/2006/relationships/slide" Target="slide15.xml"/><Relationship Id="rId1" Type="http://schemas.openxmlformats.org/officeDocument/2006/relationships/slideLayout" Target="../slideLayouts/slideLayout27.xml"/><Relationship Id="rId6" Type="http://schemas.openxmlformats.org/officeDocument/2006/relationships/slide" Target="slide14.xml"/><Relationship Id="rId5" Type="http://schemas.openxmlformats.org/officeDocument/2006/relationships/slide" Target="slide19.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9.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 Target="slide14.xml"/><Relationship Id="rId7" Type="http://schemas.openxmlformats.org/officeDocument/2006/relationships/image" Target="../media/image50.png"/><Relationship Id="rId2" Type="http://schemas.openxmlformats.org/officeDocument/2006/relationships/slide" Target="slide15.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image" Target="../media/image49.png"/><Relationship Id="rId4" Type="http://schemas.openxmlformats.org/officeDocument/2006/relationships/slide" Target="slide16.xml"/><Relationship Id="rId9"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12"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60.png"/><Relationship Id="rId5" Type="http://schemas.openxmlformats.org/officeDocument/2006/relationships/image" Target="../media/image56.png"/><Relationship Id="rId10" Type="http://schemas.openxmlformats.org/officeDocument/2006/relationships/image" Target="../media/image59.png"/><Relationship Id="rId4" Type="http://schemas.openxmlformats.org/officeDocument/2006/relationships/image" Target="../media/image55.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57.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s://www.topmarks.co.uk/learning-to-count/teddy-numbe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6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6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57.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 Target="slide16.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 Target="slide15.xml"/><Relationship Id="rId16" Type="http://schemas.openxmlformats.org/officeDocument/2006/relationships/image" Target="../media/image17.png"/><Relationship Id="rId1" Type="http://schemas.openxmlformats.org/officeDocument/2006/relationships/slideLayout" Target="../slideLayouts/slideLayout27.xml"/><Relationship Id="rId6" Type="http://schemas.openxmlformats.org/officeDocument/2006/relationships/slide" Target="slide27.xml"/><Relationship Id="rId11" Type="http://schemas.openxmlformats.org/officeDocument/2006/relationships/image" Target="../media/image12.png"/><Relationship Id="rId5" Type="http://schemas.openxmlformats.org/officeDocument/2006/relationships/slide" Target="slide19.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52" y="939109"/>
            <a:ext cx="4713295" cy="46982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a:t>
            </a:r>
            <a:r>
              <a:rPr lang="en-GB" sz="3200" dirty="0" smtClean="0">
                <a:solidFill>
                  <a:prstClr val="black"/>
                </a:solidFill>
                <a:latin typeface="Calibri" panose="020F0502020204030204"/>
              </a:rPr>
              <a:t>Maths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2" name="Rectangle 1"/>
          <p:cNvSpPr/>
          <p:nvPr/>
        </p:nvSpPr>
        <p:spPr>
          <a:xfrm>
            <a:off x="1102143" y="6096748"/>
            <a:ext cx="1360950" cy="369332"/>
          </a:xfrm>
          <a:prstGeom prst="rect">
            <a:avLst/>
          </a:prstGeom>
        </p:spPr>
        <p:txBody>
          <a:bodyPr wrap="none">
            <a:spAutoFit/>
          </a:bodyPr>
          <a:lstStyle/>
          <a:p>
            <a:r>
              <a:rPr lang="en-GB" dirty="0"/>
              <a:t>Base camp 3</a:t>
            </a:r>
          </a:p>
        </p:txBody>
      </p:sp>
    </p:spTree>
    <p:extLst>
      <p:ext uri="{BB962C8B-B14F-4D97-AF65-F5344CB8AC3E}">
        <p14:creationId xmlns:p14="http://schemas.microsoft.com/office/powerpoint/2010/main" val="99422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7299D73-91AB-4647-BC22-244953497ABA}"/>
              </a:ext>
            </a:extLst>
          </p:cNvPr>
          <p:cNvSpPr txBox="1">
            <a:spLocks/>
          </p:cNvSpPr>
          <p:nvPr/>
        </p:nvSpPr>
        <p:spPr>
          <a:xfrm>
            <a:off x="839788" y="4843463"/>
            <a:ext cx="2047875"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chocolate</a:t>
            </a:r>
          </a:p>
        </p:txBody>
      </p:sp>
      <p:sp>
        <p:nvSpPr>
          <p:cNvPr id="7" name="Title 1">
            <a:extLst>
              <a:ext uri="{FF2B5EF4-FFF2-40B4-BE49-F238E27FC236}">
                <a16:creationId xmlns:a16="http://schemas.microsoft.com/office/drawing/2014/main" id="{02FE653A-BFB6-4F5B-9569-750CCF3ED07A}"/>
              </a:ext>
            </a:extLst>
          </p:cNvPr>
          <p:cNvSpPr txBox="1">
            <a:spLocks/>
          </p:cNvSpPr>
          <p:nvPr/>
        </p:nvSpPr>
        <p:spPr>
          <a:xfrm>
            <a:off x="7855744" y="6072188"/>
            <a:ext cx="2046288"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windows</a:t>
            </a:r>
          </a:p>
        </p:txBody>
      </p:sp>
      <p:sp>
        <p:nvSpPr>
          <p:cNvPr id="8" name="Rectangle 7">
            <a:extLst>
              <a:ext uri="{FF2B5EF4-FFF2-40B4-BE49-F238E27FC236}">
                <a16:creationId xmlns:a16="http://schemas.microsoft.com/office/drawing/2014/main" id="{5C04367E-1848-4445-B5C4-19141FAFC6BB}"/>
              </a:ext>
            </a:extLst>
          </p:cNvPr>
          <p:cNvSpPr/>
          <p:nvPr/>
        </p:nvSpPr>
        <p:spPr>
          <a:xfrm>
            <a:off x="5133827" y="2913062"/>
            <a:ext cx="1379537" cy="1254125"/>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1" y="1739900"/>
            <a:ext cx="2865438" cy="2765425"/>
          </a:xfrm>
          <a:prstGeom prst="rect">
            <a:avLst/>
          </a:prstGeom>
          <a:noFill/>
          <a:ln w="57150">
            <a:solidFill>
              <a:srgbClr val="FFE1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778125"/>
            <a:ext cx="32861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1186675" y="134155"/>
            <a:ext cx="902286" cy="1121761"/>
          </a:xfrm>
          <a:prstGeom prst="rect">
            <a:avLst/>
          </a:prstGeom>
        </p:spPr>
      </p:pic>
      <p:pic>
        <p:nvPicPr>
          <p:cNvPr id="3" name="Picture 2"/>
          <p:cNvPicPr>
            <a:picLocks noChangeAspect="1"/>
          </p:cNvPicPr>
          <p:nvPr/>
        </p:nvPicPr>
        <p:blipFill>
          <a:blip r:embed="rId5"/>
          <a:stretch>
            <a:fillRect/>
          </a:stretch>
        </p:blipFill>
        <p:spPr>
          <a:xfrm>
            <a:off x="5411816" y="560794"/>
            <a:ext cx="1338808" cy="1258481"/>
          </a:xfrm>
          <a:prstGeom prst="rect">
            <a:avLst/>
          </a:prstGeom>
        </p:spPr>
      </p:pic>
      <p:pic>
        <p:nvPicPr>
          <p:cNvPr id="11" name="Picture 10"/>
          <p:cNvPicPr>
            <a:picLocks noChangeAspect="1"/>
          </p:cNvPicPr>
          <p:nvPr/>
        </p:nvPicPr>
        <p:blipFill>
          <a:blip r:embed="rId6"/>
          <a:stretch>
            <a:fillRect/>
          </a:stretch>
        </p:blipFill>
        <p:spPr>
          <a:xfrm>
            <a:off x="409810" y="5556250"/>
            <a:ext cx="4684222" cy="1100082"/>
          </a:xfrm>
          <a:prstGeom prst="rect">
            <a:avLst/>
          </a:prstGeom>
        </p:spPr>
      </p:pic>
    </p:spTree>
    <p:extLst>
      <p:ext uri="{BB962C8B-B14F-4D97-AF65-F5344CB8AC3E}">
        <p14:creationId xmlns:p14="http://schemas.microsoft.com/office/powerpoint/2010/main" val="4002225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E2CF99D-6CCC-468E-9706-B2A890CC4D3B}"/>
              </a:ext>
            </a:extLst>
          </p:cNvPr>
          <p:cNvSpPr txBox="1">
            <a:spLocks/>
          </p:cNvSpPr>
          <p:nvPr/>
        </p:nvSpPr>
        <p:spPr>
          <a:xfrm>
            <a:off x="1592263" y="4171161"/>
            <a:ext cx="2047875"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rulers</a:t>
            </a:r>
          </a:p>
        </p:txBody>
      </p:sp>
      <p:sp>
        <p:nvSpPr>
          <p:cNvPr id="7" name="Title 1">
            <a:extLst>
              <a:ext uri="{FF2B5EF4-FFF2-40B4-BE49-F238E27FC236}">
                <a16:creationId xmlns:a16="http://schemas.microsoft.com/office/drawing/2014/main" id="{03D9CF8F-2E83-4DE8-9F0A-A705B7450A16}"/>
              </a:ext>
            </a:extLst>
          </p:cNvPr>
          <p:cNvSpPr txBox="1">
            <a:spLocks/>
          </p:cNvSpPr>
          <p:nvPr/>
        </p:nvSpPr>
        <p:spPr>
          <a:xfrm>
            <a:off x="8580437" y="4852996"/>
            <a:ext cx="2046288"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envelopes</a:t>
            </a:r>
          </a:p>
        </p:txBody>
      </p:sp>
      <p:sp>
        <p:nvSpPr>
          <p:cNvPr id="8" name="Rectangle 7">
            <a:extLst>
              <a:ext uri="{FF2B5EF4-FFF2-40B4-BE49-F238E27FC236}">
                <a16:creationId xmlns:a16="http://schemas.microsoft.com/office/drawing/2014/main" id="{18DBB363-039E-469D-BF5D-779D85468263}"/>
              </a:ext>
            </a:extLst>
          </p:cNvPr>
          <p:cNvSpPr/>
          <p:nvPr/>
        </p:nvSpPr>
        <p:spPr>
          <a:xfrm>
            <a:off x="5315850" y="3729839"/>
            <a:ext cx="2108200" cy="830262"/>
          </a:xfrm>
          <a:prstGeom prst="rect">
            <a:avLst/>
          </a:prstGeom>
          <a:solidFill>
            <a:srgbClr val="FF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50" y="2959902"/>
            <a:ext cx="410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437" y="2959902"/>
            <a:ext cx="2430463"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1137950" y="152629"/>
            <a:ext cx="902286" cy="1121761"/>
          </a:xfrm>
          <a:prstGeom prst="rect">
            <a:avLst/>
          </a:prstGeom>
        </p:spPr>
      </p:pic>
      <p:pic>
        <p:nvPicPr>
          <p:cNvPr id="3" name="Picture 2"/>
          <p:cNvPicPr>
            <a:picLocks noChangeAspect="1"/>
          </p:cNvPicPr>
          <p:nvPr/>
        </p:nvPicPr>
        <p:blipFill>
          <a:blip r:embed="rId5"/>
          <a:stretch>
            <a:fillRect/>
          </a:stretch>
        </p:blipFill>
        <p:spPr>
          <a:xfrm>
            <a:off x="295510" y="5491217"/>
            <a:ext cx="4481432" cy="1052457"/>
          </a:xfrm>
          <a:prstGeom prst="rect">
            <a:avLst/>
          </a:prstGeom>
        </p:spPr>
      </p:pic>
      <p:pic>
        <p:nvPicPr>
          <p:cNvPr id="11" name="Picture 10"/>
          <p:cNvPicPr>
            <a:picLocks noChangeAspect="1"/>
          </p:cNvPicPr>
          <p:nvPr/>
        </p:nvPicPr>
        <p:blipFill>
          <a:blip r:embed="rId6"/>
          <a:stretch>
            <a:fillRect/>
          </a:stretch>
        </p:blipFill>
        <p:spPr>
          <a:xfrm>
            <a:off x="5392850" y="574797"/>
            <a:ext cx="1622083" cy="1520703"/>
          </a:xfrm>
          <a:prstGeom prst="rect">
            <a:avLst/>
          </a:prstGeom>
        </p:spPr>
      </p:pic>
    </p:spTree>
    <p:extLst>
      <p:ext uri="{BB962C8B-B14F-4D97-AF65-F5344CB8AC3E}">
        <p14:creationId xmlns:p14="http://schemas.microsoft.com/office/powerpoint/2010/main" val="180749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09550" y="637379"/>
            <a:ext cx="101346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to see how many of our shapes we can find in our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prstClr val="black"/>
                </a:solidFill>
                <a:latin typeface="Calibri" panose="020F0502020204030204"/>
              </a:rPr>
              <a:t>Find</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as many circles, triangles, squares  and rectangles as you can. Write what you find in the </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correct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column below.   </a:t>
            </a:r>
          </a:p>
        </p:txBody>
      </p:sp>
      <p:graphicFrame>
        <p:nvGraphicFramePr>
          <p:cNvPr id="18" name="Table 17"/>
          <p:cNvGraphicFramePr>
            <a:graphicFrameLocks noGrp="1"/>
          </p:cNvGraphicFramePr>
          <p:nvPr>
            <p:extLst/>
          </p:nvPr>
        </p:nvGraphicFramePr>
        <p:xfrm>
          <a:off x="209550" y="2236118"/>
          <a:ext cx="11791952" cy="4450431"/>
        </p:xfrm>
        <a:graphic>
          <a:graphicData uri="http://schemas.openxmlformats.org/drawingml/2006/table">
            <a:tbl>
              <a:tblPr firstRow="1" bandRow="1">
                <a:tableStyleId>{5C22544A-7EE6-4342-B048-85BDC9FD1C3A}</a:tableStyleId>
              </a:tblPr>
              <a:tblGrid>
                <a:gridCol w="2947988">
                  <a:extLst>
                    <a:ext uri="{9D8B030D-6E8A-4147-A177-3AD203B41FA5}">
                      <a16:colId xmlns:a16="http://schemas.microsoft.com/office/drawing/2014/main" val="3716930378"/>
                    </a:ext>
                  </a:extLst>
                </a:gridCol>
                <a:gridCol w="2947988">
                  <a:extLst>
                    <a:ext uri="{9D8B030D-6E8A-4147-A177-3AD203B41FA5}">
                      <a16:colId xmlns:a16="http://schemas.microsoft.com/office/drawing/2014/main" val="2462536658"/>
                    </a:ext>
                  </a:extLst>
                </a:gridCol>
                <a:gridCol w="2947988">
                  <a:extLst>
                    <a:ext uri="{9D8B030D-6E8A-4147-A177-3AD203B41FA5}">
                      <a16:colId xmlns:a16="http://schemas.microsoft.com/office/drawing/2014/main" val="1345529445"/>
                    </a:ext>
                  </a:extLst>
                </a:gridCol>
                <a:gridCol w="2947988">
                  <a:extLst>
                    <a:ext uri="{9D8B030D-6E8A-4147-A177-3AD203B41FA5}">
                      <a16:colId xmlns:a16="http://schemas.microsoft.com/office/drawing/2014/main" val="260883073"/>
                    </a:ext>
                  </a:extLst>
                </a:gridCol>
              </a:tblGrid>
              <a:tr h="94132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718036"/>
                  </a:ext>
                </a:extLst>
              </a:tr>
              <a:tr h="35091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016201"/>
                  </a:ext>
                </a:extLst>
              </a:tr>
            </a:tbl>
          </a:graphicData>
        </a:graphic>
      </p:graphicFrame>
      <p:sp>
        <p:nvSpPr>
          <p:cNvPr id="23" name="TextBox 22"/>
          <p:cNvSpPr txBox="1"/>
          <p:nvPr/>
        </p:nvSpPr>
        <p:spPr>
          <a:xfrm>
            <a:off x="8039099" y="95250"/>
            <a:ext cx="2724151" cy="92333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would be great to see some photos of you with your shapes. </a:t>
            </a:r>
          </a:p>
        </p:txBody>
      </p:sp>
      <p:pic>
        <p:nvPicPr>
          <p:cNvPr id="2" name="Picture 1"/>
          <p:cNvPicPr>
            <a:picLocks noChangeAspect="1"/>
          </p:cNvPicPr>
          <p:nvPr/>
        </p:nvPicPr>
        <p:blipFill>
          <a:blip r:embed="rId2"/>
          <a:stretch>
            <a:fillRect/>
          </a:stretch>
        </p:blipFill>
        <p:spPr>
          <a:xfrm>
            <a:off x="11099216" y="274886"/>
            <a:ext cx="902286" cy="1121761"/>
          </a:xfrm>
          <a:prstGeom prst="rect">
            <a:avLst/>
          </a:prstGeom>
        </p:spPr>
      </p:pic>
      <p:pic>
        <p:nvPicPr>
          <p:cNvPr id="4" name="Picture 3"/>
          <p:cNvPicPr>
            <a:picLocks noChangeAspect="1"/>
          </p:cNvPicPr>
          <p:nvPr/>
        </p:nvPicPr>
        <p:blipFill>
          <a:blip r:embed="rId3"/>
          <a:stretch>
            <a:fillRect/>
          </a:stretch>
        </p:blipFill>
        <p:spPr>
          <a:xfrm>
            <a:off x="10106023" y="2289829"/>
            <a:ext cx="914286" cy="857143"/>
          </a:xfrm>
          <a:prstGeom prst="rect">
            <a:avLst/>
          </a:prstGeom>
        </p:spPr>
      </p:pic>
      <p:pic>
        <p:nvPicPr>
          <p:cNvPr id="6" name="Picture 5"/>
          <p:cNvPicPr>
            <a:picLocks noChangeAspect="1"/>
          </p:cNvPicPr>
          <p:nvPr/>
        </p:nvPicPr>
        <p:blipFill>
          <a:blip r:embed="rId4"/>
          <a:stretch>
            <a:fillRect/>
          </a:stretch>
        </p:blipFill>
        <p:spPr>
          <a:xfrm>
            <a:off x="7256257" y="2301072"/>
            <a:ext cx="782842" cy="785028"/>
          </a:xfrm>
          <a:prstGeom prst="rect">
            <a:avLst/>
          </a:prstGeom>
        </p:spPr>
      </p:pic>
      <p:pic>
        <p:nvPicPr>
          <p:cNvPr id="7" name="Picture 6"/>
          <p:cNvPicPr>
            <a:picLocks noChangeAspect="1"/>
          </p:cNvPicPr>
          <p:nvPr/>
        </p:nvPicPr>
        <p:blipFill>
          <a:blip r:embed="rId5"/>
          <a:stretch>
            <a:fillRect/>
          </a:stretch>
        </p:blipFill>
        <p:spPr>
          <a:xfrm>
            <a:off x="4272617" y="2277476"/>
            <a:ext cx="829420" cy="780049"/>
          </a:xfrm>
          <a:prstGeom prst="rect">
            <a:avLst/>
          </a:prstGeom>
        </p:spPr>
      </p:pic>
      <p:pic>
        <p:nvPicPr>
          <p:cNvPr id="8" name="Picture 7"/>
          <p:cNvPicPr>
            <a:picLocks noChangeAspect="1"/>
          </p:cNvPicPr>
          <p:nvPr/>
        </p:nvPicPr>
        <p:blipFill>
          <a:blip r:embed="rId6"/>
          <a:stretch>
            <a:fillRect/>
          </a:stretch>
        </p:blipFill>
        <p:spPr>
          <a:xfrm>
            <a:off x="1112972" y="2277476"/>
            <a:ext cx="796699" cy="748316"/>
          </a:xfrm>
          <a:prstGeom prst="rect">
            <a:avLst/>
          </a:prstGeom>
        </p:spPr>
      </p:pic>
      <p:pic>
        <p:nvPicPr>
          <p:cNvPr id="9" name="Picture 8"/>
          <p:cNvPicPr>
            <a:picLocks noChangeAspect="1"/>
          </p:cNvPicPr>
          <p:nvPr/>
        </p:nvPicPr>
        <p:blipFill>
          <a:blip r:embed="rId7"/>
          <a:stretch>
            <a:fillRect/>
          </a:stretch>
        </p:blipFill>
        <p:spPr>
          <a:xfrm>
            <a:off x="4019550" y="95250"/>
            <a:ext cx="2514600" cy="828571"/>
          </a:xfrm>
          <a:prstGeom prst="rect">
            <a:avLst/>
          </a:prstGeom>
        </p:spPr>
      </p:pic>
      <p:pic>
        <p:nvPicPr>
          <p:cNvPr id="10" name="Picture 9"/>
          <p:cNvPicPr>
            <a:picLocks noChangeAspect="1"/>
          </p:cNvPicPr>
          <p:nvPr/>
        </p:nvPicPr>
        <p:blipFill>
          <a:blip r:embed="rId8"/>
          <a:stretch>
            <a:fillRect/>
          </a:stretch>
        </p:blipFill>
        <p:spPr>
          <a:xfrm>
            <a:off x="254427" y="95250"/>
            <a:ext cx="1149908" cy="982648"/>
          </a:xfrm>
          <a:prstGeom prst="rect">
            <a:avLst/>
          </a:prstGeom>
        </p:spPr>
      </p:pic>
      <p:pic>
        <p:nvPicPr>
          <p:cNvPr id="11" name="Picture 10"/>
          <p:cNvPicPr>
            <a:picLocks noChangeAspect="1"/>
          </p:cNvPicPr>
          <p:nvPr/>
        </p:nvPicPr>
        <p:blipFill>
          <a:blip r:embed="rId9"/>
          <a:stretch>
            <a:fillRect/>
          </a:stretch>
        </p:blipFill>
        <p:spPr>
          <a:xfrm>
            <a:off x="1028654" y="3468423"/>
            <a:ext cx="914286" cy="857143"/>
          </a:xfrm>
          <a:prstGeom prst="rect">
            <a:avLst/>
          </a:prstGeom>
        </p:spPr>
      </p:pic>
      <p:pic>
        <p:nvPicPr>
          <p:cNvPr id="12" name="Picture 11"/>
          <p:cNvPicPr>
            <a:picLocks noChangeAspect="1"/>
          </p:cNvPicPr>
          <p:nvPr/>
        </p:nvPicPr>
        <p:blipFill>
          <a:blip r:embed="rId10"/>
          <a:stretch>
            <a:fillRect/>
          </a:stretch>
        </p:blipFill>
        <p:spPr>
          <a:xfrm>
            <a:off x="10106023" y="3386186"/>
            <a:ext cx="914286" cy="857143"/>
          </a:xfrm>
          <a:prstGeom prst="rect">
            <a:avLst/>
          </a:prstGeom>
        </p:spPr>
      </p:pic>
      <p:pic>
        <p:nvPicPr>
          <p:cNvPr id="13" name="Picture 12"/>
          <p:cNvPicPr>
            <a:picLocks noChangeAspect="1"/>
          </p:cNvPicPr>
          <p:nvPr/>
        </p:nvPicPr>
        <p:blipFill>
          <a:blip r:embed="rId11"/>
          <a:stretch>
            <a:fillRect/>
          </a:stretch>
        </p:blipFill>
        <p:spPr>
          <a:xfrm>
            <a:off x="7190535" y="3429000"/>
            <a:ext cx="914286" cy="857143"/>
          </a:xfrm>
          <a:prstGeom prst="rect">
            <a:avLst/>
          </a:prstGeom>
        </p:spPr>
      </p:pic>
      <p:pic>
        <p:nvPicPr>
          <p:cNvPr id="15" name="Picture 14"/>
          <p:cNvPicPr>
            <a:picLocks noChangeAspect="1"/>
          </p:cNvPicPr>
          <p:nvPr/>
        </p:nvPicPr>
        <p:blipFill>
          <a:blip r:embed="rId12"/>
          <a:stretch>
            <a:fillRect/>
          </a:stretch>
        </p:blipFill>
        <p:spPr>
          <a:xfrm>
            <a:off x="4094095" y="3468423"/>
            <a:ext cx="1095238" cy="895238"/>
          </a:xfrm>
          <a:prstGeom prst="rect">
            <a:avLst/>
          </a:prstGeom>
        </p:spPr>
      </p:pic>
    </p:spTree>
    <p:extLst>
      <p:ext uri="{BB962C8B-B14F-4D97-AF65-F5344CB8AC3E}">
        <p14:creationId xmlns:p14="http://schemas.microsoft.com/office/powerpoint/2010/main" val="1680758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22860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09550" y="637379"/>
            <a:ext cx="10134600" cy="138499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It’s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to see how many of our shapes we can find in our house.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prstClr val="black"/>
                </a:solidFill>
                <a:latin typeface="Calibri" panose="020F0502020204030204"/>
              </a:rPr>
              <a:t>Find</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as many circles, triangles, squares  and rectangles as you can. Write what you find in the </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correct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column below.   </a:t>
            </a:r>
          </a:p>
        </p:txBody>
      </p:sp>
      <p:graphicFrame>
        <p:nvGraphicFramePr>
          <p:cNvPr id="18" name="Table 17"/>
          <p:cNvGraphicFramePr>
            <a:graphicFrameLocks noGrp="1"/>
          </p:cNvGraphicFramePr>
          <p:nvPr>
            <p:extLst>
              <p:ext uri="{D42A27DB-BD31-4B8C-83A1-F6EECF244321}">
                <p14:modId xmlns:p14="http://schemas.microsoft.com/office/powerpoint/2010/main" val="3939411184"/>
              </p:ext>
            </p:extLst>
          </p:nvPr>
        </p:nvGraphicFramePr>
        <p:xfrm>
          <a:off x="209550" y="2236119"/>
          <a:ext cx="11791952" cy="4214378"/>
        </p:xfrm>
        <a:graphic>
          <a:graphicData uri="http://schemas.openxmlformats.org/drawingml/2006/table">
            <a:tbl>
              <a:tblPr firstRow="1" bandRow="1">
                <a:tableStyleId>{5C22544A-7EE6-4342-B048-85BDC9FD1C3A}</a:tableStyleId>
              </a:tblPr>
              <a:tblGrid>
                <a:gridCol w="2947988">
                  <a:extLst>
                    <a:ext uri="{9D8B030D-6E8A-4147-A177-3AD203B41FA5}">
                      <a16:colId xmlns:a16="http://schemas.microsoft.com/office/drawing/2014/main" val="3716930378"/>
                    </a:ext>
                  </a:extLst>
                </a:gridCol>
                <a:gridCol w="2947988">
                  <a:extLst>
                    <a:ext uri="{9D8B030D-6E8A-4147-A177-3AD203B41FA5}">
                      <a16:colId xmlns:a16="http://schemas.microsoft.com/office/drawing/2014/main" val="2462536658"/>
                    </a:ext>
                  </a:extLst>
                </a:gridCol>
                <a:gridCol w="2947988">
                  <a:extLst>
                    <a:ext uri="{9D8B030D-6E8A-4147-A177-3AD203B41FA5}">
                      <a16:colId xmlns:a16="http://schemas.microsoft.com/office/drawing/2014/main" val="1345529445"/>
                    </a:ext>
                  </a:extLst>
                </a:gridCol>
                <a:gridCol w="2947988">
                  <a:extLst>
                    <a:ext uri="{9D8B030D-6E8A-4147-A177-3AD203B41FA5}">
                      <a16:colId xmlns:a16="http://schemas.microsoft.com/office/drawing/2014/main" val="260883073"/>
                    </a:ext>
                  </a:extLst>
                </a:gridCol>
              </a:tblGrid>
              <a:tr h="8914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718036"/>
                  </a:ext>
                </a:extLst>
              </a:tr>
              <a:tr h="332297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016201"/>
                  </a:ext>
                </a:extLst>
              </a:tr>
            </a:tbl>
          </a:graphicData>
        </a:graphic>
      </p:graphicFrame>
      <p:sp>
        <p:nvSpPr>
          <p:cNvPr id="23" name="TextBox 22"/>
          <p:cNvSpPr txBox="1"/>
          <p:nvPr/>
        </p:nvSpPr>
        <p:spPr>
          <a:xfrm>
            <a:off x="8039099" y="95250"/>
            <a:ext cx="2724151" cy="92333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would be great to see some photos of you with your shapes. </a:t>
            </a:r>
          </a:p>
        </p:txBody>
      </p:sp>
      <p:pic>
        <p:nvPicPr>
          <p:cNvPr id="2" name="Picture 1"/>
          <p:cNvPicPr>
            <a:picLocks noChangeAspect="1"/>
          </p:cNvPicPr>
          <p:nvPr/>
        </p:nvPicPr>
        <p:blipFill>
          <a:blip r:embed="rId2"/>
          <a:stretch>
            <a:fillRect/>
          </a:stretch>
        </p:blipFill>
        <p:spPr>
          <a:xfrm>
            <a:off x="11099216" y="274886"/>
            <a:ext cx="902286" cy="1121761"/>
          </a:xfrm>
          <a:prstGeom prst="rect">
            <a:avLst/>
          </a:prstGeom>
        </p:spPr>
      </p:pic>
      <p:pic>
        <p:nvPicPr>
          <p:cNvPr id="4" name="Picture 3"/>
          <p:cNvPicPr>
            <a:picLocks noChangeAspect="1"/>
          </p:cNvPicPr>
          <p:nvPr/>
        </p:nvPicPr>
        <p:blipFill>
          <a:blip r:embed="rId3"/>
          <a:stretch>
            <a:fillRect/>
          </a:stretch>
        </p:blipFill>
        <p:spPr>
          <a:xfrm>
            <a:off x="10106023" y="2289829"/>
            <a:ext cx="914286" cy="857143"/>
          </a:xfrm>
          <a:prstGeom prst="rect">
            <a:avLst/>
          </a:prstGeom>
        </p:spPr>
      </p:pic>
      <p:pic>
        <p:nvPicPr>
          <p:cNvPr id="6" name="Picture 5"/>
          <p:cNvPicPr>
            <a:picLocks noChangeAspect="1"/>
          </p:cNvPicPr>
          <p:nvPr/>
        </p:nvPicPr>
        <p:blipFill>
          <a:blip r:embed="rId4"/>
          <a:stretch>
            <a:fillRect/>
          </a:stretch>
        </p:blipFill>
        <p:spPr>
          <a:xfrm>
            <a:off x="7256257" y="2301072"/>
            <a:ext cx="782842" cy="785028"/>
          </a:xfrm>
          <a:prstGeom prst="rect">
            <a:avLst/>
          </a:prstGeom>
        </p:spPr>
      </p:pic>
      <p:pic>
        <p:nvPicPr>
          <p:cNvPr id="7" name="Picture 6"/>
          <p:cNvPicPr>
            <a:picLocks noChangeAspect="1"/>
          </p:cNvPicPr>
          <p:nvPr/>
        </p:nvPicPr>
        <p:blipFill>
          <a:blip r:embed="rId5"/>
          <a:stretch>
            <a:fillRect/>
          </a:stretch>
        </p:blipFill>
        <p:spPr>
          <a:xfrm>
            <a:off x="4272617" y="2277476"/>
            <a:ext cx="829420" cy="780049"/>
          </a:xfrm>
          <a:prstGeom prst="rect">
            <a:avLst/>
          </a:prstGeom>
        </p:spPr>
      </p:pic>
      <p:pic>
        <p:nvPicPr>
          <p:cNvPr id="8" name="Picture 7"/>
          <p:cNvPicPr>
            <a:picLocks noChangeAspect="1"/>
          </p:cNvPicPr>
          <p:nvPr/>
        </p:nvPicPr>
        <p:blipFill>
          <a:blip r:embed="rId6"/>
          <a:stretch>
            <a:fillRect/>
          </a:stretch>
        </p:blipFill>
        <p:spPr>
          <a:xfrm>
            <a:off x="1112972" y="2277476"/>
            <a:ext cx="796699" cy="748316"/>
          </a:xfrm>
          <a:prstGeom prst="rect">
            <a:avLst/>
          </a:prstGeom>
        </p:spPr>
      </p:pic>
      <p:pic>
        <p:nvPicPr>
          <p:cNvPr id="9" name="Picture 8"/>
          <p:cNvPicPr>
            <a:picLocks noChangeAspect="1"/>
          </p:cNvPicPr>
          <p:nvPr/>
        </p:nvPicPr>
        <p:blipFill>
          <a:blip r:embed="rId7"/>
          <a:stretch>
            <a:fillRect/>
          </a:stretch>
        </p:blipFill>
        <p:spPr>
          <a:xfrm>
            <a:off x="4019550" y="95250"/>
            <a:ext cx="2514600" cy="828571"/>
          </a:xfrm>
          <a:prstGeom prst="rect">
            <a:avLst/>
          </a:prstGeom>
        </p:spPr>
      </p:pic>
      <p:pic>
        <p:nvPicPr>
          <p:cNvPr id="10" name="Picture 9"/>
          <p:cNvPicPr>
            <a:picLocks noChangeAspect="1"/>
          </p:cNvPicPr>
          <p:nvPr/>
        </p:nvPicPr>
        <p:blipFill>
          <a:blip r:embed="rId8"/>
          <a:stretch>
            <a:fillRect/>
          </a:stretch>
        </p:blipFill>
        <p:spPr>
          <a:xfrm>
            <a:off x="134157" y="95250"/>
            <a:ext cx="1027003" cy="875973"/>
          </a:xfrm>
          <a:prstGeom prst="rect">
            <a:avLst/>
          </a:prstGeom>
        </p:spPr>
      </p:pic>
    </p:spTree>
    <p:extLst>
      <p:ext uri="{BB962C8B-B14F-4D97-AF65-F5344CB8AC3E}">
        <p14:creationId xmlns:p14="http://schemas.microsoft.com/office/powerpoint/2010/main" val="3458095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357251" y="171439"/>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smtClean="0">
                <a:solidFill>
                  <a:prstClr val="black"/>
                </a:solidFill>
                <a:latin typeface="Calibri" panose="020F0502020204030204"/>
              </a:rPr>
              <a:t>Tuesday 2</a:t>
            </a:r>
            <a:r>
              <a:rPr lang="en-GB" sz="3200" baseline="30000" dirty="0" smtClean="0">
                <a:solidFill>
                  <a:prstClr val="black"/>
                </a:solidFill>
                <a:latin typeface="Calibri" panose="020F0502020204030204"/>
              </a:rPr>
              <a:t>nd</a:t>
            </a:r>
            <a:r>
              <a:rPr lang="en-GB" sz="3200" dirty="0" smtClean="0">
                <a:solidFill>
                  <a:prstClr val="black"/>
                </a:solidFill>
                <a:latin typeface="Calibri" panose="020F0502020204030204"/>
              </a:rPr>
              <a:t> February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describe the properties of 2D shapes.</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86972" y="5940593"/>
            <a:ext cx="647177" cy="581139"/>
          </a:xfrm>
          <a:prstGeom prst="rect">
            <a:avLst/>
          </a:prstGeom>
        </p:spPr>
      </p:pic>
      <p:pic>
        <p:nvPicPr>
          <p:cNvPr id="4" name="Picture 3"/>
          <p:cNvPicPr>
            <a:picLocks noChangeAspect="1"/>
          </p:cNvPicPr>
          <p:nvPr/>
        </p:nvPicPr>
        <p:blipFill>
          <a:blip r:embed="rId5"/>
          <a:stretch>
            <a:fillRect/>
          </a:stretch>
        </p:blipFill>
        <p:spPr>
          <a:xfrm>
            <a:off x="11187764" y="272376"/>
            <a:ext cx="902286" cy="1121761"/>
          </a:xfrm>
          <a:prstGeom prst="rect">
            <a:avLst/>
          </a:prstGeom>
        </p:spPr>
      </p:pic>
    </p:spTree>
    <p:extLst>
      <p:ext uri="{BB962C8B-B14F-4D97-AF65-F5344CB8AC3E}">
        <p14:creationId xmlns:p14="http://schemas.microsoft.com/office/powerpoint/2010/main" val="1883126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24713" y="0"/>
            <a:ext cx="12167287" cy="68580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hlinkClick r:id="rId2" action="ppaction://hlinksldjump"/>
            <a:extLst>
              <a:ext uri="{FF2B5EF4-FFF2-40B4-BE49-F238E27FC236}">
                <a16:creationId xmlns:a16="http://schemas.microsoft.com/office/drawing/2014/main" id="{F8EAAE1D-59E6-4693-9A99-D374C3B22B4C}"/>
              </a:ext>
            </a:extLst>
          </p:cNvPr>
          <p:cNvSpPr/>
          <p:nvPr/>
        </p:nvSpPr>
        <p:spPr>
          <a:xfrm>
            <a:off x="617039" y="1119561"/>
            <a:ext cx="1998662" cy="1849438"/>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ction="ppaction://hlinksldjump"/>
            <a:extLst>
              <a:ext uri="{FF2B5EF4-FFF2-40B4-BE49-F238E27FC236}">
                <a16:creationId xmlns:a16="http://schemas.microsoft.com/office/drawing/2014/main" id="{F438195F-C0DA-4612-91A9-ECA39E6D6E10}"/>
              </a:ext>
            </a:extLst>
          </p:cNvPr>
          <p:cNvSpPr/>
          <p:nvPr/>
        </p:nvSpPr>
        <p:spPr>
          <a:xfrm>
            <a:off x="9509016" y="1288726"/>
            <a:ext cx="1545052" cy="1511108"/>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4" action="ppaction://hlinksldjump"/>
            <a:extLst>
              <a:ext uri="{FF2B5EF4-FFF2-40B4-BE49-F238E27FC236}">
                <a16:creationId xmlns:a16="http://schemas.microsoft.com/office/drawing/2014/main" id="{D5EC8813-FF64-4976-B561-08C0237FF4BD}"/>
              </a:ext>
            </a:extLst>
          </p:cNvPr>
          <p:cNvSpPr/>
          <p:nvPr/>
        </p:nvSpPr>
        <p:spPr>
          <a:xfrm>
            <a:off x="339022" y="4640294"/>
            <a:ext cx="2554696" cy="1036110"/>
          </a:xfrm>
          <a:prstGeom prst="rect">
            <a:avLst/>
          </a:prstGeom>
          <a:solidFill>
            <a:srgbClr val="FF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hlinkClick r:id="rId5" action="ppaction://hlinksldjump"/>
            <a:extLst>
              <a:ext uri="{FF2B5EF4-FFF2-40B4-BE49-F238E27FC236}">
                <a16:creationId xmlns:a16="http://schemas.microsoft.com/office/drawing/2014/main" id="{3163DAE0-42BB-4E83-B53E-4D1CC48F49B4}"/>
              </a:ext>
            </a:extLst>
          </p:cNvPr>
          <p:cNvSpPr/>
          <p:nvPr/>
        </p:nvSpPr>
        <p:spPr>
          <a:xfrm rot="5400000">
            <a:off x="3452841" y="1329490"/>
            <a:ext cx="2182096" cy="1373817"/>
          </a:xfrm>
          <a:prstGeom prst="ellipse">
            <a:avLst/>
          </a:prstGeom>
          <a:solidFill>
            <a:srgbClr val="883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hlinkClick r:id="rId6" action="ppaction://hlinksldjump"/>
            <a:extLst>
              <a:ext uri="{FF2B5EF4-FFF2-40B4-BE49-F238E27FC236}">
                <a16:creationId xmlns:a16="http://schemas.microsoft.com/office/drawing/2014/main" id="{E54463F9-331A-4C5F-BB86-B74D2B8E33E7}"/>
              </a:ext>
            </a:extLst>
          </p:cNvPr>
          <p:cNvSpPr/>
          <p:nvPr/>
        </p:nvSpPr>
        <p:spPr>
          <a:xfrm>
            <a:off x="6076124" y="1138730"/>
            <a:ext cx="2039176" cy="1718769"/>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gular Pentagon 26"/>
          <p:cNvSpPr/>
          <p:nvPr/>
        </p:nvSpPr>
        <p:spPr>
          <a:xfrm>
            <a:off x="3677607" y="3769741"/>
            <a:ext cx="2115191" cy="2019510"/>
          </a:xfrm>
          <a:prstGeom prst="pen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exagon 28"/>
          <p:cNvSpPr/>
          <p:nvPr/>
        </p:nvSpPr>
        <p:spPr>
          <a:xfrm>
            <a:off x="6343650" y="4000500"/>
            <a:ext cx="2190750" cy="1790700"/>
          </a:xfrm>
          <a:prstGeom prst="hexag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0458" y="3831440"/>
            <a:ext cx="2069167" cy="2017438"/>
          </a:xfrm>
          <a:prstGeom prst="rect">
            <a:avLst/>
          </a:prstGeom>
        </p:spPr>
      </p:pic>
      <p:pic>
        <p:nvPicPr>
          <p:cNvPr id="2" name="Picture 1"/>
          <p:cNvPicPr>
            <a:picLocks noChangeAspect="1"/>
          </p:cNvPicPr>
          <p:nvPr/>
        </p:nvPicPr>
        <p:blipFill>
          <a:blip r:embed="rId8"/>
          <a:stretch>
            <a:fillRect/>
          </a:stretch>
        </p:blipFill>
        <p:spPr>
          <a:xfrm>
            <a:off x="11055546" y="185480"/>
            <a:ext cx="902286" cy="1121761"/>
          </a:xfrm>
          <a:prstGeom prst="rect">
            <a:avLst/>
          </a:prstGeom>
        </p:spPr>
      </p:pic>
      <p:pic>
        <p:nvPicPr>
          <p:cNvPr id="6" name="Picture 5"/>
          <p:cNvPicPr>
            <a:picLocks noChangeAspect="1"/>
          </p:cNvPicPr>
          <p:nvPr/>
        </p:nvPicPr>
        <p:blipFill>
          <a:blip r:embed="rId9"/>
          <a:stretch>
            <a:fillRect/>
          </a:stretch>
        </p:blipFill>
        <p:spPr>
          <a:xfrm>
            <a:off x="6650219" y="2942435"/>
            <a:ext cx="914286" cy="857143"/>
          </a:xfrm>
          <a:prstGeom prst="rect">
            <a:avLst/>
          </a:prstGeom>
        </p:spPr>
      </p:pic>
      <p:pic>
        <p:nvPicPr>
          <p:cNvPr id="8" name="Picture 7"/>
          <p:cNvPicPr>
            <a:picLocks noChangeAspect="1"/>
          </p:cNvPicPr>
          <p:nvPr/>
        </p:nvPicPr>
        <p:blipFill>
          <a:blip r:embed="rId10"/>
          <a:stretch>
            <a:fillRect/>
          </a:stretch>
        </p:blipFill>
        <p:spPr>
          <a:xfrm>
            <a:off x="3301157" y="3084247"/>
            <a:ext cx="914286" cy="786730"/>
          </a:xfrm>
          <a:prstGeom prst="rect">
            <a:avLst/>
          </a:prstGeom>
        </p:spPr>
      </p:pic>
      <p:pic>
        <p:nvPicPr>
          <p:cNvPr id="9" name="Picture 8"/>
          <p:cNvPicPr>
            <a:picLocks noChangeAspect="1"/>
          </p:cNvPicPr>
          <p:nvPr/>
        </p:nvPicPr>
        <p:blipFill>
          <a:blip r:embed="rId11"/>
          <a:stretch>
            <a:fillRect/>
          </a:stretch>
        </p:blipFill>
        <p:spPr>
          <a:xfrm>
            <a:off x="9897898" y="2934960"/>
            <a:ext cx="914286" cy="857143"/>
          </a:xfrm>
          <a:prstGeom prst="rect">
            <a:avLst/>
          </a:prstGeom>
        </p:spPr>
      </p:pic>
      <p:pic>
        <p:nvPicPr>
          <p:cNvPr id="10" name="Picture 9"/>
          <p:cNvPicPr>
            <a:picLocks noChangeAspect="1"/>
          </p:cNvPicPr>
          <p:nvPr/>
        </p:nvPicPr>
        <p:blipFill>
          <a:blip r:embed="rId12"/>
          <a:stretch>
            <a:fillRect/>
          </a:stretch>
        </p:blipFill>
        <p:spPr>
          <a:xfrm>
            <a:off x="1007291" y="3084247"/>
            <a:ext cx="818026" cy="766899"/>
          </a:xfrm>
          <a:prstGeom prst="rect">
            <a:avLst/>
          </a:prstGeom>
        </p:spPr>
      </p:pic>
      <p:pic>
        <p:nvPicPr>
          <p:cNvPr id="11" name="Picture 10"/>
          <p:cNvPicPr>
            <a:picLocks noChangeAspect="1"/>
          </p:cNvPicPr>
          <p:nvPr/>
        </p:nvPicPr>
        <p:blipFill>
          <a:blip r:embed="rId13"/>
          <a:stretch>
            <a:fillRect/>
          </a:stretch>
        </p:blipFill>
        <p:spPr>
          <a:xfrm>
            <a:off x="986305" y="5863295"/>
            <a:ext cx="861860" cy="807994"/>
          </a:xfrm>
          <a:prstGeom prst="rect">
            <a:avLst/>
          </a:prstGeom>
        </p:spPr>
      </p:pic>
      <p:pic>
        <p:nvPicPr>
          <p:cNvPr id="12" name="Picture 11"/>
          <p:cNvPicPr>
            <a:picLocks noChangeAspect="1"/>
          </p:cNvPicPr>
          <p:nvPr/>
        </p:nvPicPr>
        <p:blipFill>
          <a:blip r:embed="rId14"/>
          <a:stretch>
            <a:fillRect/>
          </a:stretch>
        </p:blipFill>
        <p:spPr>
          <a:xfrm>
            <a:off x="4212433" y="5884383"/>
            <a:ext cx="914286" cy="857143"/>
          </a:xfrm>
          <a:prstGeom prst="rect">
            <a:avLst/>
          </a:prstGeom>
        </p:spPr>
      </p:pic>
      <p:pic>
        <p:nvPicPr>
          <p:cNvPr id="13" name="Picture 12"/>
          <p:cNvPicPr>
            <a:picLocks noChangeAspect="1"/>
          </p:cNvPicPr>
          <p:nvPr/>
        </p:nvPicPr>
        <p:blipFill>
          <a:blip r:embed="rId15"/>
          <a:stretch>
            <a:fillRect/>
          </a:stretch>
        </p:blipFill>
        <p:spPr>
          <a:xfrm>
            <a:off x="7033844" y="5863295"/>
            <a:ext cx="914286" cy="857143"/>
          </a:xfrm>
          <a:prstGeom prst="rect">
            <a:avLst/>
          </a:prstGeom>
        </p:spPr>
      </p:pic>
      <p:pic>
        <p:nvPicPr>
          <p:cNvPr id="14" name="Picture 13"/>
          <p:cNvPicPr>
            <a:picLocks noChangeAspect="1"/>
          </p:cNvPicPr>
          <p:nvPr/>
        </p:nvPicPr>
        <p:blipFill>
          <a:blip r:embed="rId16"/>
          <a:stretch>
            <a:fillRect/>
          </a:stretch>
        </p:blipFill>
        <p:spPr>
          <a:xfrm>
            <a:off x="9855255" y="5884383"/>
            <a:ext cx="914286" cy="857143"/>
          </a:xfrm>
          <a:prstGeom prst="rect">
            <a:avLst/>
          </a:prstGeom>
        </p:spPr>
      </p:pic>
      <p:sp>
        <p:nvSpPr>
          <p:cNvPr id="7" name="Rectangle 6"/>
          <p:cNvSpPr/>
          <p:nvPr/>
        </p:nvSpPr>
        <p:spPr>
          <a:xfrm>
            <a:off x="494713" y="57319"/>
            <a:ext cx="10448270" cy="923330"/>
          </a:xfrm>
          <a:prstGeom prst="rect">
            <a:avLst/>
          </a:prstGeom>
        </p:spPr>
        <p:txBody>
          <a:bodyPr wrap="square">
            <a:spAutoFit/>
          </a:bodyPr>
          <a:lstStyle/>
          <a:p>
            <a:r>
              <a:rPr lang="en-GB" dirty="0"/>
              <a:t>Yesterday we had a look at these 2D shapes and what their names were. Today we are going to find out how many sides and corners each shape has. Before we get started, you can read the names of the shapes with your adult to refresh your memory</a:t>
            </a:r>
          </a:p>
        </p:txBody>
      </p:sp>
    </p:spTree>
    <p:extLst>
      <p:ext uri="{BB962C8B-B14F-4D97-AF65-F5344CB8AC3E}">
        <p14:creationId xmlns:p14="http://schemas.microsoft.com/office/powerpoint/2010/main" val="2645365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p:cNvGraphicFramePr>
            <a:graphicFrameLocks noGrp="1"/>
          </p:cNvGraphicFramePr>
          <p:nvPr>
            <p:extLst/>
          </p:nvPr>
        </p:nvGraphicFramePr>
        <p:xfrm>
          <a:off x="266699" y="1114696"/>
          <a:ext cx="11410950" cy="5609952"/>
        </p:xfrm>
        <a:graphic>
          <a:graphicData uri="http://schemas.openxmlformats.org/drawingml/2006/table">
            <a:tbl>
              <a:tblPr firstRow="1" bandRow="1">
                <a:tableStyleId>{5C22544A-7EE6-4342-B048-85BDC9FD1C3A}</a:tableStyleId>
              </a:tblPr>
              <a:tblGrid>
                <a:gridCol w="4762501">
                  <a:extLst>
                    <a:ext uri="{9D8B030D-6E8A-4147-A177-3AD203B41FA5}">
                      <a16:colId xmlns:a16="http://schemas.microsoft.com/office/drawing/2014/main" val="3059410262"/>
                    </a:ext>
                  </a:extLst>
                </a:gridCol>
                <a:gridCol w="3467100">
                  <a:extLst>
                    <a:ext uri="{9D8B030D-6E8A-4147-A177-3AD203B41FA5}">
                      <a16:colId xmlns:a16="http://schemas.microsoft.com/office/drawing/2014/main" val="314736550"/>
                    </a:ext>
                  </a:extLst>
                </a:gridCol>
                <a:gridCol w="3181349">
                  <a:extLst>
                    <a:ext uri="{9D8B030D-6E8A-4147-A177-3AD203B41FA5}">
                      <a16:colId xmlns:a16="http://schemas.microsoft.com/office/drawing/2014/main" val="88910987"/>
                    </a:ext>
                  </a:extLst>
                </a:gridCol>
              </a:tblGrid>
              <a:tr h="623328">
                <a:tc>
                  <a:txBody>
                    <a:bodyPr/>
                    <a:lstStyle/>
                    <a:p>
                      <a:pPr algn="ctr"/>
                      <a:r>
                        <a:rPr lang="en-GB" sz="2800" dirty="0"/>
                        <a:t>Name</a:t>
                      </a:r>
                      <a:r>
                        <a:rPr lang="en-GB" sz="2800" baseline="0" dirty="0"/>
                        <a:t> </a:t>
                      </a:r>
                      <a:endParaRPr lang="en-GB" sz="2800" dirty="0"/>
                    </a:p>
                  </a:txBody>
                  <a:tcPr/>
                </a:tc>
                <a:tc>
                  <a:txBody>
                    <a:bodyPr/>
                    <a:lstStyle/>
                    <a:p>
                      <a:pPr algn="ctr"/>
                      <a:r>
                        <a:rPr lang="en-GB" sz="2800" dirty="0"/>
                        <a:t>Sides</a:t>
                      </a:r>
                    </a:p>
                  </a:txBody>
                  <a:tcPr/>
                </a:tc>
                <a:tc>
                  <a:txBody>
                    <a:bodyPr/>
                    <a:lstStyle/>
                    <a:p>
                      <a:pPr algn="ctr"/>
                      <a:r>
                        <a:rPr lang="en-GB" sz="2800" dirty="0"/>
                        <a:t>Corners</a:t>
                      </a:r>
                    </a:p>
                  </a:txBody>
                  <a:tcPr/>
                </a:tc>
                <a:extLst>
                  <a:ext uri="{0D108BD9-81ED-4DB2-BD59-A6C34878D82A}">
                    <a16:rowId xmlns:a16="http://schemas.microsoft.com/office/drawing/2014/main" val="4014336727"/>
                  </a:ext>
                </a:extLst>
              </a:tr>
              <a:tr h="623328">
                <a:tc>
                  <a:txBody>
                    <a:bodyPr/>
                    <a:lstStyle/>
                    <a:p>
                      <a:pPr algn="l"/>
                      <a:r>
                        <a:rPr lang="en-GB" sz="3200" dirty="0"/>
                        <a:t>Circle</a:t>
                      </a:r>
                    </a:p>
                  </a:txBody>
                  <a:tcPr anchor="ctr"/>
                </a:tc>
                <a:tc>
                  <a:txBody>
                    <a:bodyPr/>
                    <a:lstStyle/>
                    <a:p>
                      <a:pPr algn="ctr"/>
                      <a:r>
                        <a:rPr lang="en-GB" sz="3200" dirty="0"/>
                        <a:t>1</a:t>
                      </a:r>
                    </a:p>
                  </a:txBody>
                  <a:tcPr/>
                </a:tc>
                <a:tc>
                  <a:txBody>
                    <a:bodyPr/>
                    <a:lstStyle/>
                    <a:p>
                      <a:pPr algn="ctr"/>
                      <a:r>
                        <a:rPr lang="en-GB" sz="3200" dirty="0"/>
                        <a:t>0</a:t>
                      </a:r>
                    </a:p>
                  </a:txBody>
                  <a:tcPr/>
                </a:tc>
                <a:extLst>
                  <a:ext uri="{0D108BD9-81ED-4DB2-BD59-A6C34878D82A}">
                    <a16:rowId xmlns:a16="http://schemas.microsoft.com/office/drawing/2014/main" val="3225395916"/>
                  </a:ext>
                </a:extLst>
              </a:tr>
              <a:tr h="623328">
                <a:tc>
                  <a:txBody>
                    <a:bodyPr/>
                    <a:lstStyle/>
                    <a:p>
                      <a:pPr algn="l"/>
                      <a:r>
                        <a:rPr lang="en-GB" sz="3200" dirty="0"/>
                        <a:t>Oval</a:t>
                      </a:r>
                    </a:p>
                  </a:txBody>
                  <a:tcPr anchor="ctr"/>
                </a:tc>
                <a:tc>
                  <a:txBody>
                    <a:bodyPr/>
                    <a:lstStyle/>
                    <a:p>
                      <a:pPr algn="ctr"/>
                      <a:r>
                        <a:rPr lang="en-GB" sz="3200" dirty="0"/>
                        <a:t>1</a:t>
                      </a:r>
                    </a:p>
                  </a:txBody>
                  <a:tcPr/>
                </a:tc>
                <a:tc>
                  <a:txBody>
                    <a:bodyPr/>
                    <a:lstStyle/>
                    <a:p>
                      <a:pPr algn="ctr"/>
                      <a:r>
                        <a:rPr lang="en-GB" sz="3200" dirty="0"/>
                        <a:t>0</a:t>
                      </a:r>
                    </a:p>
                  </a:txBody>
                  <a:tcPr/>
                </a:tc>
                <a:extLst>
                  <a:ext uri="{0D108BD9-81ED-4DB2-BD59-A6C34878D82A}">
                    <a16:rowId xmlns:a16="http://schemas.microsoft.com/office/drawing/2014/main" val="2470632934"/>
                  </a:ext>
                </a:extLst>
              </a:tr>
              <a:tr h="623328">
                <a:tc>
                  <a:txBody>
                    <a:bodyPr/>
                    <a:lstStyle/>
                    <a:p>
                      <a:pPr algn="l"/>
                      <a:r>
                        <a:rPr lang="en-GB" sz="3200" dirty="0"/>
                        <a:t>Triangle</a:t>
                      </a:r>
                    </a:p>
                  </a:txBody>
                  <a:tcPr anchor="ctr"/>
                </a:tc>
                <a:tc>
                  <a:txBody>
                    <a:bodyPr/>
                    <a:lstStyle/>
                    <a:p>
                      <a:pPr algn="ctr"/>
                      <a:r>
                        <a:rPr lang="en-GB" sz="3200" dirty="0"/>
                        <a:t>3</a:t>
                      </a:r>
                    </a:p>
                  </a:txBody>
                  <a:tcPr/>
                </a:tc>
                <a:tc>
                  <a:txBody>
                    <a:bodyPr/>
                    <a:lstStyle/>
                    <a:p>
                      <a:pPr algn="ctr"/>
                      <a:r>
                        <a:rPr lang="en-GB" sz="3200" dirty="0"/>
                        <a:t>3</a:t>
                      </a:r>
                    </a:p>
                  </a:txBody>
                  <a:tcPr/>
                </a:tc>
                <a:extLst>
                  <a:ext uri="{0D108BD9-81ED-4DB2-BD59-A6C34878D82A}">
                    <a16:rowId xmlns:a16="http://schemas.microsoft.com/office/drawing/2014/main" val="1651775078"/>
                  </a:ext>
                </a:extLst>
              </a:tr>
              <a:tr h="623328">
                <a:tc>
                  <a:txBody>
                    <a:bodyPr/>
                    <a:lstStyle/>
                    <a:p>
                      <a:pPr algn="l"/>
                      <a:r>
                        <a:rPr lang="en-GB" sz="3200" dirty="0"/>
                        <a:t>Square</a:t>
                      </a:r>
                    </a:p>
                  </a:txBody>
                  <a:tcPr anchor="ctr"/>
                </a:tc>
                <a:tc>
                  <a:txBody>
                    <a:bodyPr/>
                    <a:lstStyle/>
                    <a:p>
                      <a:pPr algn="ctr"/>
                      <a:r>
                        <a:rPr lang="en-GB" sz="3200" dirty="0"/>
                        <a:t>4</a:t>
                      </a:r>
                    </a:p>
                  </a:txBody>
                  <a:tcPr/>
                </a:tc>
                <a:tc>
                  <a:txBody>
                    <a:bodyPr/>
                    <a:lstStyle/>
                    <a:p>
                      <a:pPr algn="ctr"/>
                      <a:r>
                        <a:rPr lang="en-GB" sz="3200" dirty="0"/>
                        <a:t>4</a:t>
                      </a:r>
                    </a:p>
                  </a:txBody>
                  <a:tcPr/>
                </a:tc>
                <a:extLst>
                  <a:ext uri="{0D108BD9-81ED-4DB2-BD59-A6C34878D82A}">
                    <a16:rowId xmlns:a16="http://schemas.microsoft.com/office/drawing/2014/main" val="1723945977"/>
                  </a:ext>
                </a:extLst>
              </a:tr>
              <a:tr h="623328">
                <a:tc>
                  <a:txBody>
                    <a:bodyPr/>
                    <a:lstStyle/>
                    <a:p>
                      <a:pPr algn="l"/>
                      <a:r>
                        <a:rPr lang="en-GB" sz="3200" dirty="0"/>
                        <a:t>Rectangle</a:t>
                      </a:r>
                      <a:r>
                        <a:rPr lang="en-GB" sz="3200" baseline="0" dirty="0"/>
                        <a:t> </a:t>
                      </a:r>
                      <a:endParaRPr lang="en-GB" sz="3200" dirty="0"/>
                    </a:p>
                  </a:txBody>
                  <a:tcPr anchor="ctr"/>
                </a:tc>
                <a:tc>
                  <a:txBody>
                    <a:bodyPr/>
                    <a:lstStyle/>
                    <a:p>
                      <a:pPr algn="ctr"/>
                      <a:r>
                        <a:rPr lang="en-GB" sz="3200" dirty="0"/>
                        <a:t>4</a:t>
                      </a:r>
                    </a:p>
                  </a:txBody>
                  <a:tcPr/>
                </a:tc>
                <a:tc>
                  <a:txBody>
                    <a:bodyPr/>
                    <a:lstStyle/>
                    <a:p>
                      <a:pPr algn="ctr"/>
                      <a:r>
                        <a:rPr lang="en-GB" sz="3200" dirty="0"/>
                        <a:t>4</a:t>
                      </a:r>
                    </a:p>
                  </a:txBody>
                  <a:tcPr/>
                </a:tc>
                <a:extLst>
                  <a:ext uri="{0D108BD9-81ED-4DB2-BD59-A6C34878D82A}">
                    <a16:rowId xmlns:a16="http://schemas.microsoft.com/office/drawing/2014/main" val="3070900206"/>
                  </a:ext>
                </a:extLst>
              </a:tr>
              <a:tr h="623328">
                <a:tc>
                  <a:txBody>
                    <a:bodyPr/>
                    <a:lstStyle/>
                    <a:p>
                      <a:pPr algn="l"/>
                      <a:r>
                        <a:rPr lang="en-GB" sz="3200" dirty="0"/>
                        <a:t>Pentagon</a:t>
                      </a:r>
                      <a:r>
                        <a:rPr lang="en-GB" sz="3200" baseline="0" dirty="0"/>
                        <a:t> </a:t>
                      </a:r>
                      <a:endParaRPr lang="en-GB" sz="3200" dirty="0"/>
                    </a:p>
                  </a:txBody>
                  <a:tcPr anchor="ctr"/>
                </a:tc>
                <a:tc>
                  <a:txBody>
                    <a:bodyPr/>
                    <a:lstStyle/>
                    <a:p>
                      <a:pPr algn="ctr"/>
                      <a:r>
                        <a:rPr lang="en-GB" sz="3200" dirty="0"/>
                        <a:t>5</a:t>
                      </a:r>
                    </a:p>
                  </a:txBody>
                  <a:tcPr/>
                </a:tc>
                <a:tc>
                  <a:txBody>
                    <a:bodyPr/>
                    <a:lstStyle/>
                    <a:p>
                      <a:pPr algn="ctr"/>
                      <a:r>
                        <a:rPr lang="en-GB" sz="3200" dirty="0"/>
                        <a:t>5</a:t>
                      </a:r>
                    </a:p>
                  </a:txBody>
                  <a:tcPr/>
                </a:tc>
                <a:extLst>
                  <a:ext uri="{0D108BD9-81ED-4DB2-BD59-A6C34878D82A}">
                    <a16:rowId xmlns:a16="http://schemas.microsoft.com/office/drawing/2014/main" val="3409876888"/>
                  </a:ext>
                </a:extLst>
              </a:tr>
              <a:tr h="623328">
                <a:tc>
                  <a:txBody>
                    <a:bodyPr/>
                    <a:lstStyle/>
                    <a:p>
                      <a:pPr algn="l"/>
                      <a:r>
                        <a:rPr lang="en-GB" sz="3200" dirty="0"/>
                        <a:t>Hexagon </a:t>
                      </a:r>
                    </a:p>
                  </a:txBody>
                  <a:tcPr anchor="ctr"/>
                </a:tc>
                <a:tc>
                  <a:txBody>
                    <a:bodyPr/>
                    <a:lstStyle/>
                    <a:p>
                      <a:pPr algn="ctr"/>
                      <a:r>
                        <a:rPr lang="en-GB" sz="3200" dirty="0"/>
                        <a:t>6</a:t>
                      </a:r>
                    </a:p>
                  </a:txBody>
                  <a:tcPr/>
                </a:tc>
                <a:tc>
                  <a:txBody>
                    <a:bodyPr/>
                    <a:lstStyle/>
                    <a:p>
                      <a:pPr algn="ctr"/>
                      <a:r>
                        <a:rPr lang="en-GB" sz="3200" dirty="0"/>
                        <a:t>6</a:t>
                      </a:r>
                    </a:p>
                  </a:txBody>
                  <a:tcPr/>
                </a:tc>
                <a:extLst>
                  <a:ext uri="{0D108BD9-81ED-4DB2-BD59-A6C34878D82A}">
                    <a16:rowId xmlns:a16="http://schemas.microsoft.com/office/drawing/2014/main" val="1661988092"/>
                  </a:ext>
                </a:extLst>
              </a:tr>
              <a:tr h="623328">
                <a:tc>
                  <a:txBody>
                    <a:bodyPr/>
                    <a:lstStyle/>
                    <a:p>
                      <a:pPr algn="l"/>
                      <a:r>
                        <a:rPr lang="en-GB" sz="3200" dirty="0"/>
                        <a:t>Heptagon</a:t>
                      </a:r>
                      <a:r>
                        <a:rPr lang="en-GB" sz="3200" baseline="0" dirty="0"/>
                        <a:t> </a:t>
                      </a:r>
                      <a:endParaRPr lang="en-GB" sz="3200" dirty="0"/>
                    </a:p>
                  </a:txBody>
                  <a:tcPr anchor="ctr"/>
                </a:tc>
                <a:tc>
                  <a:txBody>
                    <a:bodyPr/>
                    <a:lstStyle/>
                    <a:p>
                      <a:pPr algn="ctr"/>
                      <a:r>
                        <a:rPr lang="en-GB" sz="3200" dirty="0"/>
                        <a:t>7</a:t>
                      </a:r>
                    </a:p>
                  </a:txBody>
                  <a:tcPr/>
                </a:tc>
                <a:tc>
                  <a:txBody>
                    <a:bodyPr/>
                    <a:lstStyle/>
                    <a:p>
                      <a:pPr algn="ctr"/>
                      <a:r>
                        <a:rPr lang="en-GB" sz="3200" dirty="0"/>
                        <a:t>7</a:t>
                      </a:r>
                    </a:p>
                  </a:txBody>
                  <a:tcPr/>
                </a:tc>
                <a:extLst>
                  <a:ext uri="{0D108BD9-81ED-4DB2-BD59-A6C34878D82A}">
                    <a16:rowId xmlns:a16="http://schemas.microsoft.com/office/drawing/2014/main" val="1953264474"/>
                  </a:ext>
                </a:extLst>
              </a:tr>
            </a:tbl>
          </a:graphicData>
        </a:graphic>
      </p:graphicFrame>
      <p:sp>
        <p:nvSpPr>
          <p:cNvPr id="17" name="Oval 16">
            <a:hlinkClick r:id="rId2" action="ppaction://hlinksldjump"/>
            <a:extLst>
              <a:ext uri="{FF2B5EF4-FFF2-40B4-BE49-F238E27FC236}">
                <a16:creationId xmlns:a16="http://schemas.microsoft.com/office/drawing/2014/main" id="{F8EAAE1D-59E6-4693-9A99-D374C3B22B4C}"/>
              </a:ext>
            </a:extLst>
          </p:cNvPr>
          <p:cNvSpPr/>
          <p:nvPr/>
        </p:nvSpPr>
        <p:spPr>
          <a:xfrm>
            <a:off x="2821675" y="1754260"/>
            <a:ext cx="563574" cy="546620"/>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ction="ppaction://hlinksldjump"/>
            <a:extLst>
              <a:ext uri="{FF2B5EF4-FFF2-40B4-BE49-F238E27FC236}">
                <a16:creationId xmlns:a16="http://schemas.microsoft.com/office/drawing/2014/main" id="{F438195F-C0DA-4612-91A9-ECA39E6D6E10}"/>
              </a:ext>
            </a:extLst>
          </p:cNvPr>
          <p:cNvSpPr/>
          <p:nvPr/>
        </p:nvSpPr>
        <p:spPr>
          <a:xfrm>
            <a:off x="2878248" y="3693109"/>
            <a:ext cx="507001" cy="491226"/>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4" action="ppaction://hlinksldjump"/>
            <a:extLst>
              <a:ext uri="{FF2B5EF4-FFF2-40B4-BE49-F238E27FC236}">
                <a16:creationId xmlns:a16="http://schemas.microsoft.com/office/drawing/2014/main" id="{D5EC8813-FF64-4976-B561-08C0237FF4BD}"/>
              </a:ext>
            </a:extLst>
          </p:cNvPr>
          <p:cNvSpPr/>
          <p:nvPr/>
        </p:nvSpPr>
        <p:spPr>
          <a:xfrm>
            <a:off x="2743281" y="4379207"/>
            <a:ext cx="720362" cy="306233"/>
          </a:xfrm>
          <a:prstGeom prst="rect">
            <a:avLst/>
          </a:prstGeom>
          <a:solidFill>
            <a:srgbClr val="FF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hlinkClick r:id="rId5" action="ppaction://hlinksldjump"/>
            <a:extLst>
              <a:ext uri="{FF2B5EF4-FFF2-40B4-BE49-F238E27FC236}">
                <a16:creationId xmlns:a16="http://schemas.microsoft.com/office/drawing/2014/main" id="{3163DAE0-42BB-4E83-B53E-4D1CC48F49B4}"/>
              </a:ext>
            </a:extLst>
          </p:cNvPr>
          <p:cNvSpPr/>
          <p:nvPr/>
        </p:nvSpPr>
        <p:spPr>
          <a:xfrm>
            <a:off x="2800616" y="2465743"/>
            <a:ext cx="615298" cy="406045"/>
          </a:xfrm>
          <a:prstGeom prst="ellipse">
            <a:avLst/>
          </a:prstGeom>
          <a:solidFill>
            <a:srgbClr val="883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hlinkClick r:id="rId6" action="ppaction://hlinksldjump"/>
            <a:extLst>
              <a:ext uri="{FF2B5EF4-FFF2-40B4-BE49-F238E27FC236}">
                <a16:creationId xmlns:a16="http://schemas.microsoft.com/office/drawing/2014/main" id="{E54463F9-331A-4C5F-BB86-B74D2B8E33E7}"/>
              </a:ext>
            </a:extLst>
          </p:cNvPr>
          <p:cNvSpPr/>
          <p:nvPr/>
        </p:nvSpPr>
        <p:spPr>
          <a:xfrm>
            <a:off x="2779337" y="3017601"/>
            <a:ext cx="673487" cy="563342"/>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gular Pentagon 21"/>
          <p:cNvSpPr/>
          <p:nvPr/>
        </p:nvSpPr>
        <p:spPr>
          <a:xfrm>
            <a:off x="2817864" y="4842212"/>
            <a:ext cx="596432" cy="596886"/>
          </a:xfrm>
          <a:prstGeom prst="pen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Hexagon 22"/>
          <p:cNvSpPr/>
          <p:nvPr/>
        </p:nvSpPr>
        <p:spPr>
          <a:xfrm>
            <a:off x="2794593" y="5543960"/>
            <a:ext cx="617738" cy="529259"/>
          </a:xfrm>
          <a:prstGeom prst="hexag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684" y="6154005"/>
            <a:ext cx="611563" cy="596274"/>
          </a:xfrm>
          <a:prstGeom prst="rect">
            <a:avLst/>
          </a:prstGeom>
        </p:spPr>
      </p:pic>
      <p:sp>
        <p:nvSpPr>
          <p:cNvPr id="2" name="TextBox 1"/>
          <p:cNvSpPr txBox="1"/>
          <p:nvPr/>
        </p:nvSpPr>
        <p:spPr>
          <a:xfrm>
            <a:off x="255603" y="64764"/>
            <a:ext cx="30044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Miss</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Anderson</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has made this chart of how many sides and corners each shape has.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910030" y="-14163"/>
            <a:ext cx="74588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Can you name the shapes that have one side?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There is one shape that has three corners and three sides, which shape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Look at all of the shapes, which one has the most sides?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one has 5 corners?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8"/>
          <a:stretch>
            <a:fillRect/>
          </a:stretch>
        </p:blipFill>
        <p:spPr>
          <a:xfrm>
            <a:off x="11174546" y="131081"/>
            <a:ext cx="902286" cy="1121761"/>
          </a:xfrm>
          <a:prstGeom prst="rect">
            <a:avLst/>
          </a:prstGeom>
        </p:spPr>
      </p:pic>
    </p:spTree>
    <p:extLst>
      <p:ext uri="{BB962C8B-B14F-4D97-AF65-F5344CB8AC3E}">
        <p14:creationId xmlns:p14="http://schemas.microsoft.com/office/powerpoint/2010/main" val="2331374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nvPr>
        </p:nvGraphicFramePr>
        <p:xfrm>
          <a:off x="381001" y="1114694"/>
          <a:ext cx="11334750" cy="5588586"/>
        </p:xfrm>
        <a:graphic>
          <a:graphicData uri="http://schemas.openxmlformats.org/drawingml/2006/table">
            <a:tbl>
              <a:tblPr firstRow="1" bandRow="1">
                <a:tableStyleId>{5C22544A-7EE6-4342-B048-85BDC9FD1C3A}</a:tableStyleId>
              </a:tblPr>
              <a:tblGrid>
                <a:gridCol w="3778250">
                  <a:extLst>
                    <a:ext uri="{9D8B030D-6E8A-4147-A177-3AD203B41FA5}">
                      <a16:colId xmlns:a16="http://schemas.microsoft.com/office/drawing/2014/main" val="608481040"/>
                    </a:ext>
                  </a:extLst>
                </a:gridCol>
                <a:gridCol w="3778250">
                  <a:extLst>
                    <a:ext uri="{9D8B030D-6E8A-4147-A177-3AD203B41FA5}">
                      <a16:colId xmlns:a16="http://schemas.microsoft.com/office/drawing/2014/main" val="3888314820"/>
                    </a:ext>
                  </a:extLst>
                </a:gridCol>
                <a:gridCol w="3778250">
                  <a:extLst>
                    <a:ext uri="{9D8B030D-6E8A-4147-A177-3AD203B41FA5}">
                      <a16:colId xmlns:a16="http://schemas.microsoft.com/office/drawing/2014/main" val="3011889191"/>
                    </a:ext>
                  </a:extLst>
                </a:gridCol>
              </a:tblGrid>
              <a:tr h="599806">
                <a:tc>
                  <a:txBody>
                    <a:bodyPr/>
                    <a:lstStyle/>
                    <a:p>
                      <a:pPr algn="ctr"/>
                      <a:r>
                        <a:rPr lang="en-GB" sz="2800" dirty="0"/>
                        <a:t>Name</a:t>
                      </a:r>
                    </a:p>
                  </a:txBody>
                  <a:tcPr/>
                </a:tc>
                <a:tc>
                  <a:txBody>
                    <a:bodyPr/>
                    <a:lstStyle/>
                    <a:p>
                      <a:pPr algn="ctr"/>
                      <a:r>
                        <a:rPr lang="en-GB" sz="2800" dirty="0"/>
                        <a:t>Sides </a:t>
                      </a:r>
                    </a:p>
                  </a:txBody>
                  <a:tcPr/>
                </a:tc>
                <a:tc>
                  <a:txBody>
                    <a:bodyPr/>
                    <a:lstStyle/>
                    <a:p>
                      <a:pPr algn="ctr"/>
                      <a:r>
                        <a:rPr lang="en-GB" sz="2800" dirty="0"/>
                        <a:t>Corners</a:t>
                      </a:r>
                    </a:p>
                  </a:txBody>
                  <a:tcPr/>
                </a:tc>
                <a:extLst>
                  <a:ext uri="{0D108BD9-81ED-4DB2-BD59-A6C34878D82A}">
                    <a16:rowId xmlns:a16="http://schemas.microsoft.com/office/drawing/2014/main" val="2711801654"/>
                  </a:ext>
                </a:extLst>
              </a:tr>
              <a:tr h="997756">
                <a:tc>
                  <a:txBody>
                    <a:bodyPr/>
                    <a:lstStyle/>
                    <a:p>
                      <a:r>
                        <a:rPr lang="en-GB" sz="3600" dirty="0"/>
                        <a:t>Circle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76113114"/>
                  </a:ext>
                </a:extLst>
              </a:tr>
              <a:tr h="997756">
                <a:tc>
                  <a:txBody>
                    <a:bodyPr/>
                    <a:lstStyle/>
                    <a:p>
                      <a:r>
                        <a:rPr lang="en-GB" sz="3600" dirty="0"/>
                        <a:t>Triangle </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35101946"/>
                  </a:ext>
                </a:extLst>
              </a:tr>
              <a:tr h="997756">
                <a:tc>
                  <a:txBody>
                    <a:bodyPr/>
                    <a:lstStyle/>
                    <a:p>
                      <a:r>
                        <a:rPr lang="en-GB" sz="3600" dirty="0"/>
                        <a:t>Square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45200507"/>
                  </a:ext>
                </a:extLst>
              </a:tr>
              <a:tr h="997756">
                <a:tc>
                  <a:txBody>
                    <a:bodyPr/>
                    <a:lstStyle/>
                    <a:p>
                      <a:r>
                        <a:rPr lang="en-GB" sz="3600" dirty="0"/>
                        <a:t>Pentagon</a:t>
                      </a:r>
                      <a:r>
                        <a:rPr lang="en-GB" sz="3600" baseline="0" dirty="0"/>
                        <a:t> </a:t>
                      </a:r>
                      <a:endParaRPr lang="en-GB" sz="3600"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81256059"/>
                  </a:ext>
                </a:extLst>
              </a:tr>
              <a:tr h="997756">
                <a:tc>
                  <a:txBody>
                    <a:bodyPr/>
                    <a:lstStyle/>
                    <a:p>
                      <a:r>
                        <a:rPr lang="en-GB" sz="3600" dirty="0"/>
                        <a:t>Heptagon</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81888771"/>
                  </a:ext>
                </a:extLst>
              </a:tr>
            </a:tbl>
          </a:graphicData>
        </a:graphic>
      </p:graphicFrame>
      <p:sp>
        <p:nvSpPr>
          <p:cNvPr id="6" name="Oval 5">
            <a:hlinkClick r:id="rId2" action="ppaction://hlinksldjump"/>
            <a:extLst>
              <a:ext uri="{FF2B5EF4-FFF2-40B4-BE49-F238E27FC236}">
                <a16:creationId xmlns:a16="http://schemas.microsoft.com/office/drawing/2014/main" id="{F8EAAE1D-59E6-4693-9A99-D374C3B22B4C}"/>
              </a:ext>
            </a:extLst>
          </p:cNvPr>
          <p:cNvSpPr/>
          <p:nvPr/>
        </p:nvSpPr>
        <p:spPr>
          <a:xfrm>
            <a:off x="2821674" y="1754260"/>
            <a:ext cx="797825" cy="817490"/>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hlinkClick r:id="rId3" action="ppaction://hlinksldjump"/>
            <a:extLst>
              <a:ext uri="{FF2B5EF4-FFF2-40B4-BE49-F238E27FC236}">
                <a16:creationId xmlns:a16="http://schemas.microsoft.com/office/drawing/2014/main" id="{E54463F9-331A-4C5F-BB86-B74D2B8E33E7}"/>
              </a:ext>
            </a:extLst>
          </p:cNvPr>
          <p:cNvSpPr/>
          <p:nvPr/>
        </p:nvSpPr>
        <p:spPr>
          <a:xfrm>
            <a:off x="2819401" y="2838450"/>
            <a:ext cx="766774" cy="742493"/>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hlinkClick r:id="rId4" action="ppaction://hlinksldjump"/>
            <a:extLst>
              <a:ext uri="{FF2B5EF4-FFF2-40B4-BE49-F238E27FC236}">
                <a16:creationId xmlns:a16="http://schemas.microsoft.com/office/drawing/2014/main" id="{F438195F-C0DA-4612-91A9-ECA39E6D6E10}"/>
              </a:ext>
            </a:extLst>
          </p:cNvPr>
          <p:cNvSpPr/>
          <p:nvPr/>
        </p:nvSpPr>
        <p:spPr>
          <a:xfrm>
            <a:off x="2840148" y="3883608"/>
            <a:ext cx="707927" cy="602397"/>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gular Pentagon 8"/>
          <p:cNvSpPr/>
          <p:nvPr/>
        </p:nvSpPr>
        <p:spPr>
          <a:xfrm>
            <a:off x="2836913" y="4804111"/>
            <a:ext cx="730211" cy="758487"/>
          </a:xfrm>
          <a:prstGeom prst="pen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684" y="5785454"/>
            <a:ext cx="891872" cy="869575"/>
          </a:xfrm>
          <a:prstGeom prst="rect">
            <a:avLst/>
          </a:prstGeom>
        </p:spPr>
      </p:pic>
      <p:sp>
        <p:nvSpPr>
          <p:cNvPr id="3" name="TextBox 2"/>
          <p:cNvSpPr txBox="1"/>
          <p:nvPr/>
        </p:nvSpPr>
        <p:spPr>
          <a:xfrm>
            <a:off x="107224" y="-4630"/>
            <a:ext cx="11201400"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Mrs</a:t>
            </a:r>
            <a:r>
              <a:rPr kumimoji="0" lang="en-GB" sz="2400" b="0" i="0" u="none" strike="noStrike" kern="1200" cap="none" spc="0" normalizeH="0" noProof="0" dirty="0" smtClean="0">
                <a:ln>
                  <a:noFill/>
                </a:ln>
                <a:solidFill>
                  <a:prstClr val="black"/>
                </a:solidFill>
                <a:effectLst/>
                <a:uLnTx/>
                <a:uFillTx/>
                <a:latin typeface="Calibri" panose="020F0502020204030204"/>
                <a:ea typeface="+mn-ea"/>
                <a:cs typeface="+mn-cs"/>
              </a:rPr>
              <a:t> Hann</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has accidently deleted the numbers for the sides and corners. Can you help him by counting how many sides and corners each shape has got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and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write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your answers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into the table. </a:t>
            </a:r>
          </a:p>
        </p:txBody>
      </p:sp>
      <p:pic>
        <p:nvPicPr>
          <p:cNvPr id="4" name="Picture 3"/>
          <p:cNvPicPr>
            <a:picLocks noChangeAspect="1"/>
          </p:cNvPicPr>
          <p:nvPr/>
        </p:nvPicPr>
        <p:blipFill>
          <a:blip r:embed="rId6"/>
          <a:stretch>
            <a:fillRect/>
          </a:stretch>
        </p:blipFill>
        <p:spPr>
          <a:xfrm>
            <a:off x="11194466" y="151298"/>
            <a:ext cx="902286" cy="1121761"/>
          </a:xfrm>
          <a:prstGeom prst="rect">
            <a:avLst/>
          </a:prstGeom>
        </p:spPr>
      </p:pic>
    </p:spTree>
    <p:extLst>
      <p:ext uri="{BB962C8B-B14F-4D97-AF65-F5344CB8AC3E}">
        <p14:creationId xmlns:p14="http://schemas.microsoft.com/office/powerpoint/2010/main" val="310520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hlinkClick r:id="rId2" action="ppaction://hlinksldjump"/>
            <a:extLst>
              <a:ext uri="{FF2B5EF4-FFF2-40B4-BE49-F238E27FC236}">
                <a16:creationId xmlns:a16="http://schemas.microsoft.com/office/drawing/2014/main" id="{F8EAAE1D-59E6-4693-9A99-D374C3B22B4C}"/>
              </a:ext>
            </a:extLst>
          </p:cNvPr>
          <p:cNvSpPr/>
          <p:nvPr/>
        </p:nvSpPr>
        <p:spPr>
          <a:xfrm>
            <a:off x="2173974" y="1811410"/>
            <a:ext cx="797825" cy="817490"/>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Isosceles Triangle 6">
            <a:hlinkClick r:id="rId3" action="ppaction://hlinksldjump"/>
            <a:extLst>
              <a:ext uri="{FF2B5EF4-FFF2-40B4-BE49-F238E27FC236}">
                <a16:creationId xmlns:a16="http://schemas.microsoft.com/office/drawing/2014/main" id="{E54463F9-331A-4C5F-BB86-B74D2B8E33E7}"/>
              </a:ext>
            </a:extLst>
          </p:cNvPr>
          <p:cNvSpPr/>
          <p:nvPr/>
        </p:nvSpPr>
        <p:spPr>
          <a:xfrm>
            <a:off x="2171701" y="2895600"/>
            <a:ext cx="766774" cy="742493"/>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hlinkClick r:id="rId4" action="ppaction://hlinksldjump"/>
            <a:extLst>
              <a:ext uri="{FF2B5EF4-FFF2-40B4-BE49-F238E27FC236}">
                <a16:creationId xmlns:a16="http://schemas.microsoft.com/office/drawing/2014/main" id="{F438195F-C0DA-4612-91A9-ECA39E6D6E10}"/>
              </a:ext>
            </a:extLst>
          </p:cNvPr>
          <p:cNvSpPr/>
          <p:nvPr/>
        </p:nvSpPr>
        <p:spPr>
          <a:xfrm>
            <a:off x="2192448" y="3940758"/>
            <a:ext cx="707927" cy="602397"/>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gular Pentagon 8"/>
          <p:cNvSpPr/>
          <p:nvPr/>
        </p:nvSpPr>
        <p:spPr>
          <a:xfrm>
            <a:off x="2189213" y="4861261"/>
            <a:ext cx="730211" cy="758487"/>
          </a:xfrm>
          <a:prstGeom prst="pen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5984" y="5842604"/>
            <a:ext cx="891872" cy="869575"/>
          </a:xfrm>
          <a:prstGeom prst="rect">
            <a:avLst/>
          </a:prstGeom>
        </p:spPr>
      </p:pic>
      <p:sp>
        <p:nvSpPr>
          <p:cNvPr id="3" name="TextBox 2"/>
          <p:cNvSpPr txBox="1"/>
          <p:nvPr/>
        </p:nvSpPr>
        <p:spPr>
          <a:xfrm>
            <a:off x="158133" y="113502"/>
            <a:ext cx="11201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You did a super job at writing the number of sides and corners each shape </a:t>
            </a:r>
            <a:r>
              <a:rPr kumimoji="0" lang="en-GB" b="0" i="0" u="none" strike="noStrike" kern="1200" cap="none" spc="0" normalizeH="0" baseline="0" noProof="0" dirty="0" smtClean="0">
                <a:ln>
                  <a:noFill/>
                </a:ln>
                <a:solidFill>
                  <a:prstClr val="black"/>
                </a:solidFill>
                <a:effectLst/>
                <a:uLnTx/>
                <a:uFillTx/>
                <a:latin typeface="Calibri" panose="020F0502020204030204"/>
                <a:ea typeface="+mn-ea"/>
                <a:cs typeface="+mn-cs"/>
              </a:rPr>
              <a:t>has.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But </a:t>
            </a:r>
            <a:r>
              <a:rPr kumimoji="0" lang="en-GB" b="0" i="0" u="none" strike="noStrike" kern="1200" cap="none" spc="0" normalizeH="0" baseline="0" noProof="0" dirty="0" smtClean="0">
                <a:ln>
                  <a:noFill/>
                </a:ln>
                <a:solidFill>
                  <a:prstClr val="black"/>
                </a:solidFill>
                <a:effectLst/>
                <a:uLnTx/>
                <a:uFillTx/>
                <a:latin typeface="Calibri" panose="020F0502020204030204"/>
                <a:ea typeface="+mn-ea"/>
                <a:cs typeface="+mn-cs"/>
              </a:rPr>
              <a:t>Miss</a:t>
            </a:r>
            <a:r>
              <a:rPr kumimoji="0" lang="en-GB" b="0" i="0" u="none" strike="noStrike" kern="1200" cap="none" spc="0" normalizeH="0" noProof="0" dirty="0" smtClean="0">
                <a:ln>
                  <a:noFill/>
                </a:ln>
                <a:solidFill>
                  <a:prstClr val="black"/>
                </a:solidFill>
                <a:effectLst/>
                <a:uLnTx/>
                <a:uFillTx/>
                <a:latin typeface="Calibri" panose="020F0502020204030204"/>
                <a:ea typeface="+mn-ea"/>
                <a:cs typeface="+mn-cs"/>
              </a:rPr>
              <a:t> Anderson</a:t>
            </a:r>
            <a:r>
              <a:rPr kumimoji="0" lang="en-GB"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has jumbled up the numbers you wrote. Can you draw a line to match the shape to the correct number of sides and corners? </a:t>
            </a:r>
          </a:p>
        </p:txBody>
      </p:sp>
      <p:sp>
        <p:nvSpPr>
          <p:cNvPr id="4" name="Rectangle 3"/>
          <p:cNvSpPr/>
          <p:nvPr/>
        </p:nvSpPr>
        <p:spPr>
          <a:xfrm>
            <a:off x="5448300" y="1811410"/>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2" name="Rectangle 11"/>
          <p:cNvSpPr/>
          <p:nvPr/>
        </p:nvSpPr>
        <p:spPr>
          <a:xfrm>
            <a:off x="5448300" y="2877778"/>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3" name="Rectangle 12"/>
          <p:cNvSpPr/>
          <p:nvPr/>
        </p:nvSpPr>
        <p:spPr>
          <a:xfrm>
            <a:off x="5435943" y="3944146"/>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4" name="Rectangle 13"/>
          <p:cNvSpPr/>
          <p:nvPr/>
        </p:nvSpPr>
        <p:spPr>
          <a:xfrm>
            <a:off x="5406408" y="4952067"/>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5" name="Rectangle 14"/>
          <p:cNvSpPr/>
          <p:nvPr/>
        </p:nvSpPr>
        <p:spPr>
          <a:xfrm>
            <a:off x="5448300" y="5952314"/>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17" name="Rectangle 16"/>
          <p:cNvSpPr/>
          <p:nvPr/>
        </p:nvSpPr>
        <p:spPr>
          <a:xfrm>
            <a:off x="8598243" y="3942244"/>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8" name="Rectangle 17"/>
          <p:cNvSpPr/>
          <p:nvPr/>
        </p:nvSpPr>
        <p:spPr>
          <a:xfrm>
            <a:off x="8598243" y="4952067"/>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7</a:t>
            </a:r>
          </a:p>
        </p:txBody>
      </p:sp>
      <p:sp>
        <p:nvSpPr>
          <p:cNvPr id="19" name="Rectangle 18"/>
          <p:cNvSpPr/>
          <p:nvPr/>
        </p:nvSpPr>
        <p:spPr>
          <a:xfrm>
            <a:off x="8598243" y="5952314"/>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0" name="Rectangle 19"/>
          <p:cNvSpPr/>
          <p:nvPr/>
        </p:nvSpPr>
        <p:spPr>
          <a:xfrm>
            <a:off x="8560143" y="2763080"/>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1" name="Rectangle 20"/>
          <p:cNvSpPr/>
          <p:nvPr/>
        </p:nvSpPr>
        <p:spPr>
          <a:xfrm>
            <a:off x="8598243" y="1811410"/>
            <a:ext cx="704850" cy="646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cxnSp>
        <p:nvCxnSpPr>
          <p:cNvPr id="26" name="Straight Connector 25"/>
          <p:cNvCxnSpPr/>
          <p:nvPr/>
        </p:nvCxnSpPr>
        <p:spPr>
          <a:xfrm>
            <a:off x="3017856" y="3266846"/>
            <a:ext cx="2388552" cy="97511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p:cNvCxnSpPr>
            <a:stCxn id="19" idx="1"/>
            <a:endCxn id="13" idx="3"/>
          </p:cNvCxnSpPr>
          <p:nvPr/>
        </p:nvCxnSpPr>
        <p:spPr>
          <a:xfrm flipH="1" flipV="1">
            <a:off x="6140793" y="4267166"/>
            <a:ext cx="2457450" cy="2008168"/>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6"/>
          <a:stretch>
            <a:fillRect/>
          </a:stretch>
        </p:blipFill>
        <p:spPr>
          <a:xfrm>
            <a:off x="11246245" y="152785"/>
            <a:ext cx="902286" cy="1121761"/>
          </a:xfrm>
          <a:prstGeom prst="rect">
            <a:avLst/>
          </a:prstGeom>
        </p:spPr>
      </p:pic>
      <p:pic>
        <p:nvPicPr>
          <p:cNvPr id="11" name="Picture 10"/>
          <p:cNvPicPr>
            <a:picLocks noChangeAspect="1"/>
          </p:cNvPicPr>
          <p:nvPr/>
        </p:nvPicPr>
        <p:blipFill>
          <a:blip r:embed="rId7"/>
          <a:stretch>
            <a:fillRect/>
          </a:stretch>
        </p:blipFill>
        <p:spPr>
          <a:xfrm>
            <a:off x="8560143" y="997947"/>
            <a:ext cx="798099" cy="652359"/>
          </a:xfrm>
          <a:prstGeom prst="rect">
            <a:avLst/>
          </a:prstGeom>
        </p:spPr>
      </p:pic>
      <p:pic>
        <p:nvPicPr>
          <p:cNvPr id="16" name="Picture 15"/>
          <p:cNvPicPr>
            <a:picLocks noChangeAspect="1"/>
          </p:cNvPicPr>
          <p:nvPr/>
        </p:nvPicPr>
        <p:blipFill>
          <a:blip r:embed="rId8"/>
          <a:stretch>
            <a:fillRect/>
          </a:stretch>
        </p:blipFill>
        <p:spPr>
          <a:xfrm>
            <a:off x="5406408" y="997949"/>
            <a:ext cx="807214" cy="652357"/>
          </a:xfrm>
          <a:prstGeom prst="rect">
            <a:avLst/>
          </a:prstGeom>
        </p:spPr>
      </p:pic>
      <p:pic>
        <p:nvPicPr>
          <p:cNvPr id="23" name="Picture 22"/>
          <p:cNvPicPr>
            <a:picLocks noChangeAspect="1"/>
          </p:cNvPicPr>
          <p:nvPr/>
        </p:nvPicPr>
        <p:blipFill>
          <a:blip r:embed="rId9"/>
          <a:stretch>
            <a:fillRect/>
          </a:stretch>
        </p:blipFill>
        <p:spPr>
          <a:xfrm>
            <a:off x="2320123" y="1088013"/>
            <a:ext cx="697733" cy="663276"/>
          </a:xfrm>
          <a:prstGeom prst="rect">
            <a:avLst/>
          </a:prstGeom>
        </p:spPr>
      </p:pic>
    </p:spTree>
    <p:extLst>
      <p:ext uri="{BB962C8B-B14F-4D97-AF65-F5344CB8AC3E}">
        <p14:creationId xmlns:p14="http://schemas.microsoft.com/office/powerpoint/2010/main" val="647271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rgbClr val="B4C7E7"/>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Wednesday 3</a:t>
            </a:r>
            <a:r>
              <a:rPr lang="en-GB" sz="3200" baseline="30000" dirty="0" smtClean="0"/>
              <a:t>rd</a:t>
            </a:r>
            <a:r>
              <a:rPr lang="en-GB" sz="3200" dirty="0" smtClean="0"/>
              <a:t> February 2021</a:t>
            </a:r>
            <a:endParaRPr lang="en-GB" sz="3200"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1200329"/>
          </a:xfrm>
          <a:prstGeom prst="rect">
            <a:avLst/>
          </a:prstGeom>
          <a:noFill/>
        </p:spPr>
        <p:txBody>
          <a:bodyPr wrap="square" rtlCol="0">
            <a:spAutoFit/>
          </a:bodyPr>
          <a:lstStyle/>
          <a:p>
            <a:r>
              <a:rPr lang="en-GB" sz="3600" dirty="0"/>
              <a:t>LO. </a:t>
            </a:r>
            <a:r>
              <a:rPr lang="en-GB" sz="3600" dirty="0" smtClean="0"/>
              <a:t>To draw some simple shapes.</a:t>
            </a:r>
            <a:r>
              <a:rPr lang="en-GB" sz="3600" dirty="0"/>
              <a:t> </a:t>
            </a:r>
          </a:p>
          <a:p>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071121" y="143173"/>
            <a:ext cx="902286" cy="1121761"/>
          </a:xfrm>
          <a:prstGeom prst="rect">
            <a:avLst/>
          </a:prstGeom>
        </p:spPr>
      </p:pic>
    </p:spTree>
    <p:extLst>
      <p:ext uri="{BB962C8B-B14F-4D97-AF65-F5344CB8AC3E}">
        <p14:creationId xmlns:p14="http://schemas.microsoft.com/office/powerpoint/2010/main" val="3628839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B3617B-CF19-4CB3-B93E-363E77692E4D}"/>
              </a:ext>
            </a:extLst>
          </p:cNvPr>
          <p:cNvSpPr/>
          <p:nvPr/>
        </p:nvSpPr>
        <p:spPr>
          <a:xfrm>
            <a:off x="0" y="0"/>
            <a:ext cx="12347643" cy="7065869"/>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15686" y="535709"/>
            <a:ext cx="11303659" cy="6001643"/>
          </a:xfrm>
          <a:prstGeom prst="rect">
            <a:avLst/>
          </a:prstGeom>
          <a:noFill/>
        </p:spPr>
        <p:txBody>
          <a:bodyPr wrap="square" lIns="91440" tIns="45720" rIns="91440" bIns="45720" rtlCol="0" anchor="t">
            <a:spAutoFit/>
          </a:bodyPr>
          <a:lstStyle/>
          <a:p>
            <a:r>
              <a:rPr lang="en-GB" sz="2400" dirty="0"/>
              <a:t>Hello </a:t>
            </a:r>
            <a:r>
              <a:rPr lang="en-GB" sz="2400" dirty="0" smtClean="0"/>
              <a:t>base camp 3, </a:t>
            </a:r>
            <a:r>
              <a:rPr lang="en-GB" sz="2400" dirty="0"/>
              <a:t>we hope that you enjoyed your home learning last week and had some great fun with the activities. Here you can find your home learning pack for this week.</a:t>
            </a:r>
          </a:p>
          <a:p>
            <a:endParaRPr lang="en-GB" sz="2400" dirty="0"/>
          </a:p>
          <a:p>
            <a:r>
              <a:rPr lang="en-GB" sz="2400" dirty="0"/>
              <a:t>We have put together some new exciting activities to learn about while you are at home this week. We </a:t>
            </a:r>
            <a:r>
              <a:rPr lang="en-GB" sz="2400" dirty="0" smtClean="0"/>
              <a:t>have added a </a:t>
            </a:r>
            <a:r>
              <a:rPr lang="en-GB" sz="2400" dirty="0"/>
              <a:t>phonics section in your pack this week with some ideas on how you can </a:t>
            </a:r>
            <a:r>
              <a:rPr lang="en-GB" sz="2400" dirty="0" smtClean="0"/>
              <a:t>learn your </a:t>
            </a:r>
            <a:r>
              <a:rPr lang="en-GB" sz="2400" dirty="0"/>
              <a:t>sounds at home.  As well as this, this week you can pick up your set of phonics cards from school to use at home. </a:t>
            </a:r>
            <a:r>
              <a:rPr lang="en-GB" sz="2400" dirty="0" smtClean="0"/>
              <a:t>We have added set 1 to begin with as these are the sounds we have been learning in school. You can also check </a:t>
            </a:r>
            <a:r>
              <a:rPr lang="en-GB" sz="2400" dirty="0"/>
              <a:t>out the new video clips on the phonics page.   </a:t>
            </a:r>
            <a:endParaRPr lang="en-GB" sz="2400" dirty="0">
              <a:cs typeface="Calibri"/>
            </a:endParaRPr>
          </a:p>
          <a:p>
            <a:endParaRPr lang="en-GB" sz="2400" dirty="0"/>
          </a:p>
          <a:p>
            <a:r>
              <a:rPr lang="en-GB" sz="2400" dirty="0"/>
              <a:t>Again, we are always here to help and support you with your learning. </a:t>
            </a:r>
            <a:endParaRPr lang="en-GB" sz="2400" dirty="0">
              <a:cs typeface="Calibri"/>
            </a:endParaRPr>
          </a:p>
          <a:p>
            <a:endParaRPr lang="en-GB" sz="2400" dirty="0">
              <a:cs typeface="Calibri"/>
            </a:endParaRPr>
          </a:p>
          <a:p>
            <a:r>
              <a:rPr lang="en-GB" sz="2400" dirty="0"/>
              <a:t>We hope you have lots of fun and enjoy your home learning. From the </a:t>
            </a:r>
            <a:r>
              <a:rPr lang="en-GB" sz="2400" dirty="0" smtClean="0"/>
              <a:t>base camp 3 </a:t>
            </a:r>
            <a:r>
              <a:rPr lang="en-GB" sz="2400" dirty="0"/>
              <a:t>staff. </a:t>
            </a:r>
          </a:p>
          <a:p>
            <a:endParaRPr lang="en-GB" sz="2400" dirty="0">
              <a:cs typeface="Calibri"/>
            </a:endParaRPr>
          </a:p>
          <a:p>
            <a:r>
              <a:rPr lang="en-GB" sz="2400" dirty="0">
                <a:cs typeface="Calibri"/>
              </a:rPr>
              <a:t>*TOP TIP- DON'T USE SLIDE SHOW TO VIEW THIS POWERPOINT*</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197797" y="101600"/>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59892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560"/>
          <a:stretch/>
        </p:blipFill>
        <p:spPr>
          <a:xfrm>
            <a:off x="2427866" y="2177003"/>
            <a:ext cx="2161906" cy="2072954"/>
          </a:xfrm>
          <a:prstGeom prst="rect">
            <a:avLst/>
          </a:prstGeom>
        </p:spPr>
      </p:pic>
      <p:pic>
        <p:nvPicPr>
          <p:cNvPr id="8" name="Picture 7"/>
          <p:cNvPicPr>
            <a:picLocks noChangeAspect="1"/>
          </p:cNvPicPr>
          <p:nvPr/>
        </p:nvPicPr>
        <p:blipFill rotWithShape="1">
          <a:blip r:embed="rId3"/>
          <a:srcRect t="2811" b="5220"/>
          <a:stretch/>
        </p:blipFill>
        <p:spPr>
          <a:xfrm>
            <a:off x="2485394" y="4373217"/>
            <a:ext cx="2046850" cy="2276062"/>
          </a:xfrm>
          <a:prstGeom prst="rect">
            <a:avLst/>
          </a:prstGeom>
        </p:spPr>
      </p:pic>
      <p:pic>
        <p:nvPicPr>
          <p:cNvPr id="11" name="Picture 10"/>
          <p:cNvPicPr>
            <a:picLocks noChangeAspect="1"/>
          </p:cNvPicPr>
          <p:nvPr/>
        </p:nvPicPr>
        <p:blipFill>
          <a:blip r:embed="rId4"/>
          <a:stretch>
            <a:fillRect/>
          </a:stretch>
        </p:blipFill>
        <p:spPr>
          <a:xfrm>
            <a:off x="3383157" y="319272"/>
            <a:ext cx="3858616" cy="1386244"/>
          </a:xfrm>
          <a:prstGeom prst="rect">
            <a:avLst/>
          </a:prstGeom>
        </p:spPr>
      </p:pic>
      <p:pic>
        <p:nvPicPr>
          <p:cNvPr id="12" name="Picture 11"/>
          <p:cNvPicPr>
            <a:picLocks noChangeAspect="1"/>
          </p:cNvPicPr>
          <p:nvPr/>
        </p:nvPicPr>
        <p:blipFill>
          <a:blip r:embed="rId5"/>
          <a:stretch>
            <a:fillRect/>
          </a:stretch>
        </p:blipFill>
        <p:spPr>
          <a:xfrm>
            <a:off x="352840" y="2465617"/>
            <a:ext cx="1267238" cy="1267238"/>
          </a:xfrm>
          <a:prstGeom prst="rect">
            <a:avLst/>
          </a:prstGeom>
        </p:spPr>
      </p:pic>
      <p:sp>
        <p:nvSpPr>
          <p:cNvPr id="13" name="TextBox 12"/>
          <p:cNvSpPr txBox="1"/>
          <p:nvPr/>
        </p:nvSpPr>
        <p:spPr>
          <a:xfrm>
            <a:off x="8674126" y="473401"/>
            <a:ext cx="2758108" cy="923330"/>
          </a:xfrm>
          <a:prstGeom prst="rect">
            <a:avLst/>
          </a:prstGeom>
          <a:noFill/>
        </p:spPr>
        <p:txBody>
          <a:bodyPr wrap="square" rtlCol="0">
            <a:spAutoFit/>
          </a:bodyPr>
          <a:lstStyle/>
          <a:p>
            <a:r>
              <a:rPr lang="en-GB" dirty="0" smtClean="0"/>
              <a:t>Can you trace the shapes then have a try drawing your own?</a:t>
            </a:r>
            <a:endParaRPr lang="en-GB" dirty="0"/>
          </a:p>
        </p:txBody>
      </p:sp>
      <p:sp>
        <p:nvSpPr>
          <p:cNvPr id="14" name="TextBox 13"/>
          <p:cNvSpPr txBox="1"/>
          <p:nvPr/>
        </p:nvSpPr>
        <p:spPr>
          <a:xfrm>
            <a:off x="5873520" y="2177003"/>
            <a:ext cx="2474843" cy="2020451"/>
          </a:xfrm>
          <a:prstGeom prst="rect">
            <a:avLst/>
          </a:prstGeom>
          <a:solidFill>
            <a:schemeClr val="bg1"/>
          </a:solidFill>
          <a:ln w="28575">
            <a:solidFill>
              <a:schemeClr val="tx1"/>
            </a:solidFill>
          </a:ln>
        </p:spPr>
        <p:txBody>
          <a:bodyPr wrap="square" rtlCol="0">
            <a:spAutoFit/>
          </a:bodyPr>
          <a:lstStyle/>
          <a:p>
            <a:endParaRPr lang="en-GB" dirty="0"/>
          </a:p>
        </p:txBody>
      </p:sp>
      <p:pic>
        <p:nvPicPr>
          <p:cNvPr id="15" name="Picture 14"/>
          <p:cNvPicPr>
            <a:picLocks noChangeAspect="1"/>
          </p:cNvPicPr>
          <p:nvPr/>
        </p:nvPicPr>
        <p:blipFill>
          <a:blip r:embed="rId6"/>
          <a:stretch>
            <a:fillRect/>
          </a:stretch>
        </p:blipFill>
        <p:spPr>
          <a:xfrm>
            <a:off x="352840" y="4804309"/>
            <a:ext cx="1316402" cy="1132106"/>
          </a:xfrm>
          <a:prstGeom prst="rect">
            <a:avLst/>
          </a:prstGeom>
        </p:spPr>
      </p:pic>
      <p:pic>
        <p:nvPicPr>
          <p:cNvPr id="16" name="Picture 15"/>
          <p:cNvPicPr>
            <a:picLocks noChangeAspect="1"/>
          </p:cNvPicPr>
          <p:nvPr/>
        </p:nvPicPr>
        <p:blipFill>
          <a:blip r:embed="rId7"/>
          <a:stretch>
            <a:fillRect/>
          </a:stretch>
        </p:blipFill>
        <p:spPr>
          <a:xfrm>
            <a:off x="5842690" y="4483983"/>
            <a:ext cx="2505673" cy="2054530"/>
          </a:xfrm>
          <a:prstGeom prst="rect">
            <a:avLst/>
          </a:prstGeom>
        </p:spPr>
      </p:pic>
      <p:sp>
        <p:nvSpPr>
          <p:cNvPr id="3" name="Oval 2"/>
          <p:cNvSpPr/>
          <p:nvPr/>
        </p:nvSpPr>
        <p:spPr>
          <a:xfrm>
            <a:off x="6367130" y="2465617"/>
            <a:ext cx="1341783" cy="1267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8">
            <a:extLst>
              <a:ext uri="{BEBA8EAE-BF5A-486C-A8C5-ECC9F3942E4B}">
                <a14:imgProps xmlns:a14="http://schemas.microsoft.com/office/drawing/2010/main">
                  <a14:imgLayer r:embed="rId9">
                    <a14:imgEffect>
                      <a14:backgroundRemoval t="4206" b="97897" l="9932" r="93151">
                        <a14:foregroundMark x1="70890" y1="21729" x2="83904" y2="20327"/>
                      </a14:backgroundRemoval>
                    </a14:imgEffect>
                  </a14:imgLayer>
                </a14:imgProps>
              </a:ext>
            </a:extLst>
          </a:blip>
          <a:stretch>
            <a:fillRect/>
          </a:stretch>
        </p:blipFill>
        <p:spPr>
          <a:xfrm rot="14240067" flipV="1">
            <a:off x="7218300" y="1316059"/>
            <a:ext cx="981224" cy="1438232"/>
          </a:xfrm>
          <a:prstGeom prst="rect">
            <a:avLst/>
          </a:prstGeom>
        </p:spPr>
      </p:pic>
      <p:sp>
        <p:nvSpPr>
          <p:cNvPr id="7" name="Oval 6"/>
          <p:cNvSpPr/>
          <p:nvPr/>
        </p:nvSpPr>
        <p:spPr>
          <a:xfrm>
            <a:off x="6623417" y="4804309"/>
            <a:ext cx="944217" cy="1417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10"/>
          <a:stretch>
            <a:fillRect/>
          </a:stretch>
        </p:blipFill>
        <p:spPr>
          <a:xfrm>
            <a:off x="6834060" y="3530946"/>
            <a:ext cx="1749704" cy="1609483"/>
          </a:xfrm>
          <a:prstGeom prst="rect">
            <a:avLst/>
          </a:prstGeom>
        </p:spPr>
      </p:pic>
      <p:pic>
        <p:nvPicPr>
          <p:cNvPr id="10" name="Picture 9"/>
          <p:cNvPicPr>
            <a:picLocks noChangeAspect="1"/>
          </p:cNvPicPr>
          <p:nvPr/>
        </p:nvPicPr>
        <p:blipFill>
          <a:blip r:embed="rId11"/>
          <a:stretch>
            <a:fillRect/>
          </a:stretch>
        </p:blipFill>
        <p:spPr>
          <a:xfrm>
            <a:off x="152748" y="187962"/>
            <a:ext cx="1152244" cy="981541"/>
          </a:xfrm>
          <a:prstGeom prst="rect">
            <a:avLst/>
          </a:prstGeom>
        </p:spPr>
      </p:pic>
      <p:pic>
        <p:nvPicPr>
          <p:cNvPr id="17" name="Picture 16"/>
          <p:cNvPicPr>
            <a:picLocks noChangeAspect="1"/>
          </p:cNvPicPr>
          <p:nvPr/>
        </p:nvPicPr>
        <p:blipFill>
          <a:blip r:embed="rId12"/>
          <a:stretch>
            <a:fillRect/>
          </a:stretch>
        </p:blipFill>
        <p:spPr>
          <a:xfrm>
            <a:off x="11289714" y="106170"/>
            <a:ext cx="902286" cy="1127858"/>
          </a:xfrm>
          <a:prstGeom prst="rect">
            <a:avLst/>
          </a:prstGeom>
        </p:spPr>
      </p:pic>
    </p:spTree>
    <p:extLst>
      <p:ext uri="{BB962C8B-B14F-4D97-AF65-F5344CB8AC3E}">
        <p14:creationId xmlns:p14="http://schemas.microsoft.com/office/powerpoint/2010/main" val="5704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4.07407E-6 L -1.66667E-6 -4.07407E-6 C 0.00222 0.00139 0.00443 0.00255 0.00651 0.0044 C 0.0073 0.0051 0.00756 0.00648 0.00821 0.00718 C 0.00925 0.00857 0.01042 0.00903 0.01146 0.01019 C 0.01315 0.01204 0.01472 0.01412 0.01628 0.01598 C 0.01719 0.0169 0.01784 0.01806 0.01875 0.01898 L 0.02201 0.02176 C 0.02279 0.02315 0.02357 0.02477 0.02448 0.02616 C 0.02605 0.02824 0.0293 0.03195 0.0293 0.03195 C 0.03099 0.03635 0.03138 0.03704 0.03256 0.04213 C 0.03295 0.04352 0.03308 0.04514 0.03347 0.04653 C 0.03659 0.05764 0.03386 0.04422 0.03594 0.0551 C 0.03568 0.06111 0.03581 0.07801 0.03425 0.08704 C 0.03386 0.08959 0.03308 0.0919 0.03256 0.09422 C 0.03216 0.09676 0.0323 0.09931 0.03177 0.10162 C 0.03151 0.10324 0.0306 0.1044 0.03021 0.10579 C 0.02696 0.11875 0.0306 0.11111 0.02605 0.11898 C 0.02383 0.13125 0.02696 0.11621 0.0237 0.12616 C 0.02318 0.12755 0.02318 0.12917 0.02279 0.13056 C 0.0224 0.13218 0.02162 0.13334 0.02123 0.13496 C 0.01914 0.14236 0.02201 0.13658 0.01875 0.14213 C 0.01823 0.14398 0.01784 0.1463 0.01719 0.14792 C 0.01602 0.1507 0.01407 0.15232 0.01302 0.15533 C 0.0125 0.15672 0.01185 0.15811 0.01146 0.15949 C 0.01107 0.16088 0.0112 0.16273 0.01068 0.16389 C 0.01003 0.16528 0.00899 0.16574 0.00821 0.1669 C 0.00664 0.17084 0.00664 0.17199 0.00404 0.17408 C 0.00248 0.17523 -0.00078 0.17709 -0.00078 0.17709 C -0.00429 0.17639 -0.00781 0.17639 -0.01132 0.17547 C -0.01224 0.17523 -0.01302 0.17431 -0.0138 0.17408 C -0.01601 0.17338 -0.01823 0.17315 -0.02031 0.17269 L -0.02526 0.16968 L -0.02773 0.16829 C -0.02851 0.16736 -0.02929 0.16621 -0.03007 0.16528 C -0.03685 0.15926 -0.02734 0.17014 -0.0358 0.16111 C -0.0375 0.15926 -0.03932 0.15764 -0.04075 0.15533 C -0.04362 0.15 -0.04596 0.14676 -0.04804 0.14074 C -0.04869 0.13889 -0.04909 0.13681 -0.04961 0.13496 C -0.05065 0.13195 -0.05182 0.12917 -0.05286 0.12616 L -0.05455 0.12176 C -0.05481 0.11991 -0.05507 0.11806 -0.05534 0.11598 C -0.0556 0.11459 -0.05612 0.1132 -0.05612 0.11181 C -0.05612 0.09584 -0.05586 0.07986 -0.05534 0.06389 C -0.05534 0.06181 -0.05481 0.05996 -0.05455 0.05811 C -0.05403 0.05324 -0.05416 0.04792 -0.05286 0.04352 C -0.04661 0.02084 -0.05547 0.05186 -0.04961 0.03334 C -0.04882 0.03056 -0.04817 0.02732 -0.04726 0.02477 C -0.04661 0.02292 -0.04544 0.02199 -0.04479 0.02037 C -0.04362 0.0176 -0.04297 0.01412 -0.04153 0.01158 L -0.0358 0.00139 C -0.03528 0.00047 -0.03476 -0.00069 -0.03424 -0.00139 C -0.03333 -0.00231 -0.03255 -0.00324 -0.03177 -0.00439 C -0.03112 -0.00509 -0.03086 -0.00671 -0.03007 -0.00717 C -0.0289 -0.0081 -0.02734 -0.0081 -0.02604 -0.00856 C -0.02435 -0.00949 -0.02278 -0.01064 -0.02109 -0.01157 C -0.02031 -0.01203 -0.01953 -0.01273 -0.01875 -0.01296 L -0.01549 -0.01458 C 0.00026 -0.01296 -1.66667E-6 -0.02222 -1.66667E-6 -0.01157 L -0.00573 -0.01018 " pathEditMode="relative" ptsTypes="AAAAAAAAAAAAAAAAAAAAAAAAAAAAAAAAAAAAAAAAAAAAAAAAAAAAAAAAAA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1.66667E-6 -1.48148E-6 C 0.01654 -1.48148E-6 0.02995 0.04676 0.02995 0.1044 C 0.02995 0.16181 0.01654 0.2088 -1.66667E-6 0.2088 C -0.01653 0.2088 -0.02982 0.16181 -0.02982 0.1044 C -0.02982 0.04676 -0.01653 -1.48148E-6 -1.66667E-6 -1.48148E-6 Z " pathEditMode="relative" rAng="0" ptsTypes="AAAAA">
                                      <p:cBhvr>
                                        <p:cTn id="10" dur="2000" fill="hold"/>
                                        <p:tgtEl>
                                          <p:spTgt spid="9"/>
                                        </p:tgtEl>
                                        <p:attrNameLst>
                                          <p:attrName>ppt_x</p:attrName>
                                          <p:attrName>ppt_y</p:attrName>
                                        </p:attrNameLst>
                                      </p:cBhvr>
                                      <p:rCtr x="0" y="1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560"/>
          <a:stretch/>
        </p:blipFill>
        <p:spPr>
          <a:xfrm>
            <a:off x="2427866" y="2177003"/>
            <a:ext cx="2161906" cy="2072954"/>
          </a:xfrm>
          <a:prstGeom prst="rect">
            <a:avLst/>
          </a:prstGeom>
        </p:spPr>
      </p:pic>
      <p:pic>
        <p:nvPicPr>
          <p:cNvPr id="8" name="Picture 7"/>
          <p:cNvPicPr>
            <a:picLocks noChangeAspect="1"/>
          </p:cNvPicPr>
          <p:nvPr/>
        </p:nvPicPr>
        <p:blipFill rotWithShape="1">
          <a:blip r:embed="rId3"/>
          <a:srcRect t="2811" b="5220"/>
          <a:stretch/>
        </p:blipFill>
        <p:spPr>
          <a:xfrm>
            <a:off x="2485394" y="4373217"/>
            <a:ext cx="2046850" cy="2276062"/>
          </a:xfrm>
          <a:prstGeom prst="rect">
            <a:avLst/>
          </a:prstGeom>
        </p:spPr>
      </p:pic>
      <p:pic>
        <p:nvPicPr>
          <p:cNvPr id="11" name="Picture 10"/>
          <p:cNvPicPr>
            <a:picLocks noChangeAspect="1"/>
          </p:cNvPicPr>
          <p:nvPr/>
        </p:nvPicPr>
        <p:blipFill>
          <a:blip r:embed="rId4"/>
          <a:stretch>
            <a:fillRect/>
          </a:stretch>
        </p:blipFill>
        <p:spPr>
          <a:xfrm>
            <a:off x="3850297" y="263651"/>
            <a:ext cx="3858616" cy="1386244"/>
          </a:xfrm>
          <a:prstGeom prst="rect">
            <a:avLst/>
          </a:prstGeom>
        </p:spPr>
      </p:pic>
      <p:pic>
        <p:nvPicPr>
          <p:cNvPr id="12" name="Picture 11"/>
          <p:cNvPicPr>
            <a:picLocks noChangeAspect="1"/>
          </p:cNvPicPr>
          <p:nvPr/>
        </p:nvPicPr>
        <p:blipFill>
          <a:blip r:embed="rId5"/>
          <a:stretch>
            <a:fillRect/>
          </a:stretch>
        </p:blipFill>
        <p:spPr>
          <a:xfrm>
            <a:off x="352840" y="2465617"/>
            <a:ext cx="1267238" cy="1267238"/>
          </a:xfrm>
          <a:prstGeom prst="rect">
            <a:avLst/>
          </a:prstGeom>
        </p:spPr>
      </p:pic>
      <p:sp>
        <p:nvSpPr>
          <p:cNvPr id="13" name="TextBox 12"/>
          <p:cNvSpPr txBox="1"/>
          <p:nvPr/>
        </p:nvSpPr>
        <p:spPr>
          <a:xfrm>
            <a:off x="8706170" y="495108"/>
            <a:ext cx="2758108" cy="923330"/>
          </a:xfrm>
          <a:prstGeom prst="rect">
            <a:avLst/>
          </a:prstGeom>
          <a:noFill/>
        </p:spPr>
        <p:txBody>
          <a:bodyPr wrap="square" rtlCol="0">
            <a:spAutoFit/>
          </a:bodyPr>
          <a:lstStyle/>
          <a:p>
            <a:r>
              <a:rPr lang="en-GB" dirty="0" smtClean="0"/>
              <a:t>Can you trace the shapes then have a try drawing your own?</a:t>
            </a:r>
            <a:endParaRPr lang="en-GB" dirty="0"/>
          </a:p>
        </p:txBody>
      </p:sp>
      <p:sp>
        <p:nvSpPr>
          <p:cNvPr id="14" name="TextBox 13"/>
          <p:cNvSpPr txBox="1"/>
          <p:nvPr/>
        </p:nvSpPr>
        <p:spPr>
          <a:xfrm>
            <a:off x="5883966" y="2140478"/>
            <a:ext cx="2474843" cy="2020451"/>
          </a:xfrm>
          <a:prstGeom prst="rect">
            <a:avLst/>
          </a:prstGeom>
          <a:solidFill>
            <a:schemeClr val="bg1"/>
          </a:solidFill>
          <a:ln w="28575">
            <a:solidFill>
              <a:schemeClr val="tx1"/>
            </a:solidFill>
          </a:ln>
        </p:spPr>
        <p:txBody>
          <a:bodyPr wrap="square" rtlCol="0">
            <a:spAutoFit/>
          </a:bodyPr>
          <a:lstStyle/>
          <a:p>
            <a:endParaRPr lang="en-GB" dirty="0"/>
          </a:p>
        </p:txBody>
      </p:sp>
      <p:pic>
        <p:nvPicPr>
          <p:cNvPr id="15" name="Picture 14"/>
          <p:cNvPicPr>
            <a:picLocks noChangeAspect="1"/>
          </p:cNvPicPr>
          <p:nvPr/>
        </p:nvPicPr>
        <p:blipFill>
          <a:blip r:embed="rId6"/>
          <a:stretch>
            <a:fillRect/>
          </a:stretch>
        </p:blipFill>
        <p:spPr>
          <a:xfrm>
            <a:off x="352840" y="4804309"/>
            <a:ext cx="1316402" cy="1132106"/>
          </a:xfrm>
          <a:prstGeom prst="rect">
            <a:avLst/>
          </a:prstGeom>
        </p:spPr>
      </p:pic>
      <p:pic>
        <p:nvPicPr>
          <p:cNvPr id="16" name="Picture 15"/>
          <p:cNvPicPr>
            <a:picLocks noChangeAspect="1"/>
          </p:cNvPicPr>
          <p:nvPr/>
        </p:nvPicPr>
        <p:blipFill>
          <a:blip r:embed="rId7"/>
          <a:stretch>
            <a:fillRect/>
          </a:stretch>
        </p:blipFill>
        <p:spPr>
          <a:xfrm>
            <a:off x="5842690" y="4483983"/>
            <a:ext cx="2505673" cy="2054530"/>
          </a:xfrm>
          <a:prstGeom prst="rect">
            <a:avLst/>
          </a:prstGeom>
        </p:spPr>
      </p:pic>
      <p:pic>
        <p:nvPicPr>
          <p:cNvPr id="17" name="Picture 16"/>
          <p:cNvPicPr>
            <a:picLocks noChangeAspect="1"/>
          </p:cNvPicPr>
          <p:nvPr/>
        </p:nvPicPr>
        <p:blipFill>
          <a:blip r:embed="rId8"/>
          <a:stretch>
            <a:fillRect/>
          </a:stretch>
        </p:blipFill>
        <p:spPr>
          <a:xfrm>
            <a:off x="352840" y="232672"/>
            <a:ext cx="1121146" cy="954309"/>
          </a:xfrm>
          <a:prstGeom prst="rect">
            <a:avLst/>
          </a:prstGeom>
        </p:spPr>
      </p:pic>
      <p:pic>
        <p:nvPicPr>
          <p:cNvPr id="18" name="Picture 17"/>
          <p:cNvPicPr>
            <a:picLocks noChangeAspect="1"/>
          </p:cNvPicPr>
          <p:nvPr/>
        </p:nvPicPr>
        <p:blipFill>
          <a:blip r:embed="rId9"/>
          <a:stretch>
            <a:fillRect/>
          </a:stretch>
        </p:blipFill>
        <p:spPr>
          <a:xfrm>
            <a:off x="11289714" y="145897"/>
            <a:ext cx="902286" cy="1127858"/>
          </a:xfrm>
          <a:prstGeom prst="rect">
            <a:avLst/>
          </a:prstGeom>
        </p:spPr>
      </p:pic>
    </p:spTree>
    <p:extLst>
      <p:ext uri="{BB962C8B-B14F-4D97-AF65-F5344CB8AC3E}">
        <p14:creationId xmlns:p14="http://schemas.microsoft.com/office/powerpoint/2010/main" val="297319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669179" y="2168850"/>
            <a:ext cx="2061324" cy="2032086"/>
          </a:xfrm>
          <a:prstGeom prst="rect">
            <a:avLst/>
          </a:prstGeom>
        </p:spPr>
      </p:pic>
      <p:pic>
        <p:nvPicPr>
          <p:cNvPr id="9" name="Picture 8"/>
          <p:cNvPicPr>
            <a:picLocks noChangeAspect="1"/>
          </p:cNvPicPr>
          <p:nvPr/>
        </p:nvPicPr>
        <p:blipFill rotWithShape="1">
          <a:blip r:embed="rId3"/>
          <a:srcRect l="10830" t="14217" r="3642" b="11813"/>
          <a:stretch/>
        </p:blipFill>
        <p:spPr>
          <a:xfrm>
            <a:off x="1970434" y="4701164"/>
            <a:ext cx="3200401" cy="1480931"/>
          </a:xfrm>
          <a:prstGeom prst="rect">
            <a:avLst/>
          </a:prstGeom>
        </p:spPr>
      </p:pic>
      <p:pic>
        <p:nvPicPr>
          <p:cNvPr id="11" name="Picture 10"/>
          <p:cNvPicPr>
            <a:picLocks noChangeAspect="1"/>
          </p:cNvPicPr>
          <p:nvPr/>
        </p:nvPicPr>
        <p:blipFill>
          <a:blip r:embed="rId4"/>
          <a:stretch>
            <a:fillRect/>
          </a:stretch>
        </p:blipFill>
        <p:spPr>
          <a:xfrm>
            <a:off x="3850297" y="263651"/>
            <a:ext cx="3858616" cy="1386244"/>
          </a:xfrm>
          <a:prstGeom prst="rect">
            <a:avLst/>
          </a:prstGeom>
        </p:spPr>
      </p:pic>
      <p:sp>
        <p:nvSpPr>
          <p:cNvPr id="13" name="TextBox 12"/>
          <p:cNvSpPr txBox="1"/>
          <p:nvPr/>
        </p:nvSpPr>
        <p:spPr>
          <a:xfrm>
            <a:off x="352840" y="707838"/>
            <a:ext cx="2758108" cy="923330"/>
          </a:xfrm>
          <a:prstGeom prst="rect">
            <a:avLst/>
          </a:prstGeom>
          <a:noFill/>
        </p:spPr>
        <p:txBody>
          <a:bodyPr wrap="square" rtlCol="0">
            <a:spAutoFit/>
          </a:bodyPr>
          <a:lstStyle/>
          <a:p>
            <a:r>
              <a:rPr lang="en-GB" dirty="0" smtClean="0"/>
              <a:t>Can you trace the shapes then have a try drawing your own?</a:t>
            </a:r>
            <a:endParaRPr lang="en-GB" dirty="0"/>
          </a:p>
        </p:txBody>
      </p:sp>
      <p:sp>
        <p:nvSpPr>
          <p:cNvPr id="14" name="TextBox 13"/>
          <p:cNvSpPr txBox="1"/>
          <p:nvPr/>
        </p:nvSpPr>
        <p:spPr>
          <a:xfrm>
            <a:off x="5779605" y="2100841"/>
            <a:ext cx="2474843" cy="2020451"/>
          </a:xfrm>
          <a:prstGeom prst="rect">
            <a:avLst/>
          </a:prstGeom>
          <a:solidFill>
            <a:schemeClr val="bg1"/>
          </a:solidFill>
          <a:ln w="28575">
            <a:solidFill>
              <a:schemeClr val="tx1"/>
            </a:solidFill>
          </a:ln>
        </p:spPr>
        <p:txBody>
          <a:bodyPr wrap="square" rtlCol="0">
            <a:spAutoFit/>
          </a:bodyPr>
          <a:lstStyle/>
          <a:p>
            <a:endParaRPr lang="en-GB" dirty="0"/>
          </a:p>
        </p:txBody>
      </p:sp>
      <p:pic>
        <p:nvPicPr>
          <p:cNvPr id="16" name="Picture 15"/>
          <p:cNvPicPr>
            <a:picLocks noChangeAspect="1"/>
          </p:cNvPicPr>
          <p:nvPr/>
        </p:nvPicPr>
        <p:blipFill>
          <a:blip r:embed="rId5"/>
          <a:stretch>
            <a:fillRect/>
          </a:stretch>
        </p:blipFill>
        <p:spPr>
          <a:xfrm>
            <a:off x="5779605" y="4467734"/>
            <a:ext cx="2505673" cy="2054530"/>
          </a:xfrm>
          <a:prstGeom prst="rect">
            <a:avLst/>
          </a:prstGeom>
        </p:spPr>
      </p:pic>
      <p:pic>
        <p:nvPicPr>
          <p:cNvPr id="2" name="Picture 1"/>
          <p:cNvPicPr>
            <a:picLocks noChangeAspect="1"/>
          </p:cNvPicPr>
          <p:nvPr/>
        </p:nvPicPr>
        <p:blipFill>
          <a:blip r:embed="rId6"/>
          <a:stretch>
            <a:fillRect/>
          </a:stretch>
        </p:blipFill>
        <p:spPr>
          <a:xfrm>
            <a:off x="235031" y="2381475"/>
            <a:ext cx="1385047" cy="1299812"/>
          </a:xfrm>
          <a:prstGeom prst="rect">
            <a:avLst/>
          </a:prstGeom>
        </p:spPr>
      </p:pic>
      <p:pic>
        <p:nvPicPr>
          <p:cNvPr id="3" name="Picture 2"/>
          <p:cNvPicPr>
            <a:picLocks noChangeAspect="1"/>
          </p:cNvPicPr>
          <p:nvPr/>
        </p:nvPicPr>
        <p:blipFill>
          <a:blip r:embed="rId7"/>
          <a:stretch>
            <a:fillRect/>
          </a:stretch>
        </p:blipFill>
        <p:spPr>
          <a:xfrm>
            <a:off x="235031" y="4830329"/>
            <a:ext cx="1309930" cy="1222602"/>
          </a:xfrm>
          <a:prstGeom prst="rect">
            <a:avLst/>
          </a:prstGeom>
        </p:spPr>
      </p:pic>
      <p:pic>
        <p:nvPicPr>
          <p:cNvPr id="4" name="Picture 3"/>
          <p:cNvPicPr>
            <a:picLocks noChangeAspect="1"/>
          </p:cNvPicPr>
          <p:nvPr/>
        </p:nvPicPr>
        <p:blipFill>
          <a:blip r:embed="rId8"/>
          <a:stretch>
            <a:fillRect/>
          </a:stretch>
        </p:blipFill>
        <p:spPr>
          <a:xfrm>
            <a:off x="11131257" y="143909"/>
            <a:ext cx="902286" cy="1127858"/>
          </a:xfrm>
          <a:prstGeom prst="rect">
            <a:avLst/>
          </a:prstGeom>
          <a:solidFill>
            <a:schemeClr val="bg1"/>
          </a:solidFill>
        </p:spPr>
      </p:pic>
    </p:spTree>
    <p:extLst>
      <p:ext uri="{BB962C8B-B14F-4D97-AF65-F5344CB8AC3E}">
        <p14:creationId xmlns:p14="http://schemas.microsoft.com/office/powerpoint/2010/main" val="1530378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Thursday 4</a:t>
            </a:r>
            <a:r>
              <a:rPr lang="en-GB" sz="3200" baseline="30000" dirty="0" smtClean="0"/>
              <a:t>th</a:t>
            </a:r>
            <a:r>
              <a:rPr lang="en-GB" sz="3200" dirty="0" smtClean="0"/>
              <a:t> February 2021</a:t>
            </a:r>
            <a:endParaRPr lang="en-GB" sz="3200"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646331"/>
          </a:xfrm>
          <a:prstGeom prst="rect">
            <a:avLst/>
          </a:prstGeom>
          <a:noFill/>
        </p:spPr>
        <p:txBody>
          <a:bodyPr wrap="square" rtlCol="0">
            <a:spAutoFit/>
          </a:bodyPr>
          <a:lstStyle/>
          <a:p>
            <a:r>
              <a:rPr lang="en-GB" sz="3600" dirty="0"/>
              <a:t>LO. </a:t>
            </a:r>
            <a:r>
              <a:rPr lang="en-GB" sz="3600" dirty="0" smtClean="0"/>
              <a:t>To match numbers to 5.</a:t>
            </a:r>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265001" y="143173"/>
            <a:ext cx="902286" cy="1121761"/>
          </a:xfrm>
          <a:prstGeom prst="rect">
            <a:avLst/>
          </a:prstGeom>
        </p:spPr>
      </p:pic>
    </p:spTree>
    <p:extLst>
      <p:ext uri="{BB962C8B-B14F-4D97-AF65-F5344CB8AC3E}">
        <p14:creationId xmlns:p14="http://schemas.microsoft.com/office/powerpoint/2010/main" val="963870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332593" y="161615"/>
            <a:ext cx="4771949" cy="1387303"/>
          </a:xfrm>
          <a:prstGeom prst="rect">
            <a:avLst/>
          </a:prstGeom>
        </p:spPr>
      </p:pic>
      <p:pic>
        <p:nvPicPr>
          <p:cNvPr id="4" name="Content Placeholder 3"/>
          <p:cNvPicPr>
            <a:picLocks noGrp="1" noChangeAspect="1"/>
          </p:cNvPicPr>
          <p:nvPr>
            <p:ph idx="1"/>
          </p:nvPr>
        </p:nvPicPr>
        <p:blipFill>
          <a:blip r:embed="rId3"/>
          <a:stretch>
            <a:fillRect/>
          </a:stretch>
        </p:blipFill>
        <p:spPr>
          <a:xfrm>
            <a:off x="1878495" y="1733584"/>
            <a:ext cx="7680147" cy="4065460"/>
          </a:xfrm>
          <a:prstGeom prst="rect">
            <a:avLst/>
          </a:prstGeom>
        </p:spPr>
      </p:pic>
      <p:sp>
        <p:nvSpPr>
          <p:cNvPr id="5" name="TextBox 4"/>
          <p:cNvSpPr txBox="1"/>
          <p:nvPr/>
        </p:nvSpPr>
        <p:spPr>
          <a:xfrm>
            <a:off x="10747513" y="5386679"/>
            <a:ext cx="477078"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2 </a:t>
            </a:r>
            <a:endParaRPr lang="en-GB" dirty="0"/>
          </a:p>
        </p:txBody>
      </p:sp>
      <p:sp>
        <p:nvSpPr>
          <p:cNvPr id="13" name="TextBox 12"/>
          <p:cNvSpPr txBox="1"/>
          <p:nvPr/>
        </p:nvSpPr>
        <p:spPr>
          <a:xfrm>
            <a:off x="10725978" y="4253331"/>
            <a:ext cx="556591" cy="646331"/>
          </a:xfrm>
          <a:prstGeom prst="rect">
            <a:avLst/>
          </a:prstGeom>
          <a:solidFill>
            <a:schemeClr val="bg1"/>
          </a:solidFill>
          <a:ln>
            <a:solidFill>
              <a:schemeClr val="tx1"/>
            </a:solidFill>
          </a:ln>
        </p:spPr>
        <p:txBody>
          <a:bodyPr wrap="square" rtlCol="0">
            <a:spAutoFit/>
          </a:bodyPr>
          <a:lstStyle/>
          <a:p>
            <a:endParaRPr lang="en-GB" dirty="0" smtClean="0"/>
          </a:p>
          <a:p>
            <a:pPr algn="ctr"/>
            <a:r>
              <a:rPr lang="en-GB" dirty="0" smtClean="0"/>
              <a:t>3</a:t>
            </a:r>
          </a:p>
        </p:txBody>
      </p:sp>
      <p:sp>
        <p:nvSpPr>
          <p:cNvPr id="15" name="TextBox 14"/>
          <p:cNvSpPr txBox="1"/>
          <p:nvPr/>
        </p:nvSpPr>
        <p:spPr>
          <a:xfrm>
            <a:off x="10747514" y="3119983"/>
            <a:ext cx="477078"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4</a:t>
            </a:r>
            <a:endParaRPr lang="en-GB" dirty="0"/>
          </a:p>
        </p:txBody>
      </p:sp>
      <p:sp>
        <p:nvSpPr>
          <p:cNvPr id="17" name="TextBox 16"/>
          <p:cNvSpPr txBox="1"/>
          <p:nvPr/>
        </p:nvSpPr>
        <p:spPr>
          <a:xfrm>
            <a:off x="10747513" y="2136913"/>
            <a:ext cx="556592" cy="646331"/>
          </a:xfrm>
          <a:prstGeom prst="rect">
            <a:avLst/>
          </a:prstGeom>
          <a:solidFill>
            <a:schemeClr val="bg1"/>
          </a:solidFill>
          <a:ln>
            <a:solidFill>
              <a:schemeClr val="tx1"/>
            </a:solidFill>
          </a:ln>
        </p:spPr>
        <p:txBody>
          <a:bodyPr wrap="square" rtlCol="0">
            <a:spAutoFit/>
          </a:bodyPr>
          <a:lstStyle/>
          <a:p>
            <a:r>
              <a:rPr lang="en-GB" dirty="0" smtClean="0"/>
              <a:t>5</a:t>
            </a:r>
          </a:p>
          <a:p>
            <a:endParaRPr lang="en-GB" dirty="0" smtClean="0"/>
          </a:p>
        </p:txBody>
      </p:sp>
      <p:sp>
        <p:nvSpPr>
          <p:cNvPr id="18" name="TextBox 17"/>
          <p:cNvSpPr txBox="1"/>
          <p:nvPr/>
        </p:nvSpPr>
        <p:spPr>
          <a:xfrm>
            <a:off x="10747513" y="922465"/>
            <a:ext cx="513522"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1</a:t>
            </a:r>
          </a:p>
        </p:txBody>
      </p:sp>
      <p:pic>
        <p:nvPicPr>
          <p:cNvPr id="20" name="Picture 19"/>
          <p:cNvPicPr>
            <a:picLocks noChangeAspect="1"/>
          </p:cNvPicPr>
          <p:nvPr/>
        </p:nvPicPr>
        <p:blipFill>
          <a:blip r:embed="rId4"/>
          <a:stretch>
            <a:fillRect/>
          </a:stretch>
        </p:blipFill>
        <p:spPr>
          <a:xfrm>
            <a:off x="265126" y="160062"/>
            <a:ext cx="1146147" cy="981541"/>
          </a:xfrm>
          <a:prstGeom prst="rect">
            <a:avLst/>
          </a:prstGeom>
        </p:spPr>
      </p:pic>
      <p:pic>
        <p:nvPicPr>
          <p:cNvPr id="22" name="Picture 21"/>
          <p:cNvPicPr>
            <a:picLocks noChangeAspect="1"/>
          </p:cNvPicPr>
          <p:nvPr/>
        </p:nvPicPr>
        <p:blipFill>
          <a:blip r:embed="rId5"/>
          <a:stretch>
            <a:fillRect/>
          </a:stretch>
        </p:blipFill>
        <p:spPr>
          <a:xfrm>
            <a:off x="11282569" y="86903"/>
            <a:ext cx="902286" cy="1127858"/>
          </a:xfrm>
          <a:prstGeom prst="rect">
            <a:avLst/>
          </a:prstGeom>
        </p:spPr>
      </p:pic>
    </p:spTree>
    <p:extLst>
      <p:ext uri="{BB962C8B-B14F-4D97-AF65-F5344CB8AC3E}">
        <p14:creationId xmlns:p14="http://schemas.microsoft.com/office/powerpoint/2010/main" val="201696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48148E-6 L -4.16667E-6 0.00023 C -0.02864 0.00996 0.01107 -0.00463 -0.01549 0.00718 C -0.01849 0.00833 -0.02148 0.00903 -0.02461 0.00996 C -0.03242 0.01273 -0.04023 0.01667 -0.04817 0.01875 L -0.05963 0.02153 C -0.06354 0.02269 -0.07135 0.02546 -0.07591 0.02593 C -0.08958 0.02755 -0.09218 0.02685 -0.10442 0.02894 C -0.10729 0.0294 -0.12187 0.03264 -0.12643 0.0331 C -0.13242 0.0338 -0.13854 0.03426 -0.1444 0.03472 C -0.14739 0.03519 -0.15039 0.03542 -0.15338 0.03611 C -0.16302 0.03843 -0.16145 0.04005 -0.17122 0.04051 C -0.18919 0.04121 -0.20716 0.04144 -0.225 0.0419 C -0.23776 0.04491 -0.24401 0.04491 -0.2569 0.05648 C -0.26054 0.05972 -0.26809 0.06574 -0.27148 0.07083 C -0.28502 0.09097 -0.26783 0.06991 -0.27721 0.08102 C -0.28125 0.09514 -0.2763 0.08125 -0.28125 0.0882 C -0.28203 0.08935 -0.28216 0.09144 -0.28294 0.09259 C -0.28346 0.09329 -0.28841 0.09537 -0.28867 0.0956 C -0.29362 0.09746 -0.29244 0.0963 -0.29765 0.09977 C -0.29961 0.10116 -0.30143 0.10278 -0.30338 0.10417 C -0.31966 0.11528 -0.30937 0.1081 -0.32044 0.11435 C -0.32291 0.11574 -0.32526 0.11759 -0.32773 0.11875 C -0.33099 0.12014 -0.33437 0.12037 -0.3375 0.12153 C -0.3427 0.12361 -0.34778 0.12685 -0.35299 0.12871 C -0.36966 0.13542 -0.36276 0.13333 -0.37343 0.13611 C -0.37565 0.1375 -0.37773 0.13935 -0.37994 0.14051 C -0.3858 0.14352 -0.38854 0.14352 -0.39466 0.14468 C -0.39648 0.1463 -0.3983 0.14815 -0.40039 0.14908 C -0.40403 0.1507 -0.40794 0.1507 -0.41171 0.15208 L -0.41588 0.15347 C -0.41822 0.1544 -0.4207 0.15509 -0.42317 0.15625 C -0.42487 0.15718 -0.42643 0.15857 -0.42799 0.15926 C -0.43046 0.16019 -0.43294 0.16019 -0.43541 0.16065 C -0.43645 0.16111 -0.4375 0.16181 -0.43867 0.16204 C -0.44023 0.16273 -0.44192 0.16296 -0.44349 0.16366 C -0.4444 0.16389 -0.44518 0.16458 -0.44596 0.16505 C -0.44817 0.16597 -0.45026 0.16713 -0.45247 0.16783 C -0.45468 0.16875 -0.4569 0.16898 -0.45898 0.16945 C -0.46041 0.17037 -0.46171 0.1713 -0.46315 0.17222 C -0.46484 0.17338 -0.46692 0.17454 -0.46875 0.17523 C -0.47044 0.1757 -0.47213 0.17616 -0.47369 0.17662 C -0.47487 0.17708 -0.47591 0.17755 -0.47695 0.17801 C -0.47825 0.17871 -0.47968 0.17894 -0.48099 0.17963 C -0.48268 0.18033 -0.48437 0.18125 -0.48593 0.18241 C -0.48724 0.18333 -0.48867 0.18449 -0.48997 0.18542 C -0.49127 0.18611 -0.4927 0.18611 -0.49414 0.18681 C -0.4957 0.1875 -0.49739 0.18866 -0.49895 0.18958 C -0.49974 0.19005 -0.50065 0.19074 -0.50143 0.19121 C -0.50599 0.19306 -0.50364 0.19213 -0.50872 0.19398 C -0.51067 0.19537 -0.51263 0.19676 -0.51445 0.19838 C -0.51757 0.20093 -0.51836 0.20232 -0.52174 0.20417 C -0.52955 0.20833 -0.52226 0.20232 -0.52994 0.20857 C -0.53112 0.20926 -0.53216 0.21042 -0.5332 0.21134 C -0.53411 0.21227 -0.53476 0.21366 -0.53567 0.21435 C -0.53671 0.21505 -0.53789 0.21505 -0.53893 0.21574 C -0.54257 0.21806 -0.54218 0.21898 -0.54544 0.22292 C -0.54674 0.22454 -0.54817 0.22593 -0.54947 0.22732 C -0.55052 0.22847 -0.55182 0.22894 -0.55273 0.23033 C -0.55507 0.23287 -0.55716 0.23611 -0.55924 0.23889 C -0.56041 0.24028 -0.56158 0.24144 -0.5625 0.24329 L -0.56744 0.25185 C -0.56822 0.25347 -0.56888 0.25509 -0.56992 0.25625 C -0.5707 0.25718 -0.57161 0.2581 -0.57239 0.25926 C -0.57317 0.26042 -0.57395 0.26227 -0.57474 0.26343 C -0.57695 0.26667 -0.57721 0.26644 -0.57968 0.26783 C -0.58125 0.26991 -0.5832 0.2713 -0.58463 0.27361 C -0.58841 0.28056 -0.58632 0.27871 -0.59023 0.28102 C -0.59531 0.28982 -0.58971 0.28079 -0.59765 0.28958 C -0.5983 0.29028 -0.59869 0.29167 -0.59921 0.29259 C -0.6 0.29352 -0.60091 0.29445 -0.60169 0.29537 C -0.60286 0.29676 -0.6039 0.29838 -0.60494 0.29977 C -0.60651 0.30185 -0.6082 0.30371 -0.60989 0.30556 C -0.61119 0.30718 -0.61276 0.30787 -0.61393 0.30996 C -0.61445 0.31088 -0.61497 0.31204 -0.61549 0.31273 C -0.61705 0.31482 -0.61901 0.31621 -0.62044 0.31852 L -0.62447 0.32593 C -0.62539 0.32732 -0.62604 0.32894 -0.62695 0.33009 C -0.62773 0.33125 -0.62864 0.33195 -0.62942 0.3331 C -0.63033 0.33449 -0.63099 0.33611 -0.6319 0.3375 C -0.63346 0.33958 -0.63541 0.34074 -0.63671 0.34329 C -0.6375 0.34468 -0.63828 0.3463 -0.63919 0.34746 C -0.64075 0.34977 -0.64244 0.35139 -0.64414 0.35324 L -0.64648 0.35625 C -0.64739 0.35718 -0.6483 0.35787 -0.64895 0.35926 C -0.65481 0.36945 -0.64817 0.35833 -0.6539 0.36644 C -0.65794 0.37222 -0.65286 0.36621 -0.65716 0.37361 C -0.65781 0.37477 -0.65872 0.37546 -0.65963 0.37662 C -0.66328 0.38658 -0.66093 0.38403 -0.66523 0.38658 C -0.66914 0.39352 -0.66705 0.39167 -0.67096 0.39398 C -0.67148 0.39491 -0.672 0.39607 -0.67265 0.39676 C -0.6733 0.39769 -0.675 0.39838 -0.675 0.39861 L -0.675 0.39838 " pathEditMode="relative" rAng="0" ptsTypes="AAAAAAAAAAAAAAAAAAAAAAAAAAAAAAAAAAAAAAAAAAAAAAAAAAAAAAAAAAAAAAAAAAAAAAAAAAAAAAAAAAAAAAAAAAAAA">
                                      <p:cBhvr>
                                        <p:cTn id="6" dur="2000" fill="hold"/>
                                        <p:tgtEl>
                                          <p:spTgt spid="18"/>
                                        </p:tgtEl>
                                        <p:attrNameLst>
                                          <p:attrName>ppt_x</p:attrName>
                                          <p:attrName>ppt_y</p:attrName>
                                        </p:attrNameLst>
                                      </p:cBhvr>
                                      <p:rCtr x="-33750" y="1993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 0 L 0 0 C -0.00195 0.00278 -0.00377 0.00579 -0.00573 0.00857 C -0.00651 0.00973 -0.00742 0.01042 -0.0082 0.01158 C -0.00885 0.01227 -0.00924 0.01343 -0.00989 0.01436 C -0.01067 0.01551 -0.01159 0.01621 -0.01224 0.01736 C -0.01315 0.01852 -0.0138 0.02037 -0.01471 0.02153 C -0.01627 0.02385 -0.01797 0.02547 -0.01966 0.02732 C -0.02044 0.02848 -0.02135 0.02917 -0.02213 0.03033 C -0.02461 0.03473 -0.02565 0.03704 -0.02864 0.04051 C -0.02968 0.04167 -0.03086 0.04236 -0.0319 0.04329 C -0.0332 0.04468 -0.03463 0.0463 -0.03593 0.04769 C -0.03646 0.04908 -0.03685 0.05093 -0.03763 0.05209 C -0.03828 0.05324 -0.03919 0.05394 -0.03997 0.05486 C -0.04114 0.05625 -0.04218 0.05787 -0.04336 0.05926 C -0.04466 0.06088 -0.04609 0.06204 -0.04739 0.06366 C -0.04856 0.06528 -0.04948 0.0676 -0.05065 0.06945 C -0.05169 0.07107 -0.05286 0.07223 -0.0539 0.07385 C -0.05481 0.07524 -0.05547 0.07686 -0.05638 0.07824 C -0.05755 0.07986 -0.05911 0.08102 -0.06041 0.08241 C -0.06653 0.08982 -0.06106 0.0838 -0.06614 0.09121 C -0.06692 0.09236 -0.06771 0.09306 -0.06862 0.09399 C -0.07174 0.10232 -0.06836 0.09468 -0.07343 0.10278 C -0.07513 0.10556 -0.07669 0.10857 -0.07838 0.11158 C -0.07916 0.11297 -0.08007 0.11412 -0.08086 0.11574 C -0.08164 0.11783 -0.08229 0.11991 -0.0832 0.12153 C -0.08502 0.12524 -0.08737 0.12801 -0.08893 0.13172 C -0.08984 0.1338 -0.09049 0.13588 -0.0914 0.1375 C -0.09231 0.13936 -0.09375 0.14028 -0.09466 0.1419 C -0.0957 0.14352 -0.09609 0.14607 -0.09713 0.14769 C -0.0983 0.14954 -0.1 0.15047 -0.10117 0.15209 C -0.10208 0.15324 -0.10273 0.1551 -0.10364 0.15649 C -0.10638 0.16065 -0.10638 0.15834 -0.10937 0.16366 C -0.11054 0.16574 -0.11146 0.16875 -0.11263 0.17084 C -0.11784 0.18033 -0.11588 0.16968 -0.12239 0.18681 C -0.12291 0.1882 -0.1233 0.19005 -0.12409 0.19121 C -0.12552 0.19352 -0.1289 0.19699 -0.1289 0.19699 C -0.12942 0.19838 -0.12981 0.20024 -0.1306 0.20139 C -0.13203 0.20371 -0.13411 0.20463 -0.13541 0.20718 L -0.13789 0.21158 C -0.13971 0.22107 -0.13724 0.21158 -0.14114 0.21736 C -0.14192 0.21829 -0.14218 0.22014 -0.14284 0.22153 C -0.14362 0.22361 -0.1444 0.2257 -0.14531 0.22755 C -0.14674 0.23056 -0.14856 0.23334 -0.15013 0.23611 L -0.1526 0.24051 C -0.15338 0.2419 -0.15429 0.24329 -0.15507 0.24491 C -0.15586 0.24676 -0.15651 0.24885 -0.15742 0.2507 C -0.15872 0.25278 -0.16028 0.25417 -0.16159 0.25649 C -0.16224 0.25764 -0.16263 0.25926 -0.16315 0.26088 C -0.16393 0.26274 -0.16471 0.26482 -0.16562 0.26667 C -0.16718 0.26968 -0.17057 0.27524 -0.17057 0.27524 C -0.17109 0.27732 -0.17135 0.2794 -0.17213 0.28102 C -0.17356 0.28426 -0.17539 0.28681 -0.17708 0.28982 C -0.1776 0.29074 -0.17825 0.29144 -0.17864 0.2926 C -0.18255 0.30278 -0.18034 0.29954 -0.18437 0.30417 L -0.18932 0.31736 C -0.18984 0.31875 -0.19049 0.32014 -0.19088 0.32176 C -0.19427 0.33334 -0.19088 0.32292 -0.19414 0.33033 C -0.1983 0.33959 -0.19349 0.33056 -0.19739 0.3375 C -0.19804 0.34051 -0.19791 0.34422 -0.19909 0.3463 L -0.20065 0.34931 L -0.20065 0.34931 " pathEditMode="relative" ptsTypes="AAAAAAAAAAAAAAAAAAAAAAAAAAAAAAAAAAAAAAAAAAAAAAAAAAAAAAAAAAAAAA">
                                      <p:cBhvr>
                                        <p:cTn id="10" dur="2000" fill="hold"/>
                                        <p:tgtEl>
                                          <p:spTgt spid="1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 0 L 0 0 C -0.00274 0.00093 -0.0056 0.00139 -0.00821 0.00278 C -0.00938 0.00348 -0.01029 0.0051 -0.01146 0.00579 C -0.01277 0.00648 -0.0142 0.00672 -0.0155 0.00718 C -0.02943 0.01783 -0.01211 0.00486 -0.02865 0.01574 C -0.0349 0.01991 -0.04076 0.02616 -0.0474 0.02894 C -0.053 0.03125 -0.05886 0.0331 -0.06446 0.03611 C -0.08555 0.04769 -0.10638 0.05973 -0.12722 0.07246 C -0.13607 0.07778 -0.14493 0.08264 -0.15326 0.08982 C -0.1599 0.09537 -0.1655 0.10417 -0.17201 0.10996 C -0.1737 0.11158 -0.1754 0.11273 -0.17696 0.11435 C -0.1849 0.12246 -0.18191 0.12014 -0.1892 0.12894 C -0.19128 0.13148 -0.19349 0.1338 -0.19571 0.13611 C -0.20131 0.14213 -0.20769 0.1463 -0.21277 0.15348 C -0.21524 0.15695 -0.21745 0.16088 -0.22019 0.16366 C -0.22292 0.16667 -0.22618 0.16829 -0.22917 0.17084 C -0.23112 0.17269 -0.23295 0.17477 -0.23477 0.17662 C -0.23646 0.17824 -0.23803 0.17986 -0.23972 0.18102 C -0.2405 0.18172 -0.24141 0.18195 -0.24219 0.18241 C -0.24297 0.18334 -0.24362 0.18496 -0.24467 0.18542 C -0.24831 0.18704 -0.25599 0.18843 -0.25599 0.18843 C -0.26003 0.19074 -0.26003 0.19074 -0.26576 0.1926 C -0.27891 0.19676 -0.26511 0.19051 -0.28204 0.19699 C -0.29649 0.20255 -0.28959 0.2007 -0.30248 0.20278 C -0.31771 0.21135 -0.31107 0.2081 -0.32201 0.21297 C -0.32761 0.21783 -0.32331 0.21459 -0.33099 0.21875 C -0.33438 0.2206 -0.33907 0.22385 -0.34245 0.22454 L -0.35053 0.22593 C -0.36511 0.23172 -0.35013 0.22639 -0.36771 0.23033 C -0.36875 0.23056 -0.3698 0.23148 -0.37097 0.23172 C -0.37279 0.23241 -0.37474 0.23264 -0.3767 0.23334 C -0.3836 0.23588 -0.38099 0.23681 -0.38803 0.2375 C -0.3948 0.23843 -0.4017 0.23866 -0.40847 0.23912 C -0.41003 0.24005 -0.41159 0.24167 -0.41329 0.2419 C -0.42253 0.24352 -0.41875 0.24329 -0.42474 0.24329 L -0.42631 0.24051 " pathEditMode="relative" ptsTypes="AAAAAAAAAAAAAAAAAAAAAAAAAAAAAAAAAAAAA">
                                      <p:cBhvr>
                                        <p:cTn id="14" dur="2000" fill="hold"/>
                                        <p:tgtEl>
                                          <p:spTgt spid="1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 0 L 0 0 C -0.00364 -0.00254 -0.00729 -0.0044 -0.01067 -0.00741 C -0.01289 -0.00926 -0.01497 -0.01157 -0.01718 -0.01319 C -0.02265 -0.01713 -0.02265 -0.01481 -0.02773 -0.01898 C -0.02916 -0.02014 -0.03047 -0.02222 -0.0319 -0.02338 C -0.03711 -0.02754 -0.03554 -0.025 -0.03997 -0.02754 C -0.0414 -0.02847 -0.0427 -0.02963 -0.04414 -0.03055 C -0.04518 -0.03125 -0.04622 -0.03148 -0.04739 -0.03194 C -0.04895 -0.03287 -0.05052 -0.03426 -0.05221 -0.03495 C -0.05364 -0.03542 -0.05494 -0.03588 -0.05638 -0.03634 C -0.06132 -0.03842 -0.0625 -0.03935 -0.06692 -0.04074 C -0.06875 -0.0412 -0.0707 -0.04143 -0.07265 -0.04213 C -0.09088 -0.04907 -0.06718 -0.04167 -0.0832 -0.04653 C -0.08463 -0.04745 -0.08593 -0.04838 -0.08724 -0.0493 C -0.08841 -0.05023 -0.08945 -0.05162 -0.09062 -0.05231 C -0.09218 -0.05324 -0.09388 -0.05324 -0.09544 -0.0537 C -0.09622 -0.05417 -0.09713 -0.05463 -0.09791 -0.05509 C -0.09922 -0.05602 -0.10052 -0.05717 -0.10195 -0.0581 C -0.10299 -0.05879 -0.10416 -0.05903 -0.1052 -0.05949 C -0.11067 -0.06597 -0.10429 -0.05926 -0.11093 -0.06389 C -0.11263 -0.06504 -0.11419 -0.0669 -0.11588 -0.06829 C -0.11666 -0.06898 -0.11744 -0.06921 -0.11823 -0.06967 C -0.1194 -0.0706 -0.12044 -0.07176 -0.12148 -0.07268 C -0.12317 -0.07384 -0.12487 -0.0743 -0.12643 -0.07546 C -0.12864 -0.07731 -0.1306 -0.07986 -0.13294 -0.08125 C -0.14231 -0.0868 -0.13333 -0.08079 -0.14349 -0.09004 C -0.14596 -0.09213 -0.14843 -0.09375 -0.15091 -0.09583 C -0.15286 -0.09745 -0.15455 -0.1 -0.15664 -0.10162 C -0.15872 -0.10324 -0.16106 -0.10393 -0.16315 -0.10602 C -0.16731 -0.10995 -0.17122 -0.11458 -0.17539 -0.11898 C -0.17968 -0.12361 -0.18398 -0.12754 -0.18841 -0.13194 C -0.19036 -0.13403 -0.19205 -0.13657 -0.19414 -0.13773 C -0.19622 -0.13935 -0.19856 -0.14051 -0.20065 -0.14213 C -0.2026 -0.14375 -0.20429 -0.14653 -0.20638 -0.14792 C -0.2082 -0.1493 -0.21015 -0.14954 -0.21198 -0.15092 C -0.2276 -0.16204 -0.21028 -0.15254 -0.22422 -0.15949 C -0.22591 -0.16157 -0.22734 -0.16389 -0.22916 -0.16528 C -0.23619 -0.17129 -0.23424 -0.16458 -0.2414 -0.17407 C -0.24974 -0.18518 -0.23763 -0.16991 -0.25195 -0.18287 L -0.25846 -0.18866 C -0.25963 -0.18958 -0.26054 -0.19097 -0.26172 -0.19143 L -0.26497 -0.19282 C -0.26614 -0.19398 -0.26718 -0.19491 -0.26823 -0.19583 C -0.26914 -0.19653 -0.26992 -0.19653 -0.2707 -0.19722 C -0.27161 -0.19815 -0.27226 -0.19954 -0.27317 -0.20023 C -0.27422 -0.20092 -0.27539 -0.20116 -0.27643 -0.20162 C -0.27812 -0.20254 -0.28177 -0.20486 -0.28294 -0.20602 C -0.28385 -0.20671 -0.2845 -0.20833 -0.28541 -0.20879 C -0.28672 -0.20972 -0.28815 -0.20972 -0.28945 -0.21042 C -0.29062 -0.21065 -0.29166 -0.21134 -0.2927 -0.2118 C -0.2944 -0.21227 -0.29596 -0.2125 -0.29765 -0.21319 C -0.29843 -0.21366 -0.29922 -0.21435 -0.30013 -0.21458 C -0.30143 -0.21528 -0.30286 -0.21551 -0.30416 -0.2162 C -0.30586 -0.2169 -0.30742 -0.21829 -0.30911 -0.21898 C -0.31015 -0.21944 -0.31119 -0.21991 -0.31237 -0.22037 C -0.31315 -0.22083 -0.31393 -0.22153 -0.31471 -0.22199 C -0.322 -0.22477 -0.31718 -0.22199 -0.32291 -0.22477 C -0.32617 -0.22639 -0.32487 -0.22639 -0.32864 -0.22778 C -0.3319 -0.2287 -0.33515 -0.22917 -0.33841 -0.23055 C -0.33945 -0.23102 -0.34062 -0.23148 -0.34166 -0.23217 C -0.34388 -0.23333 -0.34583 -0.23542 -0.34817 -0.23634 C -0.34948 -0.23704 -0.35091 -0.23727 -0.35221 -0.23796 C -0.35312 -0.23819 -0.3539 -0.23889 -0.35468 -0.23935 C -0.35599 -0.23981 -0.35742 -0.24028 -0.35872 -0.24074 C -0.36575 -0.24352 -0.35781 -0.2412 -0.3677 -0.24375 L -0.37265 -0.24653 C -0.37343 -0.24699 -0.37422 -0.24768 -0.37513 -0.24792 L -0.38164 -0.25092 C -0.38268 -0.25139 -0.38385 -0.25162 -0.38489 -0.25231 C -0.38567 -0.25278 -0.38645 -0.25347 -0.38737 -0.2537 C -0.38919 -0.2544 -0.39114 -0.25486 -0.39297 -0.25532 C -0.39388 -0.25579 -0.39466 -0.25625 -0.39544 -0.25671 C -0.39765 -0.25787 -0.40195 -0.25949 -0.40195 -0.25949 L -0.41497 -0.2581 C -0.41862 -0.25764 -0.42213 -0.25694 -0.42565 -0.25671 C -0.42838 -0.25648 -0.43112 -0.25671 -0.43372 -0.25671 L -0.43372 -0.25671 " pathEditMode="relative" ptsTypes="AAAAAAAAAAAAAAAAAAAAAAAAAAAAAAAAAAAAAAAAAAAAAAAAAAAAAAAAAAAAAAAAAAAAAAAAAAAAAA">
                                      <p:cBhvr>
                                        <p:cTn id="18" dur="2000" fill="hold"/>
                                        <p:tgtEl>
                                          <p:spTgt spid="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0 L 0 0 C -0.00365 -0.00301 -0.00703 -0.00625 -0.01068 -0.00879 C -0.01172 -0.00949 -0.01289 -0.00972 -0.01393 -0.01018 C -0.02383 -0.01551 -0.01458 -0.01134 -0.02214 -0.01458 C -0.03034 -0.02338 -0.02175 -0.01551 -0.03112 -0.02037 C -0.03216 -0.02106 -0.0332 -0.02245 -0.03438 -0.02338 C -0.03633 -0.02477 -0.03802 -0.02523 -0.03998 -0.02616 C -0.04089 -0.02662 -0.04167 -0.02731 -0.04245 -0.02778 C -0.0444 -0.02847 -0.04623 -0.0287 -0.04818 -0.02916 C -0.04987 -0.02963 -0.05143 -0.03009 -0.05313 -0.03055 C -0.05391 -0.03102 -0.05469 -0.03171 -0.05547 -0.03194 C -0.06094 -0.03472 -0.06133 -0.03472 -0.06615 -0.03634 C -0.07214 -0.04166 -0.0668 -0.03773 -0.07591 -0.04074 C -0.07669 -0.04097 -0.07748 -0.0419 -0.07839 -0.04213 C -0.07969 -0.04282 -0.08112 -0.04329 -0.08242 -0.04375 C -0.08464 -0.04421 -0.08685 -0.04444 -0.08893 -0.04514 C -0.09284 -0.04629 -0.09271 -0.04745 -0.09714 -0.04954 C -0.09818 -0.05 -0.09935 -0.05023 -0.10039 -0.05092 C -0.10261 -0.05231 -0.10469 -0.05416 -0.1069 -0.05532 C -0.10847 -0.05602 -0.11016 -0.05625 -0.11185 -0.05671 C -0.11263 -0.05717 -0.11341 -0.05741 -0.11419 -0.0581 C -0.11511 -0.05903 -0.11576 -0.06041 -0.11667 -0.06111 C -0.11875 -0.0625 -0.12318 -0.06389 -0.12318 -0.06389 C -0.12435 -0.06504 -0.12539 -0.0662 -0.12643 -0.0669 C -0.12891 -0.06852 -0.13386 -0.07129 -0.13386 -0.07129 C -0.13464 -0.07222 -0.13542 -0.07338 -0.1362 -0.07407 C -0.13789 -0.07546 -0.13958 -0.07616 -0.14115 -0.07708 C -0.14193 -0.07754 -0.14284 -0.07778 -0.14362 -0.07847 C -0.14466 -0.0794 -0.14583 -0.08032 -0.14688 -0.08148 C -0.14766 -0.08217 -0.14844 -0.08356 -0.14935 -0.08426 C -0.15013 -0.08495 -0.15091 -0.08518 -0.15169 -0.08565 C -0.15495 -0.09143 -0.15156 -0.08634 -0.15586 -0.09004 C -0.15677 -0.09097 -0.15755 -0.0919 -0.15833 -0.09305 C -0.15886 -0.09375 -0.15925 -0.09537 -0.1599 -0.09583 C -0.16146 -0.09722 -0.16485 -0.09884 -0.16485 -0.09884 C -0.17005 -0.10509 -0.16784 -0.1037 -0.17865 -0.10023 C -0.17969 -0.1 -0.18034 -0.09815 -0.18112 -0.09745 C -0.18164 -0.09676 -0.18216 -0.09629 -0.18268 -0.09583 L -0.18268 -0.09583 " pathEditMode="relative" ptsTypes="AAAAAAAAAAAAAAAAAAAAAAAAAAAAAAAAAAAAAAAA">
                                      <p:cBhvr>
                                        <p:cTn id="22"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332593" y="161615"/>
            <a:ext cx="4771949" cy="1387303"/>
          </a:xfrm>
          <a:prstGeom prst="rect">
            <a:avLst/>
          </a:prstGeom>
        </p:spPr>
      </p:pic>
      <p:pic>
        <p:nvPicPr>
          <p:cNvPr id="4" name="Content Placeholder 3"/>
          <p:cNvPicPr>
            <a:picLocks noGrp="1" noChangeAspect="1"/>
          </p:cNvPicPr>
          <p:nvPr>
            <p:ph idx="1"/>
          </p:nvPr>
        </p:nvPicPr>
        <p:blipFill>
          <a:blip r:embed="rId3"/>
          <a:stretch>
            <a:fillRect/>
          </a:stretch>
        </p:blipFill>
        <p:spPr>
          <a:xfrm>
            <a:off x="1878495" y="1733584"/>
            <a:ext cx="7680147" cy="4065460"/>
          </a:xfrm>
          <a:prstGeom prst="rect">
            <a:avLst/>
          </a:prstGeom>
        </p:spPr>
      </p:pic>
      <p:sp>
        <p:nvSpPr>
          <p:cNvPr id="5" name="TextBox 4"/>
          <p:cNvSpPr txBox="1"/>
          <p:nvPr/>
        </p:nvSpPr>
        <p:spPr>
          <a:xfrm>
            <a:off x="10747513" y="5386679"/>
            <a:ext cx="477078"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2 </a:t>
            </a:r>
            <a:endParaRPr lang="en-GB" dirty="0"/>
          </a:p>
        </p:txBody>
      </p:sp>
      <p:sp>
        <p:nvSpPr>
          <p:cNvPr id="13" name="TextBox 12"/>
          <p:cNvSpPr txBox="1"/>
          <p:nvPr/>
        </p:nvSpPr>
        <p:spPr>
          <a:xfrm>
            <a:off x="10725978" y="4253331"/>
            <a:ext cx="556591" cy="646331"/>
          </a:xfrm>
          <a:prstGeom prst="rect">
            <a:avLst/>
          </a:prstGeom>
          <a:solidFill>
            <a:schemeClr val="bg1"/>
          </a:solidFill>
          <a:ln>
            <a:solidFill>
              <a:schemeClr val="tx1"/>
            </a:solidFill>
          </a:ln>
        </p:spPr>
        <p:txBody>
          <a:bodyPr wrap="square" rtlCol="0">
            <a:spAutoFit/>
          </a:bodyPr>
          <a:lstStyle/>
          <a:p>
            <a:endParaRPr lang="en-GB" dirty="0" smtClean="0"/>
          </a:p>
          <a:p>
            <a:pPr algn="ctr"/>
            <a:r>
              <a:rPr lang="en-GB" dirty="0" smtClean="0"/>
              <a:t>3</a:t>
            </a:r>
          </a:p>
        </p:txBody>
      </p:sp>
      <p:sp>
        <p:nvSpPr>
          <p:cNvPr id="15" name="TextBox 14"/>
          <p:cNvSpPr txBox="1"/>
          <p:nvPr/>
        </p:nvSpPr>
        <p:spPr>
          <a:xfrm>
            <a:off x="10747514" y="3119983"/>
            <a:ext cx="477078"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4</a:t>
            </a:r>
            <a:endParaRPr lang="en-GB" dirty="0"/>
          </a:p>
        </p:txBody>
      </p:sp>
      <p:sp>
        <p:nvSpPr>
          <p:cNvPr id="17" name="TextBox 16"/>
          <p:cNvSpPr txBox="1"/>
          <p:nvPr/>
        </p:nvSpPr>
        <p:spPr>
          <a:xfrm>
            <a:off x="10747513" y="2136913"/>
            <a:ext cx="556592" cy="646331"/>
          </a:xfrm>
          <a:prstGeom prst="rect">
            <a:avLst/>
          </a:prstGeom>
          <a:solidFill>
            <a:schemeClr val="bg1"/>
          </a:solidFill>
          <a:ln>
            <a:solidFill>
              <a:schemeClr val="tx1"/>
            </a:solidFill>
          </a:ln>
        </p:spPr>
        <p:txBody>
          <a:bodyPr wrap="square" rtlCol="0">
            <a:spAutoFit/>
          </a:bodyPr>
          <a:lstStyle/>
          <a:p>
            <a:r>
              <a:rPr lang="en-GB" dirty="0" smtClean="0"/>
              <a:t>5</a:t>
            </a:r>
          </a:p>
          <a:p>
            <a:endParaRPr lang="en-GB" dirty="0" smtClean="0"/>
          </a:p>
        </p:txBody>
      </p:sp>
      <p:sp>
        <p:nvSpPr>
          <p:cNvPr id="18" name="TextBox 17"/>
          <p:cNvSpPr txBox="1"/>
          <p:nvPr/>
        </p:nvSpPr>
        <p:spPr>
          <a:xfrm>
            <a:off x="10747513" y="902587"/>
            <a:ext cx="513522" cy="646331"/>
          </a:xfrm>
          <a:prstGeom prst="rect">
            <a:avLst/>
          </a:prstGeom>
          <a:solidFill>
            <a:schemeClr val="bg1"/>
          </a:solidFill>
          <a:ln>
            <a:solidFill>
              <a:schemeClr val="tx1"/>
            </a:solidFill>
          </a:ln>
        </p:spPr>
        <p:txBody>
          <a:bodyPr wrap="square" rtlCol="0">
            <a:spAutoFit/>
          </a:bodyPr>
          <a:lstStyle/>
          <a:p>
            <a:pPr algn="ctr"/>
            <a:endParaRPr lang="en-GB" dirty="0" smtClean="0"/>
          </a:p>
          <a:p>
            <a:pPr algn="ctr"/>
            <a:r>
              <a:rPr lang="en-GB" dirty="0" smtClean="0"/>
              <a:t>1</a:t>
            </a:r>
          </a:p>
        </p:txBody>
      </p:sp>
      <p:pic>
        <p:nvPicPr>
          <p:cNvPr id="6" name="Picture 5"/>
          <p:cNvPicPr>
            <a:picLocks noChangeAspect="1"/>
          </p:cNvPicPr>
          <p:nvPr/>
        </p:nvPicPr>
        <p:blipFill>
          <a:blip r:embed="rId4"/>
          <a:stretch>
            <a:fillRect/>
          </a:stretch>
        </p:blipFill>
        <p:spPr>
          <a:xfrm>
            <a:off x="286334" y="419364"/>
            <a:ext cx="1024217" cy="871804"/>
          </a:xfrm>
          <a:prstGeom prst="rect">
            <a:avLst/>
          </a:prstGeom>
        </p:spPr>
      </p:pic>
      <p:pic>
        <p:nvPicPr>
          <p:cNvPr id="7" name="Picture 6"/>
          <p:cNvPicPr>
            <a:picLocks noChangeAspect="1"/>
          </p:cNvPicPr>
          <p:nvPr/>
        </p:nvPicPr>
        <p:blipFill>
          <a:blip r:embed="rId5"/>
          <a:stretch>
            <a:fillRect/>
          </a:stretch>
        </p:blipFill>
        <p:spPr>
          <a:xfrm>
            <a:off x="11289714" y="151129"/>
            <a:ext cx="902286" cy="1127858"/>
          </a:xfrm>
          <a:prstGeom prst="rect">
            <a:avLst/>
          </a:prstGeom>
        </p:spPr>
      </p:pic>
    </p:spTree>
    <p:extLst>
      <p:ext uri="{BB962C8B-B14F-4D97-AF65-F5344CB8AC3E}">
        <p14:creationId xmlns:p14="http://schemas.microsoft.com/office/powerpoint/2010/main" val="983641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3157680" y="203200"/>
            <a:ext cx="5449454" cy="369332"/>
          </a:xfrm>
          <a:prstGeom prst="rect">
            <a:avLst/>
          </a:prstGeom>
          <a:noFill/>
        </p:spPr>
        <p:txBody>
          <a:bodyPr wrap="square" rtlCol="0">
            <a:spAutoFit/>
          </a:bodyPr>
          <a:lstStyle/>
          <a:p>
            <a:pPr algn="ctr"/>
            <a:endParaRPr lang="en-GB" dirty="0"/>
          </a:p>
        </p:txBody>
      </p:sp>
      <p:pic>
        <p:nvPicPr>
          <p:cNvPr id="14" name="Picture 13"/>
          <p:cNvPicPr>
            <a:picLocks noChangeAspect="1"/>
          </p:cNvPicPr>
          <p:nvPr/>
        </p:nvPicPr>
        <p:blipFill>
          <a:blip r:embed="rId2"/>
          <a:stretch>
            <a:fillRect/>
          </a:stretch>
        </p:blipFill>
        <p:spPr>
          <a:xfrm>
            <a:off x="11195913" y="203200"/>
            <a:ext cx="902286" cy="1121761"/>
          </a:xfrm>
          <a:prstGeom prst="rect">
            <a:avLst/>
          </a:prstGeom>
        </p:spPr>
      </p:pic>
      <p:pic>
        <p:nvPicPr>
          <p:cNvPr id="15" name="Picture 14"/>
          <p:cNvPicPr>
            <a:picLocks noChangeAspect="1"/>
          </p:cNvPicPr>
          <p:nvPr/>
        </p:nvPicPr>
        <p:blipFill>
          <a:blip r:embed="rId3"/>
          <a:stretch>
            <a:fillRect/>
          </a:stretch>
        </p:blipFill>
        <p:spPr>
          <a:xfrm>
            <a:off x="11339181" y="6060690"/>
            <a:ext cx="615749" cy="579170"/>
          </a:xfrm>
          <a:prstGeom prst="rect">
            <a:avLst/>
          </a:prstGeom>
        </p:spPr>
      </p:pic>
      <p:pic>
        <p:nvPicPr>
          <p:cNvPr id="7" name="Content Placeholder 6">
            <a:hlinkClick r:id="rId4"/>
          </p:cNvPr>
          <p:cNvPicPr>
            <a:picLocks noGrp="1" noChangeAspect="1"/>
          </p:cNvPicPr>
          <p:nvPr>
            <p:ph idx="1"/>
          </p:nvPr>
        </p:nvPicPr>
        <p:blipFill>
          <a:blip r:embed="rId5"/>
          <a:stretch>
            <a:fillRect/>
          </a:stretch>
        </p:blipFill>
        <p:spPr>
          <a:xfrm>
            <a:off x="2663687" y="1324961"/>
            <a:ext cx="6832467" cy="4431717"/>
          </a:xfrm>
          <a:prstGeom prst="rect">
            <a:avLst/>
          </a:prstGeom>
        </p:spPr>
      </p:pic>
      <p:sp>
        <p:nvSpPr>
          <p:cNvPr id="16" name="Rectangle 15"/>
          <p:cNvSpPr/>
          <p:nvPr/>
        </p:nvSpPr>
        <p:spPr>
          <a:xfrm>
            <a:off x="3002877" y="5980943"/>
            <a:ext cx="6144439" cy="369332"/>
          </a:xfrm>
          <a:prstGeom prst="rect">
            <a:avLst/>
          </a:prstGeom>
        </p:spPr>
        <p:txBody>
          <a:bodyPr wrap="none">
            <a:spAutoFit/>
          </a:bodyPr>
          <a:lstStyle/>
          <a:p>
            <a:r>
              <a:rPr lang="en-GB" dirty="0"/>
              <a:t>https://www.topmarks.co.uk/learning-to-count/teddy-numbers</a:t>
            </a:r>
          </a:p>
        </p:txBody>
      </p:sp>
      <p:sp>
        <p:nvSpPr>
          <p:cNvPr id="17" name="TextBox 16"/>
          <p:cNvSpPr txBox="1"/>
          <p:nvPr/>
        </p:nvSpPr>
        <p:spPr>
          <a:xfrm>
            <a:off x="3157680" y="242799"/>
            <a:ext cx="6672473" cy="1107996"/>
          </a:xfrm>
          <a:prstGeom prst="rect">
            <a:avLst/>
          </a:prstGeom>
          <a:noFill/>
        </p:spPr>
        <p:txBody>
          <a:bodyPr wrap="square" rtlCol="0">
            <a:spAutoFit/>
          </a:bodyPr>
          <a:lstStyle/>
          <a:p>
            <a:r>
              <a:rPr lang="en-GB" sz="2400" dirty="0" smtClean="0"/>
              <a:t>If you would like to do more numbers to 5 click the picture below to play the teddy number games.</a:t>
            </a:r>
          </a:p>
          <a:p>
            <a:endParaRPr lang="en-GB" dirty="0"/>
          </a:p>
        </p:txBody>
      </p:sp>
    </p:spTree>
    <p:extLst>
      <p:ext uri="{BB962C8B-B14F-4D97-AF65-F5344CB8AC3E}">
        <p14:creationId xmlns:p14="http://schemas.microsoft.com/office/powerpoint/2010/main" val="4029576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rgbClr val="B4C7E7"/>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a:t>Subject</a:t>
            </a:r>
            <a:r>
              <a:rPr lang="en-GB"/>
              <a:t>: </a:t>
            </a:r>
            <a:r>
              <a:rPr lang="en-GB" sz="2400"/>
              <a:t>Maths </a:t>
            </a:r>
            <a:endParaRPr lang="en-GB"/>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r>
              <a:rPr lang="en-GB" sz="3200" dirty="0"/>
              <a:t>Date</a:t>
            </a:r>
            <a:r>
              <a:rPr lang="en-GB" dirty="0"/>
              <a:t>: </a:t>
            </a:r>
            <a:r>
              <a:rPr lang="en-GB" sz="3200" dirty="0" smtClean="0"/>
              <a:t> Friday  </a:t>
            </a:r>
            <a:r>
              <a:rPr lang="en-GB" sz="3200" dirty="0"/>
              <a:t>5</a:t>
            </a:r>
            <a:r>
              <a:rPr lang="en-GB" sz="3200" baseline="30000" dirty="0" smtClean="0"/>
              <a:t>th</a:t>
            </a:r>
            <a:r>
              <a:rPr lang="en-GB" sz="3200" dirty="0" smtClean="0"/>
              <a:t> February 2021</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5"/>
            <a:ext cx="10612654" cy="107028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646331"/>
          </a:xfrm>
          <a:prstGeom prst="rect">
            <a:avLst/>
          </a:prstGeom>
          <a:noFill/>
        </p:spPr>
        <p:txBody>
          <a:bodyPr wrap="square" rtlCol="0">
            <a:spAutoFit/>
          </a:bodyPr>
          <a:lstStyle/>
          <a:p>
            <a:r>
              <a:rPr lang="en-GB" sz="3600" dirty="0"/>
              <a:t>LO. </a:t>
            </a:r>
            <a:r>
              <a:rPr lang="en-GB" sz="3600" dirty="0" smtClean="0"/>
              <a:t>To point to the large/smallest objects.</a:t>
            </a:r>
            <a:endParaRPr lang="en-GB" sz="3600" dirty="0"/>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21657" y="5940593"/>
            <a:ext cx="673303" cy="604599"/>
          </a:xfrm>
          <a:prstGeom prst="rect">
            <a:avLst/>
          </a:prstGeom>
        </p:spPr>
      </p:pic>
      <p:pic>
        <p:nvPicPr>
          <p:cNvPr id="4" name="Picture 3"/>
          <p:cNvPicPr>
            <a:picLocks noChangeAspect="1"/>
          </p:cNvPicPr>
          <p:nvPr/>
        </p:nvPicPr>
        <p:blipFill>
          <a:blip r:embed="rId5"/>
          <a:stretch>
            <a:fillRect/>
          </a:stretch>
        </p:blipFill>
        <p:spPr>
          <a:xfrm>
            <a:off x="11071121" y="143173"/>
            <a:ext cx="902286" cy="1121761"/>
          </a:xfrm>
          <a:prstGeom prst="rect">
            <a:avLst/>
          </a:prstGeom>
        </p:spPr>
      </p:pic>
    </p:spTree>
    <p:extLst>
      <p:ext uri="{BB962C8B-B14F-4D97-AF65-F5344CB8AC3E}">
        <p14:creationId xmlns:p14="http://schemas.microsoft.com/office/powerpoint/2010/main" val="413227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1867" y="1654505"/>
            <a:ext cx="5519229" cy="2046967"/>
          </a:xfrm>
          <a:prstGeom prst="rect">
            <a:avLst/>
          </a:prstGeom>
          <a:ln w="25400">
            <a:solidFill>
              <a:schemeClr val="tx1"/>
            </a:solidFill>
          </a:ln>
        </p:spPr>
      </p:pic>
      <p:pic>
        <p:nvPicPr>
          <p:cNvPr id="8" name="Picture 7"/>
          <p:cNvPicPr>
            <a:picLocks noChangeAspect="1"/>
          </p:cNvPicPr>
          <p:nvPr/>
        </p:nvPicPr>
        <p:blipFill>
          <a:blip r:embed="rId3"/>
          <a:stretch>
            <a:fillRect/>
          </a:stretch>
        </p:blipFill>
        <p:spPr>
          <a:xfrm>
            <a:off x="409716" y="4387821"/>
            <a:ext cx="2940090" cy="2046967"/>
          </a:xfrm>
          <a:prstGeom prst="rect">
            <a:avLst/>
          </a:prstGeom>
          <a:ln w="28575">
            <a:solidFill>
              <a:schemeClr val="tx1"/>
            </a:solidFill>
          </a:ln>
        </p:spPr>
      </p:pic>
      <p:pic>
        <p:nvPicPr>
          <p:cNvPr id="10" name="Picture 9"/>
          <p:cNvPicPr>
            <a:picLocks noChangeAspect="1"/>
          </p:cNvPicPr>
          <p:nvPr/>
        </p:nvPicPr>
        <p:blipFill>
          <a:blip r:embed="rId4"/>
          <a:stretch>
            <a:fillRect/>
          </a:stretch>
        </p:blipFill>
        <p:spPr>
          <a:xfrm>
            <a:off x="4005470" y="4387820"/>
            <a:ext cx="3159497" cy="2046967"/>
          </a:xfrm>
          <a:prstGeom prst="rect">
            <a:avLst/>
          </a:prstGeom>
          <a:ln w="28575">
            <a:solidFill>
              <a:schemeClr val="tx1"/>
            </a:solidFill>
          </a:ln>
        </p:spPr>
      </p:pic>
      <p:pic>
        <p:nvPicPr>
          <p:cNvPr id="11" name="Picture 10"/>
          <p:cNvPicPr>
            <a:picLocks noChangeAspect="1"/>
          </p:cNvPicPr>
          <p:nvPr/>
        </p:nvPicPr>
        <p:blipFill>
          <a:blip r:embed="rId5"/>
          <a:stretch>
            <a:fillRect/>
          </a:stretch>
        </p:blipFill>
        <p:spPr>
          <a:xfrm>
            <a:off x="7820631" y="4387820"/>
            <a:ext cx="3101354" cy="2046967"/>
          </a:xfrm>
          <a:prstGeom prst="rect">
            <a:avLst/>
          </a:prstGeom>
          <a:ln w="28575">
            <a:solidFill>
              <a:schemeClr val="tx1"/>
            </a:solidFill>
          </a:ln>
        </p:spPr>
      </p:pic>
      <p:pic>
        <p:nvPicPr>
          <p:cNvPr id="12" name="Picture 11"/>
          <p:cNvPicPr>
            <a:picLocks noChangeAspect="1"/>
          </p:cNvPicPr>
          <p:nvPr/>
        </p:nvPicPr>
        <p:blipFill>
          <a:blip r:embed="rId6"/>
          <a:stretch>
            <a:fillRect/>
          </a:stretch>
        </p:blipFill>
        <p:spPr>
          <a:xfrm>
            <a:off x="4004752" y="168708"/>
            <a:ext cx="4333460" cy="1241089"/>
          </a:xfrm>
          <a:prstGeom prst="rect">
            <a:avLst/>
          </a:prstGeom>
        </p:spPr>
      </p:pic>
      <p:pic>
        <p:nvPicPr>
          <p:cNvPr id="3" name="Picture 2"/>
          <p:cNvPicPr>
            <a:picLocks noChangeAspect="1"/>
          </p:cNvPicPr>
          <p:nvPr/>
        </p:nvPicPr>
        <p:blipFill>
          <a:blip r:embed="rId7"/>
          <a:stretch>
            <a:fillRect/>
          </a:stretch>
        </p:blipFill>
        <p:spPr>
          <a:xfrm>
            <a:off x="11289714" y="168708"/>
            <a:ext cx="902286" cy="1127858"/>
          </a:xfrm>
          <a:prstGeom prst="rect">
            <a:avLst/>
          </a:prstGeom>
        </p:spPr>
      </p:pic>
    </p:spTree>
    <p:extLst>
      <p:ext uri="{BB962C8B-B14F-4D97-AF65-F5344CB8AC3E}">
        <p14:creationId xmlns:p14="http://schemas.microsoft.com/office/powerpoint/2010/main" val="2415345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8163" y="1706021"/>
            <a:ext cx="6468787" cy="2408780"/>
          </a:xfrm>
          <a:prstGeom prst="rect">
            <a:avLst/>
          </a:prstGeom>
        </p:spPr>
      </p:pic>
      <p:pic>
        <p:nvPicPr>
          <p:cNvPr id="3" name="Picture 2"/>
          <p:cNvPicPr>
            <a:picLocks noChangeAspect="1"/>
          </p:cNvPicPr>
          <p:nvPr/>
        </p:nvPicPr>
        <p:blipFill>
          <a:blip r:embed="rId3"/>
          <a:stretch>
            <a:fillRect/>
          </a:stretch>
        </p:blipFill>
        <p:spPr>
          <a:xfrm>
            <a:off x="560582" y="4383300"/>
            <a:ext cx="2789081" cy="2062599"/>
          </a:xfrm>
          <a:prstGeom prst="rect">
            <a:avLst/>
          </a:prstGeom>
          <a:ln w="31750">
            <a:solidFill>
              <a:schemeClr val="tx1"/>
            </a:solidFill>
          </a:ln>
        </p:spPr>
      </p:pic>
      <p:pic>
        <p:nvPicPr>
          <p:cNvPr id="8" name="Picture 7"/>
          <p:cNvPicPr>
            <a:picLocks noChangeAspect="1"/>
          </p:cNvPicPr>
          <p:nvPr/>
        </p:nvPicPr>
        <p:blipFill>
          <a:blip r:embed="rId4"/>
          <a:stretch>
            <a:fillRect/>
          </a:stretch>
        </p:blipFill>
        <p:spPr>
          <a:xfrm>
            <a:off x="3349663" y="232254"/>
            <a:ext cx="5114987" cy="1304657"/>
          </a:xfrm>
          <a:prstGeom prst="rect">
            <a:avLst/>
          </a:prstGeom>
        </p:spPr>
      </p:pic>
      <p:pic>
        <p:nvPicPr>
          <p:cNvPr id="10" name="Picture 9"/>
          <p:cNvPicPr>
            <a:picLocks noChangeAspect="1"/>
          </p:cNvPicPr>
          <p:nvPr/>
        </p:nvPicPr>
        <p:blipFill>
          <a:blip r:embed="rId5"/>
          <a:stretch>
            <a:fillRect/>
          </a:stretch>
        </p:blipFill>
        <p:spPr>
          <a:xfrm>
            <a:off x="4324215" y="4383300"/>
            <a:ext cx="2977778" cy="2062599"/>
          </a:xfrm>
          <a:prstGeom prst="rect">
            <a:avLst/>
          </a:prstGeom>
          <a:ln w="31750">
            <a:solidFill>
              <a:schemeClr val="tx1"/>
            </a:solidFill>
          </a:ln>
        </p:spPr>
      </p:pic>
      <p:pic>
        <p:nvPicPr>
          <p:cNvPr id="11" name="Picture 10"/>
          <p:cNvPicPr>
            <a:picLocks noChangeAspect="1"/>
          </p:cNvPicPr>
          <p:nvPr/>
        </p:nvPicPr>
        <p:blipFill>
          <a:blip r:embed="rId6"/>
          <a:stretch>
            <a:fillRect/>
          </a:stretch>
        </p:blipFill>
        <p:spPr>
          <a:xfrm>
            <a:off x="8121248" y="4383300"/>
            <a:ext cx="2970822" cy="2062599"/>
          </a:xfrm>
          <a:prstGeom prst="rect">
            <a:avLst/>
          </a:prstGeom>
          <a:ln w="31750">
            <a:solidFill>
              <a:schemeClr val="tx1"/>
            </a:solidFill>
          </a:ln>
        </p:spPr>
      </p:pic>
      <p:pic>
        <p:nvPicPr>
          <p:cNvPr id="12" name="Picture 11"/>
          <p:cNvPicPr>
            <a:picLocks noChangeAspect="1"/>
          </p:cNvPicPr>
          <p:nvPr/>
        </p:nvPicPr>
        <p:blipFill>
          <a:blip r:embed="rId7"/>
          <a:stretch>
            <a:fillRect/>
          </a:stretch>
        </p:blipFill>
        <p:spPr>
          <a:xfrm>
            <a:off x="11092070" y="232254"/>
            <a:ext cx="902286" cy="1127858"/>
          </a:xfrm>
          <a:prstGeom prst="rect">
            <a:avLst/>
          </a:prstGeom>
        </p:spPr>
      </p:pic>
    </p:spTree>
    <p:extLst>
      <p:ext uri="{BB962C8B-B14F-4D97-AF65-F5344CB8AC3E}">
        <p14:creationId xmlns:p14="http://schemas.microsoft.com/office/powerpoint/2010/main" val="2638425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B3617B-CF19-4CB3-B93E-363E77692E4D}"/>
              </a:ext>
            </a:extLst>
          </p:cNvPr>
          <p:cNvSpPr/>
          <p:nvPr/>
        </p:nvSpPr>
        <p:spPr>
          <a:xfrm>
            <a:off x="0"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8823" y="339634"/>
            <a:ext cx="11560628" cy="553998"/>
          </a:xfrm>
          <a:prstGeom prst="rect">
            <a:avLst/>
          </a:prstGeom>
          <a:noFill/>
        </p:spPr>
        <p:txBody>
          <a:bodyPr wrap="square" rtlCol="0">
            <a:spAutoFit/>
          </a:bodyPr>
          <a:lstStyle/>
          <a:p>
            <a:pPr algn="ctr"/>
            <a:r>
              <a:rPr lang="en-GB" sz="3000" b="1"/>
              <a:t>Parent Guidance </a:t>
            </a:r>
          </a:p>
        </p:txBody>
      </p:sp>
      <p:sp>
        <p:nvSpPr>
          <p:cNvPr id="2" name="TextBox 1"/>
          <p:cNvSpPr txBox="1"/>
          <p:nvPr/>
        </p:nvSpPr>
        <p:spPr>
          <a:xfrm>
            <a:off x="378822" y="875644"/>
            <a:ext cx="11260183" cy="5755422"/>
          </a:xfrm>
          <a:prstGeom prst="rect">
            <a:avLst/>
          </a:prstGeom>
          <a:noFill/>
        </p:spPr>
        <p:txBody>
          <a:bodyPr wrap="square" rtlCol="0">
            <a:spAutoFit/>
          </a:bodyPr>
          <a:lstStyle/>
          <a:p>
            <a:r>
              <a:rPr lang="en-GB" sz="1600" dirty="0"/>
              <a:t>We hope we find you safe and well during these difficult times. We recognise that home learning provides its own challenges and is not always easy. We have put together some daily learning for your children. They have several activities for each day which will hopefully keep their learning moving forward. As the children are still so little the activities will need to be supported by an adult. All children learn differently and at different paces, as well as needing different levels of support. Some children may just need you to be with them while others may need you to write things out for them and support them step by step. All of this is fine. We want the activities to be fun for everybody, including yourselves. </a:t>
            </a:r>
            <a:r>
              <a:rPr lang="en-GB" sz="1600" dirty="0">
                <a:sym typeface="Wingdings" panose="05000000000000000000" pitchFamily="2" charset="2"/>
              </a:rPr>
              <a:t> </a:t>
            </a:r>
          </a:p>
          <a:p>
            <a:endParaRPr lang="en-GB" sz="1600" dirty="0">
              <a:sym typeface="Wingdings" panose="05000000000000000000" pitchFamily="2" charset="2"/>
            </a:endParaRPr>
          </a:p>
          <a:p>
            <a:r>
              <a:rPr lang="en-GB" sz="1600" dirty="0">
                <a:sym typeface="Wingdings" panose="05000000000000000000" pitchFamily="2" charset="2"/>
              </a:rPr>
              <a:t>When completing this weeks work please make sure it is completed either on the PowerPoint, or if this isn’t possible written onto paper. This will be used as evidence that the home learning is being completed.</a:t>
            </a:r>
          </a:p>
          <a:p>
            <a:endParaRPr lang="en-GB" sz="1600" dirty="0">
              <a:sym typeface="Wingdings" panose="05000000000000000000" pitchFamily="2" charset="2"/>
            </a:endParaRPr>
          </a:p>
          <a:p>
            <a:r>
              <a:rPr lang="en-GB" sz="1600" dirty="0" smtClean="0"/>
              <a:t>The base camp 3 staff </a:t>
            </a:r>
            <a:r>
              <a:rPr lang="en-GB" sz="1600" dirty="0"/>
              <a:t>at school are always here for you and are ready to help with any queries that you may have. If you have any problems please get in touch via the methods below and we will get back to you as soon as we can.</a:t>
            </a:r>
          </a:p>
          <a:p>
            <a:endParaRPr lang="en-GB" sz="1600" dirty="0"/>
          </a:p>
          <a:p>
            <a:r>
              <a:rPr lang="en-GB" sz="1600" dirty="0"/>
              <a:t>Email: </a:t>
            </a:r>
            <a:r>
              <a:rPr lang="en-GB" sz="1600" dirty="0" smtClean="0"/>
              <a:t>Telephone</a:t>
            </a:r>
            <a:r>
              <a:rPr lang="en-GB" sz="1600" dirty="0"/>
              <a:t>: Climbpupils@gmail.com</a:t>
            </a:r>
          </a:p>
          <a:p>
            <a:r>
              <a:rPr lang="en-GB" sz="1600" dirty="0" smtClean="0"/>
              <a:t> </a:t>
            </a:r>
            <a:r>
              <a:rPr lang="en-GB" sz="1600" dirty="0"/>
              <a:t>01429 820594</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Hopefully we will see you all in person really soon, stay safe. </a:t>
            </a:r>
            <a:r>
              <a:rPr lang="en-GB" sz="1600" dirty="0" smtClean="0"/>
              <a:t>The base camp 3 team</a:t>
            </a:r>
            <a:r>
              <a:rPr lang="en-GB" sz="1600" dirty="0"/>
              <a:t>.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188086" y="182011"/>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123327175"/>
              </p:ext>
            </p:extLst>
          </p:nvPr>
        </p:nvGraphicFramePr>
        <p:xfrm>
          <a:off x="1624429" y="4643476"/>
          <a:ext cx="9318874" cy="1559560"/>
        </p:xfrm>
        <a:graphic>
          <a:graphicData uri="http://schemas.openxmlformats.org/drawingml/2006/table">
            <a:tbl>
              <a:tblPr firstRow="1" bandRow="1">
                <a:tableStyleId>{5C22544A-7EE6-4342-B048-85BDC9FD1C3A}</a:tableStyleId>
              </a:tblPr>
              <a:tblGrid>
                <a:gridCol w="1901372">
                  <a:extLst>
                    <a:ext uri="{9D8B030D-6E8A-4147-A177-3AD203B41FA5}">
                      <a16:colId xmlns:a16="http://schemas.microsoft.com/office/drawing/2014/main" val="787479318"/>
                    </a:ext>
                  </a:extLst>
                </a:gridCol>
                <a:gridCol w="1827863">
                  <a:extLst>
                    <a:ext uri="{9D8B030D-6E8A-4147-A177-3AD203B41FA5}">
                      <a16:colId xmlns:a16="http://schemas.microsoft.com/office/drawing/2014/main" val="280329939"/>
                    </a:ext>
                  </a:extLst>
                </a:gridCol>
                <a:gridCol w="1858297">
                  <a:extLst>
                    <a:ext uri="{9D8B030D-6E8A-4147-A177-3AD203B41FA5}">
                      <a16:colId xmlns:a16="http://schemas.microsoft.com/office/drawing/2014/main" val="1050165728"/>
                    </a:ext>
                  </a:extLst>
                </a:gridCol>
                <a:gridCol w="1799303">
                  <a:extLst>
                    <a:ext uri="{9D8B030D-6E8A-4147-A177-3AD203B41FA5}">
                      <a16:colId xmlns:a16="http://schemas.microsoft.com/office/drawing/2014/main" val="1537797474"/>
                    </a:ext>
                  </a:extLst>
                </a:gridCol>
                <a:gridCol w="1932039">
                  <a:extLst>
                    <a:ext uri="{9D8B030D-6E8A-4147-A177-3AD203B41FA5}">
                      <a16:colId xmlns:a16="http://schemas.microsoft.com/office/drawing/2014/main" val="829016062"/>
                    </a:ext>
                  </a:extLst>
                </a:gridCol>
              </a:tblGrid>
              <a:tr h="370840">
                <a:tc>
                  <a:txBody>
                    <a:bodyPr/>
                    <a:lstStyle/>
                    <a:p>
                      <a:pPr algn="ctr"/>
                      <a:r>
                        <a:rPr lang="en-GB"/>
                        <a:t>Monday</a:t>
                      </a:r>
                    </a:p>
                  </a:txBody>
                  <a:tcPr/>
                </a:tc>
                <a:tc>
                  <a:txBody>
                    <a:bodyPr/>
                    <a:lstStyle/>
                    <a:p>
                      <a:pPr algn="ctr"/>
                      <a:r>
                        <a:rPr lang="en-GB"/>
                        <a:t>Tuesday</a:t>
                      </a:r>
                    </a:p>
                  </a:txBody>
                  <a:tcPr/>
                </a:tc>
                <a:tc>
                  <a:txBody>
                    <a:bodyPr/>
                    <a:lstStyle/>
                    <a:p>
                      <a:pPr algn="ctr"/>
                      <a:r>
                        <a:rPr lang="en-GB"/>
                        <a:t>Wednesday</a:t>
                      </a:r>
                    </a:p>
                  </a:txBody>
                  <a:tcPr/>
                </a:tc>
                <a:tc>
                  <a:txBody>
                    <a:bodyPr/>
                    <a:lstStyle/>
                    <a:p>
                      <a:pPr algn="ctr"/>
                      <a:r>
                        <a:rPr lang="en-GB"/>
                        <a:t>Thursday</a:t>
                      </a:r>
                    </a:p>
                  </a:txBody>
                  <a:tcPr/>
                </a:tc>
                <a:tc>
                  <a:txBody>
                    <a:bodyPr/>
                    <a:lstStyle/>
                    <a:p>
                      <a:pPr algn="ctr"/>
                      <a:r>
                        <a:rPr lang="en-GB"/>
                        <a:t>Friday</a:t>
                      </a:r>
                    </a:p>
                  </a:txBody>
                  <a:tcPr/>
                </a:tc>
                <a:extLst>
                  <a:ext uri="{0D108BD9-81ED-4DB2-BD59-A6C34878D82A}">
                    <a16:rowId xmlns:a16="http://schemas.microsoft.com/office/drawing/2014/main" val="393012202"/>
                  </a:ext>
                </a:extLst>
              </a:tr>
              <a:tr h="370840">
                <a:tc>
                  <a:txBody>
                    <a:bodyPr/>
                    <a:lstStyle/>
                    <a:p>
                      <a:pPr algn="ctr"/>
                      <a:r>
                        <a:rPr lang="en-GB"/>
                        <a:t>1 phonics activity</a:t>
                      </a:r>
                    </a:p>
                    <a:p>
                      <a:pPr algn="ctr"/>
                      <a:r>
                        <a:rPr lang="en-GB"/>
                        <a:t>English</a:t>
                      </a:r>
                    </a:p>
                    <a:p>
                      <a:pPr algn="ctr"/>
                      <a:r>
                        <a:rPr lang="en-GB"/>
                        <a:t>Maths</a:t>
                      </a:r>
                    </a:p>
                    <a:p>
                      <a:pPr algn="ctr"/>
                      <a:r>
                        <a:rPr lang="en-GB"/>
                        <a:t>Topic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r>
                        <a:rPr lang="en-GB" baseline="0"/>
                        <a:t> </a:t>
                      </a:r>
                    </a:p>
                    <a:p>
                      <a:pPr algn="ctr"/>
                      <a:r>
                        <a:rPr lang="en-GB" baseline="0"/>
                        <a:t>Maths</a:t>
                      </a:r>
                    </a:p>
                    <a:p>
                      <a:pPr algn="ctr"/>
                      <a:r>
                        <a:rPr lang="en-GB" baseline="0"/>
                        <a:t>Topic</a:t>
                      </a: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1 phonics activity</a:t>
                      </a:r>
                    </a:p>
                    <a:p>
                      <a:pPr algn="ctr"/>
                      <a:r>
                        <a:rPr lang="en-GB"/>
                        <a:t>English</a:t>
                      </a:r>
                    </a:p>
                    <a:p>
                      <a:pPr algn="ctr"/>
                      <a:r>
                        <a:rPr lang="en-GB" baseline="0"/>
                        <a:t>Maths </a:t>
                      </a:r>
                    </a:p>
                    <a:p>
                      <a:pPr algn="ctr"/>
                      <a:r>
                        <a:rPr lang="en-GB" baseline="0"/>
                        <a:t>Topic</a:t>
                      </a:r>
                      <a:endParaRPr lang="en-GB"/>
                    </a:p>
                  </a:txBody>
                  <a:tcPr/>
                </a:tc>
                <a:extLst>
                  <a:ext uri="{0D108BD9-81ED-4DB2-BD59-A6C34878D82A}">
                    <a16:rowId xmlns:a16="http://schemas.microsoft.com/office/drawing/2014/main" val="2723145450"/>
                  </a:ext>
                </a:extLst>
              </a:tr>
            </a:tbl>
          </a:graphicData>
        </a:graphic>
      </p:graphicFrame>
    </p:spTree>
    <p:extLst>
      <p:ext uri="{BB962C8B-B14F-4D97-AF65-F5344CB8AC3E}">
        <p14:creationId xmlns:p14="http://schemas.microsoft.com/office/powerpoint/2010/main" val="79795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857" y="1785534"/>
            <a:ext cx="6468787" cy="2408780"/>
          </a:xfrm>
          <a:prstGeom prst="rect">
            <a:avLst/>
          </a:prstGeom>
          <a:ln w="28575">
            <a:solidFill>
              <a:schemeClr val="tx1"/>
            </a:solidFill>
          </a:ln>
        </p:spPr>
      </p:pic>
      <p:pic>
        <p:nvPicPr>
          <p:cNvPr id="10" name="Picture 9"/>
          <p:cNvPicPr>
            <a:picLocks noChangeAspect="1"/>
          </p:cNvPicPr>
          <p:nvPr/>
        </p:nvPicPr>
        <p:blipFill>
          <a:blip r:embed="rId3"/>
          <a:stretch>
            <a:fillRect/>
          </a:stretch>
        </p:blipFill>
        <p:spPr>
          <a:xfrm>
            <a:off x="4463361" y="4348626"/>
            <a:ext cx="2977778" cy="2062599"/>
          </a:xfrm>
          <a:prstGeom prst="rect">
            <a:avLst/>
          </a:prstGeom>
          <a:ln w="28575">
            <a:solidFill>
              <a:schemeClr val="tx1"/>
            </a:solidFill>
          </a:ln>
        </p:spPr>
      </p:pic>
      <p:pic>
        <p:nvPicPr>
          <p:cNvPr id="4" name="Picture 3"/>
          <p:cNvPicPr>
            <a:picLocks noChangeAspect="1"/>
          </p:cNvPicPr>
          <p:nvPr/>
        </p:nvPicPr>
        <p:blipFill>
          <a:blip r:embed="rId4"/>
          <a:stretch>
            <a:fillRect/>
          </a:stretch>
        </p:blipFill>
        <p:spPr>
          <a:xfrm>
            <a:off x="645986" y="4348626"/>
            <a:ext cx="2944623" cy="2062599"/>
          </a:xfrm>
          <a:prstGeom prst="rect">
            <a:avLst/>
          </a:prstGeom>
          <a:ln w="28575">
            <a:solidFill>
              <a:schemeClr val="tx1"/>
            </a:solidFill>
          </a:ln>
        </p:spPr>
      </p:pic>
      <p:pic>
        <p:nvPicPr>
          <p:cNvPr id="5" name="Picture 4"/>
          <p:cNvPicPr>
            <a:picLocks noChangeAspect="1"/>
          </p:cNvPicPr>
          <p:nvPr/>
        </p:nvPicPr>
        <p:blipFill>
          <a:blip r:embed="rId5"/>
          <a:stretch>
            <a:fillRect/>
          </a:stretch>
        </p:blipFill>
        <p:spPr>
          <a:xfrm>
            <a:off x="8267083" y="4362791"/>
            <a:ext cx="3158002" cy="2048434"/>
          </a:xfrm>
          <a:prstGeom prst="rect">
            <a:avLst/>
          </a:prstGeom>
          <a:ln w="28575">
            <a:solidFill>
              <a:schemeClr val="tx1"/>
            </a:solidFill>
          </a:ln>
        </p:spPr>
      </p:pic>
      <p:pic>
        <p:nvPicPr>
          <p:cNvPr id="7" name="Picture 6"/>
          <p:cNvPicPr>
            <a:picLocks noChangeAspect="1"/>
          </p:cNvPicPr>
          <p:nvPr/>
        </p:nvPicPr>
        <p:blipFill>
          <a:blip r:embed="rId6"/>
          <a:stretch>
            <a:fillRect/>
          </a:stretch>
        </p:blipFill>
        <p:spPr>
          <a:xfrm>
            <a:off x="3171633" y="121662"/>
            <a:ext cx="5843159" cy="1360773"/>
          </a:xfrm>
          <a:prstGeom prst="rect">
            <a:avLst/>
          </a:prstGeom>
        </p:spPr>
      </p:pic>
      <p:pic>
        <p:nvPicPr>
          <p:cNvPr id="9" name="Picture 8"/>
          <p:cNvPicPr>
            <a:picLocks noChangeAspect="1"/>
          </p:cNvPicPr>
          <p:nvPr/>
        </p:nvPicPr>
        <p:blipFill>
          <a:blip r:embed="rId7"/>
          <a:stretch>
            <a:fillRect/>
          </a:stretch>
        </p:blipFill>
        <p:spPr>
          <a:xfrm>
            <a:off x="11289714" y="238119"/>
            <a:ext cx="902286" cy="1127858"/>
          </a:xfrm>
          <a:prstGeom prst="rect">
            <a:avLst/>
          </a:prstGeom>
        </p:spPr>
      </p:pic>
    </p:spTree>
    <p:extLst>
      <p:ext uri="{BB962C8B-B14F-4D97-AF65-F5344CB8AC3E}">
        <p14:creationId xmlns:p14="http://schemas.microsoft.com/office/powerpoint/2010/main" val="2947518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789" y="1614749"/>
            <a:ext cx="5519229" cy="2046967"/>
          </a:xfrm>
          <a:prstGeom prst="rect">
            <a:avLst/>
          </a:prstGeom>
          <a:ln w="28575">
            <a:solidFill>
              <a:schemeClr val="tx1"/>
            </a:solidFill>
          </a:ln>
        </p:spPr>
      </p:pic>
      <p:pic>
        <p:nvPicPr>
          <p:cNvPr id="8" name="Picture 7"/>
          <p:cNvPicPr>
            <a:picLocks noChangeAspect="1"/>
          </p:cNvPicPr>
          <p:nvPr/>
        </p:nvPicPr>
        <p:blipFill>
          <a:blip r:embed="rId3"/>
          <a:stretch>
            <a:fillRect/>
          </a:stretch>
        </p:blipFill>
        <p:spPr>
          <a:xfrm>
            <a:off x="4415185" y="4477272"/>
            <a:ext cx="2940090" cy="2046967"/>
          </a:xfrm>
          <a:prstGeom prst="rect">
            <a:avLst/>
          </a:prstGeom>
          <a:ln w="28575">
            <a:solidFill>
              <a:schemeClr val="tx1"/>
            </a:solidFill>
          </a:ln>
        </p:spPr>
      </p:pic>
      <p:pic>
        <p:nvPicPr>
          <p:cNvPr id="13" name="Picture 12"/>
          <p:cNvPicPr>
            <a:picLocks noChangeAspect="1"/>
          </p:cNvPicPr>
          <p:nvPr/>
        </p:nvPicPr>
        <p:blipFill>
          <a:blip r:embed="rId4"/>
          <a:stretch>
            <a:fillRect/>
          </a:stretch>
        </p:blipFill>
        <p:spPr>
          <a:xfrm>
            <a:off x="3731711" y="185583"/>
            <a:ext cx="5199386" cy="1207340"/>
          </a:xfrm>
          <a:prstGeom prst="rect">
            <a:avLst/>
          </a:prstGeom>
        </p:spPr>
      </p:pic>
      <p:pic>
        <p:nvPicPr>
          <p:cNvPr id="15" name="Picture 14"/>
          <p:cNvPicPr>
            <a:picLocks noChangeAspect="1"/>
          </p:cNvPicPr>
          <p:nvPr/>
        </p:nvPicPr>
        <p:blipFill>
          <a:blip r:embed="rId5"/>
          <a:stretch>
            <a:fillRect/>
          </a:stretch>
        </p:blipFill>
        <p:spPr>
          <a:xfrm>
            <a:off x="820051" y="4463612"/>
            <a:ext cx="2981202" cy="2060627"/>
          </a:xfrm>
          <a:prstGeom prst="rect">
            <a:avLst/>
          </a:prstGeom>
          <a:ln w="28575">
            <a:solidFill>
              <a:schemeClr val="tx1"/>
            </a:solidFill>
          </a:ln>
        </p:spPr>
      </p:pic>
      <p:pic>
        <p:nvPicPr>
          <p:cNvPr id="16" name="Picture 15"/>
          <p:cNvPicPr>
            <a:picLocks noChangeAspect="1"/>
          </p:cNvPicPr>
          <p:nvPr/>
        </p:nvPicPr>
        <p:blipFill>
          <a:blip r:embed="rId6"/>
          <a:stretch>
            <a:fillRect/>
          </a:stretch>
        </p:blipFill>
        <p:spPr>
          <a:xfrm>
            <a:off x="7969207" y="4477272"/>
            <a:ext cx="2975106" cy="2060627"/>
          </a:xfrm>
          <a:prstGeom prst="rect">
            <a:avLst/>
          </a:prstGeom>
          <a:ln w="28575">
            <a:solidFill>
              <a:schemeClr val="tx1"/>
            </a:solidFill>
          </a:ln>
        </p:spPr>
      </p:pic>
      <p:pic>
        <p:nvPicPr>
          <p:cNvPr id="17" name="Picture 16"/>
          <p:cNvPicPr>
            <a:picLocks noChangeAspect="1"/>
          </p:cNvPicPr>
          <p:nvPr/>
        </p:nvPicPr>
        <p:blipFill>
          <a:blip r:embed="rId7"/>
          <a:stretch>
            <a:fillRect/>
          </a:stretch>
        </p:blipFill>
        <p:spPr>
          <a:xfrm>
            <a:off x="11131257" y="185583"/>
            <a:ext cx="902286" cy="1127858"/>
          </a:xfrm>
          <a:prstGeom prst="rect">
            <a:avLst/>
          </a:prstGeom>
        </p:spPr>
      </p:pic>
    </p:spTree>
    <p:extLst>
      <p:ext uri="{BB962C8B-B14F-4D97-AF65-F5344CB8AC3E}">
        <p14:creationId xmlns:p14="http://schemas.microsoft.com/office/powerpoint/2010/main" val="15361854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41165" y="1658132"/>
            <a:ext cx="5349546" cy="1984035"/>
          </a:xfrm>
          <a:prstGeom prst="rect">
            <a:avLst/>
          </a:prstGeom>
          <a:ln w="28575">
            <a:solidFill>
              <a:schemeClr val="tx1"/>
            </a:solidFill>
          </a:ln>
        </p:spPr>
      </p:pic>
      <p:pic>
        <p:nvPicPr>
          <p:cNvPr id="17" name="Picture 16"/>
          <p:cNvPicPr>
            <a:picLocks noChangeAspect="1"/>
          </p:cNvPicPr>
          <p:nvPr/>
        </p:nvPicPr>
        <p:blipFill>
          <a:blip r:embed="rId3"/>
          <a:stretch>
            <a:fillRect/>
          </a:stretch>
        </p:blipFill>
        <p:spPr>
          <a:xfrm>
            <a:off x="11131257" y="185583"/>
            <a:ext cx="902286" cy="1127858"/>
          </a:xfrm>
          <a:prstGeom prst="rect">
            <a:avLst/>
          </a:prstGeom>
        </p:spPr>
      </p:pic>
      <p:pic>
        <p:nvPicPr>
          <p:cNvPr id="3" name="Picture 2"/>
          <p:cNvPicPr>
            <a:picLocks noChangeAspect="1"/>
          </p:cNvPicPr>
          <p:nvPr/>
        </p:nvPicPr>
        <p:blipFill>
          <a:blip r:embed="rId4"/>
          <a:stretch>
            <a:fillRect/>
          </a:stretch>
        </p:blipFill>
        <p:spPr>
          <a:xfrm>
            <a:off x="820051" y="1658132"/>
            <a:ext cx="5183639" cy="1960200"/>
          </a:xfrm>
          <a:prstGeom prst="rect">
            <a:avLst/>
          </a:prstGeom>
        </p:spPr>
      </p:pic>
      <p:pic>
        <p:nvPicPr>
          <p:cNvPr id="4" name="Picture 3"/>
          <p:cNvPicPr>
            <a:picLocks noChangeAspect="1"/>
          </p:cNvPicPr>
          <p:nvPr/>
        </p:nvPicPr>
        <p:blipFill>
          <a:blip r:embed="rId5"/>
          <a:stretch>
            <a:fillRect/>
          </a:stretch>
        </p:blipFill>
        <p:spPr>
          <a:xfrm>
            <a:off x="2020449" y="4022689"/>
            <a:ext cx="3118497" cy="2557016"/>
          </a:xfrm>
          <a:prstGeom prst="rect">
            <a:avLst/>
          </a:prstGeom>
        </p:spPr>
      </p:pic>
      <p:pic>
        <p:nvPicPr>
          <p:cNvPr id="5" name="Picture 4"/>
          <p:cNvPicPr>
            <a:picLocks noChangeAspect="1"/>
          </p:cNvPicPr>
          <p:nvPr/>
        </p:nvPicPr>
        <p:blipFill>
          <a:blip r:embed="rId5"/>
          <a:stretch>
            <a:fillRect/>
          </a:stretch>
        </p:blipFill>
        <p:spPr>
          <a:xfrm>
            <a:off x="7456689" y="4022689"/>
            <a:ext cx="3118497" cy="2557016"/>
          </a:xfrm>
          <a:prstGeom prst="rect">
            <a:avLst/>
          </a:prstGeom>
        </p:spPr>
      </p:pic>
      <p:pic>
        <p:nvPicPr>
          <p:cNvPr id="6" name="Picture 5"/>
          <p:cNvPicPr>
            <a:picLocks noChangeAspect="1"/>
          </p:cNvPicPr>
          <p:nvPr/>
        </p:nvPicPr>
        <p:blipFill>
          <a:blip r:embed="rId6"/>
          <a:stretch>
            <a:fillRect/>
          </a:stretch>
        </p:blipFill>
        <p:spPr>
          <a:xfrm>
            <a:off x="4124541" y="229945"/>
            <a:ext cx="4264083" cy="1083496"/>
          </a:xfrm>
          <a:prstGeom prst="rect">
            <a:avLst/>
          </a:prstGeom>
        </p:spPr>
      </p:pic>
    </p:spTree>
    <p:extLst>
      <p:ext uri="{BB962C8B-B14F-4D97-AF65-F5344CB8AC3E}">
        <p14:creationId xmlns:p14="http://schemas.microsoft.com/office/powerpoint/2010/main" val="324579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19054" y="2394504"/>
            <a:ext cx="6446981" cy="2308324"/>
          </a:xfrm>
          <a:prstGeom prst="rect">
            <a:avLst/>
          </a:prstGeom>
          <a:noFill/>
        </p:spPr>
        <p:txBody>
          <a:bodyPr wrap="square" rtlCol="0">
            <a:spAutoFit/>
          </a:bodyPr>
          <a:lstStyle/>
          <a:p>
            <a:r>
              <a:rPr lang="en-GB" sz="6000" dirty="0" smtClean="0"/>
              <a:t>Maths Lessons</a:t>
            </a:r>
          </a:p>
          <a:p>
            <a:endParaRPr lang="en-GB" sz="6000" dirty="0"/>
          </a:p>
          <a:p>
            <a:r>
              <a:rPr lang="en-GB" sz="2400" dirty="0" smtClean="0"/>
              <a:t>                     w/c 01/02/21</a:t>
            </a:r>
            <a:endParaRPr lang="en-GB" sz="2400" dirty="0"/>
          </a:p>
        </p:txBody>
      </p:sp>
    </p:spTree>
    <p:extLst>
      <p:ext uri="{BB962C8B-B14F-4D97-AF65-F5344CB8AC3E}">
        <p14:creationId xmlns:p14="http://schemas.microsoft.com/office/powerpoint/2010/main" val="1153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smtClean="0">
                <a:solidFill>
                  <a:prstClr val="black"/>
                </a:solidFill>
                <a:latin typeface="Calibri" panose="020F0502020204030204"/>
              </a:rPr>
              <a:t>Monday</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st</a:t>
            </a:r>
            <a:r>
              <a:rPr kumimoji="0" lang="en-GB" sz="3200" b="0" i="0" u="none" strike="noStrike" kern="1200" cap="none" spc="0" normalizeH="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To </a:t>
            </a:r>
            <a:r>
              <a:rPr lang="en-GB" sz="4000" dirty="0" smtClean="0">
                <a:solidFill>
                  <a:prstClr val="black"/>
                </a:solidFill>
                <a:latin typeface="Calibri" panose="020F0502020204030204"/>
              </a:rPr>
              <a:t>be able to name 2d shapes</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a:extLst>
              <a:ext uri="{FF2B5EF4-FFF2-40B4-BE49-F238E27FC236}">
                <a16:creationId xmlns:a16="http://schemas.microsoft.com/office/drawing/2014/main" id="{5DAC161A-AE73-4E23-8983-5A4292BB48D2}"/>
              </a:ext>
            </a:extLst>
          </p:cNvPr>
          <p:cNvPicPr>
            <a:picLocks noChangeAspect="1"/>
          </p:cNvPicPr>
          <p:nvPr/>
        </p:nvPicPr>
        <p:blipFill>
          <a:blip r:embed="rId4"/>
          <a:stretch>
            <a:fillRect/>
          </a:stretch>
        </p:blipFill>
        <p:spPr>
          <a:xfrm>
            <a:off x="4786972" y="5940593"/>
            <a:ext cx="647177" cy="581139"/>
          </a:xfrm>
          <a:prstGeom prst="rect">
            <a:avLst/>
          </a:prstGeom>
        </p:spPr>
      </p:pic>
      <p:pic>
        <p:nvPicPr>
          <p:cNvPr id="4" name="Picture 3"/>
          <p:cNvPicPr>
            <a:picLocks noChangeAspect="1"/>
          </p:cNvPicPr>
          <p:nvPr/>
        </p:nvPicPr>
        <p:blipFill>
          <a:blip r:embed="rId5"/>
          <a:stretch>
            <a:fillRect/>
          </a:stretch>
        </p:blipFill>
        <p:spPr>
          <a:xfrm>
            <a:off x="11187764" y="224787"/>
            <a:ext cx="902286" cy="1121761"/>
          </a:xfrm>
          <a:prstGeom prst="rect">
            <a:avLst/>
          </a:prstGeom>
        </p:spPr>
      </p:pic>
    </p:spTree>
    <p:extLst>
      <p:ext uri="{BB962C8B-B14F-4D97-AF65-F5344CB8AC3E}">
        <p14:creationId xmlns:p14="http://schemas.microsoft.com/office/powerpoint/2010/main" val="54747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24713" y="0"/>
            <a:ext cx="12167287" cy="68580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hlinkClick r:id="rId2" action="ppaction://hlinksldjump"/>
            <a:extLst>
              <a:ext uri="{FF2B5EF4-FFF2-40B4-BE49-F238E27FC236}">
                <a16:creationId xmlns:a16="http://schemas.microsoft.com/office/drawing/2014/main" id="{F8EAAE1D-59E6-4693-9A99-D374C3B22B4C}"/>
              </a:ext>
            </a:extLst>
          </p:cNvPr>
          <p:cNvSpPr/>
          <p:nvPr/>
        </p:nvSpPr>
        <p:spPr>
          <a:xfrm>
            <a:off x="617039" y="1119561"/>
            <a:ext cx="1998662" cy="1849438"/>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ction="ppaction://hlinksldjump"/>
            <a:extLst>
              <a:ext uri="{FF2B5EF4-FFF2-40B4-BE49-F238E27FC236}">
                <a16:creationId xmlns:a16="http://schemas.microsoft.com/office/drawing/2014/main" id="{F438195F-C0DA-4612-91A9-ECA39E6D6E10}"/>
              </a:ext>
            </a:extLst>
          </p:cNvPr>
          <p:cNvSpPr/>
          <p:nvPr/>
        </p:nvSpPr>
        <p:spPr>
          <a:xfrm>
            <a:off x="9509016" y="1288726"/>
            <a:ext cx="1545052" cy="1511108"/>
          </a:xfrm>
          <a:prstGeom prst="rect">
            <a:avLst/>
          </a:prstGeom>
          <a:solidFill>
            <a:srgbClr val="18A0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hlinkClick r:id="rId4" action="ppaction://hlinksldjump"/>
            <a:extLst>
              <a:ext uri="{FF2B5EF4-FFF2-40B4-BE49-F238E27FC236}">
                <a16:creationId xmlns:a16="http://schemas.microsoft.com/office/drawing/2014/main" id="{D5EC8813-FF64-4976-B561-08C0237FF4BD}"/>
              </a:ext>
            </a:extLst>
          </p:cNvPr>
          <p:cNvSpPr/>
          <p:nvPr/>
        </p:nvSpPr>
        <p:spPr>
          <a:xfrm>
            <a:off x="339022" y="4640294"/>
            <a:ext cx="2554696" cy="1036110"/>
          </a:xfrm>
          <a:prstGeom prst="rect">
            <a:avLst/>
          </a:prstGeom>
          <a:solidFill>
            <a:srgbClr val="FFE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hlinkClick r:id="rId5" action="ppaction://hlinksldjump"/>
            <a:extLst>
              <a:ext uri="{FF2B5EF4-FFF2-40B4-BE49-F238E27FC236}">
                <a16:creationId xmlns:a16="http://schemas.microsoft.com/office/drawing/2014/main" id="{3163DAE0-42BB-4E83-B53E-4D1CC48F49B4}"/>
              </a:ext>
            </a:extLst>
          </p:cNvPr>
          <p:cNvSpPr/>
          <p:nvPr/>
        </p:nvSpPr>
        <p:spPr>
          <a:xfrm rot="5400000">
            <a:off x="3452841" y="1329490"/>
            <a:ext cx="2182096" cy="1373817"/>
          </a:xfrm>
          <a:prstGeom prst="ellipse">
            <a:avLst/>
          </a:prstGeom>
          <a:solidFill>
            <a:srgbClr val="883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hlinkClick r:id="rId6" action="ppaction://hlinksldjump"/>
            <a:extLst>
              <a:ext uri="{FF2B5EF4-FFF2-40B4-BE49-F238E27FC236}">
                <a16:creationId xmlns:a16="http://schemas.microsoft.com/office/drawing/2014/main" id="{E54463F9-331A-4C5F-BB86-B74D2B8E33E7}"/>
              </a:ext>
            </a:extLst>
          </p:cNvPr>
          <p:cNvSpPr/>
          <p:nvPr/>
        </p:nvSpPr>
        <p:spPr>
          <a:xfrm>
            <a:off x="6076124" y="1138730"/>
            <a:ext cx="2039176" cy="1718769"/>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A8C41C8-E645-6E41-BE1E-39EDE4BD8C7D}"/>
              </a:ext>
            </a:extLst>
          </p:cNvPr>
          <p:cNvSpPr txBox="1"/>
          <p:nvPr/>
        </p:nvSpPr>
        <p:spPr>
          <a:xfrm>
            <a:off x="152400" y="161820"/>
            <a:ext cx="1090019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Today we are going to have a look at 2D shapes. A 2D shape is a flat shape that has sides and corners. Lets take a look at some of the names for these shapes: </a:t>
            </a:r>
          </a:p>
        </p:txBody>
      </p:sp>
      <p:sp>
        <p:nvSpPr>
          <p:cNvPr id="27" name="Regular Pentagon 26"/>
          <p:cNvSpPr/>
          <p:nvPr/>
        </p:nvSpPr>
        <p:spPr>
          <a:xfrm>
            <a:off x="3677607" y="3769741"/>
            <a:ext cx="2115191" cy="2019510"/>
          </a:xfrm>
          <a:prstGeom prst="pentag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exagon 28"/>
          <p:cNvSpPr/>
          <p:nvPr/>
        </p:nvSpPr>
        <p:spPr>
          <a:xfrm>
            <a:off x="6343650" y="4000500"/>
            <a:ext cx="2190750" cy="1790700"/>
          </a:xfrm>
          <a:prstGeom prst="hexag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20458" y="3831440"/>
            <a:ext cx="2069167" cy="2017438"/>
          </a:xfrm>
          <a:prstGeom prst="rect">
            <a:avLst/>
          </a:prstGeom>
        </p:spPr>
      </p:pic>
      <p:pic>
        <p:nvPicPr>
          <p:cNvPr id="2" name="Picture 1"/>
          <p:cNvPicPr>
            <a:picLocks noChangeAspect="1"/>
          </p:cNvPicPr>
          <p:nvPr/>
        </p:nvPicPr>
        <p:blipFill>
          <a:blip r:embed="rId8"/>
          <a:stretch>
            <a:fillRect/>
          </a:stretch>
        </p:blipFill>
        <p:spPr>
          <a:xfrm>
            <a:off x="11055546" y="185480"/>
            <a:ext cx="902286" cy="1121761"/>
          </a:xfrm>
          <a:prstGeom prst="rect">
            <a:avLst/>
          </a:prstGeom>
        </p:spPr>
      </p:pic>
      <p:pic>
        <p:nvPicPr>
          <p:cNvPr id="6" name="Picture 5"/>
          <p:cNvPicPr>
            <a:picLocks noChangeAspect="1"/>
          </p:cNvPicPr>
          <p:nvPr/>
        </p:nvPicPr>
        <p:blipFill>
          <a:blip r:embed="rId9"/>
          <a:stretch>
            <a:fillRect/>
          </a:stretch>
        </p:blipFill>
        <p:spPr>
          <a:xfrm>
            <a:off x="6650219" y="2942435"/>
            <a:ext cx="914286" cy="857143"/>
          </a:xfrm>
          <a:prstGeom prst="rect">
            <a:avLst/>
          </a:prstGeom>
        </p:spPr>
      </p:pic>
      <p:pic>
        <p:nvPicPr>
          <p:cNvPr id="8" name="Picture 7"/>
          <p:cNvPicPr>
            <a:picLocks noChangeAspect="1"/>
          </p:cNvPicPr>
          <p:nvPr/>
        </p:nvPicPr>
        <p:blipFill>
          <a:blip r:embed="rId10"/>
          <a:stretch>
            <a:fillRect/>
          </a:stretch>
        </p:blipFill>
        <p:spPr>
          <a:xfrm>
            <a:off x="3301157" y="3084247"/>
            <a:ext cx="914286" cy="786730"/>
          </a:xfrm>
          <a:prstGeom prst="rect">
            <a:avLst/>
          </a:prstGeom>
        </p:spPr>
      </p:pic>
      <p:pic>
        <p:nvPicPr>
          <p:cNvPr id="9" name="Picture 8"/>
          <p:cNvPicPr>
            <a:picLocks noChangeAspect="1"/>
          </p:cNvPicPr>
          <p:nvPr/>
        </p:nvPicPr>
        <p:blipFill>
          <a:blip r:embed="rId11"/>
          <a:stretch>
            <a:fillRect/>
          </a:stretch>
        </p:blipFill>
        <p:spPr>
          <a:xfrm>
            <a:off x="9897898" y="2934960"/>
            <a:ext cx="914286" cy="857143"/>
          </a:xfrm>
          <a:prstGeom prst="rect">
            <a:avLst/>
          </a:prstGeom>
        </p:spPr>
      </p:pic>
      <p:pic>
        <p:nvPicPr>
          <p:cNvPr id="10" name="Picture 9"/>
          <p:cNvPicPr>
            <a:picLocks noChangeAspect="1"/>
          </p:cNvPicPr>
          <p:nvPr/>
        </p:nvPicPr>
        <p:blipFill>
          <a:blip r:embed="rId12"/>
          <a:stretch>
            <a:fillRect/>
          </a:stretch>
        </p:blipFill>
        <p:spPr>
          <a:xfrm>
            <a:off x="1007291" y="3084247"/>
            <a:ext cx="818026" cy="766899"/>
          </a:xfrm>
          <a:prstGeom prst="rect">
            <a:avLst/>
          </a:prstGeom>
        </p:spPr>
      </p:pic>
      <p:pic>
        <p:nvPicPr>
          <p:cNvPr id="11" name="Picture 10"/>
          <p:cNvPicPr>
            <a:picLocks noChangeAspect="1"/>
          </p:cNvPicPr>
          <p:nvPr/>
        </p:nvPicPr>
        <p:blipFill>
          <a:blip r:embed="rId13"/>
          <a:stretch>
            <a:fillRect/>
          </a:stretch>
        </p:blipFill>
        <p:spPr>
          <a:xfrm>
            <a:off x="986305" y="5863295"/>
            <a:ext cx="861860" cy="807994"/>
          </a:xfrm>
          <a:prstGeom prst="rect">
            <a:avLst/>
          </a:prstGeom>
        </p:spPr>
      </p:pic>
      <p:pic>
        <p:nvPicPr>
          <p:cNvPr id="12" name="Picture 11"/>
          <p:cNvPicPr>
            <a:picLocks noChangeAspect="1"/>
          </p:cNvPicPr>
          <p:nvPr/>
        </p:nvPicPr>
        <p:blipFill>
          <a:blip r:embed="rId14"/>
          <a:stretch>
            <a:fillRect/>
          </a:stretch>
        </p:blipFill>
        <p:spPr>
          <a:xfrm>
            <a:off x="4212433" y="5884383"/>
            <a:ext cx="914286" cy="857143"/>
          </a:xfrm>
          <a:prstGeom prst="rect">
            <a:avLst/>
          </a:prstGeom>
        </p:spPr>
      </p:pic>
      <p:pic>
        <p:nvPicPr>
          <p:cNvPr id="13" name="Picture 12"/>
          <p:cNvPicPr>
            <a:picLocks noChangeAspect="1"/>
          </p:cNvPicPr>
          <p:nvPr/>
        </p:nvPicPr>
        <p:blipFill>
          <a:blip r:embed="rId15"/>
          <a:stretch>
            <a:fillRect/>
          </a:stretch>
        </p:blipFill>
        <p:spPr>
          <a:xfrm>
            <a:off x="7033844" y="5863295"/>
            <a:ext cx="914286" cy="857143"/>
          </a:xfrm>
          <a:prstGeom prst="rect">
            <a:avLst/>
          </a:prstGeom>
        </p:spPr>
      </p:pic>
      <p:pic>
        <p:nvPicPr>
          <p:cNvPr id="14" name="Picture 13"/>
          <p:cNvPicPr>
            <a:picLocks noChangeAspect="1"/>
          </p:cNvPicPr>
          <p:nvPr/>
        </p:nvPicPr>
        <p:blipFill>
          <a:blip r:embed="rId16"/>
          <a:stretch>
            <a:fillRect/>
          </a:stretch>
        </p:blipFill>
        <p:spPr>
          <a:xfrm>
            <a:off x="9855255" y="5884383"/>
            <a:ext cx="914286" cy="857143"/>
          </a:xfrm>
          <a:prstGeom prst="rect">
            <a:avLst/>
          </a:prstGeom>
        </p:spPr>
      </p:pic>
    </p:spTree>
    <p:extLst>
      <p:ext uri="{BB962C8B-B14F-4D97-AF65-F5344CB8AC3E}">
        <p14:creationId xmlns:p14="http://schemas.microsoft.com/office/powerpoint/2010/main" val="3213461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654DA16-B40D-4770-AE31-7414E9B1A515}"/>
              </a:ext>
            </a:extLst>
          </p:cNvPr>
          <p:cNvSpPr/>
          <p:nvPr/>
        </p:nvSpPr>
        <p:spPr>
          <a:xfrm>
            <a:off x="4940549" y="3514726"/>
            <a:ext cx="1647825" cy="1765300"/>
          </a:xfrm>
          <a:prstGeom prst="ellipse">
            <a:avLst/>
          </a:prstGeom>
          <a:solidFill>
            <a:srgbClr val="EF34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68" y="1715289"/>
            <a:ext cx="27908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869" y="2636838"/>
            <a:ext cx="275113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a:extLst>
              <a:ext uri="{FF2B5EF4-FFF2-40B4-BE49-F238E27FC236}">
                <a16:creationId xmlns:a16="http://schemas.microsoft.com/office/drawing/2014/main" id="{C6E2F9D9-1E63-49B9-90D3-99B210945A16}"/>
              </a:ext>
            </a:extLst>
          </p:cNvPr>
          <p:cNvSpPr txBox="1">
            <a:spLocks/>
          </p:cNvSpPr>
          <p:nvPr/>
        </p:nvSpPr>
        <p:spPr>
          <a:xfrm>
            <a:off x="859632" y="4547653"/>
            <a:ext cx="2047875" cy="3492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disks</a:t>
            </a:r>
          </a:p>
        </p:txBody>
      </p:sp>
      <p:sp>
        <p:nvSpPr>
          <p:cNvPr id="31" name="Title 1">
            <a:extLst>
              <a:ext uri="{FF2B5EF4-FFF2-40B4-BE49-F238E27FC236}">
                <a16:creationId xmlns:a16="http://schemas.microsoft.com/office/drawing/2014/main" id="{C2917C5E-2B43-4F9C-8EC3-D04DEA3E4C1D}"/>
              </a:ext>
            </a:extLst>
          </p:cNvPr>
          <p:cNvSpPr txBox="1">
            <a:spLocks/>
          </p:cNvSpPr>
          <p:nvPr/>
        </p:nvSpPr>
        <p:spPr>
          <a:xfrm>
            <a:off x="8572500" y="5534819"/>
            <a:ext cx="2047875"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1C1C1C"/>
                </a:solidFill>
                <a:effectLst/>
                <a:uLnTx/>
                <a:uFillTx/>
                <a:latin typeface="Calibri" panose="020F0502020204030204"/>
                <a:ea typeface="+mj-ea"/>
                <a:cs typeface="+mj-cs"/>
              </a:rPr>
              <a:t>clock</a:t>
            </a:r>
            <a:endPar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endParaRPr>
          </a:p>
        </p:txBody>
      </p:sp>
      <p:sp>
        <p:nvSpPr>
          <p:cNvPr id="2" name="TextBox 1"/>
          <p:cNvSpPr txBox="1"/>
          <p:nvPr/>
        </p:nvSpPr>
        <p:spPr>
          <a:xfrm>
            <a:off x="266700" y="171450"/>
            <a:ext cx="101155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Soon we are going to have a look for some shapes around our house. But first lets have a look at some examples of our shapes. </a:t>
            </a:r>
          </a:p>
        </p:txBody>
      </p:sp>
      <p:pic>
        <p:nvPicPr>
          <p:cNvPr id="3" name="Picture 2"/>
          <p:cNvPicPr>
            <a:picLocks noChangeAspect="1"/>
          </p:cNvPicPr>
          <p:nvPr/>
        </p:nvPicPr>
        <p:blipFill>
          <a:blip r:embed="rId4"/>
          <a:stretch>
            <a:fillRect/>
          </a:stretch>
        </p:blipFill>
        <p:spPr>
          <a:xfrm>
            <a:off x="11169667" y="175246"/>
            <a:ext cx="902286" cy="1121761"/>
          </a:xfrm>
          <a:prstGeom prst="rect">
            <a:avLst/>
          </a:prstGeom>
        </p:spPr>
      </p:pic>
      <p:pic>
        <p:nvPicPr>
          <p:cNvPr id="4" name="Picture 3"/>
          <p:cNvPicPr>
            <a:picLocks noChangeAspect="1"/>
          </p:cNvPicPr>
          <p:nvPr/>
        </p:nvPicPr>
        <p:blipFill>
          <a:blip r:embed="rId5"/>
          <a:stretch>
            <a:fillRect/>
          </a:stretch>
        </p:blipFill>
        <p:spPr>
          <a:xfrm>
            <a:off x="5010650" y="1297007"/>
            <a:ext cx="1507625" cy="1417618"/>
          </a:xfrm>
          <a:prstGeom prst="rect">
            <a:avLst/>
          </a:prstGeom>
        </p:spPr>
      </p:pic>
      <p:pic>
        <p:nvPicPr>
          <p:cNvPr id="7" name="Picture 6"/>
          <p:cNvPicPr>
            <a:picLocks noChangeAspect="1"/>
          </p:cNvPicPr>
          <p:nvPr/>
        </p:nvPicPr>
        <p:blipFill>
          <a:blip r:embed="rId6"/>
          <a:stretch>
            <a:fillRect/>
          </a:stretch>
        </p:blipFill>
        <p:spPr>
          <a:xfrm>
            <a:off x="286218" y="5584825"/>
            <a:ext cx="4467406" cy="1061924"/>
          </a:xfrm>
          <a:prstGeom prst="rect">
            <a:avLst/>
          </a:prstGeom>
        </p:spPr>
      </p:pic>
    </p:spTree>
    <p:extLst>
      <p:ext uri="{BB962C8B-B14F-4D97-AF65-F5344CB8AC3E}">
        <p14:creationId xmlns:p14="http://schemas.microsoft.com/office/powerpoint/2010/main" val="423607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41467F-2B37-4287-94AF-99EAE19A34A3}"/>
              </a:ext>
            </a:extLst>
          </p:cNvPr>
          <p:cNvSpPr txBox="1">
            <a:spLocks/>
          </p:cNvSpPr>
          <p:nvPr/>
        </p:nvSpPr>
        <p:spPr>
          <a:xfrm>
            <a:off x="1598133" y="4461538"/>
            <a:ext cx="2046288" cy="296863"/>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mirror</a:t>
            </a:r>
          </a:p>
        </p:txBody>
      </p:sp>
      <p:sp>
        <p:nvSpPr>
          <p:cNvPr id="7" name="Title 1">
            <a:extLst>
              <a:ext uri="{FF2B5EF4-FFF2-40B4-BE49-F238E27FC236}">
                <a16:creationId xmlns:a16="http://schemas.microsoft.com/office/drawing/2014/main" id="{8953335C-25A4-4D88-B177-ECA690C4B9CB}"/>
              </a:ext>
            </a:extLst>
          </p:cNvPr>
          <p:cNvSpPr txBox="1">
            <a:spLocks/>
          </p:cNvSpPr>
          <p:nvPr/>
        </p:nvSpPr>
        <p:spPr>
          <a:xfrm>
            <a:off x="6913563" y="4595813"/>
            <a:ext cx="2046287" cy="296862"/>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jewel</a:t>
            </a:r>
          </a:p>
        </p:txBody>
      </p:sp>
      <p:sp>
        <p:nvSpPr>
          <p:cNvPr id="8" name="Oval 7">
            <a:extLst>
              <a:ext uri="{FF2B5EF4-FFF2-40B4-BE49-F238E27FC236}">
                <a16:creationId xmlns:a16="http://schemas.microsoft.com/office/drawing/2014/main" id="{46E1897E-A017-4651-96F1-5C1FC91008BC}"/>
              </a:ext>
            </a:extLst>
          </p:cNvPr>
          <p:cNvSpPr/>
          <p:nvPr/>
        </p:nvSpPr>
        <p:spPr>
          <a:xfrm rot="16200000">
            <a:off x="5125998" y="2974843"/>
            <a:ext cx="1812925" cy="1233488"/>
          </a:xfrm>
          <a:prstGeom prst="ellipse">
            <a:avLst/>
          </a:prstGeom>
          <a:solidFill>
            <a:srgbClr val="883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4659" y="755650"/>
            <a:ext cx="1909762"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843168" y="3074063"/>
            <a:ext cx="246221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1121732" y="313832"/>
            <a:ext cx="902286" cy="1121761"/>
          </a:xfrm>
          <a:prstGeom prst="rect">
            <a:avLst/>
          </a:prstGeom>
        </p:spPr>
      </p:pic>
      <p:pic>
        <p:nvPicPr>
          <p:cNvPr id="3" name="Picture 2"/>
          <p:cNvPicPr>
            <a:picLocks noChangeAspect="1"/>
          </p:cNvPicPr>
          <p:nvPr/>
        </p:nvPicPr>
        <p:blipFill>
          <a:blip r:embed="rId5"/>
          <a:stretch>
            <a:fillRect/>
          </a:stretch>
        </p:blipFill>
        <p:spPr>
          <a:xfrm>
            <a:off x="147634" y="5545931"/>
            <a:ext cx="4852992" cy="1153579"/>
          </a:xfrm>
          <a:prstGeom prst="rect">
            <a:avLst/>
          </a:prstGeom>
        </p:spPr>
      </p:pic>
      <p:pic>
        <p:nvPicPr>
          <p:cNvPr id="12" name="Picture 11"/>
          <p:cNvPicPr>
            <a:picLocks noChangeAspect="1"/>
          </p:cNvPicPr>
          <p:nvPr/>
        </p:nvPicPr>
        <p:blipFill>
          <a:blip r:embed="rId6"/>
          <a:stretch>
            <a:fillRect/>
          </a:stretch>
        </p:blipFill>
        <p:spPr>
          <a:xfrm>
            <a:off x="5415716" y="553890"/>
            <a:ext cx="1497847" cy="1288149"/>
          </a:xfrm>
          <a:prstGeom prst="rect">
            <a:avLst/>
          </a:prstGeom>
        </p:spPr>
      </p:pic>
    </p:spTree>
    <p:extLst>
      <p:ext uri="{BB962C8B-B14F-4D97-AF65-F5344CB8AC3E}">
        <p14:creationId xmlns:p14="http://schemas.microsoft.com/office/powerpoint/2010/main" val="314850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0" y="0"/>
            <a:ext cx="12167287" cy="6858000"/>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noChangeArrowheads="1"/>
          </p:cNvSpPr>
          <p:nvPr/>
        </p:nvSpPr>
        <p:spPr>
          <a:xfrm>
            <a:off x="2171700" y="1008063"/>
            <a:ext cx="8220075" cy="9937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altLang="en-US" sz="8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98E1FFA3-1886-4A29-81C3-D5B8A777C2FC}"/>
              </a:ext>
            </a:extLst>
          </p:cNvPr>
          <p:cNvSpPr txBox="1">
            <a:spLocks/>
          </p:cNvSpPr>
          <p:nvPr/>
        </p:nvSpPr>
        <p:spPr>
          <a:xfrm>
            <a:off x="1495239" y="3296445"/>
            <a:ext cx="2600325" cy="560387"/>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coat hanger</a:t>
            </a:r>
          </a:p>
        </p:txBody>
      </p:sp>
      <p:sp>
        <p:nvSpPr>
          <p:cNvPr id="7" name="Title 1">
            <a:extLst>
              <a:ext uri="{FF2B5EF4-FFF2-40B4-BE49-F238E27FC236}">
                <a16:creationId xmlns:a16="http://schemas.microsoft.com/office/drawing/2014/main" id="{2EF3A486-82A7-449E-94EF-9AB41248AEAC}"/>
              </a:ext>
            </a:extLst>
          </p:cNvPr>
          <p:cNvSpPr txBox="1">
            <a:spLocks/>
          </p:cNvSpPr>
          <p:nvPr/>
        </p:nvSpPr>
        <p:spPr>
          <a:xfrm>
            <a:off x="7758113" y="5754688"/>
            <a:ext cx="2044700" cy="295275"/>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Calibri" panose="020F0502020204030204"/>
                <a:ea typeface="+mj-ea"/>
                <a:cs typeface="+mj-cs"/>
              </a:rPr>
              <a:t>triangle</a:t>
            </a:r>
            <a:endParaRPr kumimoji="0" lang="en-GB" sz="1800" b="0" i="0" u="none" strike="noStrike" kern="1200" cap="none" spc="0" normalizeH="0" baseline="0" noProof="0" dirty="0">
              <a:ln>
                <a:noFill/>
              </a:ln>
              <a:solidFill>
                <a:srgbClr val="1C1C1C"/>
              </a:solidFill>
              <a:effectLst/>
              <a:uLnTx/>
              <a:uFillTx/>
              <a:latin typeface="Calibri" panose="020F0502020204030204"/>
              <a:ea typeface="+mj-ea"/>
              <a:cs typeface="+mj-cs"/>
            </a:endParaRPr>
          </a:p>
        </p:txBody>
      </p:sp>
      <p:sp>
        <p:nvSpPr>
          <p:cNvPr id="8" name="Isosceles Triangle 7">
            <a:extLst>
              <a:ext uri="{FF2B5EF4-FFF2-40B4-BE49-F238E27FC236}">
                <a16:creationId xmlns:a16="http://schemas.microsoft.com/office/drawing/2014/main" id="{10C33BB6-7CD7-40B1-BA72-A44FA41CA2AA}"/>
              </a:ext>
            </a:extLst>
          </p:cNvPr>
          <p:cNvSpPr/>
          <p:nvPr/>
        </p:nvSpPr>
        <p:spPr>
          <a:xfrm>
            <a:off x="4866984" y="3634582"/>
            <a:ext cx="1722437" cy="1512888"/>
          </a:xfrm>
          <a:prstGeom prst="triangle">
            <a:avLst/>
          </a:prstGeom>
          <a:solidFill>
            <a:srgbClr val="F5862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913" y="2495550"/>
            <a:ext cx="16891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194" y="1158875"/>
            <a:ext cx="37020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163AB04-A875-4F08-A0A8-3001E98C462A}"/>
              </a:ext>
            </a:extLst>
          </p:cNvPr>
          <p:cNvCxnSpPr>
            <a:cxnSpLocks/>
          </p:cNvCxnSpPr>
          <p:nvPr/>
        </p:nvCxnSpPr>
        <p:spPr>
          <a:xfrm>
            <a:off x="2853346" y="1854994"/>
            <a:ext cx="2484437" cy="976313"/>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0F2406-0E9E-45A9-8098-645167F07182}"/>
              </a:ext>
            </a:extLst>
          </p:cNvPr>
          <p:cNvCxnSpPr>
            <a:cxnSpLocks/>
          </p:cNvCxnSpPr>
          <p:nvPr/>
        </p:nvCxnSpPr>
        <p:spPr>
          <a:xfrm flipH="1">
            <a:off x="7826375" y="3314700"/>
            <a:ext cx="1058863" cy="1684338"/>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9F1EE8-9781-4C14-B39A-F55640677476}"/>
              </a:ext>
            </a:extLst>
          </p:cNvPr>
          <p:cNvCxnSpPr>
            <a:cxnSpLocks/>
          </p:cNvCxnSpPr>
          <p:nvPr/>
        </p:nvCxnSpPr>
        <p:spPr>
          <a:xfrm flipH="1">
            <a:off x="484981" y="1854994"/>
            <a:ext cx="2601913" cy="976313"/>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2F3AD6-6422-49D4-ADE5-D452224AEB26}"/>
              </a:ext>
            </a:extLst>
          </p:cNvPr>
          <p:cNvCxnSpPr>
            <a:cxnSpLocks/>
          </p:cNvCxnSpPr>
          <p:nvPr/>
        </p:nvCxnSpPr>
        <p:spPr>
          <a:xfrm>
            <a:off x="442331" y="2805113"/>
            <a:ext cx="5057775" cy="0"/>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C718AD-A9EF-4CF0-B491-1B51FECC3F15}"/>
              </a:ext>
            </a:extLst>
          </p:cNvPr>
          <p:cNvCxnSpPr>
            <a:cxnSpLocks/>
          </p:cNvCxnSpPr>
          <p:nvPr/>
        </p:nvCxnSpPr>
        <p:spPr>
          <a:xfrm>
            <a:off x="8866188" y="3314700"/>
            <a:ext cx="884237" cy="1700213"/>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3165E0-DA5B-4B84-B50C-E10C2BB91CE6}"/>
              </a:ext>
            </a:extLst>
          </p:cNvPr>
          <p:cNvCxnSpPr>
            <a:cxnSpLocks/>
          </p:cNvCxnSpPr>
          <p:nvPr/>
        </p:nvCxnSpPr>
        <p:spPr>
          <a:xfrm flipH="1">
            <a:off x="7807325" y="5018088"/>
            <a:ext cx="1943100" cy="0"/>
          </a:xfrm>
          <a:prstGeom prst="line">
            <a:avLst/>
          </a:prstGeom>
          <a:ln w="38100">
            <a:solidFill>
              <a:srgbClr val="FFE1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11085935" y="282383"/>
            <a:ext cx="902286" cy="1121761"/>
          </a:xfrm>
          <a:prstGeom prst="rect">
            <a:avLst/>
          </a:prstGeom>
        </p:spPr>
      </p:pic>
      <p:pic>
        <p:nvPicPr>
          <p:cNvPr id="3" name="Picture 2"/>
          <p:cNvPicPr>
            <a:picLocks noChangeAspect="1"/>
          </p:cNvPicPr>
          <p:nvPr/>
        </p:nvPicPr>
        <p:blipFill>
          <a:blip r:embed="rId5"/>
          <a:stretch>
            <a:fillRect/>
          </a:stretch>
        </p:blipFill>
        <p:spPr>
          <a:xfrm>
            <a:off x="5313468" y="454054"/>
            <a:ext cx="1540349" cy="1444077"/>
          </a:xfrm>
          <a:prstGeom prst="rect">
            <a:avLst/>
          </a:prstGeom>
        </p:spPr>
      </p:pic>
      <p:pic>
        <p:nvPicPr>
          <p:cNvPr id="18" name="Picture 17"/>
          <p:cNvPicPr>
            <a:picLocks noChangeAspect="1"/>
          </p:cNvPicPr>
          <p:nvPr/>
        </p:nvPicPr>
        <p:blipFill>
          <a:blip r:embed="rId6"/>
          <a:stretch>
            <a:fillRect/>
          </a:stretch>
        </p:blipFill>
        <p:spPr>
          <a:xfrm>
            <a:off x="183018" y="5576888"/>
            <a:ext cx="4614462" cy="1083699"/>
          </a:xfrm>
          <a:prstGeom prst="rect">
            <a:avLst/>
          </a:prstGeom>
        </p:spPr>
      </p:pic>
    </p:spTree>
    <p:extLst>
      <p:ext uri="{BB962C8B-B14F-4D97-AF65-F5344CB8AC3E}">
        <p14:creationId xmlns:p14="http://schemas.microsoft.com/office/powerpoint/2010/main" val="3920798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C3793DF37CE469732BE2C14D141F7" ma:contentTypeVersion="13" ma:contentTypeDescription="Create a new document." ma:contentTypeScope="" ma:versionID="8702fe57f50ce07b82b6ee139dcb0ebd">
  <xsd:schema xmlns:xsd="http://www.w3.org/2001/XMLSchema" xmlns:xs="http://www.w3.org/2001/XMLSchema" xmlns:p="http://schemas.microsoft.com/office/2006/metadata/properties" xmlns:ns3="0db71983-9f40-4164-aefa-2fcbce451d16" xmlns:ns4="44a32d99-893d-4340-aed3-c70a69d13e12" targetNamespace="http://schemas.microsoft.com/office/2006/metadata/properties" ma:root="true" ma:fieldsID="372a9aa9f811948035cebcef21cba44d" ns3:_="" ns4:_="">
    <xsd:import namespace="0db71983-9f40-4164-aefa-2fcbce451d16"/>
    <xsd:import namespace="44a32d99-893d-4340-aed3-c70a69d13e1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71983-9f40-4164-aefa-2fcbce451d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a32d99-893d-4340-aed3-c70a69d13e1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63EEE6-00AA-4DC0-8A89-64B09D319B0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4a32d99-893d-4340-aed3-c70a69d13e12"/>
    <ds:schemaRef ds:uri="http://purl.org/dc/terms/"/>
    <ds:schemaRef ds:uri="0db71983-9f40-4164-aefa-2fcbce451d1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A5752DE-2D0E-4AF6-B15B-4CC66E196C23}">
  <ds:schemaRefs>
    <ds:schemaRef ds:uri="0db71983-9f40-4164-aefa-2fcbce451d16"/>
    <ds:schemaRef ds:uri="44a32d99-893d-4340-aed3-c70a69d13e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C5789-CB1A-469C-AD69-C224025015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1190</TotalTime>
  <Words>1090</Words>
  <Application>Microsoft Office PowerPoint</Application>
  <PresentationFormat>Widescreen</PresentationFormat>
  <Paragraphs>174</Paragraphs>
  <Slides>32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Twinkl SemiBold</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Lisa Burrell</cp:lastModifiedBy>
  <cp:revision>265</cp:revision>
  <dcterms:created xsi:type="dcterms:W3CDTF">2020-11-14T11:42:01Z</dcterms:created>
  <dcterms:modified xsi:type="dcterms:W3CDTF">2021-01-28T09:59:24Z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0x010100A6AC3793DF37CE469732BE2C14D141F7</vt:lpwstr>
  </property>
</Properties>
</file>