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9" r:id="rId2"/>
    <p:sldId id="256" r:id="rId3"/>
    <p:sldId id="275" r:id="rId4"/>
    <p:sldId id="274" r:id="rId5"/>
    <p:sldId id="317" r:id="rId6"/>
    <p:sldId id="318" r:id="rId7"/>
    <p:sldId id="278" r:id="rId8"/>
    <p:sldId id="276" r:id="rId9"/>
    <p:sldId id="319" r:id="rId10"/>
    <p:sldId id="321" r:id="rId11"/>
    <p:sldId id="288" r:id="rId12"/>
    <p:sldId id="270" r:id="rId13"/>
    <p:sldId id="279" r:id="rId14"/>
    <p:sldId id="322" r:id="rId15"/>
    <p:sldId id="323" r:id="rId16"/>
    <p:sldId id="282" r:id="rId17"/>
    <p:sldId id="285" r:id="rId18"/>
    <p:sldId id="324" r:id="rId19"/>
    <p:sldId id="325" r:id="rId20"/>
    <p:sldId id="289" r:id="rId21"/>
    <p:sldId id="271" r:id="rId22"/>
    <p:sldId id="280" r:id="rId23"/>
    <p:sldId id="326" r:id="rId24"/>
    <p:sldId id="327" r:id="rId25"/>
    <p:sldId id="283" r:id="rId26"/>
    <p:sldId id="286" r:id="rId27"/>
    <p:sldId id="328" r:id="rId28"/>
    <p:sldId id="329" r:id="rId29"/>
    <p:sldId id="290" r:id="rId30"/>
    <p:sldId id="272" r:id="rId31"/>
    <p:sldId id="281" r:id="rId32"/>
    <p:sldId id="330" r:id="rId33"/>
    <p:sldId id="331" r:id="rId34"/>
    <p:sldId id="284" r:id="rId35"/>
    <p:sldId id="287" r:id="rId36"/>
    <p:sldId id="332" r:id="rId37"/>
    <p:sldId id="333" r:id="rId38"/>
    <p:sldId id="291" r:id="rId39"/>
    <p:sldId id="273" r:id="rId40"/>
    <p:sldId id="334" r:id="rId41"/>
    <p:sldId id="335" r:id="rId42"/>
    <p:sldId id="258" r:id="rId43"/>
    <p:sldId id="336" r:id="rId44"/>
    <p:sldId id="337" r:id="rId45"/>
    <p:sldId id="33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66FF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DDADC-0792-4013-B1F0-F2FF97A834F2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F17EE-8669-422E-A06B-BF96C06AB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42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93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2FC-CD90-4B48-9CDC-21577BAD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7E4E-69F7-47E6-AF42-1746C407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404A-AF2A-4A07-BBFD-052B72C5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5ADA-0AA9-4BCF-BD5C-EEB1D59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D88E-D8FE-4424-85B6-B3C94CD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6486-677C-41EC-938B-27B82A1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7F5C-9515-4B43-8A53-ED8DE3C9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4A9-6953-42B4-9427-292D58A2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522E-48A0-416F-804B-00743870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944A-8E23-493E-8D79-F68D0B7C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EC1F-B5D5-475E-8DB8-C66BCC1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FE7AD-1BCA-4AEF-8231-72CE656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8714-7672-4AE5-9109-A104887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928-00AE-471A-A1F1-86D6FF54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CF-188A-4B7F-AA89-1D1AF6A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964-F87D-425E-A7D8-350A31F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2652-5C5B-4AF0-99A9-005A8138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4F4-199E-401F-AFDA-D2FB1A9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32BC-EAF8-4BEA-BDF1-AC8579C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0A44-C1E9-408B-9285-3339E7D0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9450-2279-4D2A-BA4B-FF21C80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9CDF-F203-43A3-A0B3-EE904B6F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A15D-B87B-4DBB-87D0-10C1A56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0D2F-220D-4F85-A766-25BBE67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968-E93E-4FB8-B3CA-4E4BA01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99C6-2005-4397-ACAF-D250F71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B8A5-A176-4A36-B9EE-278A6E32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7832D-30AB-4A99-888B-6D49A8D5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6A7CE-B155-4D74-9542-FE09EDBF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F890-8750-4A57-B9B0-0658677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F7B-4DA3-4A7C-B0FD-AE1025C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F34A-9500-4374-B8A9-D02FA50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497-B9BD-4F9F-A135-06F3BA4F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2739-9908-4BD8-AE48-300C3330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533ED-5B7B-495B-8F71-7E25236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B96C-01A1-4556-8BC7-3E0B9E0B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0843-3CF4-4C6A-AE08-3644D37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503DC-B9B0-4C1B-8AB1-520F5A4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D7D86-36AC-4866-8BCD-816270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14EC-7EF5-4AAC-8F23-27E8E9D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0857-712C-4723-81DF-85DDE4F2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5B6C8-5F4E-437C-9BF5-F1441033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A17D-3784-4FCE-BA21-638A58A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1355-BC2A-463A-825C-94ED381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AD97-F6FB-428B-8CC0-A81F4964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4FD7-7C2D-4AED-900F-89F0673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5AB6-6C57-4148-88D8-3D25565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3FD9-8733-49D4-8C32-7AB6732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58FE-7FD5-4510-BC32-FDAA1EA3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7CB08-C078-4D03-9ABD-362AAB8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333-CE78-4EF8-B571-216D947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0DB8-DDBA-4C19-B43D-482C4C9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EA74-43BF-407F-8852-04DC685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3057B-C88D-4AD1-8A71-4B224D0A8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44CF-BBCB-4C1A-8389-06A06117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B842-2C06-4DA5-A2AD-39754C9B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1574-FF4D-4804-BE99-8FE7DF5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6774-9067-4F73-81E4-6B4D269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676DB-8FC2-4B0E-9E13-1E5674EB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70E93-4372-471A-BC78-2DDEBFC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596F-A3FD-4C05-A1A8-55FA34774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3B2-66CA-445D-8429-84B0C2DF6113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6890-226E-4757-B289-7F720231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AA82-DBE9-426D-870F-3A36415B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chools.ruthmiskin.com/training/view/kmMy7Ovn/akqNkWz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chools.ruthmiskin.com/training/view/On9dvzq4/8pGFmVo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chools.ruthmiskin.com/training/view/66F4ZEbG/gDSBxq4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chools.ruthmiskin.com/training/view/1NaWG4z1/k4jyIdX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5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chools.ruthmiskin.com/training/view/DYjgzRuS/V4S8qv0j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chools.ruthmiskin.com/training/view/8qUVwgwf/Dohsoso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chools.ruthmiskin.com/training/view/FYSgNDei/2dndPNT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4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png"/><Relationship Id="rId7" Type="http://schemas.openxmlformats.org/officeDocument/2006/relationships/image" Target="../media/image5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8.png"/><Relationship Id="rId4" Type="http://schemas.openxmlformats.org/officeDocument/2006/relationships/image" Target="../media/image5.png"/><Relationship Id="rId9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3.png"/><Relationship Id="rId7" Type="http://schemas.openxmlformats.org/officeDocument/2006/relationships/image" Target="../media/image4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9.png"/><Relationship Id="rId7" Type="http://schemas.openxmlformats.org/officeDocument/2006/relationships/image" Target="../media/image6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.png"/><Relationship Id="rId9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chools.ruthmiskin.com/training/view/FgLJeTiI/X3WHXB6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T65LQ5E726TVGZRZSRRQKYUCAU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1" y="1092199"/>
            <a:ext cx="4638238" cy="463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Pack: A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</a:t>
            </a:r>
            <a:r>
              <a:rPr lang="en-GB" sz="3200" dirty="0" smtClean="0"/>
              <a:t>Phonics</a:t>
            </a:r>
            <a:endParaRPr lang="en-GB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739" y="218859"/>
            <a:ext cx="1058398" cy="10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8960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Below, I have given you some cards.  Point to each one and say </a:t>
            </a:r>
            <a:r>
              <a:rPr lang="en-GB" sz="3200" dirty="0" smtClean="0"/>
              <a:t>or</a:t>
            </a:r>
            <a:r>
              <a:rPr lang="en-GB" dirty="0" smtClean="0"/>
              <a:t> </a:t>
            </a:r>
            <a:r>
              <a:rPr lang="en-GB" dirty="0" err="1" smtClean="0"/>
              <a:t>or</a:t>
            </a:r>
            <a:r>
              <a:rPr lang="en-GB" dirty="0" smtClean="0"/>
              <a:t>  </a:t>
            </a:r>
            <a:r>
              <a:rPr lang="en-GB" sz="3200" dirty="0" err="1" smtClean="0"/>
              <a:t>or</a:t>
            </a:r>
            <a:r>
              <a:rPr lang="en-GB" sz="3200" dirty="0" smtClean="0"/>
              <a:t>, shut the door.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let’s have a go at writing the sound </a:t>
            </a:r>
            <a:r>
              <a:rPr lang="en-GB" sz="3600" dirty="0" smtClean="0"/>
              <a:t>or</a:t>
            </a:r>
            <a:r>
              <a:rPr lang="en-GB" dirty="0" smtClean="0"/>
              <a:t>.  You already know how to form each letter.  Now we simply put them together to write the sound or.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Now have a turn on your own.  Keep practising, saying the sound, until you get it right.</a:t>
            </a:r>
            <a:endParaRPr lang="en-GB" dirty="0"/>
          </a:p>
        </p:txBody>
      </p:sp>
      <p:pic>
        <p:nvPicPr>
          <p:cNvPr id="13" name="Picture 12" descr="Original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090464" y="621647"/>
            <a:ext cx="2407937" cy="2915314"/>
            <a:chOff x="423214" y="1860491"/>
            <a:chExt cx="3429479" cy="450470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214" y="1860491"/>
              <a:ext cx="3429479" cy="400105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23214" y="5861549"/>
              <a:ext cx="3429479" cy="5036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o</a:t>
              </a:r>
              <a:r>
                <a:rPr lang="en-GB" dirty="0" smtClean="0">
                  <a:latin typeface="Comic Sans MS" panose="030F0702030302020204" pitchFamily="66" charset="0"/>
                </a:rPr>
                <a:t>r shut the do</a:t>
              </a:r>
              <a:r>
                <a:rPr lang="en-GB" u="sng" dirty="0" smtClean="0">
                  <a:latin typeface="Comic Sans MS" panose="030F0702030302020204" pitchFamily="66" charset="0"/>
                </a:rPr>
                <a:t>or</a:t>
              </a:r>
              <a:endParaRPr lang="en-GB" u="sng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471" y="3804248"/>
            <a:ext cx="2255471" cy="29333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613" y="569918"/>
            <a:ext cx="2281382" cy="29670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823" y="657401"/>
            <a:ext cx="2197285" cy="28576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90" y="650993"/>
            <a:ext cx="2219043" cy="28859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1" y="87576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4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360051" y="-67701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570" y="830997"/>
            <a:ext cx="11512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</a:t>
            </a:r>
            <a:r>
              <a:rPr lang="en-GB" dirty="0" smtClean="0"/>
              <a:t>word. Let </a:t>
            </a:r>
            <a:r>
              <a:rPr lang="en-GB" dirty="0"/>
              <a:t>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f</a:t>
            </a:r>
            <a:r>
              <a:rPr lang="en-GB" sz="2800" b="1" dirty="0" smtClean="0"/>
              <a:t>    </a:t>
            </a:r>
            <a:r>
              <a:rPr lang="en-GB" sz="2800" b="1" u="sng" dirty="0" smtClean="0"/>
              <a:t>or</a:t>
            </a:r>
            <a:r>
              <a:rPr lang="en-GB" sz="2800" b="1" dirty="0" smtClean="0"/>
              <a:t>    k,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 smtClean="0"/>
              <a:t>f</a:t>
            </a:r>
            <a:r>
              <a:rPr lang="en-GB" sz="2800" b="1" u="sng" dirty="0" smtClean="0"/>
              <a:t>or</a:t>
            </a:r>
            <a:r>
              <a:rPr lang="en-GB" sz="2800" b="1" dirty="0" smtClean="0"/>
              <a:t>k</a:t>
            </a:r>
            <a:r>
              <a:rPr lang="en-GB" dirty="0" smtClean="0"/>
              <a:t>. </a:t>
            </a:r>
          </a:p>
          <a:p>
            <a:r>
              <a:rPr lang="en-GB" dirty="0" smtClean="0"/>
              <a:t> </a:t>
            </a:r>
            <a:r>
              <a:rPr lang="en-GB" dirty="0"/>
              <a:t>I have now read the word.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5589" y="3303865"/>
            <a:ext cx="607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it’s your turn.  Fred talk, read the words below. 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2" y="104504"/>
            <a:ext cx="1117553" cy="829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2" y="3139321"/>
            <a:ext cx="1299108" cy="964684"/>
          </a:xfrm>
          <a:prstGeom prst="rect">
            <a:avLst/>
          </a:prstGeom>
        </p:spPr>
      </p:pic>
      <p:pic>
        <p:nvPicPr>
          <p:cNvPr id="10" name="Picture 9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949459" y="1233159"/>
            <a:ext cx="1711235" cy="800219"/>
            <a:chOff x="7220088" y="638182"/>
            <a:chExt cx="1711235" cy="800219"/>
          </a:xfrm>
        </p:grpSpPr>
        <p:sp>
          <p:nvSpPr>
            <p:cNvPr id="3" name="TextBox 2"/>
            <p:cNvSpPr txBox="1"/>
            <p:nvPr/>
          </p:nvSpPr>
          <p:spPr>
            <a:xfrm>
              <a:off x="7220088" y="638182"/>
              <a:ext cx="1711235" cy="800219"/>
            </a:xfrm>
            <a:prstGeom prst="rect">
              <a:avLst/>
            </a:prstGeom>
            <a:solidFill>
              <a:srgbClr val="99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latin typeface="Comic Sans MS" panose="030F0702030302020204" pitchFamily="66" charset="0"/>
                </a:rPr>
                <a:t>fork</a:t>
              </a:r>
              <a:endParaRPr lang="en-GB" sz="2400" dirty="0" smtClean="0">
                <a:latin typeface="Comic Sans MS" panose="030F0702030302020204" pitchFamily="66" charset="0"/>
              </a:endParaRPr>
            </a:p>
            <a:p>
              <a:pPr algn="ctr"/>
              <a:endParaRPr lang="en-GB" sz="1400" dirty="0" smtClean="0">
                <a:latin typeface="Comic Sans MS" panose="030F0702030302020204" pitchFamily="66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9840" y="1167562"/>
              <a:ext cx="1368400" cy="228067"/>
            </a:xfrm>
            <a:prstGeom prst="rect">
              <a:avLst/>
            </a:prstGeom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071086"/>
              </p:ext>
            </p:extLst>
          </p:nvPr>
        </p:nvGraphicFramePr>
        <p:xfrm>
          <a:off x="563624" y="4552070"/>
          <a:ext cx="10963935" cy="21622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54645">
                  <a:extLst>
                    <a:ext uri="{9D8B030D-6E8A-4147-A177-3AD203B41FA5}">
                      <a16:colId xmlns:a16="http://schemas.microsoft.com/office/drawing/2014/main" val="3780136061"/>
                    </a:ext>
                  </a:extLst>
                </a:gridCol>
                <a:gridCol w="3654645">
                  <a:extLst>
                    <a:ext uri="{9D8B030D-6E8A-4147-A177-3AD203B41FA5}">
                      <a16:colId xmlns:a16="http://schemas.microsoft.com/office/drawing/2014/main" val="836313993"/>
                    </a:ext>
                  </a:extLst>
                </a:gridCol>
                <a:gridCol w="3654645">
                  <a:extLst>
                    <a:ext uri="{9D8B030D-6E8A-4147-A177-3AD203B41FA5}">
                      <a16:colId xmlns:a16="http://schemas.microsoft.com/office/drawing/2014/main" val="643178237"/>
                    </a:ext>
                  </a:extLst>
                </a:gridCol>
              </a:tblGrid>
              <a:tr h="1081119">
                <a:tc>
                  <a:txBody>
                    <a:bodyPr/>
                    <a:lstStyle/>
                    <a:p>
                      <a:pPr algn="ctr"/>
                      <a:r>
                        <a:rPr lang="en-GB" sz="44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 or k</a:t>
                      </a:r>
                    </a:p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 or s e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</a:t>
                      </a:r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or t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99454"/>
                  </a:ext>
                </a:extLst>
              </a:tr>
              <a:tr h="1081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 n or t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 or t</a:t>
                      </a:r>
                      <a:endParaRPr lang="en-GB" sz="4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 p or t</a:t>
                      </a:r>
                      <a:endParaRPr lang="en-GB" sz="4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66540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65589" y="4966826"/>
            <a:ext cx="217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.      __      .</a:t>
            </a:r>
            <a:endParaRPr lang="en-GB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43580" y="4966826"/>
            <a:ext cx="259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  .   ___   ___</a:t>
            </a:r>
            <a:endParaRPr lang="en-GB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737363" y="4966826"/>
            <a:ext cx="217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___   ___   .</a:t>
            </a:r>
            <a:endParaRPr lang="en-GB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60051" y="6047346"/>
            <a:ext cx="217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.     .    __      .</a:t>
            </a:r>
            <a:endParaRPr lang="en-GB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151476" y="6047346"/>
            <a:ext cx="217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  .     __     .</a:t>
            </a:r>
            <a:endParaRPr lang="en-GB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740063" y="6125773"/>
            <a:ext cx="2177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.    .     __     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2500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Tuesday </a:t>
            </a:r>
            <a:r>
              <a:rPr lang="en-GB" sz="3200" dirty="0" smtClean="0"/>
              <a:t>9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 February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1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</a:t>
            </a:r>
            <a:r>
              <a:rPr lang="en-GB" sz="2400" b="1" dirty="0" smtClean="0">
                <a:hlinkClick r:id="rId2"/>
              </a:rPr>
              <a:t>schools.ruthmiskin.com/training/view/kmMy7Ovn/akqNkWzE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en-GB" sz="2400" dirty="0"/>
              <a:t>O</a:t>
            </a:r>
            <a:r>
              <a:rPr lang="en-GB" sz="2400" dirty="0" smtClean="0"/>
              <a:t>r </a:t>
            </a:r>
            <a:r>
              <a:rPr lang="en-GB" sz="2400" dirty="0"/>
              <a:t>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</a:t>
            </a:r>
            <a:r>
              <a:rPr lang="en-GB" sz="2400" i="1" dirty="0" smtClean="0"/>
              <a:t>v’</a:t>
            </a:r>
            <a:endParaRPr lang="en-GB" sz="2400" b="0" i="1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827104" y="5677295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</a:t>
            </a:r>
            <a:r>
              <a:rPr lang="en-GB" sz="2400" dirty="0" smtClean="0"/>
              <a:t>v?</a:t>
            </a:r>
            <a:endParaRPr lang="en-GB" sz="2400" dirty="0">
              <a:effectLst/>
            </a:endParaRPr>
          </a:p>
        </p:txBody>
      </p:sp>
      <p:pic>
        <p:nvPicPr>
          <p:cNvPr id="9" name="Picture 8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86" y="424827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916414" y="2366765"/>
            <a:ext cx="2318484" cy="2970212"/>
            <a:chOff x="2014916" y="2366765"/>
            <a:chExt cx="2318484" cy="29702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4916" y="2366765"/>
              <a:ext cx="2318484" cy="266243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014916" y="5029200"/>
              <a:ext cx="23184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         </a:t>
              </a:r>
              <a:r>
                <a:rPr lang="en-GB" sz="1400" dirty="0" err="1" smtClean="0"/>
                <a:t>vvvvvv</a:t>
              </a:r>
              <a:r>
                <a:rPr lang="en-GB" sz="1400" dirty="0" smtClean="0"/>
                <a:t> vulture.</a:t>
              </a:r>
              <a:endParaRPr lang="en-GB" sz="14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6017" y="2366765"/>
            <a:ext cx="1944852" cy="29702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>
                <a:solidFill>
                  <a:schemeClr val="tx1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63222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Today’s sound is v.  Can you say </a:t>
            </a:r>
            <a:r>
              <a:rPr lang="en-GB" sz="3600" b="1" dirty="0"/>
              <a:t>v</a:t>
            </a:r>
            <a:r>
              <a:rPr lang="en-GB" sz="3600" b="1" dirty="0" smtClean="0"/>
              <a:t>, </a:t>
            </a:r>
            <a:r>
              <a:rPr lang="en-GB" sz="3600" b="1" dirty="0"/>
              <a:t>v</a:t>
            </a:r>
            <a:r>
              <a:rPr lang="en-GB" sz="3600" b="1" dirty="0" smtClean="0"/>
              <a:t>, </a:t>
            </a:r>
            <a:r>
              <a:rPr lang="en-GB" sz="3600" b="1" dirty="0"/>
              <a:t>v</a:t>
            </a:r>
            <a:r>
              <a:rPr lang="en-GB" dirty="0" smtClean="0"/>
              <a:t> to your adult?</a:t>
            </a:r>
          </a:p>
          <a:p>
            <a:pPr algn="ctr"/>
            <a:r>
              <a:rPr lang="en-GB" dirty="0" smtClean="0"/>
              <a:t>I have some pictures of things that begin with the sound </a:t>
            </a:r>
            <a:r>
              <a:rPr lang="en-GB" sz="3200" b="1" dirty="0"/>
              <a:t>v</a:t>
            </a:r>
            <a:r>
              <a:rPr lang="en-GB" dirty="0" smtClean="0"/>
              <a:t>. </a:t>
            </a:r>
          </a:p>
          <a:p>
            <a:pPr algn="ctr"/>
            <a:r>
              <a:rPr lang="en-GB" dirty="0" smtClean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117828" y="3807774"/>
            <a:ext cx="20998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Look at the picture on the left.  </a:t>
            </a:r>
          </a:p>
          <a:p>
            <a:pPr algn="ctr"/>
            <a:r>
              <a:rPr lang="en-GB" dirty="0" smtClean="0"/>
              <a:t>Can you see  the vulture in the middle of it?  When you see this picture, as quick as you can say </a:t>
            </a:r>
            <a:r>
              <a:rPr lang="en-GB" sz="3600" dirty="0" smtClean="0"/>
              <a:t>vulture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70666" y="3817956"/>
            <a:ext cx="422874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Hiding behind the vulture is the </a:t>
            </a:r>
          </a:p>
          <a:p>
            <a:pPr algn="ctr"/>
            <a:r>
              <a:rPr lang="en-GB" dirty="0" smtClean="0"/>
              <a:t>grapheme </a:t>
            </a:r>
            <a:r>
              <a:rPr lang="en-GB" sz="4000" dirty="0"/>
              <a:t>v</a:t>
            </a:r>
            <a:r>
              <a:rPr lang="en-GB" dirty="0" smtClean="0"/>
              <a:t>.  </a:t>
            </a:r>
          </a:p>
          <a:p>
            <a:pPr algn="ctr"/>
            <a:r>
              <a:rPr lang="en-GB" dirty="0" smtClean="0"/>
              <a:t>Can you point to it and say </a:t>
            </a:r>
            <a:r>
              <a:rPr lang="en-GB" sz="3200" dirty="0"/>
              <a:t>v</a:t>
            </a:r>
            <a:r>
              <a:rPr lang="en-GB" dirty="0" smtClean="0"/>
              <a:t>?</a:t>
            </a:r>
          </a:p>
          <a:p>
            <a:pPr algn="ctr"/>
            <a:r>
              <a:rPr lang="en-GB" sz="2000" dirty="0" smtClean="0"/>
              <a:t>When you see this side of the card say </a:t>
            </a:r>
            <a:r>
              <a:rPr lang="en-GB" sz="4800" dirty="0"/>
              <a:t>v</a:t>
            </a:r>
            <a:r>
              <a:rPr lang="en-GB" sz="2800" dirty="0" smtClean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sp>
        <p:nvSpPr>
          <p:cNvPr id="22" name="AutoShape 2" descr="Image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64844" y="3584961"/>
            <a:ext cx="2318484" cy="2970212"/>
            <a:chOff x="2014916" y="2366765"/>
            <a:chExt cx="2318484" cy="297021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4916" y="2366765"/>
              <a:ext cx="2318484" cy="266243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014916" y="5029200"/>
              <a:ext cx="23184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         </a:t>
              </a:r>
              <a:r>
                <a:rPr lang="en-GB" sz="1400" dirty="0" err="1" smtClean="0"/>
                <a:t>vvvvvv</a:t>
              </a:r>
              <a:r>
                <a:rPr lang="en-GB" sz="1400" dirty="0" smtClean="0"/>
                <a:t> vulture.</a:t>
              </a:r>
              <a:endParaRPr lang="en-GB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64546" y="199246"/>
            <a:ext cx="1776838" cy="2273574"/>
            <a:chOff x="2014916" y="2366765"/>
            <a:chExt cx="2318484" cy="297021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4916" y="2366765"/>
              <a:ext cx="2318484" cy="266243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014916" y="5029200"/>
              <a:ext cx="23184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         </a:t>
              </a:r>
              <a:r>
                <a:rPr lang="en-GB" sz="1400" dirty="0" err="1" smtClean="0"/>
                <a:t>vvvvvv</a:t>
              </a:r>
              <a:r>
                <a:rPr lang="en-GB" sz="1400" dirty="0" smtClean="0"/>
                <a:t> vulture.</a:t>
              </a:r>
              <a:endParaRPr lang="en-GB" sz="14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63500" y="199246"/>
            <a:ext cx="1373414" cy="22735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>
                <a:solidFill>
                  <a:schemeClr val="tx1"/>
                </a:solidFill>
              </a:rPr>
              <a:t>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36190" b="23048"/>
          <a:stretch/>
        </p:blipFill>
        <p:spPr>
          <a:xfrm rot="10800000">
            <a:off x="4388889" y="1480136"/>
            <a:ext cx="5728868" cy="19542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7175" y="2972739"/>
            <a:ext cx="178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</a:t>
            </a:r>
            <a:r>
              <a:rPr lang="en-GB" sz="2400" dirty="0" smtClean="0"/>
              <a:t>v  </a:t>
            </a:r>
            <a:r>
              <a:rPr lang="en-GB" sz="2400" dirty="0" err="1" smtClean="0"/>
              <a:t>v</a:t>
            </a:r>
            <a:r>
              <a:rPr lang="en-GB" sz="2400" dirty="0" smtClean="0"/>
              <a:t>  vase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25036" y="3010832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v</a:t>
            </a:r>
            <a:r>
              <a:rPr lang="en-GB" sz="2400" dirty="0" smtClean="0"/>
              <a:t>  </a:t>
            </a:r>
            <a:r>
              <a:rPr lang="en-GB" sz="2400" dirty="0" err="1" smtClean="0"/>
              <a:t>v</a:t>
            </a:r>
            <a:r>
              <a:rPr lang="en-GB" sz="2400" dirty="0" smtClean="0"/>
              <a:t>  vet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374714" y="2991785"/>
            <a:ext cx="172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  </a:t>
            </a:r>
            <a:r>
              <a:rPr lang="en-GB" sz="2400" dirty="0" err="1" smtClean="0"/>
              <a:t>v</a:t>
            </a:r>
            <a:r>
              <a:rPr lang="en-GB" sz="2400" dirty="0" smtClean="0"/>
              <a:t>  vulture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9815511" y="2979266"/>
            <a:ext cx="172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  </a:t>
            </a:r>
            <a:r>
              <a:rPr lang="en-GB" sz="2400" dirty="0" err="1" smtClean="0"/>
              <a:t>v</a:t>
            </a:r>
            <a:r>
              <a:rPr lang="en-GB" sz="2400" dirty="0" smtClean="0"/>
              <a:t>  vest</a:t>
            </a:r>
            <a:endParaRPr lang="en-GB" sz="2400" dirty="0"/>
          </a:p>
        </p:txBody>
      </p:sp>
      <p:sp>
        <p:nvSpPr>
          <p:cNvPr id="31" name="Rectangle 30"/>
          <p:cNvSpPr/>
          <p:nvPr/>
        </p:nvSpPr>
        <p:spPr>
          <a:xfrm>
            <a:off x="5770044" y="3656453"/>
            <a:ext cx="2000622" cy="2898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>
                <a:solidFill>
                  <a:schemeClr val="tx1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026663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Below, I have given you some cards.  Point to each one and say </a:t>
            </a:r>
            <a:r>
              <a:rPr lang="en-GB" sz="3200" dirty="0" smtClean="0"/>
              <a:t>vulture</a:t>
            </a:r>
            <a:r>
              <a:rPr lang="en-GB" dirty="0" smtClean="0"/>
              <a:t> or </a:t>
            </a:r>
            <a:r>
              <a:rPr lang="en-GB" sz="3200" dirty="0"/>
              <a:t>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65436" y="3563149"/>
            <a:ext cx="28170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let’s have a go at writing the sound </a:t>
            </a:r>
            <a:r>
              <a:rPr lang="en-GB" sz="3600" dirty="0"/>
              <a:t>v</a:t>
            </a:r>
            <a:r>
              <a:rPr lang="en-GB" dirty="0" smtClean="0"/>
              <a:t>.  Use your finger and move it over the picture card saying, </a:t>
            </a:r>
            <a:r>
              <a:rPr lang="en-GB" sz="2400" dirty="0" smtClean="0"/>
              <a:t>“Down a wing, up a wing </a:t>
            </a:r>
            <a:r>
              <a:rPr lang="en-GB" dirty="0" smtClean="0"/>
              <a:t>or </a:t>
            </a:r>
            <a:r>
              <a:rPr lang="en-GB" sz="2400" dirty="0" smtClean="0"/>
              <a:t>v, v, v, v, </a:t>
            </a:r>
            <a:r>
              <a:rPr lang="en-GB" dirty="0" smtClean="0"/>
              <a:t>until you have traced the whole grapheme.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184571" y="4193177"/>
            <a:ext cx="13193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Now have a turn on your own.  Keep practising, saying the sound, until you get it right.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2926082" y="3887788"/>
            <a:ext cx="2127838" cy="2814021"/>
            <a:chOff x="2014916" y="2366765"/>
            <a:chExt cx="2318484" cy="297021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6" y="2366765"/>
              <a:ext cx="2318484" cy="266243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014916" y="5029200"/>
              <a:ext cx="23184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         </a:t>
              </a:r>
              <a:r>
                <a:rPr lang="en-GB" sz="1400" dirty="0" err="1" smtClean="0"/>
                <a:t>vvvvvv</a:t>
              </a:r>
              <a:r>
                <a:rPr lang="en-GB" sz="1400" dirty="0" smtClean="0"/>
                <a:t> vulture.</a:t>
              </a:r>
              <a:endParaRPr lang="en-GB" sz="1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1316" y="677491"/>
            <a:ext cx="2280563" cy="2760173"/>
            <a:chOff x="2014916" y="2366765"/>
            <a:chExt cx="2318484" cy="297021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6" y="2366765"/>
              <a:ext cx="2318484" cy="266243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014916" y="5029200"/>
              <a:ext cx="23184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         </a:t>
              </a:r>
              <a:r>
                <a:rPr lang="en-GB" sz="1400" dirty="0" err="1" smtClean="0"/>
                <a:t>vvvvvv</a:t>
              </a:r>
              <a:r>
                <a:rPr lang="en-GB" sz="1400" dirty="0" smtClean="0"/>
                <a:t> vulture.</a:t>
              </a:r>
              <a:endParaRPr lang="en-GB" sz="1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00210" y="624804"/>
            <a:ext cx="2269542" cy="2797665"/>
            <a:chOff x="2014916" y="2366765"/>
            <a:chExt cx="2318484" cy="297021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6" y="2366765"/>
              <a:ext cx="2318484" cy="2662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014916" y="5029200"/>
              <a:ext cx="23184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         </a:t>
              </a:r>
              <a:r>
                <a:rPr lang="en-GB" sz="1400" dirty="0" err="1" smtClean="0"/>
                <a:t>vvvvvv</a:t>
              </a:r>
              <a:r>
                <a:rPr lang="en-GB" sz="1400" dirty="0" smtClean="0"/>
                <a:t> vulture.</a:t>
              </a:r>
              <a:endParaRPr lang="en-GB" sz="1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324789" y="608871"/>
            <a:ext cx="2066018" cy="2813598"/>
            <a:chOff x="2014916" y="2366765"/>
            <a:chExt cx="2318484" cy="297021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4916" y="2366765"/>
              <a:ext cx="2318484" cy="266243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014916" y="5029200"/>
              <a:ext cx="23184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         </a:t>
              </a:r>
              <a:r>
                <a:rPr lang="en-GB" sz="1400" dirty="0" err="1" smtClean="0"/>
                <a:t>vvvvvv</a:t>
              </a:r>
              <a:r>
                <a:rPr lang="en-GB" sz="1400" dirty="0" smtClean="0"/>
                <a:t> vulture.</a:t>
              </a:r>
              <a:endParaRPr lang="en-GB" sz="14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112104" y="3887787"/>
            <a:ext cx="1981025" cy="2770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93129" y="640741"/>
            <a:ext cx="2073141" cy="2781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05728" y="657401"/>
            <a:ext cx="1919825" cy="278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>
                <a:solidFill>
                  <a:schemeClr val="tx1"/>
                </a:solidFill>
              </a:rPr>
              <a:t>v</a:t>
            </a:r>
          </a:p>
        </p:txBody>
      </p:sp>
      <p:pic>
        <p:nvPicPr>
          <p:cNvPr id="17" name="Picture 16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996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E4EE3D-E6F2-4672-AF00-191DFF013EFD}"/>
              </a:ext>
            </a:extLst>
          </p:cNvPr>
          <p:cNvSpPr txBox="1"/>
          <p:nvPr/>
        </p:nvSpPr>
        <p:spPr>
          <a:xfrm>
            <a:off x="124740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E90AB-67BE-4C8F-9B9B-E6137D85070E}"/>
              </a:ext>
            </a:extLst>
          </p:cNvPr>
          <p:cNvSpPr txBox="1"/>
          <p:nvPr/>
        </p:nvSpPr>
        <p:spPr>
          <a:xfrm>
            <a:off x="912127" y="3092285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</a:t>
            </a:r>
            <a:r>
              <a:rPr lang="en-GB" sz="2400" dirty="0" smtClean="0"/>
              <a:t>‘v’. </a:t>
            </a:r>
            <a:r>
              <a:rPr lang="en-GB" sz="2400" dirty="0"/>
              <a:t>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113" y="784521"/>
            <a:ext cx="11530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v</a:t>
            </a:r>
            <a:r>
              <a:rPr lang="en-GB" sz="2800" b="1" dirty="0" smtClean="0"/>
              <a:t>       </a:t>
            </a:r>
            <a:r>
              <a:rPr lang="en-GB" sz="2800" b="1" dirty="0"/>
              <a:t>e</a:t>
            </a:r>
            <a:r>
              <a:rPr lang="en-GB" sz="2800" b="1" dirty="0" smtClean="0"/>
              <a:t>        </a:t>
            </a:r>
            <a:r>
              <a:rPr lang="en-GB" sz="2800" b="1" dirty="0"/>
              <a:t>t</a:t>
            </a:r>
            <a:r>
              <a:rPr lang="en-GB" sz="2800" b="1" dirty="0" smtClean="0"/>
              <a:t>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 smtClean="0"/>
              <a:t>vet</a:t>
            </a:r>
            <a:r>
              <a:rPr lang="en-GB" dirty="0" smtClean="0"/>
              <a:t>. </a:t>
            </a:r>
          </a:p>
          <a:p>
            <a:r>
              <a:rPr lang="en-GB" dirty="0" smtClean="0"/>
              <a:t>I </a:t>
            </a:r>
            <a:r>
              <a:rPr lang="en-GB" dirty="0"/>
              <a:t>have now read the </a:t>
            </a:r>
            <a:r>
              <a:rPr lang="en-GB" dirty="0" smtClean="0"/>
              <a:t>word.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7" y="56286"/>
            <a:ext cx="1012458" cy="751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3" y="3553950"/>
            <a:ext cx="1299108" cy="964684"/>
          </a:xfrm>
          <a:prstGeom prst="rect">
            <a:avLst/>
          </a:prstGeom>
        </p:spPr>
      </p:pic>
      <p:pic>
        <p:nvPicPr>
          <p:cNvPr id="9" name="Picture 8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083234"/>
              </p:ext>
            </p:extLst>
          </p:nvPr>
        </p:nvGraphicFramePr>
        <p:xfrm>
          <a:off x="1822994" y="4108850"/>
          <a:ext cx="9424126" cy="23376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12063">
                  <a:extLst>
                    <a:ext uri="{9D8B030D-6E8A-4147-A177-3AD203B41FA5}">
                      <a16:colId xmlns:a16="http://schemas.microsoft.com/office/drawing/2014/main" val="1112321959"/>
                    </a:ext>
                  </a:extLst>
                </a:gridCol>
                <a:gridCol w="4712063">
                  <a:extLst>
                    <a:ext uri="{9D8B030D-6E8A-4147-A177-3AD203B41FA5}">
                      <a16:colId xmlns:a16="http://schemas.microsoft.com/office/drawing/2014/main" val="2207672044"/>
                    </a:ext>
                  </a:extLst>
                </a:gridCol>
              </a:tblGrid>
              <a:tr h="1168816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 e s t </a:t>
                      </a:r>
                      <a:endParaRPr lang="en-GB" sz="4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solidFill>
                            <a:schemeClr val="tx1"/>
                          </a:solidFill>
                        </a:rPr>
                        <a:t>v e t </a:t>
                      </a:r>
                      <a:endParaRPr lang="en-GB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27808"/>
                  </a:ext>
                </a:extLst>
              </a:tr>
              <a:tr h="1168816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 smtClean="0">
                          <a:solidFill>
                            <a:schemeClr val="tx1"/>
                          </a:solidFill>
                        </a:rPr>
                        <a:t>v </a:t>
                      </a:r>
                      <a:r>
                        <a:rPr lang="en-GB" sz="4400" b="1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4400" b="1" dirty="0" smtClean="0">
                          <a:solidFill>
                            <a:schemeClr val="tx1"/>
                          </a:solidFill>
                        </a:rPr>
                        <a:t> c </a:t>
                      </a:r>
                      <a:endParaRPr lang="en-GB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 a n</a:t>
                      </a:r>
                      <a:endParaRPr lang="en-GB" sz="4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5831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13475" y="4631335"/>
            <a:ext cx="330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    .  .   .  .</a:t>
            </a:r>
            <a:endParaRPr lang="en-GB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80675" y="4518634"/>
            <a:ext cx="330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 </a:t>
            </a:r>
            <a:r>
              <a:rPr lang="en-GB" sz="3600" b="1" dirty="0" smtClean="0"/>
              <a:t>        .   .   .</a:t>
            </a:r>
            <a:endParaRPr lang="en-GB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73692" y="5663811"/>
            <a:ext cx="330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 </a:t>
            </a:r>
            <a:r>
              <a:rPr lang="en-GB" sz="3600" b="1" dirty="0" smtClean="0"/>
              <a:t>        .   .   .</a:t>
            </a:r>
            <a:endParaRPr lang="en-GB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80675" y="5663810"/>
            <a:ext cx="330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 </a:t>
            </a:r>
            <a:r>
              <a:rPr lang="en-GB" sz="3600" b="1" dirty="0" smtClean="0"/>
              <a:t>        .   .   .</a:t>
            </a:r>
            <a:endParaRPr lang="en-GB" sz="3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194" y="1199535"/>
            <a:ext cx="2133898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2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686623" y="-4715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</a:t>
            </a:r>
            <a:r>
              <a:rPr lang="en-GB" sz="2400" dirty="0" smtClean="0"/>
              <a:t>:</a:t>
            </a:r>
          </a:p>
          <a:p>
            <a:endParaRPr lang="en-GB" sz="2400" b="1" dirty="0" smtClean="0"/>
          </a:p>
          <a:p>
            <a:r>
              <a:rPr lang="en-GB" sz="2400" b="1" dirty="0">
                <a:hlinkClick r:id="rId2"/>
              </a:rPr>
              <a:t>https://</a:t>
            </a:r>
            <a:r>
              <a:rPr lang="en-GB" sz="2400" b="1" dirty="0" smtClean="0">
                <a:hlinkClick r:id="rId2"/>
              </a:rPr>
              <a:t>schools.ruthmiskin.com/training/view/On9dvzq4/8pGFmVoP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en-GB" sz="2400" dirty="0" smtClean="0"/>
              <a:t>or </a:t>
            </a:r>
            <a:r>
              <a:rPr lang="en-GB" sz="2400" dirty="0"/>
              <a:t>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</a:t>
            </a:r>
            <a:r>
              <a:rPr lang="en-GB" sz="2400" b="0" i="1" dirty="0" smtClean="0">
                <a:effectLst/>
              </a:rPr>
              <a:t>Phonics </a:t>
            </a:r>
            <a:r>
              <a:rPr lang="en-GB" sz="2400" b="0" i="1" dirty="0">
                <a:effectLst/>
              </a:rPr>
              <a:t>Lesson - Set 2 </a:t>
            </a:r>
            <a:r>
              <a:rPr lang="en-GB" sz="2400" b="0" i="1" dirty="0" smtClean="0">
                <a:effectLst/>
              </a:rPr>
              <a:t>‘</a:t>
            </a:r>
            <a:r>
              <a:rPr lang="en-GB" sz="2400" i="1" dirty="0" smtClean="0"/>
              <a:t>air’ sound.</a:t>
            </a:r>
            <a:endParaRPr lang="en-GB" sz="2400" b="0" i="1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</a:t>
            </a:r>
            <a:r>
              <a:rPr lang="en-GB" sz="2400" dirty="0" smtClean="0">
                <a:effectLst/>
              </a:rPr>
              <a:t>‘</a:t>
            </a:r>
            <a:r>
              <a:rPr lang="en-GB" sz="2400" dirty="0" smtClean="0"/>
              <a:t>air</a:t>
            </a:r>
            <a:r>
              <a:rPr lang="en-GB" sz="2400" dirty="0" smtClean="0">
                <a:effectLst/>
              </a:rPr>
              <a:t>’ </a:t>
            </a:r>
            <a:r>
              <a:rPr lang="en-GB" sz="2400" dirty="0">
                <a:effectLst/>
              </a:rPr>
              <a:t>sound in it?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9" y="45184"/>
            <a:ext cx="1254732" cy="931732"/>
          </a:xfrm>
          <a:prstGeom prst="rect">
            <a:avLst/>
          </a:prstGeom>
        </p:spPr>
      </p:pic>
      <p:pic>
        <p:nvPicPr>
          <p:cNvPr id="10" name="Picture 9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86" y="432027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36509" y="1927008"/>
            <a:ext cx="3681296" cy="4756184"/>
            <a:chOff x="236509" y="1927008"/>
            <a:chExt cx="3681296" cy="47561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509" y="1927008"/>
              <a:ext cx="3681296" cy="439661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6509" y="6313860"/>
              <a:ext cx="3681296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a</a:t>
              </a:r>
              <a:r>
                <a:rPr lang="en-GB" dirty="0" smtClean="0">
                  <a:latin typeface="Comic Sans MS" panose="030F0702030302020204" pitchFamily="66" charset="0"/>
                </a:rPr>
                <a:t>ir, that’s not fair!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0263" y="2413915"/>
              <a:ext cx="1216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>
                  <a:latin typeface="Comic Sans MS" panose="030F0702030302020204" pitchFamily="66" charset="0"/>
                </a:rPr>
                <a:t>air</a:t>
              </a:r>
              <a:endParaRPr lang="en-GB" sz="40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742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6240" y="0"/>
            <a:ext cx="657932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dirty="0" smtClean="0"/>
              <a:t>air.  </a:t>
            </a:r>
            <a:r>
              <a:rPr lang="en-GB" dirty="0"/>
              <a:t>Can you say </a:t>
            </a:r>
            <a:r>
              <a:rPr lang="en-GB" sz="3600" b="1" dirty="0" smtClean="0"/>
              <a:t>air, air, air </a:t>
            </a:r>
            <a:r>
              <a:rPr lang="en-GB" dirty="0" smtClean="0"/>
              <a:t>to </a:t>
            </a:r>
            <a:r>
              <a:rPr lang="en-GB" dirty="0"/>
              <a:t>your adult</a:t>
            </a:r>
            <a:r>
              <a:rPr lang="en-GB" dirty="0" smtClean="0"/>
              <a:t>?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Look at the picture on your left.  What can you see?</a:t>
            </a:r>
          </a:p>
          <a:p>
            <a:pPr algn="ctr"/>
            <a:r>
              <a:rPr lang="en-GB" dirty="0" smtClean="0"/>
              <a:t>The lady is eating all the cakes and the children are saying,</a:t>
            </a:r>
            <a:endParaRPr lang="en-GB" dirty="0"/>
          </a:p>
          <a:p>
            <a:pPr algn="ctr"/>
            <a:r>
              <a:rPr lang="en-GB" sz="2800" dirty="0" smtClean="0"/>
              <a:t>“air, that’s not fair!”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dirty="0" smtClean="0"/>
              <a:t>Let’s Fred Talk some ‘air’ words.</a:t>
            </a:r>
          </a:p>
          <a:p>
            <a:pPr algn="ctr"/>
            <a:r>
              <a:rPr lang="en-GB" sz="3600" dirty="0"/>
              <a:t>f</a:t>
            </a:r>
            <a:r>
              <a:rPr lang="en-GB" sz="3600" u="sng" dirty="0" smtClean="0"/>
              <a:t>air</a:t>
            </a:r>
            <a:r>
              <a:rPr lang="en-GB" sz="3600" dirty="0" smtClean="0"/>
              <a:t>      ch</a:t>
            </a:r>
            <a:r>
              <a:rPr lang="en-GB" sz="3600" u="sng" dirty="0" smtClean="0"/>
              <a:t>air</a:t>
            </a:r>
            <a:r>
              <a:rPr lang="en-GB" sz="3600" dirty="0" smtClean="0"/>
              <a:t>     h</a:t>
            </a:r>
            <a:r>
              <a:rPr lang="en-GB" sz="3600" u="sng" dirty="0" smtClean="0"/>
              <a:t>air</a:t>
            </a:r>
            <a:r>
              <a:rPr lang="en-GB" sz="3600" dirty="0" smtClean="0"/>
              <a:t>.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486079" y="3755911"/>
            <a:ext cx="3683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When we see the picture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“air, that’s not fair”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 the other side of the card is the digraph, air.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 smtClean="0"/>
              <a:t>These letters are </a:t>
            </a:r>
          </a:p>
          <a:p>
            <a:pPr algn="ctr"/>
            <a:r>
              <a:rPr lang="en-GB" sz="2400" dirty="0" smtClean="0"/>
              <a:t>special friends</a:t>
            </a:r>
            <a:r>
              <a:rPr lang="en-GB" sz="2000" dirty="0" smtClean="0"/>
              <a:t>.  </a:t>
            </a:r>
          </a:p>
          <a:p>
            <a:pPr algn="ctr"/>
            <a:r>
              <a:rPr lang="en-GB" sz="2000" dirty="0" smtClean="0"/>
              <a:t>They are two letters that make one sound.  When we see them we say,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air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0536" y="3535063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air</a:t>
            </a:r>
            <a:endParaRPr lang="en-GB" sz="9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72054"/>
            <a:ext cx="1254732" cy="931732"/>
          </a:xfrm>
          <a:prstGeom prst="rect">
            <a:avLst/>
          </a:prstGeom>
        </p:spPr>
      </p:pic>
      <p:pic>
        <p:nvPicPr>
          <p:cNvPr id="12" name="Picture 11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4719" y="32865"/>
            <a:ext cx="2599012" cy="3634472"/>
            <a:chOff x="236509" y="1927008"/>
            <a:chExt cx="3681296" cy="48830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509" y="1927008"/>
              <a:ext cx="3681296" cy="439661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36509" y="6313860"/>
              <a:ext cx="3681296" cy="4962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omic Sans MS" panose="030F0702030302020204" pitchFamily="66" charset="0"/>
                </a:rPr>
                <a:t>a</a:t>
              </a:r>
              <a:r>
                <a:rPr lang="en-GB" sz="1600" dirty="0" smtClean="0">
                  <a:latin typeface="Comic Sans MS" panose="030F0702030302020204" pitchFamily="66" charset="0"/>
                </a:rPr>
                <a:t>ir, that’s not fair</a:t>
              </a:r>
              <a:r>
                <a:rPr lang="en-GB" dirty="0" smtClean="0">
                  <a:latin typeface="Comic Sans MS" panose="030F0702030302020204" pitchFamily="66" charset="0"/>
                </a:rPr>
                <a:t>!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0263" y="2413915"/>
              <a:ext cx="1216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>
                  <a:latin typeface="Comic Sans MS" panose="030F0702030302020204" pitchFamily="66" charset="0"/>
                </a:rPr>
                <a:t>air</a:t>
              </a:r>
              <a:endParaRPr lang="en-GB" sz="4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5687" y="3724096"/>
            <a:ext cx="2644170" cy="3070409"/>
            <a:chOff x="236509" y="1927008"/>
            <a:chExt cx="3681296" cy="498669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509" y="1927008"/>
              <a:ext cx="3681296" cy="439661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6509" y="6313861"/>
              <a:ext cx="3681296" cy="5998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Comic Sans MS" panose="030F0702030302020204" pitchFamily="66" charset="0"/>
                </a:rPr>
                <a:t>a</a:t>
              </a:r>
              <a:r>
                <a:rPr lang="en-GB" sz="1400" dirty="0" smtClean="0">
                  <a:latin typeface="Comic Sans MS" panose="030F0702030302020204" pitchFamily="66" charset="0"/>
                </a:rPr>
                <a:t>ir, that’s not fair</a:t>
              </a:r>
              <a:r>
                <a:rPr lang="en-GB" dirty="0" smtClean="0">
                  <a:latin typeface="Comic Sans MS" panose="030F0702030302020204" pitchFamily="66" charset="0"/>
                </a:rPr>
                <a:t>!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0263" y="2413915"/>
              <a:ext cx="1216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>
                  <a:latin typeface="Comic Sans MS" panose="030F0702030302020204" pitchFamily="66" charset="0"/>
                </a:rPr>
                <a:t>air</a:t>
              </a:r>
              <a:endParaRPr lang="en-GB" sz="40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826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914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Below, I have given you some cards.  Point to each one and say </a:t>
            </a:r>
            <a:r>
              <a:rPr lang="en-GB" sz="3200" dirty="0" smtClean="0">
                <a:latin typeface="Comic Sans MS" panose="030F0702030302020204" pitchFamily="66" charset="0"/>
              </a:rPr>
              <a:t>air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/>
              <a:t>or </a:t>
            </a:r>
            <a:r>
              <a:rPr lang="en-GB" sz="3200" dirty="0" smtClean="0">
                <a:latin typeface="Comic Sans MS" panose="030F0702030302020204" pitchFamily="66" charset="0"/>
              </a:rPr>
              <a:t>air, that’s not fair!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25289" y="4200267"/>
            <a:ext cx="13193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Now have a turn on your own.  Keep practising, saying the sound, until you get it right.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276363" y="624804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air</a:t>
            </a:r>
            <a:endParaRPr lang="en-GB" sz="9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96112" y="590970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air</a:t>
            </a:r>
            <a:endParaRPr lang="en-GB" sz="9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3496" y="4061768"/>
            <a:ext cx="2425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 smtClean="0">
                <a:latin typeface="Comic Sans MS" panose="030F0702030302020204" pitchFamily="66" charset="0"/>
              </a:rPr>
              <a:t>air</a:t>
            </a:r>
            <a:r>
              <a:rPr lang="en-GB" dirty="0" smtClean="0"/>
              <a:t>.  </a:t>
            </a:r>
            <a:r>
              <a:rPr lang="en-GB" dirty="0"/>
              <a:t>You already know how to form each letter.  Now we simply put them together to write the sound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air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872452" y="3754435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air</a:t>
            </a:r>
            <a:endParaRPr lang="en-GB" sz="9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7268" y="696884"/>
            <a:ext cx="2644170" cy="3070409"/>
            <a:chOff x="236509" y="1927008"/>
            <a:chExt cx="3681296" cy="498669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509" y="1927008"/>
              <a:ext cx="3681296" cy="439661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36509" y="6313861"/>
              <a:ext cx="3681296" cy="5998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Comic Sans MS" panose="030F0702030302020204" pitchFamily="66" charset="0"/>
                </a:rPr>
                <a:t>a</a:t>
              </a:r>
              <a:r>
                <a:rPr lang="en-GB" sz="1400" dirty="0" smtClean="0">
                  <a:latin typeface="Comic Sans MS" panose="030F0702030302020204" pitchFamily="66" charset="0"/>
                </a:rPr>
                <a:t>ir, that’s not fair</a:t>
              </a:r>
              <a:r>
                <a:rPr lang="en-GB" dirty="0" smtClean="0">
                  <a:latin typeface="Comic Sans MS" panose="030F0702030302020204" pitchFamily="66" charset="0"/>
                </a:rPr>
                <a:t>!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0263" y="2413915"/>
              <a:ext cx="1216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>
                  <a:latin typeface="Comic Sans MS" panose="030F0702030302020204" pitchFamily="66" charset="0"/>
                </a:rPr>
                <a:t>air</a:t>
              </a:r>
              <a:endParaRPr lang="en-GB" sz="4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925166" y="538701"/>
            <a:ext cx="2644170" cy="3070409"/>
            <a:chOff x="236509" y="1927008"/>
            <a:chExt cx="3681296" cy="498669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509" y="1927008"/>
              <a:ext cx="3681296" cy="439661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36509" y="6313861"/>
              <a:ext cx="3681296" cy="5998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Comic Sans MS" panose="030F0702030302020204" pitchFamily="66" charset="0"/>
                </a:rPr>
                <a:t>a</a:t>
              </a:r>
              <a:r>
                <a:rPr lang="en-GB" sz="1400" dirty="0" smtClean="0">
                  <a:latin typeface="Comic Sans MS" panose="030F0702030302020204" pitchFamily="66" charset="0"/>
                </a:rPr>
                <a:t>ir, that’s not fair</a:t>
              </a:r>
              <a:r>
                <a:rPr lang="en-GB" dirty="0" smtClean="0">
                  <a:latin typeface="Comic Sans MS" panose="030F0702030302020204" pitchFamily="66" charset="0"/>
                </a:rPr>
                <a:t>!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0263" y="2413915"/>
              <a:ext cx="1216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>
                  <a:latin typeface="Comic Sans MS" panose="030F0702030302020204" pitchFamily="66" charset="0"/>
                </a:rPr>
                <a:t>air</a:t>
              </a:r>
              <a:endParaRPr lang="en-GB" sz="40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6" name="Picture 15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42619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5" y="67305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1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0" y="5858142"/>
            <a:ext cx="6211329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57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 smtClean="0"/>
              <a:t>Phonics/Guided Reading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Monday </a:t>
            </a:r>
            <a:r>
              <a:rPr lang="en-GB" sz="3200" dirty="0" smtClean="0"/>
              <a:t>8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February 2021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</a:t>
            </a:r>
            <a:r>
              <a:rPr lang="en-GB" sz="4000" dirty="0" smtClean="0"/>
              <a:t>.</a:t>
            </a:r>
          </a:p>
          <a:p>
            <a:r>
              <a:rPr lang="en-GB" sz="4000" dirty="0" smtClean="0"/>
              <a:t>LO To be able to answer questions about a text.</a:t>
            </a:r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30" y="5896877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079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506494" y="-7676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293921" y="318116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/>
              <a:t>Now </a:t>
            </a:r>
            <a:r>
              <a:rPr lang="en-GB" sz="2400" dirty="0"/>
              <a:t>time to read some words including </a:t>
            </a:r>
            <a:r>
              <a:rPr lang="en-GB" sz="2400" dirty="0" smtClean="0"/>
              <a:t>‘air’. </a:t>
            </a:r>
            <a:r>
              <a:rPr lang="en-GB" sz="2400" dirty="0"/>
              <a:t>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920" y="830997"/>
            <a:ext cx="116585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u="sng" dirty="0" err="1" smtClean="0">
                <a:latin typeface="Comic Sans MS" panose="030F0702030302020204" pitchFamily="66" charset="0"/>
              </a:rPr>
              <a:t>ch</a:t>
            </a:r>
            <a:r>
              <a:rPr lang="en-GB" sz="2800" b="1" dirty="0" smtClean="0">
                <a:latin typeface="Comic Sans MS" panose="030F0702030302020204" pitchFamily="66" charset="0"/>
              </a:rPr>
              <a:t>   </a:t>
            </a:r>
            <a:r>
              <a:rPr lang="en-GB" sz="2800" b="1" u="sng" dirty="0" smtClean="0">
                <a:latin typeface="Comic Sans MS" panose="030F0702030302020204" pitchFamily="66" charset="0"/>
              </a:rPr>
              <a:t>air</a:t>
            </a:r>
            <a:r>
              <a:rPr lang="en-GB" sz="2800" b="1" dirty="0" smtClean="0">
                <a:latin typeface="Comic Sans MS" panose="030F0702030302020204" pitchFamily="66" charset="0"/>
              </a:rPr>
              <a:t>  </a:t>
            </a:r>
            <a:r>
              <a:rPr lang="en-GB" sz="2800" b="1" dirty="0" smtClean="0"/>
              <a:t>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 smtClean="0">
                <a:latin typeface="Comic Sans MS" panose="030F0702030302020204" pitchFamily="66" charset="0"/>
              </a:rPr>
              <a:t>chair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/>
              <a:t> I have now read the word.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7" y="56286"/>
            <a:ext cx="1012458" cy="751825"/>
          </a:xfrm>
          <a:prstGeom prst="rect">
            <a:avLst/>
          </a:prstGeom>
        </p:spPr>
      </p:pic>
      <p:pic>
        <p:nvPicPr>
          <p:cNvPr id="10" name="Picture 9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868419"/>
              </p:ext>
            </p:extLst>
          </p:nvPr>
        </p:nvGraphicFramePr>
        <p:xfrm>
          <a:off x="293920" y="4146329"/>
          <a:ext cx="11260182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36868">
                  <a:extLst>
                    <a:ext uri="{9D8B030D-6E8A-4147-A177-3AD203B41FA5}">
                      <a16:colId xmlns:a16="http://schemas.microsoft.com/office/drawing/2014/main" val="4117881421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1704662553"/>
                    </a:ext>
                  </a:extLst>
                </a:gridCol>
                <a:gridCol w="3753394">
                  <a:extLst>
                    <a:ext uri="{9D8B030D-6E8A-4147-A177-3AD203B41FA5}">
                      <a16:colId xmlns:a16="http://schemas.microsoft.com/office/drawing/2014/main" val="1965864513"/>
                    </a:ext>
                  </a:extLst>
                </a:gridCol>
              </a:tblGrid>
              <a:tr h="1234440"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chair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stair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hair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16271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</a:t>
                      </a:r>
                      <a:endParaRPr lang="en-GB" sz="4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pair</a:t>
                      </a:r>
                      <a:endParaRPr lang="en-GB" sz="4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lair</a:t>
                      </a:r>
                      <a:endParaRPr lang="en-GB" sz="4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26985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" y="3642825"/>
            <a:ext cx="1299108" cy="964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122" y="4753797"/>
            <a:ext cx="1381318" cy="285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440" y="1170346"/>
            <a:ext cx="1686160" cy="7716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25589" y="4472328"/>
            <a:ext cx="2181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.  .  __</a:t>
            </a:r>
            <a:endParaRPr lang="en-GB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033486" y="4499980"/>
            <a:ext cx="2181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 .  __</a:t>
            </a:r>
            <a:endParaRPr lang="en-GB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28504" y="5715841"/>
            <a:ext cx="2181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 </a:t>
            </a:r>
            <a:r>
              <a:rPr lang="en-GB" sz="3600" b="1" dirty="0" smtClean="0"/>
              <a:t>  .  __</a:t>
            </a:r>
            <a:endParaRPr lang="en-GB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05798" y="5802502"/>
            <a:ext cx="2181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 </a:t>
            </a:r>
            <a:r>
              <a:rPr lang="en-GB" sz="3600" b="1" dirty="0" smtClean="0"/>
              <a:t>  .  __</a:t>
            </a:r>
            <a:endParaRPr lang="en-GB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821879" y="5684173"/>
            <a:ext cx="2181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 </a:t>
            </a:r>
            <a:r>
              <a:rPr lang="en-GB" sz="3600" b="1" dirty="0" smtClean="0"/>
              <a:t>  .  __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82773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385414" y="257272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Wednesday </a:t>
            </a:r>
            <a:r>
              <a:rPr lang="en-GB" sz="3200" dirty="0" smtClean="0"/>
              <a:t>10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 February 2021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708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r>
              <a:rPr lang="en-GB" sz="2400" b="1" dirty="0">
                <a:hlinkClick r:id="rId2"/>
              </a:rPr>
              <a:t>https://</a:t>
            </a:r>
            <a:r>
              <a:rPr lang="en-GB" sz="2400" b="1" dirty="0" smtClean="0">
                <a:hlinkClick r:id="rId2"/>
              </a:rPr>
              <a:t>schools.ruthmiskin.com/training/view/66F4ZEbG/gDSBxq4a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en-GB" sz="2400" dirty="0"/>
              <a:t>O</a:t>
            </a:r>
            <a:r>
              <a:rPr lang="en-GB" sz="2400" dirty="0" smtClean="0"/>
              <a:t>r </a:t>
            </a:r>
            <a:r>
              <a:rPr lang="en-GB" sz="2400" dirty="0"/>
              <a:t>copy </a:t>
            </a:r>
            <a:r>
              <a:rPr lang="en-GB" sz="2400" dirty="0" smtClean="0"/>
              <a:t>below </a:t>
            </a:r>
            <a:r>
              <a:rPr lang="en-GB" sz="2400" dirty="0"/>
              <a:t>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</a:t>
            </a:r>
            <a:r>
              <a:rPr lang="en-GB" sz="2400" b="0" i="1" dirty="0" smtClean="0">
                <a:effectLst/>
              </a:rPr>
              <a:t>Phonics </a:t>
            </a:r>
            <a:r>
              <a:rPr lang="en-GB" sz="2400" b="0" i="1" dirty="0">
                <a:effectLst/>
              </a:rPr>
              <a:t>Lesson - Set 1 </a:t>
            </a:r>
            <a:r>
              <a:rPr lang="en-GB" sz="2400" b="0" i="1" dirty="0" smtClean="0">
                <a:effectLst/>
              </a:rPr>
              <a:t>Sound y’</a:t>
            </a:r>
            <a:endParaRPr lang="en-GB" sz="2400" b="0" i="1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</a:t>
            </a:r>
            <a:r>
              <a:rPr lang="en-GB" sz="2400" dirty="0" smtClean="0"/>
              <a:t>y?</a:t>
            </a:r>
            <a:endParaRPr lang="en-GB" sz="2400" dirty="0">
              <a:effectLst/>
            </a:endParaRPr>
          </a:p>
        </p:txBody>
      </p:sp>
      <p:pic>
        <p:nvPicPr>
          <p:cNvPr id="9" name="Picture 8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86" y="449661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558" y="1992404"/>
            <a:ext cx="2210108" cy="3238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2" y="1992403"/>
            <a:ext cx="2160726" cy="323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41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112001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Today’s sound is </a:t>
            </a:r>
            <a:r>
              <a:rPr lang="en-GB" dirty="0"/>
              <a:t>y</a:t>
            </a:r>
            <a:r>
              <a:rPr lang="en-GB" dirty="0" smtClean="0"/>
              <a:t>.  Can you say </a:t>
            </a:r>
            <a:r>
              <a:rPr lang="en-GB" sz="3600" b="1" dirty="0"/>
              <a:t>y</a:t>
            </a:r>
            <a:r>
              <a:rPr lang="en-GB" sz="3600" b="1" dirty="0" smtClean="0"/>
              <a:t>, </a:t>
            </a:r>
            <a:r>
              <a:rPr lang="en-GB" sz="3600" b="1" dirty="0"/>
              <a:t>y</a:t>
            </a:r>
            <a:r>
              <a:rPr lang="en-GB" sz="3600" b="1" dirty="0" smtClean="0"/>
              <a:t>, </a:t>
            </a:r>
            <a:r>
              <a:rPr lang="en-GB" sz="3600" b="1" dirty="0"/>
              <a:t>y</a:t>
            </a:r>
            <a:r>
              <a:rPr lang="en-GB" dirty="0" smtClean="0"/>
              <a:t> to your adult?</a:t>
            </a:r>
          </a:p>
          <a:p>
            <a:pPr algn="ctr"/>
            <a:r>
              <a:rPr lang="en-GB" dirty="0" smtClean="0"/>
              <a:t>I have some pictures of things that begin with the sound </a:t>
            </a:r>
            <a:r>
              <a:rPr lang="en-GB" sz="3200" b="1" dirty="0"/>
              <a:t>y</a:t>
            </a:r>
            <a:r>
              <a:rPr lang="en-GB" dirty="0" smtClean="0"/>
              <a:t>. </a:t>
            </a:r>
          </a:p>
          <a:p>
            <a:pPr algn="ctr"/>
            <a:r>
              <a:rPr lang="en-GB" dirty="0" smtClean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293880" y="4031166"/>
            <a:ext cx="35461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Look at the picture on the left.  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Can you see the yak’s big horns?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 When you see this picture, as quick as you can say, </a:t>
            </a:r>
          </a:p>
          <a:p>
            <a:pPr algn="ctr"/>
            <a:r>
              <a:rPr lang="en-GB" sz="2800" dirty="0" err="1" smtClean="0"/>
              <a:t>y,y,y</a:t>
            </a:r>
            <a:r>
              <a:rPr lang="en-GB" sz="2800" dirty="0" smtClean="0"/>
              <a:t> yak</a:t>
            </a:r>
            <a:r>
              <a:rPr lang="en-GB" dirty="0" smtClean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30997" y="3745204"/>
            <a:ext cx="42287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Hiding behind yak is the grapheme </a:t>
            </a:r>
            <a:r>
              <a:rPr lang="en-GB" sz="4000" dirty="0"/>
              <a:t>y</a:t>
            </a:r>
            <a:r>
              <a:rPr lang="en-GB" dirty="0" smtClean="0"/>
              <a:t>.  Can you point to it and say </a:t>
            </a:r>
            <a:r>
              <a:rPr lang="en-GB" sz="3200" dirty="0"/>
              <a:t>y</a:t>
            </a:r>
            <a:r>
              <a:rPr lang="en-GB" dirty="0" smtClean="0"/>
              <a:t>?</a:t>
            </a:r>
          </a:p>
          <a:p>
            <a:pPr algn="ctr"/>
            <a:r>
              <a:rPr lang="en-GB" sz="2000" dirty="0" smtClean="0"/>
              <a:t>When you see this side of the card say </a:t>
            </a:r>
            <a:r>
              <a:rPr lang="en-GB" sz="4800" dirty="0"/>
              <a:t>y</a:t>
            </a:r>
            <a:r>
              <a:rPr lang="en-GB" sz="2800" dirty="0" smtClean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5" y="3350771"/>
            <a:ext cx="2210108" cy="32389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57" y="219248"/>
            <a:ext cx="2483276" cy="25441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760" y="3540034"/>
            <a:ext cx="2072855" cy="3107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25948" r="5077" b="30931"/>
          <a:stretch/>
        </p:blipFill>
        <p:spPr>
          <a:xfrm>
            <a:off x="4720609" y="1419634"/>
            <a:ext cx="5656217" cy="19773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0945" y="3262380"/>
            <a:ext cx="162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  </a:t>
            </a:r>
            <a:r>
              <a:rPr lang="en-GB" sz="2800" dirty="0" err="1" smtClean="0"/>
              <a:t>y</a:t>
            </a:r>
            <a:r>
              <a:rPr lang="en-GB" sz="2800" dirty="0" smtClean="0"/>
              <a:t>  yoyo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239257" y="1385197"/>
            <a:ext cx="215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 </a:t>
            </a:r>
            <a:r>
              <a:rPr lang="en-GB" sz="2800" dirty="0" err="1" smtClean="0"/>
              <a:t>y</a:t>
            </a:r>
            <a:r>
              <a:rPr lang="en-GB" sz="2800" dirty="0" smtClean="0"/>
              <a:t> yak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391263" y="2945303"/>
            <a:ext cx="172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y</a:t>
            </a:r>
            <a:r>
              <a:rPr lang="en-GB" sz="2800" dirty="0" smtClean="0"/>
              <a:t>  </a:t>
            </a:r>
            <a:r>
              <a:rPr lang="en-GB" sz="2800" dirty="0" err="1" smtClean="0"/>
              <a:t>y</a:t>
            </a:r>
            <a:r>
              <a:rPr lang="en-GB" sz="2800" dirty="0" smtClean="0"/>
              <a:t> yogurt  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668804" y="2860559"/>
            <a:ext cx="215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  </a:t>
            </a:r>
            <a:r>
              <a:rPr lang="en-GB" sz="2800" dirty="0" err="1" smtClean="0"/>
              <a:t>y</a:t>
            </a:r>
            <a:r>
              <a:rPr lang="en-GB" sz="2800" dirty="0" smtClean="0"/>
              <a:t>  yawn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15764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Below, I have given you some cards.  Point to each one and say </a:t>
            </a:r>
            <a:r>
              <a:rPr lang="en-GB" sz="3200" dirty="0" smtClean="0"/>
              <a:t>yak</a:t>
            </a:r>
            <a:r>
              <a:rPr lang="en-GB" dirty="0" smtClean="0"/>
              <a:t> or </a:t>
            </a:r>
            <a:r>
              <a:rPr lang="en-GB" sz="3200" dirty="0"/>
              <a:t>y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2765" y="3744924"/>
            <a:ext cx="2817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let’s have a go at writing the sound </a:t>
            </a:r>
            <a:r>
              <a:rPr lang="en-GB" sz="3600" dirty="0"/>
              <a:t>y</a:t>
            </a:r>
            <a:r>
              <a:rPr lang="en-GB" dirty="0" smtClean="0"/>
              <a:t>.  Use your finger and move it over the picture card saying, </a:t>
            </a:r>
            <a:r>
              <a:rPr lang="en-GB" sz="2400" dirty="0" smtClean="0"/>
              <a:t>“Down a horn, up a horn and under the head or </a:t>
            </a:r>
            <a:r>
              <a:rPr lang="en-GB" sz="2400" dirty="0" err="1" smtClean="0"/>
              <a:t>yyyyy</a:t>
            </a:r>
            <a:r>
              <a:rPr lang="en-GB" sz="2400" dirty="0" smtClean="0"/>
              <a:t> </a:t>
            </a:r>
            <a:r>
              <a:rPr lang="en-GB" dirty="0" smtClean="0"/>
              <a:t>until you have traced the whole grapheme.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184571" y="4193177"/>
            <a:ext cx="1463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Now have a turn on your own.  Keep practising, saying the sound y, until you get it right.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07" y="610634"/>
            <a:ext cx="2022792" cy="29644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594" y="600421"/>
            <a:ext cx="2011957" cy="29485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74" y="3802083"/>
            <a:ext cx="1887071" cy="27655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520" y="610634"/>
            <a:ext cx="2020265" cy="2960734"/>
          </a:xfrm>
          <a:prstGeom prst="rect">
            <a:avLst/>
          </a:prstGeom>
        </p:spPr>
      </p:pic>
      <p:pic>
        <p:nvPicPr>
          <p:cNvPr id="16" name="Picture 15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" y="60394"/>
            <a:ext cx="1299108" cy="9646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987" y="3744924"/>
            <a:ext cx="1906200" cy="28574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186" y="637691"/>
            <a:ext cx="1972003" cy="29560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123" y="663179"/>
            <a:ext cx="1919168" cy="28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04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E4EE3D-E6F2-4672-AF00-191DFF013EFD}"/>
              </a:ext>
            </a:extLst>
          </p:cNvPr>
          <p:cNvSpPr txBox="1"/>
          <p:nvPr/>
        </p:nvSpPr>
        <p:spPr>
          <a:xfrm>
            <a:off x="1856440" y="49126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E90AB-67BE-4C8F-9B9B-E6137D85070E}"/>
              </a:ext>
            </a:extLst>
          </p:cNvPr>
          <p:cNvSpPr txBox="1"/>
          <p:nvPr/>
        </p:nvSpPr>
        <p:spPr>
          <a:xfrm>
            <a:off x="825607" y="2908488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</a:t>
            </a:r>
            <a:r>
              <a:rPr lang="en-GB" sz="2400" dirty="0" smtClean="0"/>
              <a:t>‘y’. </a:t>
            </a:r>
            <a:r>
              <a:rPr lang="en-GB" sz="2400" dirty="0"/>
              <a:t>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675" y="692987"/>
            <a:ext cx="11477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400" b="1" dirty="0">
                <a:latin typeface="Comic Sans MS" panose="030F0702030302020204" pitchFamily="66" charset="0"/>
              </a:rPr>
              <a:t>y</a:t>
            </a:r>
            <a:r>
              <a:rPr lang="en-GB" sz="2800" b="1" dirty="0" smtClean="0">
                <a:latin typeface="Comic Sans MS" panose="030F0702030302020204" pitchFamily="66" charset="0"/>
              </a:rPr>
              <a:t>,       </a:t>
            </a:r>
            <a:r>
              <a:rPr lang="en-GB" sz="2800" b="1" dirty="0">
                <a:latin typeface="Comic Sans MS" panose="030F0702030302020204" pitchFamily="66" charset="0"/>
              </a:rPr>
              <a:t>a</a:t>
            </a:r>
            <a:r>
              <a:rPr lang="en-GB" sz="2800" b="1" dirty="0" smtClean="0">
                <a:latin typeface="Comic Sans MS" panose="030F0702030302020204" pitchFamily="66" charset="0"/>
              </a:rPr>
              <a:t>,       </a:t>
            </a:r>
            <a:r>
              <a:rPr lang="en-GB" sz="2800" b="1" dirty="0">
                <a:latin typeface="Comic Sans MS" panose="030F0702030302020204" pitchFamily="66" charset="0"/>
              </a:rPr>
              <a:t>k</a:t>
            </a:r>
            <a:r>
              <a:rPr lang="en-GB" sz="2800" b="1" dirty="0" smtClean="0">
                <a:latin typeface="Comic Sans MS" panose="030F0702030302020204" pitchFamily="66" charset="0"/>
              </a:rPr>
              <a:t>, </a:t>
            </a:r>
            <a:r>
              <a:rPr lang="en-GB" dirty="0" smtClean="0"/>
              <a:t>after </a:t>
            </a:r>
            <a:r>
              <a:rPr lang="en-GB" dirty="0"/>
              <a:t>sounding out the word remember to </a:t>
            </a:r>
            <a:r>
              <a:rPr lang="en-GB" sz="2400" dirty="0"/>
              <a:t>read the word</a:t>
            </a:r>
            <a:r>
              <a:rPr lang="en-GB" dirty="0">
                <a:latin typeface="Comic Sans MS" panose="030F0702030302020204" pitchFamily="66" charset="0"/>
              </a:rPr>
              <a:t>,   </a:t>
            </a:r>
            <a:r>
              <a:rPr lang="en-GB" sz="2800" b="1" dirty="0" smtClean="0">
                <a:latin typeface="Comic Sans MS" panose="030F0702030302020204" pitchFamily="66" charset="0"/>
              </a:rPr>
              <a:t>yak</a:t>
            </a:r>
            <a:r>
              <a:rPr lang="en-GB" dirty="0" smtClean="0"/>
              <a:t>. </a:t>
            </a:r>
            <a:endParaRPr lang="en-GB" dirty="0"/>
          </a:p>
          <a:p>
            <a:r>
              <a:rPr lang="en-GB" dirty="0"/>
              <a:t>I have now read the </a:t>
            </a:r>
            <a:r>
              <a:rPr lang="en-GB" dirty="0" smtClean="0"/>
              <a:t>word.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7" y="56286"/>
            <a:ext cx="1012458" cy="751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" y="3353826"/>
            <a:ext cx="1299108" cy="964684"/>
          </a:xfrm>
          <a:prstGeom prst="rect">
            <a:avLst/>
          </a:prstGeom>
        </p:spPr>
      </p:pic>
      <p:pic>
        <p:nvPicPr>
          <p:cNvPr id="13" name="Picture 12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169586"/>
              </p:ext>
            </p:extLst>
          </p:nvPr>
        </p:nvGraphicFramePr>
        <p:xfrm>
          <a:off x="1856440" y="4048119"/>
          <a:ext cx="9403746" cy="27217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01873">
                  <a:extLst>
                    <a:ext uri="{9D8B030D-6E8A-4147-A177-3AD203B41FA5}">
                      <a16:colId xmlns:a16="http://schemas.microsoft.com/office/drawing/2014/main" val="3847231067"/>
                    </a:ext>
                  </a:extLst>
                </a:gridCol>
                <a:gridCol w="4701873">
                  <a:extLst>
                    <a:ext uri="{9D8B030D-6E8A-4147-A177-3AD203B41FA5}">
                      <a16:colId xmlns:a16="http://schemas.microsoft.com/office/drawing/2014/main" val="727237363"/>
                    </a:ext>
                  </a:extLst>
                </a:gridCol>
              </a:tblGrid>
              <a:tr h="1360877"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a k 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e s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9081"/>
                  </a:ext>
                </a:extLst>
              </a:tr>
              <a:tr h="136087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n-GB" sz="4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 t</a:t>
                      </a:r>
                      <a:endParaRPr lang="en-GB" sz="4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n-GB" sz="44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p</a:t>
                      </a:r>
                      <a:endParaRPr lang="en-GB" sz="4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77680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6800" y="6231228"/>
            <a:ext cx="1752845" cy="295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176" y="1128641"/>
            <a:ext cx="1752845" cy="7906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6800" y="4806372"/>
            <a:ext cx="1752845" cy="2953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858" y="6083570"/>
            <a:ext cx="1752845" cy="2953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460" y="6231228"/>
            <a:ext cx="1752845" cy="2953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857" y="4904920"/>
            <a:ext cx="1752845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0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303681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</a:t>
            </a:r>
            <a:r>
              <a:rPr lang="en-GB" sz="2400" b="1" dirty="0" smtClean="0">
                <a:hlinkClick r:id="rId2"/>
              </a:rPr>
              <a:t>schools.ruthmiskin.com/training/view/1NaWG4z1/k4jyIdXA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/>
              <a:t>O</a:t>
            </a:r>
            <a:r>
              <a:rPr lang="en-GB" sz="2400" dirty="0" smtClean="0"/>
              <a:t>r </a:t>
            </a:r>
            <a:r>
              <a:rPr lang="en-GB" sz="2400" dirty="0"/>
              <a:t>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</a:t>
            </a:r>
            <a:r>
              <a:rPr lang="en-GB" sz="2400" b="0" i="1" dirty="0" smtClean="0">
                <a:effectLst/>
              </a:rPr>
              <a:t>2 sounds ‘</a:t>
            </a:r>
            <a:r>
              <a:rPr lang="en-GB" sz="2400" b="0" i="1" dirty="0" err="1" smtClean="0">
                <a:effectLst/>
              </a:rPr>
              <a:t>ir</a:t>
            </a:r>
            <a:r>
              <a:rPr lang="en-GB" sz="2400" i="1" dirty="0" smtClean="0"/>
              <a:t>’</a:t>
            </a:r>
            <a:endParaRPr lang="en-GB" sz="2400" b="0" i="1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 err="1" smtClean="0">
                <a:effectLst/>
              </a:rPr>
              <a:t>ir</a:t>
            </a:r>
            <a:r>
              <a:rPr lang="en-GB" sz="2400" dirty="0" smtClean="0">
                <a:effectLst/>
              </a:rPr>
              <a:t>’ </a:t>
            </a:r>
            <a:r>
              <a:rPr lang="en-GB" sz="2400" dirty="0">
                <a:effectLst/>
              </a:rPr>
              <a:t>sound in it?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" y="45184"/>
            <a:ext cx="1254732" cy="960656"/>
          </a:xfrm>
          <a:prstGeom prst="rect">
            <a:avLst/>
          </a:prstGeom>
        </p:spPr>
      </p:pic>
      <p:pic>
        <p:nvPicPr>
          <p:cNvPr id="10" name="Picture 9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86" y="427318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640" y="1982918"/>
            <a:ext cx="2320199" cy="33145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085" y="1982918"/>
            <a:ext cx="2027556" cy="3314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ir</a:t>
            </a:r>
            <a:endParaRPr lang="en-GB" sz="9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69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sz="2400" dirty="0" err="1" smtClean="0"/>
              <a:t>ir</a:t>
            </a:r>
            <a:r>
              <a:rPr lang="en-GB" dirty="0" err="1" smtClean="0"/>
              <a:t>.</a:t>
            </a:r>
            <a:r>
              <a:rPr lang="en-GB" dirty="0" smtClean="0"/>
              <a:t>  </a:t>
            </a:r>
          </a:p>
          <a:p>
            <a:pPr algn="ctr"/>
            <a:r>
              <a:rPr lang="en-GB" dirty="0" smtClean="0"/>
              <a:t>Can </a:t>
            </a:r>
            <a:r>
              <a:rPr lang="en-GB" dirty="0"/>
              <a:t>you say </a:t>
            </a:r>
            <a:r>
              <a:rPr lang="en-GB" sz="3600" b="1" dirty="0" err="1" smtClean="0"/>
              <a:t>ir</a:t>
            </a:r>
            <a:r>
              <a:rPr lang="en-GB" sz="3600" b="1" dirty="0" smtClean="0"/>
              <a:t>, </a:t>
            </a:r>
            <a:r>
              <a:rPr lang="en-GB" sz="3600" b="1" dirty="0" err="1" smtClean="0"/>
              <a:t>ir</a:t>
            </a:r>
            <a:r>
              <a:rPr lang="en-GB" sz="3600" b="1" dirty="0" smtClean="0"/>
              <a:t>, </a:t>
            </a:r>
            <a:r>
              <a:rPr lang="en-GB" sz="3600" b="1" dirty="0" err="1" smtClean="0"/>
              <a:t>ir</a:t>
            </a:r>
            <a:r>
              <a:rPr lang="en-GB" sz="3600" b="1" dirty="0" smtClean="0"/>
              <a:t> </a:t>
            </a:r>
            <a:r>
              <a:rPr lang="en-GB" dirty="0" smtClean="0"/>
              <a:t>to </a:t>
            </a:r>
            <a:r>
              <a:rPr lang="en-GB" dirty="0"/>
              <a:t>your adult</a:t>
            </a:r>
            <a:r>
              <a:rPr lang="en-GB" dirty="0" smtClean="0"/>
              <a:t>?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Look at the picture on your left.  What can you see?</a:t>
            </a:r>
          </a:p>
          <a:p>
            <a:pPr algn="ctr"/>
            <a:r>
              <a:rPr lang="en-GB" dirty="0" smtClean="0"/>
              <a:t>Can you see that they are twirling around?  Yes that’s right they are saying,</a:t>
            </a:r>
            <a:endParaRPr lang="en-GB" dirty="0"/>
          </a:p>
          <a:p>
            <a:pPr algn="ctr"/>
            <a:r>
              <a:rPr lang="en-GB" sz="2800" dirty="0" smtClean="0"/>
              <a:t>“</a:t>
            </a:r>
            <a:r>
              <a:rPr lang="en-GB" sz="2800" dirty="0" err="1" smtClean="0"/>
              <a:t>ir</a:t>
            </a:r>
            <a:r>
              <a:rPr lang="en-GB" sz="2800" dirty="0" smtClean="0"/>
              <a:t>, whirl and twirl”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dirty="0" smtClean="0"/>
              <a:t>Let’s Fred Talk some ‘</a:t>
            </a:r>
            <a:r>
              <a:rPr lang="en-GB" dirty="0" err="1" smtClean="0"/>
              <a:t>ir</a:t>
            </a:r>
            <a:r>
              <a:rPr lang="en-GB" dirty="0" smtClean="0"/>
              <a:t>’ words.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g</a:t>
            </a:r>
            <a:r>
              <a:rPr lang="en-GB" sz="3600" u="sng" dirty="0" smtClean="0">
                <a:latin typeface="Comic Sans MS" panose="030F0702030302020204" pitchFamily="66" charset="0"/>
              </a:rPr>
              <a:t>ir</a:t>
            </a:r>
            <a:r>
              <a:rPr lang="en-GB" sz="3600" dirty="0" smtClean="0">
                <a:latin typeface="Comic Sans MS" panose="030F0702030302020204" pitchFamily="66" charset="0"/>
              </a:rPr>
              <a:t>l     d</a:t>
            </a:r>
            <a:r>
              <a:rPr lang="en-GB" sz="3600" u="sng" dirty="0" smtClean="0">
                <a:latin typeface="Comic Sans MS" panose="030F0702030302020204" pitchFamily="66" charset="0"/>
              </a:rPr>
              <a:t>ir</a:t>
            </a:r>
            <a:r>
              <a:rPr lang="en-GB" sz="3600" dirty="0" smtClean="0">
                <a:latin typeface="Comic Sans MS" panose="030F0702030302020204" pitchFamily="66" charset="0"/>
              </a:rPr>
              <a:t>t    b</a:t>
            </a:r>
            <a:r>
              <a:rPr lang="en-GB" sz="3600" u="sng" dirty="0" smtClean="0">
                <a:latin typeface="Comic Sans MS" panose="030F0702030302020204" pitchFamily="66" charset="0"/>
              </a:rPr>
              <a:t>ir</a:t>
            </a:r>
            <a:r>
              <a:rPr lang="en-GB" sz="3600" dirty="0" smtClean="0">
                <a:latin typeface="Comic Sans MS" panose="030F0702030302020204" pitchFamily="66" charset="0"/>
              </a:rPr>
              <a:t>d.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64377" y="3753013"/>
            <a:ext cx="3683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When we see the picture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“</a:t>
            </a:r>
            <a:r>
              <a:rPr lang="en-GB" sz="3600" dirty="0" err="1" smtClean="0"/>
              <a:t>ir</a:t>
            </a:r>
            <a:r>
              <a:rPr lang="en-GB" sz="3600" dirty="0" smtClean="0"/>
              <a:t>, whirl and twirl”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 the other side of the card is the digraph, </a:t>
            </a:r>
            <a:r>
              <a:rPr lang="en-GB" dirty="0" err="1" smtClean="0"/>
              <a:t>ir.</a:t>
            </a:r>
            <a:endParaRPr lang="en-GB" dirty="0" smtClean="0"/>
          </a:p>
          <a:p>
            <a:pPr algn="ctr"/>
            <a:endParaRPr lang="en-GB" sz="2800" dirty="0"/>
          </a:p>
          <a:p>
            <a:pPr algn="ctr"/>
            <a:r>
              <a:rPr lang="en-GB" sz="2000" dirty="0" smtClean="0"/>
              <a:t>These letters are </a:t>
            </a:r>
          </a:p>
          <a:p>
            <a:pPr algn="ctr"/>
            <a:r>
              <a:rPr lang="en-GB" sz="2400" dirty="0" smtClean="0"/>
              <a:t>special friends</a:t>
            </a:r>
            <a:r>
              <a:rPr lang="en-GB" sz="2000" dirty="0" smtClean="0"/>
              <a:t>.  </a:t>
            </a:r>
          </a:p>
          <a:p>
            <a:pPr algn="ctr"/>
            <a:r>
              <a:rPr lang="en-GB" sz="2000" dirty="0" smtClean="0"/>
              <a:t>They are two letters that make one sound.  When we see them we say,</a:t>
            </a:r>
          </a:p>
          <a:p>
            <a:pPr algn="ctr"/>
            <a:r>
              <a:rPr lang="en-GB" sz="3600" dirty="0" err="1" smtClean="0"/>
              <a:t>ir</a:t>
            </a:r>
            <a:r>
              <a:rPr lang="en-GB" sz="2000" dirty="0" err="1" smtClean="0"/>
              <a:t>.</a:t>
            </a:r>
            <a:endParaRPr lang="en-GB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5" y="78794"/>
            <a:ext cx="1254732" cy="931732"/>
          </a:xfrm>
          <a:prstGeom prst="rect">
            <a:avLst/>
          </a:prstGeom>
        </p:spPr>
      </p:pic>
      <p:pic>
        <p:nvPicPr>
          <p:cNvPr id="11" name="Picture 10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183540" y="3998341"/>
            <a:ext cx="2027556" cy="27120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ir</a:t>
            </a:r>
            <a:endParaRPr lang="en-GB" sz="9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73" y="3558776"/>
            <a:ext cx="2235120" cy="31930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72" y="164124"/>
            <a:ext cx="2235121" cy="319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57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4459" y="-25286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Below, I have given you some cards.  Point to each one and say </a:t>
            </a:r>
            <a:r>
              <a:rPr lang="en-GB" sz="3200" dirty="0" err="1" smtClean="0"/>
              <a:t>ir</a:t>
            </a:r>
            <a:r>
              <a:rPr lang="en-GB" dirty="0" smtClean="0"/>
              <a:t> or </a:t>
            </a:r>
            <a:r>
              <a:rPr lang="en-GB" sz="3200" dirty="0" err="1" smtClean="0"/>
              <a:t>ir</a:t>
            </a:r>
            <a:r>
              <a:rPr lang="en-GB" sz="3200" dirty="0" smtClean="0"/>
              <a:t>, whirl and twirl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675121" y="4200267"/>
            <a:ext cx="1569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Now have a turn on your own.  Keep practising, saying the sound, until you get it right.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676862" y="538701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 smtClean="0">
                <a:solidFill>
                  <a:schemeClr val="tx1"/>
                </a:solidFill>
              </a:rPr>
              <a:t>ir</a:t>
            </a:r>
            <a:endParaRPr lang="en-GB" sz="9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4368" y="538701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 smtClean="0">
                <a:solidFill>
                  <a:schemeClr val="tx1"/>
                </a:solidFill>
              </a:rPr>
              <a:t>ir</a:t>
            </a:r>
            <a:endParaRPr lang="en-GB" sz="9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7646" y="4061768"/>
            <a:ext cx="25911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 err="1" smtClean="0"/>
              <a:t>ir</a:t>
            </a:r>
            <a:r>
              <a:rPr lang="en-GB" dirty="0" err="1" smtClean="0"/>
              <a:t>.</a:t>
            </a:r>
            <a:r>
              <a:rPr lang="en-GB" dirty="0" smtClean="0"/>
              <a:t>  </a:t>
            </a:r>
            <a:r>
              <a:rPr lang="en-GB" dirty="0"/>
              <a:t>You already know how to form each letter.  Now we simply put them together to write the sound </a:t>
            </a:r>
            <a:r>
              <a:rPr lang="en-GB" dirty="0" err="1" smtClean="0"/>
              <a:t>ir.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872452" y="3754435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 smtClean="0">
                <a:solidFill>
                  <a:schemeClr val="tx1"/>
                </a:solidFill>
              </a:rPr>
              <a:t>ir</a:t>
            </a:r>
            <a:endParaRPr lang="en-GB" sz="9600" dirty="0">
              <a:solidFill>
                <a:schemeClr val="tx1"/>
              </a:solidFill>
            </a:endParaRPr>
          </a:p>
        </p:txBody>
      </p:sp>
      <p:pic>
        <p:nvPicPr>
          <p:cNvPr id="19" name="Picture 18" descr="Original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021" y="538701"/>
            <a:ext cx="2159669" cy="30852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874" y="561405"/>
            <a:ext cx="2144666" cy="30638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5" y="108628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77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476858" y="463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731326" y="3267019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</a:t>
            </a:r>
            <a:r>
              <a:rPr lang="en-GB" sz="2400" dirty="0" err="1" smtClean="0"/>
              <a:t>ir</a:t>
            </a:r>
            <a:r>
              <a:rPr lang="en-GB" sz="2400" dirty="0" smtClean="0"/>
              <a:t>’. </a:t>
            </a:r>
            <a:r>
              <a:rPr lang="en-GB" sz="2400" dirty="0"/>
              <a:t>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370" y="785111"/>
            <a:ext cx="114430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 smtClean="0"/>
              <a:t> d  </a:t>
            </a:r>
            <a:r>
              <a:rPr lang="en-GB" sz="2800" b="1" u="sng" dirty="0" err="1" smtClean="0"/>
              <a:t>ir</a:t>
            </a:r>
            <a:r>
              <a:rPr lang="en-GB" sz="2800" b="1" dirty="0" smtClean="0"/>
              <a:t>  t,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 smtClean="0"/>
              <a:t>dirt</a:t>
            </a:r>
            <a:r>
              <a:rPr lang="en-GB" dirty="0" smtClean="0"/>
              <a:t>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 </a:t>
            </a:r>
            <a:r>
              <a:rPr lang="en-GB" dirty="0"/>
              <a:t>have now read the word.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7" y="56286"/>
            <a:ext cx="1012458" cy="751825"/>
          </a:xfrm>
          <a:prstGeom prst="rect">
            <a:avLst/>
          </a:prstGeom>
        </p:spPr>
      </p:pic>
      <p:pic>
        <p:nvPicPr>
          <p:cNvPr id="9" name="Picture 8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46194"/>
              </p:ext>
            </p:extLst>
          </p:nvPr>
        </p:nvGraphicFramePr>
        <p:xfrm>
          <a:off x="908595" y="4060221"/>
          <a:ext cx="10769598" cy="25336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89866">
                  <a:extLst>
                    <a:ext uri="{9D8B030D-6E8A-4147-A177-3AD203B41FA5}">
                      <a16:colId xmlns:a16="http://schemas.microsoft.com/office/drawing/2014/main" val="1876325781"/>
                    </a:ext>
                  </a:extLst>
                </a:gridCol>
                <a:gridCol w="3589866">
                  <a:extLst>
                    <a:ext uri="{9D8B030D-6E8A-4147-A177-3AD203B41FA5}">
                      <a16:colId xmlns:a16="http://schemas.microsoft.com/office/drawing/2014/main" val="504652124"/>
                    </a:ext>
                  </a:extLst>
                </a:gridCol>
                <a:gridCol w="3589866">
                  <a:extLst>
                    <a:ext uri="{9D8B030D-6E8A-4147-A177-3AD203B41FA5}">
                      <a16:colId xmlns:a16="http://schemas.microsoft.com/office/drawing/2014/main" val="3958296565"/>
                    </a:ext>
                  </a:extLst>
                </a:gridCol>
              </a:tblGrid>
              <a:tr h="1266827"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dirt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shirt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girl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509055"/>
                  </a:ext>
                </a:extLst>
              </a:tr>
              <a:tr h="126682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first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twirl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bird</a:t>
                      </a:r>
                      <a:endParaRPr lang="en-GB" sz="4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96297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" y="3728684"/>
            <a:ext cx="1299108" cy="964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886" y="4693368"/>
            <a:ext cx="1387690" cy="388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3329" y="1227473"/>
            <a:ext cx="1848108" cy="7240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1166" y="4797935"/>
            <a:ext cx="1387690" cy="3880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1166" y="5951235"/>
            <a:ext cx="1387690" cy="3880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9507" y="5951234"/>
            <a:ext cx="1515211" cy="3957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371" y="5927539"/>
            <a:ext cx="1853326" cy="3826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4478" y="4707081"/>
            <a:ext cx="1631716" cy="3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0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9EE2DA-277C-417E-8371-9CEDF9E498FA}"/>
              </a:ext>
            </a:extLst>
          </p:cNvPr>
          <p:cNvSpPr txBox="1"/>
          <p:nvPr/>
        </p:nvSpPr>
        <p:spPr>
          <a:xfrm>
            <a:off x="214356" y="190366"/>
            <a:ext cx="483141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Each day we are going to focus on a different sound.</a:t>
            </a:r>
          </a:p>
          <a:p>
            <a:endParaRPr lang="en-GB" sz="2800" b="1" dirty="0"/>
          </a:p>
          <a:p>
            <a:r>
              <a:rPr lang="en-GB" sz="2000" dirty="0"/>
              <a:t>Please choose from set </a:t>
            </a:r>
            <a:r>
              <a:rPr lang="en-GB" sz="2000" dirty="0" smtClean="0"/>
              <a:t>1 or set 2.  Each day, for phonics, </a:t>
            </a:r>
            <a:r>
              <a:rPr lang="en-GB" sz="2000" dirty="0"/>
              <a:t>there will be a video to watch and some words to read linked to the taught sound</a:t>
            </a:r>
            <a:r>
              <a:rPr lang="en-GB" sz="2000" dirty="0" smtClean="0"/>
              <a:t>. </a:t>
            </a:r>
            <a:endParaRPr lang="en-GB" sz="2000" dirty="0"/>
          </a:p>
          <a:p>
            <a:r>
              <a:rPr lang="en-GB" sz="2000" dirty="0"/>
              <a:t>Here are the sounds which are in each </a:t>
            </a:r>
            <a:r>
              <a:rPr lang="en-GB" sz="2000" dirty="0" smtClean="0"/>
              <a:t>set1 and set 2.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Please contact the school if you are not sure which set your child should be focusing </a:t>
            </a:r>
            <a:r>
              <a:rPr lang="en-GB" sz="2000" dirty="0" smtClean="0"/>
              <a:t>on, or whether you’re unsure if your child does guided reading rather than phonics.</a:t>
            </a:r>
          </a:p>
          <a:p>
            <a:endParaRPr lang="en-GB" sz="2000" dirty="0" smtClean="0"/>
          </a:p>
          <a:p>
            <a:endParaRPr lang="en-GB" dirty="0"/>
          </a:p>
          <a:p>
            <a:pPr algn="ctr"/>
            <a:r>
              <a:rPr lang="en-GB" sz="2800" b="1" dirty="0"/>
              <a:t>Then, play some phonics games!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EA14A-9510-4AA4-91F9-18F2DED37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771" y="3340015"/>
            <a:ext cx="7058555" cy="1729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246C1-7CCA-4837-BAA1-BE61EDAC8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5"/>
          <a:stretch/>
        </p:blipFill>
        <p:spPr>
          <a:xfrm>
            <a:off x="5045771" y="5402674"/>
            <a:ext cx="7058555" cy="1088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456" y="964857"/>
            <a:ext cx="4121184" cy="1253592"/>
          </a:xfrm>
          <a:prstGeom prst="rect">
            <a:avLst/>
          </a:prstGeom>
        </p:spPr>
      </p:pic>
      <p:pic>
        <p:nvPicPr>
          <p:cNvPr id="7" name="Picture 6" descr="Original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698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Thursday </a:t>
            </a:r>
            <a:r>
              <a:rPr lang="en-GB" sz="3200" dirty="0" smtClean="0"/>
              <a:t>11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February 2021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506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b="1" dirty="0" smtClean="0"/>
          </a:p>
          <a:p>
            <a:r>
              <a:rPr lang="en-GB" sz="2400" b="1" dirty="0">
                <a:hlinkClick r:id="rId2"/>
              </a:rPr>
              <a:t>https://</a:t>
            </a:r>
            <a:r>
              <a:rPr lang="en-GB" sz="2400" b="1" dirty="0" smtClean="0">
                <a:hlinkClick r:id="rId2"/>
              </a:rPr>
              <a:t>schools.ruthmiskin.com/training/view/DYjgzRuS/V4S8qv0j</a:t>
            </a:r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dirty="0" smtClean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</a:t>
            </a:r>
            <a:r>
              <a:rPr lang="en-GB" sz="2400" b="0" i="1" dirty="0" smtClean="0">
                <a:effectLst/>
              </a:rPr>
              <a:t>– w’</a:t>
            </a:r>
            <a:endParaRPr lang="en-GB" sz="2400" b="0" i="1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w</a:t>
            </a:r>
            <a:r>
              <a:rPr lang="en-GB" sz="2400" dirty="0" smtClean="0"/>
              <a:t>?</a:t>
            </a:r>
            <a:endParaRPr lang="en-GB" sz="2400" dirty="0">
              <a:effectLst/>
            </a:endParaRPr>
          </a:p>
        </p:txBody>
      </p:sp>
      <p:pic>
        <p:nvPicPr>
          <p:cNvPr id="9" name="Picture 8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86" y="444179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06017" y="2050645"/>
            <a:ext cx="4340000" cy="3200847"/>
            <a:chOff x="106017" y="2050645"/>
            <a:chExt cx="4340000" cy="320084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7330" y="2050645"/>
              <a:ext cx="2238687" cy="320084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06017" y="2079224"/>
              <a:ext cx="2056135" cy="31722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8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824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Today’s sound is w.  Can you say </a:t>
            </a:r>
            <a:r>
              <a:rPr lang="en-GB" sz="3600" b="1" dirty="0"/>
              <a:t>w</a:t>
            </a:r>
            <a:r>
              <a:rPr lang="en-GB" sz="3600" b="1" dirty="0" smtClean="0"/>
              <a:t>, </a:t>
            </a:r>
            <a:r>
              <a:rPr lang="en-GB" sz="3600" b="1" dirty="0"/>
              <a:t>w</a:t>
            </a:r>
            <a:r>
              <a:rPr lang="en-GB" sz="3600" b="1" dirty="0" smtClean="0"/>
              <a:t>, </a:t>
            </a:r>
            <a:r>
              <a:rPr lang="en-GB" sz="3600" b="1" dirty="0"/>
              <a:t>w</a:t>
            </a:r>
            <a:r>
              <a:rPr lang="en-GB" dirty="0" smtClean="0"/>
              <a:t> to your adult?</a:t>
            </a:r>
          </a:p>
          <a:p>
            <a:pPr algn="ctr"/>
            <a:r>
              <a:rPr lang="en-GB" dirty="0" smtClean="0"/>
              <a:t>I have some pictures of things that begin with the sound </a:t>
            </a:r>
            <a:r>
              <a:rPr lang="en-GB" sz="3200" b="1" dirty="0"/>
              <a:t>w</a:t>
            </a:r>
            <a:r>
              <a:rPr lang="en-GB" dirty="0" smtClean="0"/>
              <a:t>. </a:t>
            </a:r>
          </a:p>
          <a:p>
            <a:pPr algn="ctr"/>
            <a:r>
              <a:rPr lang="en-GB" dirty="0" smtClean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26302" y="3091723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  </a:t>
            </a:r>
            <a:r>
              <a:rPr lang="en-GB" sz="2400" dirty="0" err="1" smtClean="0"/>
              <a:t>d</a:t>
            </a:r>
            <a:r>
              <a:rPr lang="en-GB" sz="2400" dirty="0" smtClean="0"/>
              <a:t>   dinosaur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17828" y="3807774"/>
            <a:ext cx="2099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Look at the picture on the left.  </a:t>
            </a:r>
          </a:p>
          <a:p>
            <a:pPr algn="ctr"/>
            <a:r>
              <a:rPr lang="en-GB" dirty="0" smtClean="0"/>
              <a:t>Can you see  the worm?  When you see this picture, as quick as you can say </a:t>
            </a:r>
            <a:r>
              <a:rPr lang="en-GB" sz="3600" dirty="0" err="1" smtClean="0"/>
              <a:t>w,w,worm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70666" y="3817956"/>
            <a:ext cx="422874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Hiding behind the worm is the </a:t>
            </a:r>
          </a:p>
          <a:p>
            <a:pPr algn="ctr"/>
            <a:r>
              <a:rPr lang="en-GB" dirty="0" smtClean="0"/>
              <a:t>grapheme </a:t>
            </a:r>
            <a:r>
              <a:rPr lang="en-GB" sz="4000" dirty="0"/>
              <a:t>w</a:t>
            </a:r>
            <a:r>
              <a:rPr lang="en-GB" dirty="0" smtClean="0"/>
              <a:t>.  </a:t>
            </a:r>
          </a:p>
          <a:p>
            <a:pPr algn="ctr"/>
            <a:r>
              <a:rPr lang="en-GB" dirty="0" smtClean="0"/>
              <a:t>Can you point to it and say </a:t>
            </a:r>
            <a:r>
              <a:rPr lang="en-GB" sz="3200" dirty="0"/>
              <a:t>w</a:t>
            </a:r>
            <a:r>
              <a:rPr lang="en-GB" dirty="0" smtClean="0"/>
              <a:t>?</a:t>
            </a:r>
          </a:p>
          <a:p>
            <a:pPr algn="ctr"/>
            <a:r>
              <a:rPr lang="en-GB" sz="2000" dirty="0" smtClean="0"/>
              <a:t>When you see this side of the card say </a:t>
            </a:r>
            <a:r>
              <a:rPr lang="en-GB" sz="4800" dirty="0"/>
              <a:t>w</a:t>
            </a:r>
            <a:r>
              <a:rPr lang="en-GB" sz="2800" dirty="0" smtClean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466106" y="3553388"/>
            <a:ext cx="2056135" cy="31722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70" y="3322323"/>
            <a:ext cx="2238687" cy="320084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30629" y="731520"/>
            <a:ext cx="2931356" cy="2165326"/>
            <a:chOff x="106017" y="2050645"/>
            <a:chExt cx="4340000" cy="320084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7330" y="2050645"/>
              <a:ext cx="2238687" cy="3200847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06017" y="2079224"/>
              <a:ext cx="2056135" cy="31722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8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w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t="29809" r="6318" b="27524"/>
          <a:stretch/>
        </p:blipFill>
        <p:spPr>
          <a:xfrm>
            <a:off x="4321129" y="1395798"/>
            <a:ext cx="6051472" cy="2066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49666" y="3014449"/>
            <a:ext cx="1745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  </a:t>
            </a:r>
            <a:r>
              <a:rPr lang="en-GB" sz="2400" dirty="0" err="1" smtClean="0"/>
              <a:t>w</a:t>
            </a:r>
            <a:r>
              <a:rPr lang="en-GB" sz="2400" dirty="0" smtClean="0"/>
              <a:t>  wood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80689" y="1359115"/>
            <a:ext cx="178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  </a:t>
            </a:r>
            <a:r>
              <a:rPr lang="en-GB" sz="2800" dirty="0" err="1" smtClean="0"/>
              <a:t>w</a:t>
            </a:r>
            <a:r>
              <a:rPr lang="en-GB" sz="2800" dirty="0" smtClean="0"/>
              <a:t>  web</a:t>
            </a:r>
            <a:endParaRPr lang="en-GB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5479834" y="3000490"/>
            <a:ext cx="201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</a:t>
            </a:r>
            <a:r>
              <a:rPr lang="en-GB" sz="2400" dirty="0" smtClean="0"/>
              <a:t>  </a:t>
            </a:r>
            <a:r>
              <a:rPr lang="en-GB" sz="2400" dirty="0" err="1" smtClean="0"/>
              <a:t>w</a:t>
            </a:r>
            <a:r>
              <a:rPr lang="en-GB" sz="2400" dirty="0" smtClean="0"/>
              <a:t>  window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074426" y="2998278"/>
            <a:ext cx="162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</a:t>
            </a:r>
            <a:r>
              <a:rPr lang="en-GB" sz="2400" dirty="0" smtClean="0"/>
              <a:t>  </a:t>
            </a:r>
            <a:r>
              <a:rPr lang="en-GB" sz="2400" dirty="0" err="1" smtClean="0"/>
              <a:t>w</a:t>
            </a:r>
            <a:r>
              <a:rPr lang="en-GB" sz="2400" dirty="0" smtClean="0"/>
              <a:t>  witch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34934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Below, I have given you some cards.  Point to each one and say </a:t>
            </a:r>
            <a:r>
              <a:rPr lang="en-GB" sz="3200" dirty="0" smtClean="0"/>
              <a:t>worm </a:t>
            </a:r>
            <a:r>
              <a:rPr lang="en-GB" dirty="0" smtClean="0"/>
              <a:t>or </a:t>
            </a:r>
            <a:r>
              <a:rPr lang="en-GB" sz="3200" dirty="0" smtClean="0"/>
              <a:t>w.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1497" y="3787830"/>
            <a:ext cx="295658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let’s have a go at writing the sound </a:t>
            </a:r>
            <a:r>
              <a:rPr lang="en-GB" sz="3600" dirty="0"/>
              <a:t>w</a:t>
            </a:r>
            <a:r>
              <a:rPr lang="en-GB" dirty="0" smtClean="0"/>
              <a:t>.  Use your finger and move it over the picture card saying, </a:t>
            </a:r>
            <a:r>
              <a:rPr lang="en-GB" sz="2400" dirty="0" smtClean="0"/>
              <a:t>“Down, up, down, up”. </a:t>
            </a:r>
            <a:r>
              <a:rPr lang="en-GB" dirty="0" smtClean="0"/>
              <a:t>or </a:t>
            </a:r>
            <a:r>
              <a:rPr lang="en-GB" sz="2400" dirty="0" err="1" smtClean="0"/>
              <a:t>w,w,w,w</a:t>
            </a:r>
            <a:r>
              <a:rPr lang="en-GB" sz="2400" dirty="0" smtClean="0"/>
              <a:t>, </a:t>
            </a:r>
            <a:r>
              <a:rPr lang="en-GB" dirty="0" smtClean="0"/>
              <a:t>until you have traced the whole grapheme.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184571" y="4064829"/>
            <a:ext cx="1463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Now have a turn on your own.  Keep practising, saying the sound, until you get it right.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00" y="654670"/>
            <a:ext cx="2066184" cy="29542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183" y="654669"/>
            <a:ext cx="2103091" cy="30069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172" y="3787830"/>
            <a:ext cx="2081544" cy="29761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" y="40029"/>
            <a:ext cx="1299108" cy="9646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374666" y="3787830"/>
            <a:ext cx="1863576" cy="2937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471424" y="624804"/>
            <a:ext cx="1997765" cy="3036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29682" y="615562"/>
            <a:ext cx="2049449" cy="3046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28436" y="615562"/>
            <a:ext cx="2056135" cy="3046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</a:p>
        </p:txBody>
      </p:sp>
      <p:pic>
        <p:nvPicPr>
          <p:cNvPr id="16" name="Picture 15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4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E4EE3D-E6F2-4672-AF00-191DFF013EFD}"/>
              </a:ext>
            </a:extLst>
          </p:cNvPr>
          <p:cNvSpPr txBox="1"/>
          <p:nvPr/>
        </p:nvSpPr>
        <p:spPr>
          <a:xfrm>
            <a:off x="1185655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E90AB-67BE-4C8F-9B9B-E6137D85070E}"/>
              </a:ext>
            </a:extLst>
          </p:cNvPr>
          <p:cNvSpPr txBox="1"/>
          <p:nvPr/>
        </p:nvSpPr>
        <p:spPr>
          <a:xfrm>
            <a:off x="251223" y="303043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</a:t>
            </a:r>
            <a:r>
              <a:rPr lang="en-GB" sz="2400" dirty="0" smtClean="0"/>
              <a:t>‘w’. </a:t>
            </a:r>
            <a:r>
              <a:rPr lang="en-GB" sz="2400" dirty="0"/>
              <a:t>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4203" y="722106"/>
            <a:ext cx="10564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400" b="1" dirty="0"/>
              <a:t>w</a:t>
            </a:r>
            <a:r>
              <a:rPr lang="en-GB" sz="2800" b="1" dirty="0" smtClean="0"/>
              <a:t>,       </a:t>
            </a:r>
            <a:r>
              <a:rPr lang="en-GB" sz="2800" b="1" dirty="0"/>
              <a:t>e</a:t>
            </a:r>
            <a:r>
              <a:rPr lang="en-GB" sz="2800" b="1" dirty="0" smtClean="0"/>
              <a:t>,       </a:t>
            </a:r>
            <a:r>
              <a:rPr lang="en-GB" sz="2800" b="1" dirty="0"/>
              <a:t>b</a:t>
            </a:r>
            <a:r>
              <a:rPr lang="en-GB" sz="2800" b="1" dirty="0" smtClean="0"/>
              <a:t>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 smtClean="0"/>
              <a:t>web</a:t>
            </a:r>
            <a:r>
              <a:rPr lang="en-GB" dirty="0" smtClean="0"/>
              <a:t>. </a:t>
            </a:r>
            <a:endParaRPr lang="en-GB" dirty="0"/>
          </a:p>
          <a:p>
            <a:r>
              <a:rPr lang="en-GB" dirty="0"/>
              <a:t>I have now read the word.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7" y="56286"/>
            <a:ext cx="1012458" cy="751825"/>
          </a:xfrm>
          <a:prstGeom prst="rect">
            <a:avLst/>
          </a:prstGeom>
        </p:spPr>
      </p:pic>
      <p:pic>
        <p:nvPicPr>
          <p:cNvPr id="12" name="Picture 11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69399"/>
              </p:ext>
            </p:extLst>
          </p:nvPr>
        </p:nvGraphicFramePr>
        <p:xfrm>
          <a:off x="1237555" y="3953760"/>
          <a:ext cx="10205508" cy="27082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02754">
                  <a:extLst>
                    <a:ext uri="{9D8B030D-6E8A-4147-A177-3AD203B41FA5}">
                      <a16:colId xmlns:a16="http://schemas.microsoft.com/office/drawing/2014/main" val="1807040085"/>
                    </a:ext>
                  </a:extLst>
                </a:gridCol>
                <a:gridCol w="5102754">
                  <a:extLst>
                    <a:ext uri="{9D8B030D-6E8A-4147-A177-3AD203B41FA5}">
                      <a16:colId xmlns:a16="http://schemas.microsoft.com/office/drawing/2014/main" val="3284478419"/>
                    </a:ext>
                  </a:extLst>
                </a:gridCol>
              </a:tblGrid>
              <a:tr h="1354148"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wet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win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673"/>
                  </a:ext>
                </a:extLst>
              </a:tr>
              <a:tr h="1354148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web</a:t>
                      </a:r>
                      <a:endParaRPr lang="en-GB" sz="4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wish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543449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5" y="3492095"/>
            <a:ext cx="1299108" cy="964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864" y="4556287"/>
            <a:ext cx="1188888" cy="4990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213" y="4596590"/>
            <a:ext cx="1188888" cy="4990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245" y="6014973"/>
            <a:ext cx="1188888" cy="499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121" y="5910469"/>
            <a:ext cx="1739075" cy="499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7245" y="1092396"/>
            <a:ext cx="1581371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8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491241" y="-1423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b="1" dirty="0" smtClean="0"/>
          </a:p>
          <a:p>
            <a:r>
              <a:rPr lang="en-GB" sz="2400" b="1" dirty="0">
                <a:hlinkClick r:id="rId2"/>
              </a:rPr>
              <a:t>https://</a:t>
            </a:r>
            <a:r>
              <a:rPr lang="en-GB" sz="2400" b="1" dirty="0" smtClean="0">
                <a:hlinkClick r:id="rId2"/>
              </a:rPr>
              <a:t>schools.ruthmiskin.com/training/view/8qUVwgwf/Dohsosoo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</a:t>
            </a:r>
            <a:r>
              <a:rPr lang="en-GB" sz="2400" b="0" i="1" dirty="0" smtClean="0">
                <a:effectLst/>
              </a:rPr>
              <a:t>Phonics  </a:t>
            </a:r>
            <a:r>
              <a:rPr lang="en-GB" sz="2400" b="0" i="1" dirty="0">
                <a:effectLst/>
              </a:rPr>
              <a:t>Lesson - Set </a:t>
            </a:r>
            <a:r>
              <a:rPr lang="en-GB" sz="2400" b="0" i="1" dirty="0" smtClean="0">
                <a:effectLst/>
              </a:rPr>
              <a:t>2 sound ‘oy’</a:t>
            </a:r>
            <a:endParaRPr lang="en-GB" sz="2400" b="0" i="1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 smtClean="0">
                <a:effectLst/>
              </a:rPr>
              <a:t>oy’ </a:t>
            </a:r>
            <a:r>
              <a:rPr lang="en-GB" sz="2400" dirty="0">
                <a:effectLst/>
              </a:rPr>
              <a:t>sound in it?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9" y="45184"/>
            <a:ext cx="1254732" cy="931732"/>
          </a:xfrm>
          <a:prstGeom prst="rect">
            <a:avLst/>
          </a:prstGeom>
        </p:spPr>
      </p:pic>
      <p:pic>
        <p:nvPicPr>
          <p:cNvPr id="10" name="Picture 9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286" y="427318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083" y="3424733"/>
            <a:ext cx="2236208" cy="2386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smtClean="0">
                <a:solidFill>
                  <a:schemeClr val="tx1"/>
                </a:solidFill>
              </a:rPr>
              <a:t>oy</a:t>
            </a:r>
            <a:endParaRPr lang="en-GB" sz="9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848" y="1981938"/>
            <a:ext cx="2410161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47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sz="2400" dirty="0" smtClean="0"/>
              <a:t>oy</a:t>
            </a:r>
            <a:r>
              <a:rPr lang="en-GB" dirty="0" smtClean="0"/>
              <a:t>.  </a:t>
            </a:r>
          </a:p>
          <a:p>
            <a:pPr algn="ctr"/>
            <a:r>
              <a:rPr lang="en-GB" dirty="0" smtClean="0"/>
              <a:t>Can </a:t>
            </a:r>
            <a:r>
              <a:rPr lang="en-GB" dirty="0"/>
              <a:t>you say </a:t>
            </a:r>
            <a:r>
              <a:rPr lang="en-GB" dirty="0" smtClean="0"/>
              <a:t> </a:t>
            </a:r>
            <a:r>
              <a:rPr lang="en-GB" sz="3600" b="1" dirty="0" smtClean="0"/>
              <a:t>oy, oy, oy </a:t>
            </a:r>
            <a:r>
              <a:rPr lang="en-GB" dirty="0" smtClean="0"/>
              <a:t>to </a:t>
            </a:r>
            <a:r>
              <a:rPr lang="en-GB" dirty="0"/>
              <a:t>your adult</a:t>
            </a:r>
            <a:r>
              <a:rPr lang="en-GB" dirty="0" smtClean="0"/>
              <a:t>?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Look at the picture on your left.  What can you see?</a:t>
            </a:r>
          </a:p>
          <a:p>
            <a:pPr algn="ctr"/>
            <a:r>
              <a:rPr lang="en-GB" dirty="0" smtClean="0"/>
              <a:t>Can you see the boy playing with a toy? Yes that’s right they are saying,</a:t>
            </a:r>
            <a:endParaRPr lang="en-GB" dirty="0"/>
          </a:p>
          <a:p>
            <a:pPr algn="ctr"/>
            <a:r>
              <a:rPr lang="en-GB" sz="2800" dirty="0" smtClean="0"/>
              <a:t>“</a:t>
            </a:r>
            <a:r>
              <a:rPr lang="en-GB" sz="3600" b="1" dirty="0" smtClean="0"/>
              <a:t>oy, toy to enjoy</a:t>
            </a:r>
            <a:r>
              <a:rPr lang="en-GB" sz="2800" dirty="0" smtClean="0"/>
              <a:t>”</a:t>
            </a:r>
          </a:p>
          <a:p>
            <a:pPr algn="ctr"/>
            <a:r>
              <a:rPr lang="en-GB" dirty="0" smtClean="0"/>
              <a:t>Let’s Fred Talk some ‘oy’ words.</a:t>
            </a:r>
          </a:p>
          <a:p>
            <a:pPr algn="ctr"/>
            <a:r>
              <a:rPr lang="en-GB" sz="3600" dirty="0"/>
              <a:t>t</a:t>
            </a:r>
            <a:r>
              <a:rPr lang="en-GB" sz="3600" u="sng" dirty="0" smtClean="0"/>
              <a:t>oy</a:t>
            </a:r>
            <a:r>
              <a:rPr lang="en-GB" sz="3600" dirty="0" smtClean="0"/>
              <a:t>      j</a:t>
            </a:r>
            <a:r>
              <a:rPr lang="en-GB" sz="3600" u="sng" dirty="0" smtClean="0"/>
              <a:t>oy</a:t>
            </a:r>
            <a:r>
              <a:rPr lang="en-GB" sz="3600" dirty="0" smtClean="0"/>
              <a:t>     </a:t>
            </a:r>
            <a:r>
              <a:rPr lang="en-GB" sz="3600" dirty="0"/>
              <a:t>b</a:t>
            </a:r>
            <a:r>
              <a:rPr lang="en-GB" sz="3600" u="sng" dirty="0" smtClean="0"/>
              <a:t>oy</a:t>
            </a:r>
            <a:r>
              <a:rPr lang="en-GB" sz="3600" dirty="0" smtClean="0"/>
              <a:t>.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64377" y="3753013"/>
            <a:ext cx="3683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When we see the picture </a:t>
            </a:r>
          </a:p>
          <a:p>
            <a:pPr algn="ctr"/>
            <a:r>
              <a:rPr lang="en-GB" dirty="0" smtClean="0"/>
              <a:t>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“oy, toy to enjoy”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 the other side of the card is the digraph, oy.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 smtClean="0"/>
              <a:t>These letters are </a:t>
            </a:r>
          </a:p>
          <a:p>
            <a:pPr algn="ctr"/>
            <a:r>
              <a:rPr lang="en-GB" sz="2400" dirty="0" smtClean="0"/>
              <a:t>special friends</a:t>
            </a:r>
            <a:r>
              <a:rPr lang="en-GB" sz="2000" dirty="0" smtClean="0"/>
              <a:t>.  </a:t>
            </a:r>
          </a:p>
          <a:p>
            <a:pPr algn="ctr"/>
            <a:r>
              <a:rPr lang="en-GB" sz="2000" dirty="0" smtClean="0"/>
              <a:t>They are two letters that make one sound.  When we see them we say,</a:t>
            </a:r>
          </a:p>
          <a:p>
            <a:pPr algn="ctr"/>
            <a:r>
              <a:rPr lang="en-GB" sz="3600" dirty="0" smtClean="0"/>
              <a:t>oy</a:t>
            </a:r>
            <a:r>
              <a:rPr lang="en-GB" sz="2000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8661" y="3753013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smtClean="0">
                <a:solidFill>
                  <a:schemeClr val="tx1"/>
                </a:solidFill>
              </a:rPr>
              <a:t>oy</a:t>
            </a:r>
            <a:endParaRPr lang="en-GB" sz="9600" dirty="0">
              <a:solidFill>
                <a:schemeClr val="tx1"/>
              </a:solidFill>
            </a:endParaRPr>
          </a:p>
        </p:txBody>
      </p:sp>
      <p:pic>
        <p:nvPicPr>
          <p:cNvPr id="9" name="Picture 8" descr="Original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5" y="307604"/>
            <a:ext cx="2410161" cy="3077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5" y="3556019"/>
            <a:ext cx="2410161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78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Below, I have given you some cards.  Point to each one and say </a:t>
            </a:r>
            <a:r>
              <a:rPr lang="en-GB" sz="3200" b="1" dirty="0" smtClean="0"/>
              <a:t>oy</a:t>
            </a:r>
            <a:r>
              <a:rPr lang="en-GB" dirty="0" smtClean="0"/>
              <a:t> or </a:t>
            </a:r>
            <a:r>
              <a:rPr lang="en-GB" sz="3200" dirty="0" smtClean="0"/>
              <a:t>oy, toy to enjoy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596743" y="4200267"/>
            <a:ext cx="16478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Now have a turn on your own.  Keep practising, saying the sound, until you get it right.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436838" y="590970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smtClean="0">
                <a:solidFill>
                  <a:schemeClr val="tx1"/>
                </a:solidFill>
              </a:rPr>
              <a:t>oy</a:t>
            </a:r>
            <a:endParaRPr lang="en-GB" sz="9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4061768"/>
            <a:ext cx="2525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 smtClean="0"/>
              <a:t>oy</a:t>
            </a:r>
            <a:r>
              <a:rPr lang="en-GB" dirty="0" smtClean="0"/>
              <a:t>.  </a:t>
            </a:r>
            <a:r>
              <a:rPr lang="en-GB" dirty="0"/>
              <a:t>You already know how to form each letter.  Now we simply put them together to write the sound </a:t>
            </a:r>
            <a:r>
              <a:rPr lang="en-GB" dirty="0" smtClean="0"/>
              <a:t>oy.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872452" y="3754435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smtClean="0">
                <a:solidFill>
                  <a:schemeClr val="tx1"/>
                </a:solidFill>
              </a:rPr>
              <a:t>oy</a:t>
            </a:r>
            <a:endParaRPr lang="en-GB" sz="9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50064" y="590970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smtClean="0">
                <a:solidFill>
                  <a:schemeClr val="tx1"/>
                </a:solidFill>
              </a:rPr>
              <a:t>oy</a:t>
            </a:r>
            <a:endParaRPr lang="en-GB" sz="9600" dirty="0">
              <a:solidFill>
                <a:schemeClr val="tx1"/>
              </a:solidFill>
            </a:endParaRPr>
          </a:p>
        </p:txBody>
      </p:sp>
      <p:pic>
        <p:nvPicPr>
          <p:cNvPr id="13" name="Picture 12" descr="Original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593" y="375539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93" y="568954"/>
            <a:ext cx="2410161" cy="30770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271" y="551910"/>
            <a:ext cx="2410161" cy="30770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5" y="108628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50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476842" y="-95042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731326" y="3245305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</a:t>
            </a:r>
            <a:r>
              <a:rPr lang="en-GB" sz="2400" dirty="0" smtClean="0"/>
              <a:t>oy’. </a:t>
            </a:r>
            <a:r>
              <a:rPr lang="en-GB" sz="2400" dirty="0"/>
              <a:t>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617" y="679743"/>
            <a:ext cx="114855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 smtClean="0"/>
              <a:t>b   </a:t>
            </a:r>
            <a:r>
              <a:rPr lang="en-GB" sz="2800" b="1" u="sng" dirty="0" smtClean="0"/>
              <a:t>oy</a:t>
            </a:r>
            <a:r>
              <a:rPr lang="en-GB" sz="2800" b="1" dirty="0" smtClean="0"/>
              <a:t>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 smtClean="0"/>
              <a:t>boy</a:t>
            </a:r>
            <a:r>
              <a:rPr lang="en-GB" dirty="0" smtClean="0"/>
              <a:t>. </a:t>
            </a:r>
            <a:endParaRPr lang="en-GB" dirty="0"/>
          </a:p>
          <a:p>
            <a:endParaRPr lang="en-GB" dirty="0"/>
          </a:p>
          <a:p>
            <a:r>
              <a:rPr lang="en-GB" dirty="0"/>
              <a:t>I have now read the word.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7" y="56286"/>
            <a:ext cx="1012458" cy="751825"/>
          </a:xfrm>
          <a:prstGeom prst="rect">
            <a:avLst/>
          </a:prstGeom>
        </p:spPr>
      </p:pic>
      <p:pic>
        <p:nvPicPr>
          <p:cNvPr id="9" name="Picture 8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692418"/>
              </p:ext>
            </p:extLst>
          </p:nvPr>
        </p:nvGraphicFramePr>
        <p:xfrm>
          <a:off x="1237555" y="4188435"/>
          <a:ext cx="10414514" cy="2336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7257">
                  <a:extLst>
                    <a:ext uri="{9D8B030D-6E8A-4147-A177-3AD203B41FA5}">
                      <a16:colId xmlns:a16="http://schemas.microsoft.com/office/drawing/2014/main" val="1408055323"/>
                    </a:ext>
                  </a:extLst>
                </a:gridCol>
                <a:gridCol w="5207257">
                  <a:extLst>
                    <a:ext uri="{9D8B030D-6E8A-4147-A177-3AD203B41FA5}">
                      <a16:colId xmlns:a16="http://schemas.microsoft.com/office/drawing/2014/main" val="3459422241"/>
                    </a:ext>
                  </a:extLst>
                </a:gridCol>
              </a:tblGrid>
              <a:tr h="1168259"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toy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joy</a:t>
                      </a:r>
                      <a:endParaRPr lang="en-GB" sz="4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613344"/>
                  </a:ext>
                </a:extLst>
              </a:tr>
              <a:tr h="1168259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boy</a:t>
                      </a:r>
                      <a:endParaRPr lang="en-GB" sz="4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annoy</a:t>
                      </a:r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67902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752" y="4884536"/>
            <a:ext cx="904242" cy="369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644" y="4931073"/>
            <a:ext cx="892512" cy="3645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563" y="6052061"/>
            <a:ext cx="904242" cy="369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914" y="6082662"/>
            <a:ext cx="1572922" cy="404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" y="3626095"/>
            <a:ext cx="1299108" cy="9646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8332" y="1115447"/>
            <a:ext cx="190717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75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Friday </a:t>
            </a:r>
            <a:r>
              <a:rPr lang="en-GB" sz="3200" dirty="0" smtClean="0"/>
              <a:t>12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February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reading and writing tricky words.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91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schools.ruthmiskin.com/training/view/FYSgNDei/2dndPNTi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r>
              <a:rPr lang="en-GB" sz="2400" dirty="0" smtClean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</a:t>
            </a:r>
            <a:r>
              <a:rPr lang="en-GB" sz="2400" b="0" i="1" dirty="0" smtClean="0">
                <a:effectLst/>
              </a:rPr>
              <a:t>Speed sounds j with Ruth.’</a:t>
            </a:r>
            <a:endParaRPr lang="en-GB" sz="2400" b="0" i="1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</a:t>
            </a:r>
            <a:r>
              <a:rPr lang="en-GB" sz="2400" dirty="0" smtClean="0"/>
              <a:t>j?</a:t>
            </a:r>
            <a:endParaRPr lang="en-GB" sz="2400" dirty="0">
              <a:effectLst/>
            </a:endParaRPr>
          </a:p>
        </p:txBody>
      </p:sp>
      <p:pic>
        <p:nvPicPr>
          <p:cNvPr id="9" name="Picture 8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484184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291" y="2991394"/>
            <a:ext cx="1756258" cy="25026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7382" y="2991394"/>
            <a:ext cx="1757651" cy="2515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3931920" y="98182"/>
            <a:ext cx="4872447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This week we are going to focus on some sounds that we know you find difficult. Remember you can never have too much practice.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73881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024" y="12893"/>
            <a:ext cx="113777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Set 1 sound spelling</a:t>
            </a:r>
          </a:p>
          <a:p>
            <a:r>
              <a:rPr lang="en-GB" sz="2400" dirty="0" smtClean="0"/>
              <a:t>Today we are going to revisit what we have learnt this week.</a:t>
            </a:r>
          </a:p>
          <a:p>
            <a:r>
              <a:rPr lang="en-GB" sz="2400" dirty="0" smtClean="0"/>
              <a:t>We have learnt the sounds </a:t>
            </a:r>
          </a:p>
          <a:p>
            <a:pPr algn="ctr"/>
            <a:r>
              <a:rPr lang="en-GB" sz="4400" dirty="0" err="1" smtClean="0"/>
              <a:t>j,v,y,w</a:t>
            </a:r>
            <a:endParaRPr lang="en-GB" sz="4400" dirty="0" smtClean="0"/>
          </a:p>
          <a:p>
            <a:r>
              <a:rPr lang="en-GB" sz="2800" dirty="0" smtClean="0"/>
              <a:t>Below I have placed some of the flashcards we have used this week.  Can you point to each one and say the picture word or the letter sound.  </a:t>
            </a:r>
            <a:endParaRPr lang="en-GB" sz="2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42" y="2654487"/>
            <a:ext cx="1299108" cy="9646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4" y="2687540"/>
            <a:ext cx="1246293" cy="925466"/>
          </a:xfrm>
          <a:prstGeom prst="rect">
            <a:avLst/>
          </a:prstGeom>
        </p:spPr>
      </p:pic>
      <p:pic>
        <p:nvPicPr>
          <p:cNvPr id="24" name="Picture 23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615" y="3042132"/>
            <a:ext cx="1160719" cy="16595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56" y="2997822"/>
            <a:ext cx="2484120" cy="248412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89381" y="4855507"/>
            <a:ext cx="1160412" cy="1678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j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792" y="4720592"/>
            <a:ext cx="2484120" cy="248412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2846709" y="3570225"/>
            <a:ext cx="1606732" cy="100584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004074" y="3823446"/>
            <a:ext cx="1428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 worm</a:t>
            </a:r>
            <a:endParaRPr lang="en-GB" sz="2400" dirty="0"/>
          </a:p>
        </p:txBody>
      </p:sp>
      <p:sp>
        <p:nvSpPr>
          <p:cNvPr id="19" name="Oval Callout 18"/>
          <p:cNvSpPr/>
          <p:nvPr/>
        </p:nvSpPr>
        <p:spPr>
          <a:xfrm>
            <a:off x="2811891" y="5218678"/>
            <a:ext cx="1606732" cy="100584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967248" y="5511566"/>
            <a:ext cx="139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06634" y="2997822"/>
            <a:ext cx="1196345" cy="16468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0138" y="2997822"/>
            <a:ext cx="1181731" cy="17318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7835" y="4853533"/>
            <a:ext cx="1079387" cy="161801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634306" y="2984582"/>
            <a:ext cx="1294848" cy="1742010"/>
            <a:chOff x="2014916" y="2366765"/>
            <a:chExt cx="2318484" cy="311673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14916" y="2366765"/>
              <a:ext cx="2318484" cy="2662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014916" y="5029201"/>
              <a:ext cx="2318484" cy="4542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         </a:t>
              </a:r>
              <a:r>
                <a:rPr lang="en-GB" sz="1000" dirty="0" err="1" smtClean="0"/>
                <a:t>vvvvvv</a:t>
              </a:r>
              <a:r>
                <a:rPr lang="en-GB" sz="1000" dirty="0" smtClean="0"/>
                <a:t> vulture.</a:t>
              </a:r>
              <a:endParaRPr lang="en-GB" sz="1000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8306634" y="4853533"/>
            <a:ext cx="1196345" cy="1615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dirty="0">
                <a:solidFill>
                  <a:schemeClr val="tx1"/>
                </a:solidFill>
              </a:rPr>
              <a:t>v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4714" y="4905446"/>
            <a:ext cx="1198170" cy="1707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0282267" y="4822009"/>
            <a:ext cx="1160412" cy="1678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j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8467" y="2969867"/>
            <a:ext cx="1181731" cy="173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75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024" y="12893"/>
            <a:ext cx="1188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Today we are going to revisit what we have learnt this week.</a:t>
            </a:r>
          </a:p>
          <a:p>
            <a:r>
              <a:rPr lang="en-GB" sz="2400" dirty="0" smtClean="0"/>
              <a:t>I have jumbled up some of the words we read this week.  Here is a recap of how to read them.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0" y="2747217"/>
            <a:ext cx="1299108" cy="9646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7" y="828776"/>
            <a:ext cx="1246293" cy="9254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16267" y="2293889"/>
            <a:ext cx="5981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Now it’s your turn.  Can you Fred talk, read the words?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40276" y="725038"/>
            <a:ext cx="115681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Here is my green word.</a:t>
            </a:r>
          </a:p>
          <a:p>
            <a:endParaRPr lang="en-GB" dirty="0" smtClean="0"/>
          </a:p>
          <a:p>
            <a:r>
              <a:rPr lang="en-GB" dirty="0" smtClean="0"/>
              <a:t>I </a:t>
            </a:r>
            <a:r>
              <a:rPr lang="en-GB" dirty="0"/>
              <a:t>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400" b="1" dirty="0" smtClean="0"/>
              <a:t>w</a:t>
            </a:r>
            <a:r>
              <a:rPr lang="en-GB" sz="2800" b="1" dirty="0" smtClean="0"/>
              <a:t>,       </a:t>
            </a:r>
            <a:r>
              <a:rPr lang="en-GB" sz="2800" b="1" dirty="0"/>
              <a:t>e</a:t>
            </a:r>
            <a:r>
              <a:rPr lang="en-GB" sz="2800" b="1" dirty="0" smtClean="0"/>
              <a:t>,       </a:t>
            </a:r>
            <a:r>
              <a:rPr lang="en-GB" sz="2800" b="1" dirty="0"/>
              <a:t>t</a:t>
            </a:r>
            <a:r>
              <a:rPr lang="en-GB" sz="2800" b="1" dirty="0" smtClean="0"/>
              <a:t>, </a:t>
            </a:r>
            <a:r>
              <a:rPr lang="en-GB" dirty="0" smtClean="0"/>
              <a:t>after </a:t>
            </a:r>
            <a:r>
              <a:rPr lang="en-GB" dirty="0"/>
              <a:t>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 smtClean="0"/>
              <a:t>wet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2" name="Picture 11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778" y="639545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157" y="3136660"/>
            <a:ext cx="3014614" cy="1330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944" y="792512"/>
            <a:ext cx="859638" cy="557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111" y="3136659"/>
            <a:ext cx="3467502" cy="1330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23" y="5079668"/>
            <a:ext cx="4035803" cy="1242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2753" y="5008645"/>
            <a:ext cx="2848981" cy="1313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7695" y="5008645"/>
            <a:ext cx="3777114" cy="13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73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010" y="0"/>
            <a:ext cx="11195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Now let’s practice writing the sounds we have learnt this week.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We learnt how to form the letters y, j, v, w.  Let’s practice writing them again.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Don’t forget to sit straight, hold your pencil the right way and say the sound as you write it.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82" y="1629542"/>
            <a:ext cx="11691257" cy="5093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532" y="1427393"/>
            <a:ext cx="1299108" cy="964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359" y="1629542"/>
            <a:ext cx="11317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y</a:t>
            </a:r>
            <a:r>
              <a:rPr lang="en-GB" sz="4800" dirty="0" smtClean="0">
                <a:latin typeface="Comic Sans MS" panose="030F0702030302020204" pitchFamily="66" charset="0"/>
              </a:rPr>
              <a:t>___________________________</a:t>
            </a:r>
          </a:p>
          <a:p>
            <a:endParaRPr lang="en-GB" sz="4800" dirty="0" smtClean="0">
              <a:latin typeface="Comic Sans MS" panose="030F0702030302020204" pitchFamily="66" charset="0"/>
            </a:endParaRPr>
          </a:p>
          <a:p>
            <a:r>
              <a:rPr lang="en-GB" sz="4800" dirty="0">
                <a:latin typeface="Comic Sans MS" panose="030F0702030302020204" pitchFamily="66" charset="0"/>
              </a:rPr>
              <a:t>j</a:t>
            </a:r>
            <a:r>
              <a:rPr lang="en-GB" sz="4800" dirty="0" smtClean="0">
                <a:latin typeface="Comic Sans MS" panose="030F0702030302020204" pitchFamily="66" charset="0"/>
              </a:rPr>
              <a:t>____________________________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  <a:p>
            <a:r>
              <a:rPr lang="en-GB" sz="4800" dirty="0">
                <a:latin typeface="Comic Sans MS" panose="030F0702030302020204" pitchFamily="66" charset="0"/>
              </a:rPr>
              <a:t>w</a:t>
            </a:r>
            <a:r>
              <a:rPr lang="en-GB" sz="4800" dirty="0" smtClean="0">
                <a:latin typeface="Comic Sans MS" panose="030F0702030302020204" pitchFamily="66" charset="0"/>
              </a:rPr>
              <a:t>____________________________</a:t>
            </a:r>
          </a:p>
          <a:p>
            <a:endParaRPr lang="en-GB" sz="4800" dirty="0" smtClean="0">
              <a:latin typeface="Comic Sans MS" panose="030F0702030302020204" pitchFamily="66" charset="0"/>
            </a:endParaRPr>
          </a:p>
          <a:p>
            <a:r>
              <a:rPr lang="en-GB" sz="4800" dirty="0">
                <a:latin typeface="Comic Sans MS" panose="030F0702030302020204" pitchFamily="66" charset="0"/>
              </a:rPr>
              <a:t>v</a:t>
            </a:r>
            <a:r>
              <a:rPr lang="en-GB" sz="4800" dirty="0" smtClean="0">
                <a:latin typeface="Comic Sans MS" panose="030F0702030302020204" pitchFamily="66" charset="0"/>
              </a:rPr>
              <a:t>____________________________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0" y="1715587"/>
            <a:ext cx="634292" cy="95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024" y="-130800"/>
            <a:ext cx="113777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/>
              <a:t>Today we are going to revisit what we have learnt this week.</a:t>
            </a:r>
          </a:p>
          <a:p>
            <a:endParaRPr lang="en-GB" sz="2000" dirty="0"/>
          </a:p>
          <a:p>
            <a:r>
              <a:rPr lang="en-GB" sz="2000" dirty="0" smtClean="0"/>
              <a:t>We have learnt the sounds 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o</a:t>
            </a:r>
            <a:r>
              <a:rPr lang="en-GB" sz="3600" dirty="0" smtClean="0">
                <a:latin typeface="Comic Sans MS" panose="030F0702030302020204" pitchFamily="66" charset="0"/>
              </a:rPr>
              <a:t>r, air, </a:t>
            </a:r>
            <a:r>
              <a:rPr lang="en-GB" sz="3600" dirty="0" err="1" smtClean="0">
                <a:latin typeface="Comic Sans MS" panose="030F0702030302020204" pitchFamily="66" charset="0"/>
              </a:rPr>
              <a:t>ir</a:t>
            </a:r>
            <a:r>
              <a:rPr lang="en-GB" sz="3600" dirty="0" smtClean="0">
                <a:latin typeface="Comic Sans MS" panose="030F0702030302020204" pitchFamily="66" charset="0"/>
              </a:rPr>
              <a:t>, oy  </a:t>
            </a:r>
          </a:p>
          <a:p>
            <a:r>
              <a:rPr lang="en-GB" sz="2800" dirty="0" smtClean="0"/>
              <a:t>Below I have placed some of the flashcards we have used this week.  Can you point to each one and say the picture word or the letter sound.  </a:t>
            </a:r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8401" t="1932" r="-466" b="-1932"/>
          <a:stretch/>
        </p:blipFill>
        <p:spPr>
          <a:xfrm>
            <a:off x="8426630" y="4975256"/>
            <a:ext cx="1076349" cy="15863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792" y="4720592"/>
            <a:ext cx="2484120" cy="24841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08" y="818051"/>
            <a:ext cx="1299108" cy="9646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5" y="2998085"/>
            <a:ext cx="1246293" cy="9254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/>
              <a:t>Set 2 Sounds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2937173" y="3308748"/>
            <a:ext cx="1606732" cy="100584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011153" y="3478347"/>
            <a:ext cx="153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o</a:t>
            </a:r>
            <a:r>
              <a:rPr lang="en-GB" sz="2000" dirty="0" smtClean="0">
                <a:latin typeface="Comic Sans MS" panose="030F0702030302020204" pitchFamily="66" charset="0"/>
              </a:rPr>
              <a:t>y, toy to enjoy.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26630" y="4990563"/>
            <a:ext cx="1308841" cy="1571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air</a:t>
            </a:r>
            <a:endParaRPr lang="en-GB" sz="6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73461" y="4934667"/>
            <a:ext cx="1172916" cy="1565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ir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2836637" y="5346732"/>
            <a:ext cx="1606732" cy="100584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854651" y="5545240"/>
            <a:ext cx="139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omic Sans MS" panose="030F0702030302020204" pitchFamily="66" charset="0"/>
              </a:rPr>
              <a:t>ir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332721" y="4985562"/>
            <a:ext cx="1172916" cy="1565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ir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12049" y="5039911"/>
            <a:ext cx="1209110" cy="1619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oy</a:t>
            </a: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35" name="Picture 34" descr="Original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3174" y="3061486"/>
            <a:ext cx="1282168" cy="16369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93" y="2997822"/>
            <a:ext cx="2484120" cy="24841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0415" y="3051532"/>
            <a:ext cx="1282168" cy="163691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476495" y="3061486"/>
            <a:ext cx="1209110" cy="1619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or</a:t>
            </a: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1384" y="2905995"/>
            <a:ext cx="1247718" cy="1782455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746764" y="3051532"/>
            <a:ext cx="1289560" cy="1761062"/>
            <a:chOff x="236509" y="1927008"/>
            <a:chExt cx="3681296" cy="515222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6509" y="1927008"/>
              <a:ext cx="3681296" cy="439661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36509" y="6313861"/>
              <a:ext cx="3681296" cy="7653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latin typeface="Comic Sans MS" panose="030F0702030302020204" pitchFamily="66" charset="0"/>
                </a:rPr>
                <a:t>a</a:t>
              </a:r>
              <a:r>
                <a:rPr lang="en-GB" sz="1000" dirty="0" smtClean="0">
                  <a:latin typeface="Comic Sans MS" panose="030F0702030302020204" pitchFamily="66" charset="0"/>
                </a:rPr>
                <a:t>ir, that’s not fair</a:t>
              </a:r>
              <a:r>
                <a:rPr lang="en-GB" sz="1050" dirty="0" smtClean="0">
                  <a:latin typeface="Comic Sans MS" panose="030F0702030302020204" pitchFamily="66" charset="0"/>
                </a:rPr>
                <a:t>!</a:t>
              </a:r>
              <a:endParaRPr lang="en-GB" sz="1050" dirty="0">
                <a:latin typeface="Comic Sans MS" panose="030F0702030302020204" pitchFamily="66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0263" y="2413916"/>
              <a:ext cx="1216361" cy="990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a</a:t>
              </a:r>
              <a:r>
                <a:rPr lang="en-GB" sz="1400" dirty="0" smtClean="0">
                  <a:latin typeface="Comic Sans MS" panose="030F0702030302020204" pitchFamily="66" charset="0"/>
                </a:rPr>
                <a:t>ir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672867" y="4934667"/>
            <a:ext cx="1488058" cy="1804820"/>
            <a:chOff x="272650" y="1860491"/>
            <a:chExt cx="3907209" cy="458053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0796" y="1860491"/>
              <a:ext cx="3829063" cy="4001058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272650" y="5738015"/>
              <a:ext cx="3907209" cy="7030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mic Sans MS" panose="030F0702030302020204" pitchFamily="66" charset="0"/>
                </a:rPr>
                <a:t>o</a:t>
              </a:r>
              <a:r>
                <a:rPr lang="en-GB" sz="1200" dirty="0" smtClean="0">
                  <a:latin typeface="Comic Sans MS" panose="030F0702030302020204" pitchFamily="66" charset="0"/>
                </a:rPr>
                <a:t>r shut the do</a:t>
              </a:r>
              <a:r>
                <a:rPr lang="en-GB" sz="1200" u="sng" dirty="0" smtClean="0">
                  <a:latin typeface="Comic Sans MS" panose="030F0702030302020204" pitchFamily="66" charset="0"/>
                </a:rPr>
                <a:t>or</a:t>
              </a:r>
              <a:endParaRPr lang="en-GB" sz="1200" u="sng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880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024" y="12893"/>
            <a:ext cx="1188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Today we are going to revisit what we have learnt this week.</a:t>
            </a:r>
          </a:p>
          <a:p>
            <a:r>
              <a:rPr lang="en-GB" sz="2400" dirty="0" smtClean="0"/>
              <a:t>I have jumbled up some of the words we read this week.  Here is a recap of how to read them.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9" y="2171976"/>
            <a:ext cx="1299108" cy="9646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7" y="828776"/>
            <a:ext cx="1246293" cy="9254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16267" y="2293889"/>
            <a:ext cx="5981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Now it’s your turn.  Can you Fred talk, read the words?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40276" y="725038"/>
            <a:ext cx="115681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Here is my green word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I </a:t>
            </a:r>
            <a:r>
              <a:rPr lang="en-GB" dirty="0"/>
              <a:t>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400" b="1" dirty="0"/>
              <a:t>f</a:t>
            </a:r>
            <a:r>
              <a:rPr lang="en-GB" sz="2800" b="1" dirty="0" smtClean="0"/>
              <a:t>,    air,  </a:t>
            </a:r>
            <a:r>
              <a:rPr lang="en-GB" dirty="0" smtClean="0"/>
              <a:t>after </a:t>
            </a:r>
            <a:r>
              <a:rPr lang="en-GB" dirty="0"/>
              <a:t>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 smtClean="0"/>
              <a:t>f</a:t>
            </a:r>
            <a:r>
              <a:rPr lang="en-GB" sz="2800" b="1" u="sng" dirty="0" smtClean="0"/>
              <a:t>air</a:t>
            </a:r>
            <a:r>
              <a:rPr lang="en-GB" sz="2800" b="1" dirty="0" smtClean="0"/>
              <a:t>.</a:t>
            </a:r>
            <a:endParaRPr lang="en-GB" dirty="0"/>
          </a:p>
        </p:txBody>
      </p:sp>
      <p:pic>
        <p:nvPicPr>
          <p:cNvPr id="14" name="Picture 13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274" y="554328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741" y="733064"/>
            <a:ext cx="1212908" cy="602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0484" y="3247775"/>
            <a:ext cx="3204779" cy="1339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9011" y="3202428"/>
            <a:ext cx="2934177" cy="14187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229" y="5234251"/>
            <a:ext cx="3810510" cy="11847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1708" y="5187683"/>
            <a:ext cx="3335987" cy="1231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8073" y="5187683"/>
            <a:ext cx="3569350" cy="123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14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010" y="0"/>
            <a:ext cx="118006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Now we are going to practice writing the sounds we have learnt this week.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smtClean="0">
                <a:latin typeface="Comic Sans MS" panose="030F0702030302020204" pitchFamily="66" charset="0"/>
              </a:rPr>
              <a:t>We learnt </a:t>
            </a:r>
            <a:r>
              <a:rPr lang="en-GB" sz="2000" dirty="0" smtClean="0">
                <a:latin typeface="Comic Sans MS" panose="030F0702030302020204" pitchFamily="66" charset="0"/>
              </a:rPr>
              <a:t>how to write the special friends sounds or, air, </a:t>
            </a:r>
            <a:r>
              <a:rPr lang="en-GB" sz="2000" dirty="0" err="1" smtClean="0">
                <a:latin typeface="Comic Sans MS" panose="030F0702030302020204" pitchFamily="66" charset="0"/>
              </a:rPr>
              <a:t>ir</a:t>
            </a:r>
            <a:r>
              <a:rPr lang="en-GB" sz="2000" dirty="0" smtClean="0">
                <a:latin typeface="Comic Sans MS" panose="030F0702030302020204" pitchFamily="66" charset="0"/>
              </a:rPr>
              <a:t>, oy. 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Let’s practice writing them again.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Don’t forget to sit straight, hold your pencil the right way and say the sound as you write it.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82" y="1629542"/>
            <a:ext cx="11691257" cy="5093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360" y="364043"/>
            <a:ext cx="1299108" cy="964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382" y="1629542"/>
            <a:ext cx="116912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or____________________________</a:t>
            </a:r>
          </a:p>
          <a:p>
            <a:endParaRPr lang="en-GB" sz="4800" dirty="0" smtClean="0">
              <a:latin typeface="Comic Sans MS" panose="030F0702030302020204" pitchFamily="66" charset="0"/>
            </a:endParaRPr>
          </a:p>
          <a:p>
            <a:r>
              <a:rPr lang="en-GB" sz="4800" dirty="0" smtClean="0">
                <a:latin typeface="Comic Sans MS" panose="030F0702030302020204" pitchFamily="66" charset="0"/>
              </a:rPr>
              <a:t>air____________________________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  <a:p>
            <a:r>
              <a:rPr lang="en-GB" sz="4800" dirty="0" err="1" smtClean="0">
                <a:latin typeface="Comic Sans MS" panose="030F0702030302020204" pitchFamily="66" charset="0"/>
              </a:rPr>
              <a:t>ir</a:t>
            </a:r>
            <a:r>
              <a:rPr lang="en-GB" sz="4800" dirty="0" smtClean="0">
                <a:latin typeface="Comic Sans MS" panose="030F0702030302020204" pitchFamily="66" charset="0"/>
              </a:rPr>
              <a:t>____________________________</a:t>
            </a:r>
          </a:p>
          <a:p>
            <a:endParaRPr lang="en-GB" sz="4800" dirty="0" smtClean="0">
              <a:latin typeface="Comic Sans MS" panose="030F0702030302020204" pitchFamily="66" charset="0"/>
            </a:endParaRPr>
          </a:p>
          <a:p>
            <a:r>
              <a:rPr lang="en-GB" sz="4800" smtClean="0">
                <a:latin typeface="Comic Sans MS" panose="030F0702030302020204" pitchFamily="66" charset="0"/>
              </a:rPr>
              <a:t>oy____________________________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22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Today’s sound is j.  Can you say </a:t>
            </a:r>
            <a:r>
              <a:rPr lang="en-GB" sz="3600" b="1" dirty="0"/>
              <a:t>j</a:t>
            </a:r>
            <a:r>
              <a:rPr lang="en-GB" sz="3600" b="1" dirty="0" smtClean="0"/>
              <a:t>, </a:t>
            </a:r>
            <a:r>
              <a:rPr lang="en-GB" sz="3600" b="1" dirty="0"/>
              <a:t>j</a:t>
            </a:r>
            <a:r>
              <a:rPr lang="en-GB" sz="3600" b="1" dirty="0" smtClean="0"/>
              <a:t>, </a:t>
            </a:r>
            <a:r>
              <a:rPr lang="en-GB" sz="3600" b="1" dirty="0"/>
              <a:t>j</a:t>
            </a:r>
            <a:r>
              <a:rPr lang="en-GB" dirty="0" smtClean="0"/>
              <a:t> to your adult?</a:t>
            </a:r>
          </a:p>
          <a:p>
            <a:pPr algn="ctr"/>
            <a:r>
              <a:rPr lang="en-GB" dirty="0" smtClean="0"/>
              <a:t>I have some pictures of things that begin with the sound </a:t>
            </a:r>
            <a:r>
              <a:rPr lang="en-GB" sz="3200" b="1" dirty="0"/>
              <a:t>j</a:t>
            </a:r>
            <a:r>
              <a:rPr lang="en-GB" dirty="0" smtClean="0"/>
              <a:t>. </a:t>
            </a:r>
          </a:p>
          <a:p>
            <a:pPr algn="ctr"/>
            <a:r>
              <a:rPr lang="en-GB" dirty="0" smtClean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976136" y="4031166"/>
            <a:ext cx="38639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Look at the picture on the left.  </a:t>
            </a:r>
          </a:p>
          <a:p>
            <a:pPr algn="ctr"/>
            <a:r>
              <a:rPr lang="en-GB" dirty="0" smtClean="0"/>
              <a:t>That is my friend </a:t>
            </a:r>
          </a:p>
          <a:p>
            <a:pPr algn="ctr"/>
            <a:r>
              <a:rPr lang="en-GB" sz="2800" dirty="0" smtClean="0"/>
              <a:t>Jack-in-the-box</a:t>
            </a:r>
            <a:r>
              <a:rPr lang="en-GB" dirty="0" smtClean="0"/>
              <a:t>. </a:t>
            </a:r>
          </a:p>
          <a:p>
            <a:pPr algn="ctr"/>
            <a:r>
              <a:rPr lang="en-GB" dirty="0" smtClean="0"/>
              <a:t>  When you see this picture, as quick as you can say j, Jack-in-the-box.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83901" y="3745203"/>
            <a:ext cx="42287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Hiding behind Jack-in-the-box is the grapheme </a:t>
            </a:r>
            <a:r>
              <a:rPr lang="en-GB" sz="4000" dirty="0"/>
              <a:t>j</a:t>
            </a:r>
            <a:r>
              <a:rPr lang="en-GB" dirty="0" smtClean="0"/>
              <a:t>.  Can you point to it and say </a:t>
            </a:r>
            <a:r>
              <a:rPr lang="en-GB" sz="3200" dirty="0"/>
              <a:t>j</a:t>
            </a:r>
            <a:r>
              <a:rPr lang="en-GB" dirty="0" smtClean="0"/>
              <a:t>?</a:t>
            </a:r>
          </a:p>
          <a:p>
            <a:pPr algn="ctr"/>
            <a:r>
              <a:rPr lang="en-GB" sz="2000" dirty="0" smtClean="0"/>
              <a:t>When you see this side of the card say </a:t>
            </a:r>
            <a:r>
              <a:rPr lang="en-GB" sz="4800" dirty="0"/>
              <a:t>j</a:t>
            </a:r>
            <a:r>
              <a:rPr lang="en-GB" sz="2800" dirty="0" smtClean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pic>
        <p:nvPicPr>
          <p:cNvPr id="17" name="Picture 16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885917" y="3855205"/>
            <a:ext cx="1757651" cy="2515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>
                <a:solidFill>
                  <a:schemeClr val="tx1"/>
                </a:solidFill>
              </a:rPr>
              <a:t>j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14" y="3830741"/>
            <a:ext cx="1756258" cy="250266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35130" y="822955"/>
            <a:ext cx="2837599" cy="2063936"/>
            <a:chOff x="235130" y="365755"/>
            <a:chExt cx="3775167" cy="251509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4039" y="365755"/>
              <a:ext cx="1756258" cy="2502667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35130" y="365755"/>
              <a:ext cx="1757651" cy="25150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800" dirty="0">
                  <a:solidFill>
                    <a:schemeClr val="tx1"/>
                  </a:solidFill>
                </a:rPr>
                <a:t>j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5" t="36666" r="6699" b="29048"/>
          <a:stretch/>
        </p:blipFill>
        <p:spPr>
          <a:xfrm>
            <a:off x="3696173" y="1514987"/>
            <a:ext cx="1499064" cy="2086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4" t="37767" r="32540" b="25916"/>
          <a:stretch/>
        </p:blipFill>
        <p:spPr>
          <a:xfrm>
            <a:off x="7368725" y="1479911"/>
            <a:ext cx="1379276" cy="20545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8" t="37598" r="55905" b="26593"/>
          <a:stretch/>
        </p:blipFill>
        <p:spPr>
          <a:xfrm>
            <a:off x="9213107" y="1475815"/>
            <a:ext cx="1454719" cy="20511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40475" r="79079" b="21684"/>
          <a:stretch/>
        </p:blipFill>
        <p:spPr>
          <a:xfrm>
            <a:off x="5416190" y="1507561"/>
            <a:ext cx="1407361" cy="20503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2647" y="3209131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j</a:t>
            </a:r>
            <a:r>
              <a:rPr lang="en-GB" sz="2000" dirty="0" smtClean="0">
                <a:latin typeface="Comic Sans MS" panose="030F0702030302020204" pitchFamily="66" charset="0"/>
              </a:rPr>
              <a:t>     </a:t>
            </a:r>
            <a:r>
              <a:rPr lang="en-GB" sz="2000" dirty="0" err="1" smtClean="0">
                <a:latin typeface="Comic Sans MS" panose="030F0702030302020204" pitchFamily="66" charset="0"/>
              </a:rPr>
              <a:t>j</a:t>
            </a:r>
            <a:r>
              <a:rPr lang="en-GB" sz="2000" dirty="0" smtClean="0">
                <a:latin typeface="Comic Sans MS" panose="030F0702030302020204" pitchFamily="66" charset="0"/>
              </a:rPr>
              <a:t>    jelly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8356" y="3142876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j</a:t>
            </a:r>
            <a:r>
              <a:rPr lang="en-GB" sz="2000" dirty="0" smtClean="0">
                <a:latin typeface="Comic Sans MS" panose="030F0702030302020204" pitchFamily="66" charset="0"/>
              </a:rPr>
              <a:t>    </a:t>
            </a:r>
            <a:r>
              <a:rPr lang="en-GB" sz="2000" dirty="0" err="1" smtClean="0">
                <a:latin typeface="Comic Sans MS" panose="030F0702030302020204" pitchFamily="66" charset="0"/>
              </a:rPr>
              <a:t>j</a:t>
            </a:r>
            <a:r>
              <a:rPr lang="en-GB" sz="2000" dirty="0" smtClean="0">
                <a:latin typeface="Comic Sans MS" panose="030F0702030302020204" pitchFamily="66" charset="0"/>
              </a:rPr>
              <a:t>    jug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457" y="3134346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j  </a:t>
            </a:r>
            <a:r>
              <a:rPr lang="en-GB" sz="2000" dirty="0" err="1" smtClean="0">
                <a:latin typeface="Comic Sans MS" panose="030F0702030302020204" pitchFamily="66" charset="0"/>
              </a:rPr>
              <a:t>j</a:t>
            </a:r>
            <a:r>
              <a:rPr lang="en-GB" sz="2000" dirty="0" smtClean="0">
                <a:latin typeface="Comic Sans MS" panose="030F0702030302020204" pitchFamily="66" charset="0"/>
              </a:rPr>
              <a:t>   jigsaw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3356" y="3130604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j</a:t>
            </a:r>
            <a:r>
              <a:rPr lang="en-GB" sz="2000" dirty="0" smtClean="0">
                <a:latin typeface="Comic Sans MS" panose="030F0702030302020204" pitchFamily="66" charset="0"/>
              </a:rPr>
              <a:t>      </a:t>
            </a:r>
            <a:r>
              <a:rPr lang="en-GB" sz="2000" dirty="0" err="1" smtClean="0">
                <a:latin typeface="Comic Sans MS" panose="030F0702030302020204" pitchFamily="66" charset="0"/>
              </a:rPr>
              <a:t>j</a:t>
            </a:r>
            <a:r>
              <a:rPr lang="en-GB" sz="2000" dirty="0" smtClean="0">
                <a:latin typeface="Comic Sans MS" panose="030F0702030302020204" pitchFamily="66" charset="0"/>
              </a:rPr>
              <a:t>     jam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8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Below, I have given you some cards.  Point to each one and say </a:t>
            </a:r>
            <a:r>
              <a:rPr lang="en-GB" sz="2800" dirty="0" smtClean="0"/>
              <a:t>j, Jack-in-the-box</a:t>
            </a:r>
            <a:r>
              <a:rPr lang="en-GB" dirty="0" smtClean="0"/>
              <a:t> or </a:t>
            </a:r>
            <a:r>
              <a:rPr lang="en-GB" sz="3200" dirty="0"/>
              <a:t>j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65436" y="3563149"/>
            <a:ext cx="27637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let’s have a go at writing the sound </a:t>
            </a:r>
            <a:r>
              <a:rPr lang="en-GB" sz="3600" dirty="0"/>
              <a:t>j</a:t>
            </a:r>
            <a:r>
              <a:rPr lang="en-GB" dirty="0" smtClean="0"/>
              <a:t>.  Use your finger and move it over the picture card saying, </a:t>
            </a:r>
            <a:r>
              <a:rPr lang="en-GB" sz="2400" dirty="0" smtClean="0"/>
              <a:t>“Down the body, curl and dot </a:t>
            </a:r>
            <a:r>
              <a:rPr lang="en-GB" dirty="0" smtClean="0"/>
              <a:t>or </a:t>
            </a:r>
            <a:r>
              <a:rPr lang="en-GB" sz="2400" dirty="0" smtClean="0"/>
              <a:t>j </a:t>
            </a:r>
            <a:r>
              <a:rPr lang="en-GB" sz="2400" dirty="0" err="1" smtClean="0"/>
              <a:t>j</a:t>
            </a:r>
            <a:r>
              <a:rPr lang="en-GB" sz="2400" dirty="0" smtClean="0"/>
              <a:t> </a:t>
            </a:r>
            <a:r>
              <a:rPr lang="en-GB" sz="2400" dirty="0" err="1" smtClean="0"/>
              <a:t>j</a:t>
            </a:r>
            <a:r>
              <a:rPr lang="en-GB" sz="2400" dirty="0" smtClean="0"/>
              <a:t> </a:t>
            </a:r>
            <a:r>
              <a:rPr lang="en-GB" sz="2400" dirty="0" err="1" smtClean="0"/>
              <a:t>j</a:t>
            </a:r>
            <a:r>
              <a:rPr lang="en-GB" sz="2400" dirty="0" smtClean="0"/>
              <a:t> </a:t>
            </a:r>
            <a:r>
              <a:rPr lang="en-GB" sz="2400" dirty="0" err="1" smtClean="0"/>
              <a:t>j</a:t>
            </a:r>
            <a:r>
              <a:rPr lang="en-GB" sz="2400" dirty="0" smtClean="0"/>
              <a:t> </a:t>
            </a:r>
            <a:r>
              <a:rPr lang="en-GB" sz="2400" dirty="0" err="1" smtClean="0"/>
              <a:t>j</a:t>
            </a:r>
            <a:r>
              <a:rPr lang="en-GB" dirty="0" smtClean="0"/>
              <a:t> until you have traced the whole grapheme.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184571" y="4193177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Now have a turn on your own.  Keep practising until you get it right.</a:t>
            </a:r>
            <a:endParaRPr lang="en-GB" dirty="0"/>
          </a:p>
        </p:txBody>
      </p:sp>
      <p:pic>
        <p:nvPicPr>
          <p:cNvPr id="16" name="Picture 15" descr="Original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47" y="849728"/>
            <a:ext cx="1756258" cy="2502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553" y="849728"/>
            <a:ext cx="1756258" cy="25026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844" y="833653"/>
            <a:ext cx="1756258" cy="25026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344" y="3839373"/>
            <a:ext cx="1888382" cy="269094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441747" y="837297"/>
            <a:ext cx="1757651" cy="2515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84066" y="855019"/>
            <a:ext cx="1757651" cy="2515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84066" y="3839373"/>
            <a:ext cx="1956814" cy="26909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>
                <a:solidFill>
                  <a:schemeClr val="tx1"/>
                </a:solidFill>
              </a:rPr>
              <a:t>j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" y="40029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2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985863-A7AD-48E3-9D93-C3D7344D193D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E96E8-F52F-473F-B200-087F814DAB88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beginning with </a:t>
            </a:r>
            <a:r>
              <a:rPr lang="en-GB" sz="2400" dirty="0" smtClean="0"/>
              <a:t>‘j’. </a:t>
            </a:r>
            <a:r>
              <a:rPr lang="en-GB" sz="2400" dirty="0"/>
              <a:t>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06F9E1-38D6-4FAC-8BD3-6152BF5B5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698" y="5155789"/>
            <a:ext cx="4886244" cy="14239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BE280C-625D-4F36-BA6F-067C6BBF6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725" y="3586755"/>
            <a:ext cx="4991164" cy="14239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32FA25-6602-489D-A22B-FB744BC6E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698" y="3586756"/>
            <a:ext cx="4886244" cy="1423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its time to </a:t>
            </a:r>
            <a:r>
              <a:rPr lang="en-GB" sz="2000" b="1" dirty="0" smtClean="0"/>
              <a:t>Fred talk</a:t>
            </a:r>
            <a:r>
              <a:rPr lang="en-GB" dirty="0" smtClean="0"/>
              <a:t>, read the word. Let me show you.  </a:t>
            </a:r>
          </a:p>
          <a:p>
            <a:endParaRPr lang="en-GB" dirty="0"/>
          </a:p>
          <a:p>
            <a:r>
              <a:rPr lang="en-GB" dirty="0" smtClean="0"/>
              <a:t>Here is my green word.</a:t>
            </a:r>
          </a:p>
          <a:p>
            <a:endParaRPr lang="en-GB" dirty="0" smtClean="0"/>
          </a:p>
          <a:p>
            <a:r>
              <a:rPr lang="en-GB" dirty="0" smtClean="0"/>
              <a:t>I am going to point to the button below each sound and say it out loud.  </a:t>
            </a:r>
            <a:r>
              <a:rPr lang="en-GB" sz="2400" dirty="0" smtClean="0"/>
              <a:t>This is Fred Talk</a:t>
            </a:r>
            <a:r>
              <a:rPr lang="en-GB" dirty="0" smtClean="0"/>
              <a:t>.  </a:t>
            </a:r>
          </a:p>
          <a:p>
            <a:r>
              <a:rPr lang="en-GB" sz="2800" b="1" dirty="0"/>
              <a:t>j</a:t>
            </a:r>
            <a:r>
              <a:rPr lang="en-GB" sz="2800" b="1" dirty="0" smtClean="0"/>
              <a:t>      a        m,     </a:t>
            </a:r>
            <a:r>
              <a:rPr lang="en-GB" dirty="0" smtClean="0"/>
              <a:t>after sounding out the word remember to </a:t>
            </a:r>
            <a:r>
              <a:rPr lang="en-GB" sz="2400" dirty="0" smtClean="0"/>
              <a:t>read the word</a:t>
            </a:r>
            <a:r>
              <a:rPr lang="en-GB" dirty="0" smtClean="0"/>
              <a:t>,   </a:t>
            </a:r>
            <a:r>
              <a:rPr lang="en-GB" sz="2800" b="1" dirty="0" smtClean="0"/>
              <a:t>jam</a:t>
            </a:r>
            <a:r>
              <a:rPr lang="en-GB" dirty="0" smtClean="0"/>
              <a:t>.  I have now read the word.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4" y="87435"/>
            <a:ext cx="1012458" cy="751825"/>
          </a:xfrm>
          <a:prstGeom prst="rect">
            <a:avLst/>
          </a:prstGeom>
        </p:spPr>
      </p:pic>
      <p:pic>
        <p:nvPicPr>
          <p:cNvPr id="12" name="Picture 11" descr="Original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4327" y="3670847"/>
            <a:ext cx="3004457" cy="1015663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anose="030F0702030302020204" pitchFamily="66" charset="0"/>
              </a:rPr>
              <a:t>j</a:t>
            </a:r>
            <a:r>
              <a:rPr lang="en-GB" sz="6000" dirty="0" smtClean="0">
                <a:latin typeface="Comic Sans MS" panose="030F0702030302020204" pitchFamily="66" charset="0"/>
              </a:rPr>
              <a:t> a m 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942" y="309641"/>
            <a:ext cx="3029373" cy="10193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48653" y="3578514"/>
            <a:ext cx="3321558" cy="1107996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j</a:t>
            </a:r>
            <a:r>
              <a:rPr lang="en-GB" sz="6600" dirty="0" smtClean="0">
                <a:latin typeface="Comic Sans MS" panose="030F0702030302020204" pitchFamily="66" charset="0"/>
              </a:rPr>
              <a:t>  e  t 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3921" y="5148146"/>
            <a:ext cx="3321558" cy="1107996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j</a:t>
            </a:r>
            <a:r>
              <a:rPr lang="en-GB" sz="6600" dirty="0" smtClean="0">
                <a:latin typeface="Comic Sans MS" panose="030F0702030302020204" pitchFamily="66" charset="0"/>
              </a:rPr>
              <a:t>   u   g  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725" y="5169056"/>
            <a:ext cx="4991164" cy="14601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13967" y="5194978"/>
            <a:ext cx="3898913" cy="1107996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j</a:t>
            </a:r>
            <a:r>
              <a:rPr lang="en-GB" sz="6600" dirty="0" smtClean="0">
                <a:latin typeface="Comic Sans MS" panose="030F0702030302020204" pitchFamily="66" charset="0"/>
              </a:rPr>
              <a:t>  u  m  p 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4453" y="6348253"/>
            <a:ext cx="495369" cy="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686623" y="-1423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</a:t>
            </a:r>
            <a:r>
              <a:rPr lang="en-GB" sz="2400" b="1" dirty="0" smtClean="0">
                <a:hlinkClick r:id="rId2"/>
              </a:rPr>
              <a:t>schools.ruthmiskin.com/training/view/FgLJeTiI/X3WHXB6q</a:t>
            </a:r>
            <a:endParaRPr lang="en-GB" sz="2400" b="1" dirty="0" smtClean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</a:t>
            </a:r>
            <a:r>
              <a:rPr lang="en-GB" sz="2400" b="0" i="1" dirty="0" smtClean="0">
                <a:effectLst/>
              </a:rPr>
              <a:t>Phonics </a:t>
            </a:r>
            <a:r>
              <a:rPr lang="en-GB" sz="2400" b="0" i="1" dirty="0">
                <a:effectLst/>
              </a:rPr>
              <a:t>Lesson - Set 2 </a:t>
            </a:r>
            <a:r>
              <a:rPr lang="en-GB" sz="2400" b="0" i="1" dirty="0" smtClean="0">
                <a:effectLst/>
              </a:rPr>
              <a:t>‘or with Rosie.’</a:t>
            </a:r>
            <a:endParaRPr lang="en-GB" sz="2400" b="0" i="1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</a:t>
            </a:r>
            <a:r>
              <a:rPr lang="en-GB" sz="2400" dirty="0" smtClean="0">
                <a:effectLst/>
              </a:rPr>
              <a:t>‘</a:t>
            </a:r>
            <a:r>
              <a:rPr lang="en-GB" sz="2400" dirty="0" smtClean="0"/>
              <a:t>or</a:t>
            </a:r>
            <a:r>
              <a:rPr lang="en-GB" sz="2400" dirty="0" smtClean="0">
                <a:effectLst/>
              </a:rPr>
              <a:t>’ </a:t>
            </a:r>
            <a:r>
              <a:rPr lang="en-GB" sz="2400" dirty="0">
                <a:effectLst/>
              </a:rPr>
              <a:t>sound in it?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9" y="45184"/>
            <a:ext cx="1254732" cy="931732"/>
          </a:xfrm>
          <a:prstGeom prst="rect">
            <a:avLst/>
          </a:prstGeom>
        </p:spPr>
      </p:pic>
      <p:pic>
        <p:nvPicPr>
          <p:cNvPr id="10" name="Picture 9" descr="Origin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463347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23214" y="1860491"/>
            <a:ext cx="3429479" cy="4370390"/>
            <a:chOff x="423214" y="1860491"/>
            <a:chExt cx="3429479" cy="43703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214" y="1860491"/>
              <a:ext cx="3429479" cy="40010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23214" y="5861549"/>
              <a:ext cx="34294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Or shut the do</a:t>
              </a:r>
              <a:r>
                <a:rPr lang="en-GB" u="sng" dirty="0" smtClean="0">
                  <a:latin typeface="Comic Sans MS" panose="030F0702030302020204" pitchFamily="66" charset="0"/>
                </a:rPr>
                <a:t>or</a:t>
              </a:r>
              <a:endParaRPr lang="en-GB" u="sng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83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0690" y="0"/>
            <a:ext cx="65793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dirty="0" smtClean="0"/>
              <a:t>or.  </a:t>
            </a:r>
            <a:r>
              <a:rPr lang="en-GB" dirty="0"/>
              <a:t>Can you say </a:t>
            </a:r>
            <a:r>
              <a:rPr lang="en-GB" sz="3600" b="1" dirty="0" smtClean="0"/>
              <a:t>or, or, or</a:t>
            </a:r>
            <a:r>
              <a:rPr lang="en-GB" dirty="0" smtClean="0"/>
              <a:t> </a:t>
            </a:r>
            <a:r>
              <a:rPr lang="en-GB" dirty="0"/>
              <a:t>to your adult</a:t>
            </a:r>
            <a:r>
              <a:rPr lang="en-GB" dirty="0" smtClean="0"/>
              <a:t>?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Look at the picture on your left.  What can you see?</a:t>
            </a:r>
          </a:p>
          <a:p>
            <a:pPr algn="ctr"/>
            <a:r>
              <a:rPr lang="en-GB" dirty="0" smtClean="0"/>
              <a:t>Can you see the aliens in their spaceship?  Yes that’s right they are saying,</a:t>
            </a:r>
            <a:endParaRPr lang="en-GB" dirty="0"/>
          </a:p>
          <a:p>
            <a:pPr algn="ctr"/>
            <a:r>
              <a:rPr lang="en-GB" sz="2800" dirty="0" smtClean="0"/>
              <a:t>“or, shut the do</a:t>
            </a:r>
            <a:r>
              <a:rPr lang="en-GB" sz="2800" u="sng" dirty="0" smtClean="0"/>
              <a:t>or</a:t>
            </a:r>
            <a:r>
              <a:rPr lang="en-GB" sz="2800" dirty="0" smtClean="0"/>
              <a:t>.”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dirty="0" smtClean="0"/>
              <a:t>Let’s Fred Talk some ‘or’ words.</a:t>
            </a:r>
          </a:p>
          <a:p>
            <a:pPr algn="ctr"/>
            <a:r>
              <a:rPr lang="en-GB" sz="3600" dirty="0"/>
              <a:t>c</a:t>
            </a:r>
            <a:r>
              <a:rPr lang="en-GB" sz="3600" dirty="0" smtClean="0"/>
              <a:t>  </a:t>
            </a:r>
            <a:r>
              <a:rPr lang="en-GB" sz="3600" u="sng" dirty="0" smtClean="0"/>
              <a:t>or</a:t>
            </a:r>
            <a:r>
              <a:rPr lang="en-GB" sz="3600" dirty="0" smtClean="0"/>
              <a:t>  n           f  </a:t>
            </a:r>
            <a:r>
              <a:rPr lang="en-GB" sz="3600" u="sng" dirty="0" smtClean="0"/>
              <a:t>or</a:t>
            </a:r>
            <a:r>
              <a:rPr lang="en-GB" sz="3600" dirty="0" smtClean="0"/>
              <a:t>  k        </a:t>
            </a:r>
            <a:r>
              <a:rPr lang="en-GB" sz="3600" u="sng" dirty="0" err="1" smtClean="0"/>
              <a:t>sh</a:t>
            </a:r>
            <a:r>
              <a:rPr lang="en-GB" sz="3600" dirty="0" smtClean="0"/>
              <a:t>  </a:t>
            </a:r>
            <a:r>
              <a:rPr lang="en-GB" sz="3600" u="sng" dirty="0" smtClean="0"/>
              <a:t>or</a:t>
            </a:r>
            <a:r>
              <a:rPr lang="en-GB" sz="3600" dirty="0" smtClean="0"/>
              <a:t>  t.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“or, shut the do</a:t>
            </a:r>
            <a:r>
              <a:rPr lang="en-GB" sz="3600" u="sng" dirty="0" smtClean="0"/>
              <a:t>or</a:t>
            </a:r>
            <a:r>
              <a:rPr lang="en-GB" sz="3600" dirty="0" smtClean="0"/>
              <a:t>.”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 the other side of the card is the digraph, or.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 smtClean="0"/>
              <a:t>These letters are </a:t>
            </a:r>
          </a:p>
          <a:p>
            <a:pPr algn="ctr"/>
            <a:r>
              <a:rPr lang="en-GB" sz="2400" dirty="0" smtClean="0"/>
              <a:t>special friends</a:t>
            </a:r>
            <a:r>
              <a:rPr lang="en-GB" sz="2000" dirty="0" smtClean="0"/>
              <a:t>.  </a:t>
            </a:r>
          </a:p>
          <a:p>
            <a:pPr algn="ctr"/>
            <a:r>
              <a:rPr lang="en-GB" sz="2000" dirty="0" smtClean="0"/>
              <a:t>They are two letters that make one sound.  When we see them we say,</a:t>
            </a:r>
          </a:p>
          <a:p>
            <a:pPr algn="ctr"/>
            <a:r>
              <a:rPr lang="en-GB" sz="3600" dirty="0" smtClean="0"/>
              <a:t>or</a:t>
            </a:r>
            <a:r>
              <a:rPr lang="en-GB" sz="2000" dirty="0" smtClean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72054"/>
            <a:ext cx="1254732" cy="931732"/>
          </a:xfrm>
          <a:prstGeom prst="rect">
            <a:avLst/>
          </a:prstGeom>
        </p:spPr>
      </p:pic>
      <p:pic>
        <p:nvPicPr>
          <p:cNvPr id="11" name="Picture 10" descr="Origina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11" y="100053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0054" y="100053"/>
            <a:ext cx="2388731" cy="3303347"/>
            <a:chOff x="423214" y="1860491"/>
            <a:chExt cx="3429479" cy="45047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214" y="1860491"/>
              <a:ext cx="3429479" cy="400105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23214" y="5861549"/>
              <a:ext cx="3429479" cy="5036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o</a:t>
              </a:r>
              <a:r>
                <a:rPr lang="en-GB" dirty="0" smtClean="0">
                  <a:latin typeface="Comic Sans MS" panose="030F0702030302020204" pitchFamily="66" charset="0"/>
                </a:rPr>
                <a:t>r shut the do</a:t>
              </a:r>
              <a:r>
                <a:rPr lang="en-GB" u="sng" dirty="0" smtClean="0">
                  <a:latin typeface="Comic Sans MS" panose="030F0702030302020204" pitchFamily="66" charset="0"/>
                </a:rPr>
                <a:t>or</a:t>
              </a:r>
              <a:endParaRPr lang="en-GB" u="sng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2309" y="3482811"/>
            <a:ext cx="2388731" cy="3303347"/>
            <a:chOff x="423214" y="1860491"/>
            <a:chExt cx="3429479" cy="45047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214" y="1860491"/>
              <a:ext cx="3429479" cy="400105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23214" y="5861549"/>
              <a:ext cx="3429479" cy="5036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o</a:t>
              </a:r>
              <a:r>
                <a:rPr lang="en-GB" dirty="0" smtClean="0">
                  <a:latin typeface="Comic Sans MS" panose="030F0702030302020204" pitchFamily="66" charset="0"/>
                </a:rPr>
                <a:t>r shut the do</a:t>
              </a:r>
              <a:r>
                <a:rPr lang="en-GB" u="sng" dirty="0" smtClean="0">
                  <a:latin typeface="Comic Sans MS" panose="030F0702030302020204" pitchFamily="66" charset="0"/>
                </a:rPr>
                <a:t>or</a:t>
              </a:r>
              <a:endParaRPr lang="en-GB" u="sng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603" y="3514411"/>
            <a:ext cx="2457380" cy="31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3810</Words>
  <Application>Microsoft Office PowerPoint</Application>
  <PresentationFormat>Widescreen</PresentationFormat>
  <Paragraphs>523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R. Levington [ Wheatley Hill Primary School ]</cp:lastModifiedBy>
  <cp:revision>122</cp:revision>
  <dcterms:created xsi:type="dcterms:W3CDTF">2020-11-14T12:23:39Z</dcterms:created>
  <dcterms:modified xsi:type="dcterms:W3CDTF">2021-02-04T09:46:21Z</dcterms:modified>
</cp:coreProperties>
</file>