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7" r:id="rId4"/>
    <p:sldId id="298" r:id="rId5"/>
    <p:sldId id="299" r:id="rId6"/>
    <p:sldId id="300" r:id="rId7"/>
    <p:sldId id="271" r:id="rId8"/>
    <p:sldId id="301" r:id="rId9"/>
    <p:sldId id="302" r:id="rId10"/>
    <p:sldId id="305" r:id="rId11"/>
    <p:sldId id="306" r:id="rId12"/>
    <p:sldId id="307" r:id="rId13"/>
    <p:sldId id="304" r:id="rId14"/>
    <p:sldId id="308" r:id="rId15"/>
    <p:sldId id="309" r:id="rId16"/>
    <p:sldId id="310" r:id="rId17"/>
    <p:sldId id="311" r:id="rId18"/>
    <p:sldId id="313" r:id="rId19"/>
    <p:sldId id="314" r:id="rId20"/>
    <p:sldId id="316" r:id="rId21"/>
    <p:sldId id="317" r:id="rId22"/>
    <p:sldId id="318" r:id="rId23"/>
    <p:sldId id="319" r:id="rId24"/>
    <p:sldId id="320" r:id="rId25"/>
    <p:sldId id="294" r:id="rId26"/>
    <p:sldId id="321" r:id="rId27"/>
    <p:sldId id="322" r:id="rId28"/>
    <p:sldId id="326" r:id="rId29"/>
    <p:sldId id="324" r:id="rId30"/>
    <p:sldId id="325" r:id="rId31"/>
    <p:sldId id="327" r:id="rId32"/>
    <p:sldId id="328" r:id="rId33"/>
    <p:sldId id="329" r:id="rId34"/>
    <p:sldId id="264" r:id="rId35"/>
    <p:sldId id="330" r:id="rId36"/>
    <p:sldId id="331" r:id="rId37"/>
    <p:sldId id="332" r:id="rId38"/>
    <p:sldId id="333" r:id="rId39"/>
    <p:sldId id="334" r:id="rId40"/>
    <p:sldId id="265" r:id="rId41"/>
    <p:sldId id="335" r:id="rId42"/>
    <p:sldId id="336" r:id="rId43"/>
    <p:sldId id="337" r:id="rId44"/>
    <p:sldId id="338" r:id="rId45"/>
    <p:sldId id="339" r:id="rId46"/>
    <p:sldId id="340" r:id="rId47"/>
    <p:sldId id="341" r:id="rId48"/>
    <p:sldId id="3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615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4CD09-C4A3-702F-48FB-E978D0999CD0}" v="24" dt="2021-01-25T08:44:06.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2" autoAdjust="0"/>
    <p:restoredTop sz="94660"/>
  </p:normalViewPr>
  <p:slideViewPr>
    <p:cSldViewPr snapToGrid="0">
      <p:cViewPr varScale="1">
        <p:scale>
          <a:sx n="88" d="100"/>
          <a:sy n="88" d="100"/>
        </p:scale>
        <p:origin x="8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Hodgkinson [ Wheatley Hill Primary School ]" userId="S::j.hodgkinson300@whprimary.com::0ab81dbb-74eb-487f-8ae8-682e61e52841" providerId="AD" clId="Web-{B694CD09-C4A3-702F-48FB-E978D0999CD0}"/>
    <pc:docChg chg="modSld">
      <pc:chgData name="J. Hodgkinson [ Wheatley Hill Primary School ]" userId="S::j.hodgkinson300@whprimary.com::0ab81dbb-74eb-487f-8ae8-682e61e52841" providerId="AD" clId="Web-{B694CD09-C4A3-702F-48FB-E978D0999CD0}" dt="2021-01-25T08:44:06.041" v="10" actId="20577"/>
      <pc:docMkLst>
        <pc:docMk/>
      </pc:docMkLst>
      <pc:sldChg chg="modSp">
        <pc:chgData name="J. Hodgkinson [ Wheatley Hill Primary School ]" userId="S::j.hodgkinson300@whprimary.com::0ab81dbb-74eb-487f-8ae8-682e61e52841" providerId="AD" clId="Web-{B694CD09-C4A3-702F-48FB-E978D0999CD0}" dt="2021-01-25T08:41:01.802" v="7" actId="20577"/>
        <pc:sldMkLst>
          <pc:docMk/>
          <pc:sldMk cId="3569046061" sldId="296"/>
        </pc:sldMkLst>
        <pc:spChg chg="mod">
          <ac:chgData name="J. Hodgkinson [ Wheatley Hill Primary School ]" userId="S::j.hodgkinson300@whprimary.com::0ab81dbb-74eb-487f-8ae8-682e61e52841" providerId="AD" clId="Web-{B694CD09-C4A3-702F-48FB-E978D0999CD0}" dt="2021-01-25T08:41:01.802" v="7" actId="20577"/>
          <ac:spMkLst>
            <pc:docMk/>
            <pc:sldMk cId="3569046061" sldId="296"/>
            <ac:spMk id="8" creationId="{00000000-0000-0000-0000-000000000000}"/>
          </ac:spMkLst>
        </pc:spChg>
      </pc:sldChg>
      <pc:sldChg chg="modSp">
        <pc:chgData name="J. Hodgkinson [ Wheatley Hill Primary School ]" userId="S::j.hodgkinson300@whprimary.com::0ab81dbb-74eb-487f-8ae8-682e61e52841" providerId="AD" clId="Web-{B694CD09-C4A3-702F-48FB-E978D0999CD0}" dt="2021-01-25T08:40:54.255" v="6" actId="20577"/>
        <pc:sldMkLst>
          <pc:docMk/>
          <pc:sldMk cId="2308456346" sldId="298"/>
        </pc:sldMkLst>
        <pc:spChg chg="mod">
          <ac:chgData name="J. Hodgkinson [ Wheatley Hill Primary School ]" userId="S::j.hodgkinson300@whprimary.com::0ab81dbb-74eb-487f-8ae8-682e61e52841" providerId="AD" clId="Web-{B694CD09-C4A3-702F-48FB-E978D0999CD0}" dt="2021-01-25T08:40:54.255" v="6" actId="20577"/>
          <ac:spMkLst>
            <pc:docMk/>
            <pc:sldMk cId="2308456346" sldId="298"/>
            <ac:spMk id="2" creationId="{00000000-0000-0000-0000-000000000000}"/>
          </ac:spMkLst>
        </pc:spChg>
        <pc:spChg chg="mod">
          <ac:chgData name="J. Hodgkinson [ Wheatley Hill Primary School ]" userId="S::j.hodgkinson300@whprimary.com::0ab81dbb-74eb-487f-8ae8-682e61e52841" providerId="AD" clId="Web-{B694CD09-C4A3-702F-48FB-E978D0999CD0}" dt="2021-01-25T08:39:51.503" v="4" actId="20577"/>
          <ac:spMkLst>
            <pc:docMk/>
            <pc:sldMk cId="2308456346" sldId="298"/>
            <ac:spMk id="3" creationId="{00000000-0000-0000-0000-000000000000}"/>
          </ac:spMkLst>
        </pc:spChg>
      </pc:sldChg>
      <pc:sldChg chg="modSp">
        <pc:chgData name="J. Hodgkinson [ Wheatley Hill Primary School ]" userId="S::j.hodgkinson300@whprimary.com::0ab81dbb-74eb-487f-8ae8-682e61e52841" providerId="AD" clId="Web-{B694CD09-C4A3-702F-48FB-E978D0999CD0}" dt="2021-01-25T08:44:06.041" v="10" actId="20577"/>
        <pc:sldMkLst>
          <pc:docMk/>
          <pc:sldMk cId="209495467" sldId="312"/>
        </pc:sldMkLst>
        <pc:spChg chg="mod">
          <ac:chgData name="J. Hodgkinson [ Wheatley Hill Primary School ]" userId="S::j.hodgkinson300@whprimary.com::0ab81dbb-74eb-487f-8ae8-682e61e52841" providerId="AD" clId="Web-{B694CD09-C4A3-702F-48FB-E978D0999CD0}" dt="2021-01-25T08:44:06.041" v="10" actId="20577"/>
          <ac:spMkLst>
            <pc:docMk/>
            <pc:sldMk cId="209495467" sldId="312"/>
            <ac:spMk id="11" creationId="{00000000-0000-0000-0000-000000000000}"/>
          </ac:spMkLst>
        </pc:spChg>
      </pc:sldChg>
      <pc:sldChg chg="modSp">
        <pc:chgData name="J. Hodgkinson [ Wheatley Hill Primary School ]" userId="S::j.hodgkinson300@whprimary.com::0ab81dbb-74eb-487f-8ae8-682e61e52841" providerId="AD" clId="Web-{B694CD09-C4A3-702F-48FB-E978D0999CD0}" dt="2021-01-25T08:43:50.618" v="8" actId="20577"/>
        <pc:sldMkLst>
          <pc:docMk/>
          <pc:sldMk cId="3403018785" sldId="335"/>
        </pc:sldMkLst>
        <pc:spChg chg="mod">
          <ac:chgData name="J. Hodgkinson [ Wheatley Hill Primary School ]" userId="S::j.hodgkinson300@whprimary.com::0ab81dbb-74eb-487f-8ae8-682e61e52841" providerId="AD" clId="Web-{B694CD09-C4A3-702F-48FB-E978D0999CD0}" dt="2021-01-25T08:43:50.618" v="8" actId="20577"/>
          <ac:spMkLst>
            <pc:docMk/>
            <pc:sldMk cId="3403018785" sldId="335"/>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25/01/2021</a:t>
            </a:fld>
            <a:endParaRPr lang="en-GB" dirty="0"/>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dirty="0"/>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25/01/2021</a:t>
            </a:fld>
            <a:endParaRPr lang="en-GB" dirty="0"/>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dirty="0"/>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5.wdp"/><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7.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png"/><Relationship Id="rId7" Type="http://schemas.microsoft.com/office/2007/relationships/hdphoto" Target="../media/hdphoto10.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5.png"/><Relationship Id="rId4" Type="http://schemas.microsoft.com/office/2007/relationships/hdphoto" Target="../media/hdphoto5.wdp"/><Relationship Id="rId9" Type="http://schemas.microsoft.com/office/2007/relationships/hdphoto" Target="../media/hdphoto9.wdp"/></Relationships>
</file>

<file path=ppt/slides/_rels/slide2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9.wdp"/><Relationship Id="rId11" Type="http://schemas.microsoft.com/office/2007/relationships/hdphoto" Target="../media/hdphoto12.wdp"/><Relationship Id="rId5" Type="http://schemas.openxmlformats.org/officeDocument/2006/relationships/image" Target="../media/image43.png"/><Relationship Id="rId10" Type="http://schemas.openxmlformats.org/officeDocument/2006/relationships/image" Target="../media/image48.png"/><Relationship Id="rId4" Type="http://schemas.microsoft.com/office/2007/relationships/hdphoto" Target="../media/hdphoto5.wdp"/><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11" Type="http://schemas.microsoft.com/office/2007/relationships/hdphoto" Target="../media/hdphoto15.wdp"/><Relationship Id="rId5" Type="http://schemas.openxmlformats.org/officeDocument/2006/relationships/image" Target="../media/image58.png"/><Relationship Id="rId10" Type="http://schemas.openxmlformats.org/officeDocument/2006/relationships/image" Target="../media/image61.png"/><Relationship Id="rId4" Type="http://schemas.microsoft.com/office/2007/relationships/hdphoto" Target="../media/hdphoto13.wdp"/><Relationship Id="rId9" Type="http://schemas.microsoft.com/office/2007/relationships/hdphoto" Target="../media/hdphoto14.wdp"/></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microsoft.com/office/2007/relationships/hdphoto" Target="../media/hdphoto17.wdp"/><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4.png"/><Relationship Id="rId5" Type="http://schemas.microsoft.com/office/2007/relationships/hdphoto" Target="../media/hdphoto16.wdp"/><Relationship Id="rId10" Type="http://schemas.openxmlformats.org/officeDocument/2006/relationships/image" Target="../media/image6.png"/><Relationship Id="rId4" Type="http://schemas.openxmlformats.org/officeDocument/2006/relationships/image" Target="../media/image63.png"/><Relationship Id="rId9" Type="http://schemas.microsoft.com/office/2007/relationships/hdphoto" Target="../media/hdphoto18.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png"/><Relationship Id="rId7" Type="http://schemas.microsoft.com/office/2007/relationships/hdphoto" Target="../media/hdphoto19.wdp"/><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8.png"/><Relationship Id="rId11" Type="http://schemas.microsoft.com/office/2007/relationships/hdphoto" Target="../media/hdphoto11.wdp"/><Relationship Id="rId5" Type="http://schemas.openxmlformats.org/officeDocument/2006/relationships/image" Target="../media/image67.png"/><Relationship Id="rId10" Type="http://schemas.openxmlformats.org/officeDocument/2006/relationships/image" Target="../media/image46.png"/><Relationship Id="rId4" Type="http://schemas.openxmlformats.org/officeDocument/2006/relationships/image" Target="../media/image66.png"/><Relationship Id="rId9" Type="http://schemas.microsoft.com/office/2007/relationships/hdphoto" Target="../media/hdphoto20.wdp"/></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png"/><Relationship Id="rId7" Type="http://schemas.microsoft.com/office/2007/relationships/hdphoto" Target="../media/hdphoto21.wdp"/><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2.png"/><Relationship Id="rId11" Type="http://schemas.microsoft.com/office/2007/relationships/hdphoto" Target="../media/hdphoto23.wdp"/><Relationship Id="rId5" Type="http://schemas.openxmlformats.org/officeDocument/2006/relationships/image" Target="../media/image71.png"/><Relationship Id="rId10" Type="http://schemas.openxmlformats.org/officeDocument/2006/relationships/image" Target="../media/image74.png"/><Relationship Id="rId4" Type="http://schemas.openxmlformats.org/officeDocument/2006/relationships/image" Target="../media/image70.png"/><Relationship Id="rId9" Type="http://schemas.microsoft.com/office/2007/relationships/hdphoto" Target="../media/hdphoto22.wdp"/></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75.png"/><Relationship Id="rId7" Type="http://schemas.openxmlformats.org/officeDocument/2006/relationships/image" Target="../media/image59.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4.wdp"/><Relationship Id="rId11" Type="http://schemas.microsoft.com/office/2007/relationships/hdphoto" Target="../media/hdphoto25.wdp"/><Relationship Id="rId5" Type="http://schemas.openxmlformats.org/officeDocument/2006/relationships/image" Target="../media/image77.png"/><Relationship Id="rId10" Type="http://schemas.openxmlformats.org/officeDocument/2006/relationships/image" Target="../media/image78.png"/><Relationship Id="rId4" Type="http://schemas.openxmlformats.org/officeDocument/2006/relationships/image" Target="../media/image76.png"/><Relationship Id="rId9" Type="http://schemas.microsoft.com/office/2007/relationships/hdphoto" Target="../media/hdphoto17.wdp"/></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microsoft.com/office/2007/relationships/hdphoto" Target="../media/hdphoto26.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1.png"/><Relationship Id="rId11" Type="http://schemas.microsoft.com/office/2007/relationships/hdphoto" Target="../media/hdphoto28.wdp"/><Relationship Id="rId5" Type="http://schemas.openxmlformats.org/officeDocument/2006/relationships/image" Target="../media/image80.png"/><Relationship Id="rId10" Type="http://schemas.openxmlformats.org/officeDocument/2006/relationships/image" Target="../media/image83.png"/><Relationship Id="rId4" Type="http://schemas.openxmlformats.org/officeDocument/2006/relationships/image" Target="../media/image76.png"/><Relationship Id="rId9" Type="http://schemas.microsoft.com/office/2007/relationships/hdphoto" Target="../media/hdphoto27.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microsoft.com/office/2007/relationships/hdphoto" Target="../media/hdphoto29.wdp"/><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7" Type="http://schemas.microsoft.com/office/2007/relationships/hdphoto" Target="../media/hdphoto30.wdp"/><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dirty="0"/>
          </a:p>
        </p:txBody>
      </p:sp>
      <p:sp>
        <p:nvSpPr>
          <p:cNvPr id="5" name="Rectangle 4">
            <a:extLst>
              <a:ext uri="{FF2B5EF4-FFF2-40B4-BE49-F238E27FC236}">
                <a16:creationId xmlns:a16="http://schemas.microsoft.com/office/drawing/2014/main" id="{6CB3617B-CF19-4CB3-B93E-363E77692E4D}"/>
              </a:ext>
            </a:extLst>
          </p:cNvPr>
          <p:cNvSpPr/>
          <p:nvPr/>
        </p:nvSpPr>
        <p:spPr>
          <a:xfrm>
            <a:off x="107092" y="-5702"/>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25</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805691"/>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identify the ‘t’ sound</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00796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00354" y="3503235"/>
            <a:ext cx="5761399" cy="2878107"/>
          </a:xfrm>
          <a:prstGeom prst="rect">
            <a:avLst/>
          </a:prstGeom>
        </p:spPr>
      </p:pic>
      <p:pic>
        <p:nvPicPr>
          <p:cNvPr id="5" name="Picture 4"/>
          <p:cNvPicPr>
            <a:picLocks noChangeAspect="1"/>
          </p:cNvPicPr>
          <p:nvPr/>
        </p:nvPicPr>
        <p:blipFill>
          <a:blip r:embed="rId3"/>
          <a:stretch>
            <a:fillRect/>
          </a:stretch>
        </p:blipFill>
        <p:spPr>
          <a:xfrm>
            <a:off x="6100354" y="668868"/>
            <a:ext cx="5761399" cy="2834367"/>
          </a:xfrm>
          <a:prstGeom prst="rect">
            <a:avLst/>
          </a:prstGeom>
        </p:spPr>
      </p:pic>
      <p:grpSp>
        <p:nvGrpSpPr>
          <p:cNvPr id="6" name="Group 5"/>
          <p:cNvGrpSpPr/>
          <p:nvPr/>
        </p:nvGrpSpPr>
        <p:grpSpPr>
          <a:xfrm>
            <a:off x="265612" y="668868"/>
            <a:ext cx="5599611" cy="1160205"/>
            <a:chOff x="740229" y="747167"/>
            <a:chExt cx="7205663" cy="904875"/>
          </a:xfrm>
        </p:grpSpPr>
        <p:pic>
          <p:nvPicPr>
            <p:cNvPr id="7" name="Picture 6"/>
            <p:cNvPicPr>
              <a:picLocks noChangeAspect="1"/>
            </p:cNvPicPr>
            <p:nvPr/>
          </p:nvPicPr>
          <p:blipFill>
            <a:blip r:embed="rId4"/>
            <a:stretch>
              <a:fillRect/>
            </a:stretch>
          </p:blipFill>
          <p:spPr>
            <a:xfrm>
              <a:off x="740229" y="747167"/>
              <a:ext cx="5486400" cy="904875"/>
            </a:xfrm>
            <a:prstGeom prst="rect">
              <a:avLst/>
            </a:prstGeom>
          </p:spPr>
        </p:pic>
        <p:pic>
          <p:nvPicPr>
            <p:cNvPr id="8" name="Picture 7"/>
            <p:cNvPicPr>
              <a:picLocks noChangeAspect="1"/>
            </p:cNvPicPr>
            <p:nvPr/>
          </p:nvPicPr>
          <p:blipFill>
            <a:blip r:embed="rId5"/>
            <a:stretch>
              <a:fillRect/>
            </a:stretch>
          </p:blipFill>
          <p:spPr>
            <a:xfrm>
              <a:off x="6226629" y="747167"/>
              <a:ext cx="1719263" cy="904875"/>
            </a:xfrm>
            <a:prstGeom prst="rect">
              <a:avLst/>
            </a:prstGeom>
          </p:spPr>
        </p:pic>
      </p:grpSp>
      <p:pic>
        <p:nvPicPr>
          <p:cNvPr id="9" name="Picture 8"/>
          <p:cNvPicPr>
            <a:picLocks noChangeAspect="1"/>
          </p:cNvPicPr>
          <p:nvPr/>
        </p:nvPicPr>
        <p:blipFill>
          <a:blip r:embed="rId6"/>
          <a:stretch>
            <a:fillRect/>
          </a:stretch>
        </p:blipFill>
        <p:spPr>
          <a:xfrm>
            <a:off x="361541" y="3503235"/>
            <a:ext cx="4467225" cy="885825"/>
          </a:xfrm>
          <a:prstGeom prst="rect">
            <a:avLst/>
          </a:prstGeom>
        </p:spPr>
      </p:pic>
      <p:pic>
        <p:nvPicPr>
          <p:cNvPr id="10" name="Picture 9"/>
          <p:cNvPicPr>
            <a:picLocks noChangeAspect="1"/>
          </p:cNvPicPr>
          <p:nvPr/>
        </p:nvPicPr>
        <p:blipFill>
          <a:blip r:embed="rId7"/>
          <a:stretch>
            <a:fillRect/>
          </a:stretch>
        </p:blipFill>
        <p:spPr>
          <a:xfrm>
            <a:off x="361541" y="4547000"/>
            <a:ext cx="1914525" cy="790575"/>
          </a:xfrm>
          <a:prstGeom prst="rect">
            <a:avLst/>
          </a:prstGeom>
        </p:spPr>
      </p:pic>
      <p:pic>
        <p:nvPicPr>
          <p:cNvPr id="11" name="Picture 10"/>
          <p:cNvPicPr>
            <a:picLocks noChangeAspect="1"/>
          </p:cNvPicPr>
          <p:nvPr/>
        </p:nvPicPr>
        <p:blipFill>
          <a:blip r:embed="rId8"/>
          <a:stretch>
            <a:fillRect/>
          </a:stretch>
        </p:blipFill>
        <p:spPr>
          <a:xfrm>
            <a:off x="2276066" y="4555300"/>
            <a:ext cx="1809750" cy="800100"/>
          </a:xfrm>
          <a:prstGeom prst="rect">
            <a:avLst/>
          </a:prstGeom>
        </p:spPr>
      </p:pic>
      <p:cxnSp>
        <p:nvCxnSpPr>
          <p:cNvPr id="13" name="Straight Arrow Connector 12"/>
          <p:cNvCxnSpPr/>
          <p:nvPr/>
        </p:nvCxnSpPr>
        <p:spPr>
          <a:xfrm flipV="1">
            <a:off x="4376057" y="4258491"/>
            <a:ext cx="1828800" cy="2837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06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74463" y="297926"/>
            <a:ext cx="5423219" cy="1148987"/>
          </a:xfrm>
          <a:prstGeom prst="rect">
            <a:avLst/>
          </a:prstGeom>
        </p:spPr>
      </p:pic>
      <p:pic>
        <p:nvPicPr>
          <p:cNvPr id="7" name="Picture 6"/>
          <p:cNvPicPr>
            <a:picLocks noChangeAspect="1"/>
          </p:cNvPicPr>
          <p:nvPr/>
        </p:nvPicPr>
        <p:blipFill>
          <a:blip r:embed="rId3"/>
          <a:stretch>
            <a:fillRect/>
          </a:stretch>
        </p:blipFill>
        <p:spPr>
          <a:xfrm>
            <a:off x="2408530" y="1717899"/>
            <a:ext cx="2542294" cy="4590253"/>
          </a:xfrm>
          <a:prstGeom prst="rect">
            <a:avLst/>
          </a:prstGeom>
        </p:spPr>
      </p:pic>
      <p:grpSp>
        <p:nvGrpSpPr>
          <p:cNvPr id="9" name="Group 8"/>
          <p:cNvGrpSpPr/>
          <p:nvPr/>
        </p:nvGrpSpPr>
        <p:grpSpPr>
          <a:xfrm>
            <a:off x="5342031" y="1717899"/>
            <a:ext cx="4716369" cy="4590253"/>
            <a:chOff x="6778945" y="1593669"/>
            <a:chExt cx="4599435" cy="4558938"/>
          </a:xfrm>
        </p:grpSpPr>
        <p:pic>
          <p:nvPicPr>
            <p:cNvPr id="4" name="Picture 3"/>
            <p:cNvPicPr>
              <a:picLocks noChangeAspect="1"/>
            </p:cNvPicPr>
            <p:nvPr/>
          </p:nvPicPr>
          <p:blipFill>
            <a:blip r:embed="rId4"/>
            <a:stretch>
              <a:fillRect/>
            </a:stretch>
          </p:blipFill>
          <p:spPr>
            <a:xfrm>
              <a:off x="6781827" y="3856399"/>
              <a:ext cx="4596553" cy="2296208"/>
            </a:xfrm>
            <a:prstGeom prst="rect">
              <a:avLst/>
            </a:prstGeom>
          </p:spPr>
        </p:pic>
        <p:pic>
          <p:nvPicPr>
            <p:cNvPr id="8" name="Picture 7"/>
            <p:cNvPicPr>
              <a:picLocks noChangeAspect="1"/>
            </p:cNvPicPr>
            <p:nvPr/>
          </p:nvPicPr>
          <p:blipFill>
            <a:blip r:embed="rId5"/>
            <a:stretch>
              <a:fillRect/>
            </a:stretch>
          </p:blipFill>
          <p:spPr>
            <a:xfrm>
              <a:off x="6778945" y="1593669"/>
              <a:ext cx="4599434" cy="2262729"/>
            </a:xfrm>
            <a:prstGeom prst="rect">
              <a:avLst/>
            </a:prstGeom>
          </p:spPr>
        </p:pic>
      </p:grpSp>
    </p:spTree>
    <p:extLst>
      <p:ext uri="{BB962C8B-B14F-4D97-AF65-F5344CB8AC3E}">
        <p14:creationId xmlns:p14="http://schemas.microsoft.com/office/powerpoint/2010/main" val="35432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79FA12-E9B7-43BE-851D-028871020937}"/>
              </a:ext>
            </a:extLst>
          </p:cNvPr>
          <p:cNvSpPr/>
          <p:nvPr/>
        </p:nvSpPr>
        <p:spPr>
          <a:xfrm>
            <a:off x="0" y="294198"/>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2A03ADA-16EB-4BE8-8F0D-13D6E6092602}"/>
              </a:ext>
            </a:extLst>
          </p:cNvPr>
          <p:cNvSpPr txBox="1"/>
          <p:nvPr/>
        </p:nvSpPr>
        <p:spPr>
          <a:xfrm>
            <a:off x="133572" y="485053"/>
            <a:ext cx="4674741" cy="523220"/>
          </a:xfrm>
          <a:prstGeom prst="rect">
            <a:avLst/>
          </a:prstGeom>
          <a:noFill/>
        </p:spPr>
        <p:txBody>
          <a:bodyPr wrap="square" rtlCol="0">
            <a:spAutoFit/>
          </a:bodyPr>
          <a:lstStyle/>
          <a:p>
            <a:r>
              <a:rPr lang="en-GB" sz="2800" dirty="0"/>
              <a:t>Explanation of activity</a:t>
            </a:r>
          </a:p>
        </p:txBody>
      </p:sp>
      <p:sp>
        <p:nvSpPr>
          <p:cNvPr id="8" name="TextBox 7">
            <a:extLst>
              <a:ext uri="{FF2B5EF4-FFF2-40B4-BE49-F238E27FC236}">
                <a16:creationId xmlns:a16="http://schemas.microsoft.com/office/drawing/2014/main" id="{98FE3237-2F93-48D7-8447-EF32C614A975}"/>
              </a:ext>
            </a:extLst>
          </p:cNvPr>
          <p:cNvSpPr txBox="1"/>
          <p:nvPr/>
        </p:nvSpPr>
        <p:spPr>
          <a:xfrm>
            <a:off x="431929" y="1835709"/>
            <a:ext cx="11435599" cy="1938992"/>
          </a:xfrm>
          <a:prstGeom prst="rect">
            <a:avLst/>
          </a:prstGeom>
          <a:noFill/>
        </p:spPr>
        <p:txBody>
          <a:bodyPr wrap="square" rtlCol="0">
            <a:spAutoFit/>
          </a:bodyPr>
          <a:lstStyle/>
          <a:p>
            <a:pPr algn="just"/>
            <a:r>
              <a:rPr lang="en-GB" sz="2400" dirty="0"/>
              <a:t>For Parents: </a:t>
            </a:r>
          </a:p>
          <a:p>
            <a:pPr algn="just"/>
            <a:r>
              <a:rPr lang="en-GB" sz="2400" dirty="0"/>
              <a:t>Using items you can find in your home, support your child to follow the instructions. Read the instruction aloud and demonstrate it to your child, then encourage them to do the same. (Be creative: use a goldfish teddy or biscuit for the fish and a normal bowl for the fishbowl) </a:t>
            </a:r>
          </a:p>
        </p:txBody>
      </p:sp>
      <p:pic>
        <p:nvPicPr>
          <p:cNvPr id="4" name="Picture 3"/>
          <p:cNvPicPr>
            <a:picLocks noChangeAspect="1"/>
          </p:cNvPicPr>
          <p:nvPr/>
        </p:nvPicPr>
        <p:blipFill>
          <a:blip r:embed="rId2"/>
          <a:stretch>
            <a:fillRect/>
          </a:stretch>
        </p:blipFill>
        <p:spPr>
          <a:xfrm>
            <a:off x="5041168" y="3428521"/>
            <a:ext cx="6096851" cy="3429479"/>
          </a:xfrm>
          <a:prstGeom prst="rect">
            <a:avLst/>
          </a:prstGeom>
        </p:spPr>
      </p:pic>
    </p:spTree>
    <p:extLst>
      <p:ext uri="{BB962C8B-B14F-4D97-AF65-F5344CB8AC3E}">
        <p14:creationId xmlns:p14="http://schemas.microsoft.com/office/powerpoint/2010/main" val="399006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3722" y="537618"/>
            <a:ext cx="5198555" cy="1591628"/>
          </a:xfrm>
          <a:prstGeom prst="rect">
            <a:avLst/>
          </a:prstGeom>
          <a:ln w="76200">
            <a:solidFill>
              <a:srgbClr val="FFFF00"/>
            </a:solidFill>
          </a:ln>
        </p:spPr>
      </p:pic>
      <p:pic>
        <p:nvPicPr>
          <p:cNvPr id="5" name="Picture 4"/>
          <p:cNvPicPr>
            <a:picLocks noChangeAspect="1"/>
          </p:cNvPicPr>
          <p:nvPr/>
        </p:nvPicPr>
        <p:blipFill>
          <a:blip r:embed="rId3"/>
          <a:stretch>
            <a:fillRect/>
          </a:stretch>
        </p:blipFill>
        <p:spPr>
          <a:xfrm>
            <a:off x="10610776" y="132068"/>
            <a:ext cx="1396820" cy="1443381"/>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9375" b="92188" l="9412" r="89412">
                        <a14:foregroundMark x1="45882" y1="82813" x2="45882" y2="82813"/>
                        <a14:foregroundMark x1="50588" y1="84375" x2="50588" y2="84375"/>
                        <a14:foregroundMark x1="54118" y1="84375" x2="54118" y2="84375"/>
                        <a14:foregroundMark x1="61176" y1="84375" x2="41176" y2="84375"/>
                        <a14:foregroundMark x1="41176" y1="84375" x2="56471" y2="87500"/>
                      </a14:backgroundRemoval>
                    </a14:imgEffect>
                  </a14:imgLayer>
                </a14:imgProps>
              </a:ext>
            </a:extLst>
          </a:blip>
          <a:stretch>
            <a:fillRect/>
          </a:stretch>
        </p:blipFill>
        <p:spPr>
          <a:xfrm>
            <a:off x="6488021" y="3333206"/>
            <a:ext cx="3588373" cy="2701834"/>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975523" y="2809509"/>
            <a:ext cx="2930571" cy="3094902"/>
          </a:xfrm>
          <a:prstGeom prst="rect">
            <a:avLst/>
          </a:prstGeom>
        </p:spPr>
      </p:pic>
    </p:spTree>
    <p:extLst>
      <p:ext uri="{BB962C8B-B14F-4D97-AF65-F5344CB8AC3E}">
        <p14:creationId xmlns:p14="http://schemas.microsoft.com/office/powerpoint/2010/main" val="8361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33333E-6 L 8.33333E-7 -3.33333E-6 C 0.0013 0.125 0.00104 0.06713 0.00104 0.17338 L 0.00104 0.17338 " pathEditMode="relative" ptsTypes="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9375" b="92188" l="9412" r="89412">
                        <a14:foregroundMark x1="45882" y1="82813" x2="45882" y2="82813"/>
                        <a14:foregroundMark x1="50588" y1="84375" x2="50588" y2="84375"/>
                        <a14:foregroundMark x1="54118" y1="84375" x2="54118" y2="84375"/>
                        <a14:foregroundMark x1="61176" y1="84375" x2="41176" y2="84375"/>
                        <a14:foregroundMark x1="41176" y1="84375" x2="56471" y2="87500"/>
                      </a14:backgroundRemoval>
                    </a14:imgEffect>
                  </a14:imgLayer>
                </a14:imgProps>
              </a:ext>
            </a:extLst>
          </a:blip>
          <a:stretch>
            <a:fillRect/>
          </a:stretch>
        </p:blipFill>
        <p:spPr>
          <a:xfrm>
            <a:off x="6488021" y="3333206"/>
            <a:ext cx="3588373" cy="270183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975523" y="2809509"/>
            <a:ext cx="2930571" cy="3094902"/>
          </a:xfrm>
          <a:prstGeom prst="rect">
            <a:avLst/>
          </a:prstGeom>
        </p:spPr>
      </p:pic>
      <p:pic>
        <p:nvPicPr>
          <p:cNvPr id="8" name="Picture 7"/>
          <p:cNvPicPr>
            <a:picLocks noChangeAspect="1"/>
          </p:cNvPicPr>
          <p:nvPr/>
        </p:nvPicPr>
        <p:blipFill>
          <a:blip r:embed="rId6"/>
          <a:stretch>
            <a:fillRect/>
          </a:stretch>
        </p:blipFill>
        <p:spPr>
          <a:xfrm>
            <a:off x="10532116" y="128369"/>
            <a:ext cx="1518488" cy="1546739"/>
          </a:xfrm>
          <a:prstGeom prst="rect">
            <a:avLst/>
          </a:prstGeom>
        </p:spPr>
      </p:pic>
      <p:pic>
        <p:nvPicPr>
          <p:cNvPr id="3" name="Picture 2"/>
          <p:cNvPicPr>
            <a:picLocks noChangeAspect="1"/>
          </p:cNvPicPr>
          <p:nvPr/>
        </p:nvPicPr>
        <p:blipFill>
          <a:blip r:embed="rId7"/>
          <a:stretch>
            <a:fillRect/>
          </a:stretch>
        </p:blipFill>
        <p:spPr>
          <a:xfrm>
            <a:off x="1620965" y="528909"/>
            <a:ext cx="4354558" cy="1503025"/>
          </a:xfrm>
          <a:prstGeom prst="rect">
            <a:avLst/>
          </a:prstGeom>
          <a:ln w="57150">
            <a:solidFill>
              <a:srgbClr val="FFFF00"/>
            </a:solidFill>
          </a:ln>
        </p:spPr>
      </p:pic>
      <p:pic>
        <p:nvPicPr>
          <p:cNvPr id="9" name="Picture 8"/>
          <p:cNvPicPr>
            <a:picLocks noChangeAspect="1"/>
          </p:cNvPicPr>
          <p:nvPr/>
        </p:nvPicPr>
        <p:blipFill>
          <a:blip r:embed="rId8"/>
          <a:stretch>
            <a:fillRect/>
          </a:stretch>
        </p:blipFill>
        <p:spPr>
          <a:xfrm>
            <a:off x="1757362" y="823221"/>
            <a:ext cx="447675" cy="914400"/>
          </a:xfrm>
          <a:prstGeom prst="rect">
            <a:avLst/>
          </a:prstGeom>
        </p:spPr>
      </p:pic>
    </p:spTree>
    <p:extLst>
      <p:ext uri="{BB962C8B-B14F-4D97-AF65-F5344CB8AC3E}">
        <p14:creationId xmlns:p14="http://schemas.microsoft.com/office/powerpoint/2010/main" val="28533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33333E-6 L 8.33333E-7 -3.33333E-6 C 0.0013 0.125 0.00104 0.06713 0.00104 0.17338 L 0.00104 0.17338 " pathEditMode="relative" ptsTypes="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9375" b="92188" l="9412" r="89412">
                        <a14:foregroundMark x1="45882" y1="82813" x2="45882" y2="82813"/>
                        <a14:foregroundMark x1="50588" y1="84375" x2="50588" y2="84375"/>
                        <a14:foregroundMark x1="54118" y1="84375" x2="54118" y2="84375"/>
                        <a14:foregroundMark x1="61176" y1="84375" x2="41176" y2="84375"/>
                        <a14:foregroundMark x1="41176" y1="84375" x2="56471" y2="87500"/>
                      </a14:backgroundRemoval>
                    </a14:imgEffect>
                  </a14:imgLayer>
                </a14:imgProps>
              </a:ext>
            </a:extLst>
          </a:blip>
          <a:stretch>
            <a:fillRect/>
          </a:stretch>
        </p:blipFill>
        <p:spPr>
          <a:xfrm>
            <a:off x="6488021" y="3333206"/>
            <a:ext cx="3588373" cy="270183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975523" y="2809509"/>
            <a:ext cx="2930571" cy="3094902"/>
          </a:xfrm>
          <a:prstGeom prst="rect">
            <a:avLst/>
          </a:prstGeom>
        </p:spPr>
      </p:pic>
      <p:pic>
        <p:nvPicPr>
          <p:cNvPr id="8" name="Picture 7"/>
          <p:cNvPicPr>
            <a:picLocks noChangeAspect="1"/>
          </p:cNvPicPr>
          <p:nvPr/>
        </p:nvPicPr>
        <p:blipFill>
          <a:blip r:embed="rId6"/>
          <a:stretch>
            <a:fillRect/>
          </a:stretch>
        </p:blipFill>
        <p:spPr>
          <a:xfrm>
            <a:off x="10532116" y="128369"/>
            <a:ext cx="1518488" cy="1546739"/>
          </a:xfrm>
          <a:prstGeom prst="rect">
            <a:avLst/>
          </a:prstGeom>
        </p:spPr>
      </p:pic>
      <p:pic>
        <p:nvPicPr>
          <p:cNvPr id="2" name="Picture 1"/>
          <p:cNvPicPr>
            <a:picLocks noChangeAspect="1"/>
          </p:cNvPicPr>
          <p:nvPr/>
        </p:nvPicPr>
        <p:blipFill>
          <a:blip r:embed="rId7"/>
          <a:stretch>
            <a:fillRect/>
          </a:stretch>
        </p:blipFill>
        <p:spPr>
          <a:xfrm>
            <a:off x="872625" y="426991"/>
            <a:ext cx="3893647" cy="1454059"/>
          </a:xfrm>
          <a:prstGeom prst="rect">
            <a:avLst/>
          </a:prstGeom>
          <a:ln w="57150">
            <a:solidFill>
              <a:srgbClr val="FFFF00"/>
            </a:solidFill>
          </a:ln>
        </p:spPr>
      </p:pic>
    </p:spTree>
    <p:extLst>
      <p:ext uri="{BB962C8B-B14F-4D97-AF65-F5344CB8AC3E}">
        <p14:creationId xmlns:p14="http://schemas.microsoft.com/office/powerpoint/2010/main" val="40872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33333E-6 L 8.33333E-7 -3.33333E-6 C 0.0013 0.125 0.00104 0.06713 0.00104 0.17338 L 0.00104 0.17338 " pathEditMode="relative" ptsTypes="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532116" y="128369"/>
            <a:ext cx="1518488" cy="1546739"/>
          </a:xfrm>
          <a:prstGeom prst="rect">
            <a:avLst/>
          </a:prstGeom>
        </p:spPr>
      </p:pic>
      <p:pic>
        <p:nvPicPr>
          <p:cNvPr id="3" name="Picture 2"/>
          <p:cNvPicPr>
            <a:picLocks noChangeAspect="1"/>
          </p:cNvPicPr>
          <p:nvPr/>
        </p:nvPicPr>
        <p:blipFill>
          <a:blip r:embed="rId3"/>
          <a:stretch>
            <a:fillRect/>
          </a:stretch>
        </p:blipFill>
        <p:spPr>
          <a:xfrm>
            <a:off x="1384391" y="414738"/>
            <a:ext cx="3592558" cy="1533409"/>
          </a:xfrm>
          <a:prstGeom prst="rect">
            <a:avLst/>
          </a:prstGeom>
          <a:ln w="76200">
            <a:solidFill>
              <a:srgbClr val="FFFF00"/>
            </a:solid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32823" y="3006790"/>
            <a:ext cx="4799293" cy="257105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277394" y="2505354"/>
            <a:ext cx="3051018" cy="2745916"/>
          </a:xfrm>
          <a:prstGeom prst="rect">
            <a:avLst/>
          </a:prstGeom>
        </p:spPr>
      </p:pic>
    </p:spTree>
    <p:extLst>
      <p:ext uri="{BB962C8B-B14F-4D97-AF65-F5344CB8AC3E}">
        <p14:creationId xmlns:p14="http://schemas.microsoft.com/office/powerpoint/2010/main" val="143649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532116" y="128369"/>
            <a:ext cx="1518488" cy="1546739"/>
          </a:xfrm>
          <a:prstGeom prst="rect">
            <a:avLst/>
          </a:prstGeom>
        </p:spPr>
      </p:pic>
      <p:pic>
        <p:nvPicPr>
          <p:cNvPr id="2" name="Picture 1"/>
          <p:cNvPicPr>
            <a:picLocks noChangeAspect="1"/>
          </p:cNvPicPr>
          <p:nvPr/>
        </p:nvPicPr>
        <p:blipFill>
          <a:blip r:embed="rId3"/>
          <a:stretch>
            <a:fillRect/>
          </a:stretch>
        </p:blipFill>
        <p:spPr>
          <a:xfrm>
            <a:off x="1482089" y="465705"/>
            <a:ext cx="5662205" cy="1209403"/>
          </a:xfrm>
          <a:prstGeom prst="rect">
            <a:avLst/>
          </a:prstGeom>
          <a:ln w="57150">
            <a:solidFill>
              <a:srgbClr val="FFFF00"/>
            </a:solidFill>
          </a:ln>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923869" y="2959145"/>
            <a:ext cx="3461795" cy="2396627"/>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663051" y="2871933"/>
            <a:ext cx="4799293" cy="2571050"/>
          </a:xfrm>
          <a:prstGeom prst="rect">
            <a:avLst/>
          </a:prstGeom>
        </p:spPr>
      </p:pic>
    </p:spTree>
    <p:extLst>
      <p:ext uri="{BB962C8B-B14F-4D97-AF65-F5344CB8AC3E}">
        <p14:creationId xmlns:p14="http://schemas.microsoft.com/office/powerpoint/2010/main" val="36759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875E-6 1.11111E-6 L 6.875E-6 1.11111E-6 C 0.01446 -0.06158 0.00535 -0.04421 0.01706 -0.06482 C 0.01811 -0.06945 0.01902 -0.07384 0.02032 -0.07824 C 0.02084 -0.08033 0.02188 -0.08195 0.0224 -0.08403 C 0.02397 -0.08889 0.02462 -0.09491 0.0267 -0.09931 C 0.02917 -0.1044 0.03295 -0.10695 0.03634 -0.1088 C 0.03777 -0.10949 0.0392 -0.10995 0.04063 -0.11065 C 0.04571 -0.11667 0.04259 -0.11366 0.05027 -0.11829 C 0.05027 -0.11829 0.05678 -0.12199 0.05678 -0.12199 L 0.0642 -0.12408 C 0.06524 -0.12454 0.06641 -0.12523 0.06746 -0.12593 C 0.06889 -0.12708 0.07019 -0.12894 0.07175 -0.12963 C 0.0836 -0.13681 0.09545 -0.13565 0.10821 -0.13727 C 0.11212 -0.13866 0.11602 -0.13935 0.11993 -0.1412 C 0.12318 -0.14259 0.12956 -0.14676 0.12956 -0.14676 C 0.14206 -0.1463 0.15456 -0.14607 0.16706 -0.14491 C 0.16915 -0.14468 0.17657 -0.1375 0.1767 -0.13727 C 0.17774 -0.13658 0.17878 -0.13588 0.17996 -0.13542 C 0.18347 -0.13357 0.18725 -0.13264 0.19063 -0.12963 C 0.19206 -0.12847 0.1935 -0.12732 0.19493 -0.12593 C 0.19871 -0.12199 0.19897 -0.11991 0.20352 -0.11644 C 0.20483 -0.11528 0.20639 -0.11505 0.20782 -0.11458 C 0.20886 -0.1125 0.2099 -0.11042 0.21095 -0.1088 C 0.21277 -0.10602 0.21485 -0.10417 0.21641 -0.10116 C 0.21746 -0.09908 0.21733 -0.0956 0.2185 -0.09352 C 0.22214 -0.08704 0.2241 -0.08634 0.22813 -0.08403 C 0.22917 -0.08148 0.23022 -0.0787 0.23139 -0.07639 C 0.2323 -0.07431 0.23373 -0.07292 0.23451 -0.0706 C 0.23516 -0.06898 0.23516 -0.06667 0.23568 -0.06482 C 0.2366 -0.06088 0.24063 -0.04699 0.24206 -0.04583 L 0.24428 -0.04398 L 0.24428 -0.04398 " pathEditMode="relative" ptsTypes="AAAAAAAAAAAAAAAAA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532116" y="128369"/>
            <a:ext cx="1518488" cy="1546739"/>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923869" y="2959145"/>
            <a:ext cx="3461795" cy="2396627"/>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307589" y="2218790"/>
            <a:ext cx="4799293" cy="257105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255119" y="2218790"/>
            <a:ext cx="4799293" cy="2571050"/>
          </a:xfrm>
          <a:prstGeom prst="rect">
            <a:avLst/>
          </a:prstGeom>
        </p:spPr>
      </p:pic>
      <p:pic>
        <p:nvPicPr>
          <p:cNvPr id="3" name="Picture 2"/>
          <p:cNvPicPr>
            <a:picLocks noChangeAspect="1"/>
          </p:cNvPicPr>
          <p:nvPr/>
        </p:nvPicPr>
        <p:blipFill>
          <a:blip r:embed="rId7"/>
          <a:stretch>
            <a:fillRect/>
          </a:stretch>
        </p:blipFill>
        <p:spPr>
          <a:xfrm>
            <a:off x="1182501" y="358003"/>
            <a:ext cx="5557933" cy="1351930"/>
          </a:xfrm>
          <a:prstGeom prst="rect">
            <a:avLst/>
          </a:prstGeom>
          <a:ln w="57150">
            <a:solidFill>
              <a:srgbClr val="FFFF00"/>
            </a:solidFill>
          </a:ln>
        </p:spPr>
      </p:pic>
    </p:spTree>
    <p:extLst>
      <p:ext uri="{BB962C8B-B14F-4D97-AF65-F5344CB8AC3E}">
        <p14:creationId xmlns:p14="http://schemas.microsoft.com/office/powerpoint/2010/main" val="190985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375E-6 -0.00023 L -4.375E-6 0.00023 L -0.07018 -0.00648 L -0.08554 -0.00648 L -0.08385 -0.00648 " pathEditMode="relative" rAng="0" ptsTypes="AAAAA">
                                      <p:cBhvr>
                                        <p:cTn id="6" dur="2000" fill="hold"/>
                                        <p:tgtEl>
                                          <p:spTgt spid="7"/>
                                        </p:tgtEl>
                                        <p:attrNameLst>
                                          <p:attrName>ppt_x</p:attrName>
                                          <p:attrName>ppt_y</p:attrName>
                                        </p:attrNameLst>
                                      </p:cBhvr>
                                      <p:rCtr x="-4284"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532116" y="128369"/>
            <a:ext cx="1518488" cy="1546739"/>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923869" y="2959145"/>
            <a:ext cx="3461795" cy="2396627"/>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492067" y="2218790"/>
            <a:ext cx="4799293" cy="257105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586371" y="2218790"/>
            <a:ext cx="4799293" cy="2571050"/>
          </a:xfrm>
          <a:prstGeom prst="rect">
            <a:avLst/>
          </a:prstGeom>
        </p:spPr>
      </p:pic>
      <p:pic>
        <p:nvPicPr>
          <p:cNvPr id="2" name="Picture 1"/>
          <p:cNvPicPr>
            <a:picLocks noChangeAspect="1"/>
          </p:cNvPicPr>
          <p:nvPr/>
        </p:nvPicPr>
        <p:blipFill>
          <a:blip r:embed="rId7"/>
          <a:stretch>
            <a:fillRect/>
          </a:stretch>
        </p:blipFill>
        <p:spPr>
          <a:xfrm>
            <a:off x="2035355" y="521873"/>
            <a:ext cx="5572145" cy="1280801"/>
          </a:xfrm>
          <a:prstGeom prst="rect">
            <a:avLst/>
          </a:prstGeom>
          <a:ln w="57150">
            <a:solidFill>
              <a:srgbClr val="FFFF00"/>
            </a:solidFill>
          </a:ln>
        </p:spPr>
      </p:pic>
      <p:pic>
        <p:nvPicPr>
          <p:cNvPr id="4" name="Picture 3"/>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8409" y1="88557" x2="28409" y2="88557"/>
                        <a14:foregroundMark x1="42614" y1="92040" x2="42614" y2="92040"/>
                        <a14:foregroundMark x1="46307" y1="86816" x2="57102" y2="92786"/>
                        <a14:foregroundMark x1="52557" y1="92289" x2="43182" y2="94776"/>
                      </a14:backgroundRemoval>
                    </a14:imgEffect>
                  </a14:imgLayer>
                </a14:imgProps>
              </a:ext>
            </a:extLst>
          </a:blip>
          <a:stretch>
            <a:fillRect/>
          </a:stretch>
        </p:blipFill>
        <p:spPr>
          <a:xfrm>
            <a:off x="3287092" y="2998596"/>
            <a:ext cx="1568452" cy="1791244"/>
          </a:xfrm>
          <a:prstGeom prst="rect">
            <a:avLst/>
          </a:prstGeom>
        </p:spPr>
      </p:pic>
    </p:spTree>
    <p:extLst>
      <p:ext uri="{BB962C8B-B14F-4D97-AF65-F5344CB8AC3E}">
        <p14:creationId xmlns:p14="http://schemas.microsoft.com/office/powerpoint/2010/main" val="424643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2.22222E-6 L 3.75E-6 2.22222E-6 C 0.00495 -0.01018 0.00977 -0.02083 0.01497 -0.03055 C 0.01654 -0.03356 0.01862 -0.03541 0.02031 -0.03819 C 0.02708 -0.04884 0.03346 -0.06065 0.04063 -0.0706 C 0.04635 -0.07847 0.05313 -0.08379 0.05885 -0.09143 C 0.06354 -0.09768 0.06693 -0.10648 0.07175 -0.1125 C 0.07813 -0.1206 0.08542 -0.12592 0.09206 -0.13333 C 0.10039 -0.14282 0.11133 -0.16157 0.12096 -0.16574 C 0.12969 -0.16967 0.12109 -0.16528 0.13385 -0.17523 C 0.14063 -0.18055 0.14766 -0.18472 0.15417 -0.19051 C 0.15638 -0.19236 0.15846 -0.19421 0.16068 -0.19629 C 0.16706 -0.20254 0.16667 -0.20393 0.17461 -0.20949 C 0.18932 -0.21991 0.17435 -0.20509 0.19492 -0.21713 C 0.20091 -0.2206 0.19701 -0.21875 0.20664 -0.22083 C 0.2181 -0.21967 0.22956 -0.21921 0.24102 -0.21713 C 0.24649 -0.2162 0.24805 -0.2118 0.25274 -0.20764 C 0.25378 -0.20671 0.25495 -0.20625 0.25599 -0.20579 C 0.25742 -0.2037 0.25885 -0.20208 0.26029 -0.2 C 0.26367 -0.19491 0.26758 -0.18611 0.26888 -0.17916 C 0.26953 -0.17523 0.27031 -0.17153 0.27096 -0.16759 C 0.27175 -0.1625 0.27175 -0.15717 0.27305 -0.15231 L 0.27526 -0.14491 C 0.27565 -0.14028 0.27578 -0.13588 0.2763 -0.13148 C 0.27656 -0.1294 0.27734 -0.12778 0.27734 -0.12569 C 0.27774 -0.10671 0.27734 -0.08773 0.27734 -0.06875 L 0.27734 -0.06875 " pathEditMode="relative" ptsTypes="AAAAAAAAAAAAAAAAAAAA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FE965-1B25-44BC-8482-7DC2D9223F0C}"/>
              </a:ext>
            </a:extLst>
          </p:cNvPr>
          <p:cNvSpPr>
            <a:spLocks noGrp="1"/>
          </p:cNvSpPr>
          <p:nvPr>
            <p:ph idx="1"/>
          </p:nvPr>
        </p:nvSpPr>
        <p:spPr>
          <a:xfrm>
            <a:off x="6614556" y="1929739"/>
            <a:ext cx="4201308" cy="4310343"/>
          </a:xfrm>
        </p:spPr>
        <p:txBody>
          <a:bodyPr/>
          <a:lstStyle/>
          <a:p>
            <a:pPr marL="0" indent="0">
              <a:buNone/>
            </a:pPr>
            <a:r>
              <a:rPr lang="en-GB" dirty="0"/>
              <a:t>This is the letter ‘t’.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1E00E2D-CAA8-4DF3-B309-D64010F3278B}"/>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890A437B-D866-4004-BAF0-E5A322D73CF2}"/>
              </a:ext>
            </a:extLst>
          </p:cNvPr>
          <p:cNvSpPr>
            <a:spLocks noGrp="1"/>
          </p:cNvSpPr>
          <p:nvPr>
            <p:ph type="title"/>
          </p:nvPr>
        </p:nvSpPr>
        <p:spPr>
          <a:xfrm>
            <a:off x="539750" y="301625"/>
            <a:ext cx="10515600" cy="1325563"/>
          </a:xfrm>
        </p:spPr>
        <p:txBody>
          <a:bodyPr>
            <a:normAutofit/>
          </a:bodyPr>
          <a:lstStyle/>
          <a:p>
            <a:r>
              <a:rPr lang="en-GB" sz="3200" dirty="0"/>
              <a:t>The ‘t’ sound</a:t>
            </a:r>
          </a:p>
        </p:txBody>
      </p:sp>
      <p:pic>
        <p:nvPicPr>
          <p:cNvPr id="2" name="Picture 1"/>
          <p:cNvPicPr>
            <a:picLocks noChangeAspect="1"/>
          </p:cNvPicPr>
          <p:nvPr/>
        </p:nvPicPr>
        <p:blipFill>
          <a:blip r:embed="rId2"/>
          <a:stretch>
            <a:fillRect/>
          </a:stretch>
        </p:blipFill>
        <p:spPr>
          <a:xfrm>
            <a:off x="6614556" y="3280546"/>
            <a:ext cx="4895850" cy="923925"/>
          </a:xfrm>
          <a:prstGeom prst="rect">
            <a:avLst/>
          </a:prstGeom>
        </p:spPr>
      </p:pic>
      <p:pic>
        <p:nvPicPr>
          <p:cNvPr id="6" name="Picture 5"/>
          <p:cNvPicPr>
            <a:picLocks noChangeAspect="1"/>
          </p:cNvPicPr>
          <p:nvPr/>
        </p:nvPicPr>
        <p:blipFill>
          <a:blip r:embed="rId3"/>
          <a:stretch>
            <a:fillRect/>
          </a:stretch>
        </p:blipFill>
        <p:spPr>
          <a:xfrm>
            <a:off x="6398491" y="4507022"/>
            <a:ext cx="5327980" cy="1654765"/>
          </a:xfrm>
          <a:prstGeom prst="rect">
            <a:avLst/>
          </a:prstGeom>
        </p:spPr>
      </p:pic>
      <p:sp>
        <p:nvSpPr>
          <p:cNvPr id="8" name="TextBox 7"/>
          <p:cNvSpPr txBox="1"/>
          <p:nvPr/>
        </p:nvSpPr>
        <p:spPr>
          <a:xfrm>
            <a:off x="703085" y="1830446"/>
            <a:ext cx="5695406" cy="4508927"/>
          </a:xfrm>
          <a:prstGeom prst="rect">
            <a:avLst/>
          </a:prstGeom>
          <a:noFill/>
        </p:spPr>
        <p:txBody>
          <a:bodyPr wrap="square" lIns="91440" tIns="45720" rIns="91440" bIns="45720" rtlCol="0" anchor="t">
            <a:spAutoFit/>
          </a:bodyPr>
          <a:lstStyle/>
          <a:p>
            <a:r>
              <a:rPr lang="en-GB" sz="28700" b="1" dirty="0">
                <a:latin typeface="Calibri"/>
                <a:cs typeface="Calibri"/>
              </a:rPr>
              <a:t>Tt</a:t>
            </a:r>
          </a:p>
        </p:txBody>
      </p:sp>
    </p:spTree>
    <p:extLst>
      <p:ext uri="{BB962C8B-B14F-4D97-AF65-F5344CB8AC3E}">
        <p14:creationId xmlns:p14="http://schemas.microsoft.com/office/powerpoint/2010/main" val="356904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6995" y="442368"/>
            <a:ext cx="5247715" cy="1373369"/>
          </a:xfrm>
          <a:prstGeom prst="rect">
            <a:avLst/>
          </a:prstGeom>
          <a:ln w="57150">
            <a:solidFill>
              <a:srgbClr val="FFFF00"/>
            </a:solidFill>
          </a:ln>
        </p:spPr>
      </p:pic>
      <p:pic>
        <p:nvPicPr>
          <p:cNvPr id="5" name="Picture 4"/>
          <p:cNvPicPr>
            <a:picLocks noChangeAspect="1"/>
          </p:cNvPicPr>
          <p:nvPr/>
        </p:nvPicPr>
        <p:blipFill>
          <a:blip r:embed="rId3"/>
          <a:stretch>
            <a:fillRect/>
          </a:stretch>
        </p:blipFill>
        <p:spPr>
          <a:xfrm>
            <a:off x="10532116" y="128369"/>
            <a:ext cx="1518488" cy="1546739"/>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1429" r="94286"/>
                    </a14:imgEffect>
                  </a14:imgLayer>
                </a14:imgProps>
              </a:ext>
            </a:extLst>
          </a:blip>
          <a:stretch>
            <a:fillRect/>
          </a:stretch>
        </p:blipFill>
        <p:spPr>
          <a:xfrm>
            <a:off x="7160351" y="3741691"/>
            <a:ext cx="2681720" cy="2528479"/>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5882" b="89706" l="9722" r="100000"/>
                    </a14:imgEffect>
                  </a14:imgLayer>
                </a14:imgProps>
              </a:ext>
            </a:extLst>
          </a:blip>
          <a:stretch>
            <a:fillRect/>
          </a:stretch>
        </p:blipFill>
        <p:spPr>
          <a:xfrm flipH="1">
            <a:off x="6479841" y="2054883"/>
            <a:ext cx="2494340" cy="2355766"/>
          </a:xfrm>
          <a:prstGeom prst="rect">
            <a:avLst/>
          </a:prstGeom>
        </p:spPr>
      </p:pic>
    </p:spTree>
    <p:extLst>
      <p:ext uri="{BB962C8B-B14F-4D97-AF65-F5344CB8AC3E}">
        <p14:creationId xmlns:p14="http://schemas.microsoft.com/office/powerpoint/2010/main" val="366293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32116" y="128369"/>
            <a:ext cx="1518488" cy="154673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5882" b="89706" l="9722" r="100000"/>
                    </a14:imgEffect>
                  </a14:imgLayer>
                </a14:imgProps>
              </a:ext>
            </a:extLst>
          </a:blip>
          <a:stretch>
            <a:fillRect/>
          </a:stretch>
        </p:blipFill>
        <p:spPr>
          <a:xfrm flipH="1">
            <a:off x="6942772" y="2538209"/>
            <a:ext cx="2494340" cy="2355766"/>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942772" y="3670780"/>
            <a:ext cx="3461795" cy="2396627"/>
          </a:xfrm>
          <a:prstGeom prst="rect">
            <a:avLst/>
          </a:prstGeom>
        </p:spPr>
      </p:pic>
      <p:pic>
        <p:nvPicPr>
          <p:cNvPr id="3" name="Picture 2"/>
          <p:cNvPicPr>
            <a:picLocks noChangeAspect="1"/>
          </p:cNvPicPr>
          <p:nvPr/>
        </p:nvPicPr>
        <p:blipFill>
          <a:blip r:embed="rId7"/>
          <a:stretch>
            <a:fillRect/>
          </a:stretch>
        </p:blipFill>
        <p:spPr>
          <a:xfrm>
            <a:off x="871537" y="492920"/>
            <a:ext cx="5233645" cy="1182188"/>
          </a:xfrm>
          <a:prstGeom prst="rect">
            <a:avLst/>
          </a:prstGeom>
          <a:ln w="76200">
            <a:solidFill>
              <a:srgbClr val="FFFF00"/>
            </a:solidFill>
          </a:ln>
        </p:spPr>
      </p:pic>
    </p:spTree>
    <p:extLst>
      <p:ext uri="{BB962C8B-B14F-4D97-AF65-F5344CB8AC3E}">
        <p14:creationId xmlns:p14="http://schemas.microsoft.com/office/powerpoint/2010/main" val="120145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32116" y="128369"/>
            <a:ext cx="1518488" cy="1546739"/>
          </a:xfrm>
          <a:prstGeom prst="rect">
            <a:avLst/>
          </a:prstGeom>
        </p:spPr>
      </p:pic>
      <p:pic>
        <p:nvPicPr>
          <p:cNvPr id="3" name="Picture 2"/>
          <p:cNvPicPr>
            <a:picLocks noChangeAspect="1"/>
          </p:cNvPicPr>
          <p:nvPr/>
        </p:nvPicPr>
        <p:blipFill>
          <a:blip r:embed="rId3"/>
          <a:stretch>
            <a:fillRect/>
          </a:stretch>
        </p:blipFill>
        <p:spPr>
          <a:xfrm>
            <a:off x="784588" y="523332"/>
            <a:ext cx="5726194" cy="1194027"/>
          </a:xfrm>
          <a:prstGeom prst="rect">
            <a:avLst/>
          </a:prstGeom>
          <a:ln w="76200">
            <a:solidFill>
              <a:srgbClr val="FFFF00"/>
            </a:solidFill>
          </a:ln>
        </p:spPr>
      </p:pic>
      <p:pic>
        <p:nvPicPr>
          <p:cNvPr id="4" name="Picture 3"/>
          <p:cNvPicPr>
            <a:picLocks noChangeAspect="1"/>
          </p:cNvPicPr>
          <p:nvPr/>
        </p:nvPicPr>
        <p:blipFill>
          <a:blip r:embed="rId4"/>
          <a:stretch>
            <a:fillRect/>
          </a:stretch>
        </p:blipFill>
        <p:spPr>
          <a:xfrm>
            <a:off x="784588" y="772682"/>
            <a:ext cx="697249" cy="807924"/>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236" b="94268" l="4810" r="100000">
                        <a14:foregroundMark x1="86329" y1="59873" x2="86329" y2="59873"/>
                        <a14:foregroundMark x1="49367" y1="76752" x2="60759" y2="64968"/>
                        <a14:backgroundMark x1="21772" y1="73885" x2="43797" y2="64331"/>
                        <a14:backgroundMark x1="16709" y1="42357" x2="24051" y2="39809"/>
                        <a14:backgroundMark x1="18987" y1="45541" x2="16203" y2="50318"/>
                      </a14:backgroundRemoval>
                    </a14:imgEffect>
                  </a14:imgLayer>
                </a14:imgProps>
              </a:ext>
            </a:extLst>
          </a:blip>
          <a:stretch>
            <a:fillRect/>
          </a:stretch>
        </p:blipFill>
        <p:spPr>
          <a:xfrm>
            <a:off x="4489133" y="2691221"/>
            <a:ext cx="2875358" cy="2285728"/>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491" b="100000" l="575" r="97701"/>
                    </a14:imgEffect>
                  </a14:imgLayer>
                </a14:imgProps>
              </a:ext>
            </a:extLst>
          </a:blip>
          <a:stretch>
            <a:fillRect/>
          </a:stretch>
        </p:blipFill>
        <p:spPr>
          <a:xfrm rot="786624">
            <a:off x="5535931" y="3456622"/>
            <a:ext cx="3314700" cy="3876675"/>
          </a:xfrm>
          <a:prstGeom prst="rect">
            <a:avLst/>
          </a:prstGeom>
        </p:spPr>
      </p:pic>
    </p:spTree>
    <p:extLst>
      <p:ext uri="{BB962C8B-B14F-4D97-AF65-F5344CB8AC3E}">
        <p14:creationId xmlns:p14="http://schemas.microsoft.com/office/powerpoint/2010/main" val="11355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8.51852E-6 L 5E-6 8.51852E-6 C -0.00286 -0.00393 -0.00611 -0.00694 -0.00858 -0.01157 C -0.00937 -0.01296 -0.00911 -0.0155 -0.00976 -0.01712 C -0.01315 -0.02685 -0.01432 -0.02615 -0.01823 -0.03425 C -0.02761 -0.05324 -0.01511 -0.03148 -0.02578 -0.04768 C -0.02695 -0.04953 -0.02774 -0.05185 -0.02904 -0.05347 C -0.03099 -0.05578 -0.03346 -0.05694 -0.03542 -0.05902 C -0.03737 -0.06134 -0.03893 -0.06435 -0.04076 -0.06666 C -0.04245 -0.06874 -0.04453 -0.07013 -0.04609 -0.07245 C -0.0474 -0.07407 -0.04805 -0.07685 -0.04935 -0.07824 C -0.0513 -0.08009 -0.05573 -0.08194 -0.05573 -0.08194 C -0.06497 -0.09282 -0.05339 -0.07986 -0.06224 -0.08773 C -0.06341 -0.08865 -0.06419 -0.09074 -0.0655 -0.09143 C -0.06784 -0.09282 -0.07044 -0.09282 -0.07292 -0.09328 C -0.08815 -0.10231 -0.07227 -0.09328 -0.08359 -0.09907 C -0.08477 -0.09953 -0.08581 -0.10046 -0.08685 -0.10092 C -0.08828 -0.10161 -0.08971 -0.10208 -0.09115 -0.10277 C -0.09219 -0.10347 -0.09323 -0.10462 -0.0944 -0.10486 C -0.11641 -0.10763 -0.13646 -0.10671 -0.15859 -0.10671 L -0.15859 -0.10671 " pathEditMode="relative" ptsTypes="AAAAA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32116" y="128369"/>
            <a:ext cx="1518488" cy="1546739"/>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356326" y="3148267"/>
            <a:ext cx="4199845" cy="2907585"/>
          </a:xfrm>
          <a:prstGeom prst="rect">
            <a:avLst/>
          </a:prstGeom>
        </p:spPr>
      </p:pic>
      <p:pic>
        <p:nvPicPr>
          <p:cNvPr id="2" name="Picture 1"/>
          <p:cNvPicPr>
            <a:picLocks noChangeAspect="1"/>
          </p:cNvPicPr>
          <p:nvPr/>
        </p:nvPicPr>
        <p:blipFill>
          <a:blip r:embed="rId5"/>
          <a:stretch>
            <a:fillRect/>
          </a:stretch>
        </p:blipFill>
        <p:spPr>
          <a:xfrm>
            <a:off x="1391476" y="572996"/>
            <a:ext cx="5929700" cy="1294992"/>
          </a:xfrm>
          <a:prstGeom prst="rect">
            <a:avLst/>
          </a:prstGeom>
          <a:ln w="57150">
            <a:solidFill>
              <a:srgbClr val="FFFF00"/>
            </a:solidFill>
          </a:ln>
        </p:spPr>
      </p:pic>
      <p:grpSp>
        <p:nvGrpSpPr>
          <p:cNvPr id="4" name="Group 3"/>
          <p:cNvGrpSpPr/>
          <p:nvPr/>
        </p:nvGrpSpPr>
        <p:grpSpPr>
          <a:xfrm rot="17094220">
            <a:off x="7248211" y="1903314"/>
            <a:ext cx="3452159" cy="3876675"/>
            <a:chOff x="7494660" y="3038611"/>
            <a:chExt cx="3452159" cy="3876675"/>
          </a:xfrm>
        </p:grpSpPr>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491" b="100000" l="575" r="97701"/>
                      </a14:imgEffect>
                    </a14:imgLayer>
                  </a14:imgProps>
                </a:ext>
              </a:extLst>
            </a:blip>
            <a:stretch>
              <a:fillRect/>
            </a:stretch>
          </p:blipFill>
          <p:spPr>
            <a:xfrm rot="786624">
              <a:off x="7494660" y="3038611"/>
              <a:ext cx="3314700" cy="3876675"/>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9236" b="94268" l="4810" r="100000">
                          <a14:foregroundMark x1="86329" y1="59873" x2="86329" y2="59873"/>
                          <a14:foregroundMark x1="49367" y1="76752" x2="60759" y2="64968"/>
                          <a14:backgroundMark x1="21772" y1="73885" x2="43797" y2="64331"/>
                          <a14:backgroundMark x1="16709" y1="42357" x2="24051" y2="39809"/>
                          <a14:backgroundMark x1="18987" y1="45541" x2="16203" y2="50318"/>
                        </a14:backgroundRemoval>
                      </a14:imgEffect>
                    </a14:imgLayer>
                  </a14:imgProps>
                </a:ext>
              </a:extLst>
            </a:blip>
            <a:stretch>
              <a:fillRect/>
            </a:stretch>
          </p:blipFill>
          <p:spPr>
            <a:xfrm>
              <a:off x="9152010" y="3888679"/>
              <a:ext cx="1794809" cy="1426760"/>
            </a:xfrm>
            <a:prstGeom prst="rect">
              <a:avLst/>
            </a:prstGeom>
          </p:spPr>
        </p:pic>
      </p:grpSp>
    </p:spTree>
    <p:extLst>
      <p:ext uri="{BB962C8B-B14F-4D97-AF65-F5344CB8AC3E}">
        <p14:creationId xmlns:p14="http://schemas.microsoft.com/office/powerpoint/2010/main" val="35753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4.44444E-6 L -3.125E-6 -4.44444E-6 L -0.01719 0.00185 C -0.02044 0.00231 -0.0237 0.00231 -0.02682 0.0037 C -0.05469 0.01667 -0.02396 0.00787 -0.04505 0.01319 C -0.0543 0.01898 -0.06484 0.02014 -0.07292 0.03032 C -0.07539 0.03356 -0.07773 0.03704 -0.08034 0.03981 C -0.08242 0.04213 -0.08476 0.04352 -0.08685 0.0456 C -0.08867 0.04745 -0.09036 0.04977 -0.09219 0.05139 C -0.09479 0.0537 -0.09792 0.05532 -0.10078 0.05718 C -0.10638 0.0669 -0.10742 0.06852 -0.11354 0.08194 C -0.11445 0.08356 -0.11497 0.08588 -0.11575 0.0875 C -0.11784 0.09213 -0.12005 0.0963 -0.12213 0.10093 C -0.12435 0.10579 -0.12695 0.11042 -0.12864 0.1162 C -0.1293 0.11875 -0.12969 0.12153 -0.13073 0.12384 C -0.13151 0.12546 -0.13294 0.12616 -0.13398 0.12755 C -0.13698 0.13218 -0.13724 0.13333 -0.13932 0.13912 C -0.14193 0.15347 -0.13841 0.13565 -0.14245 0.15046 C -0.14297 0.15231 -0.14297 0.1544 -0.14362 0.15625 C -0.1444 0.15833 -0.14583 0.15972 -0.14674 0.16181 C -0.14844 0.16551 -0.15026 0.16898 -0.15104 0.17338 L -0.15208 0.17917 L -0.15208 0.17917 " pathEditMode="relative" ptsTypes="AAAAAAAAAAAAAAAA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32116" y="128369"/>
            <a:ext cx="1518488" cy="1546739"/>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356326" y="3148267"/>
            <a:ext cx="4199845" cy="290758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9236" b="94268" l="4810" r="100000">
                        <a14:foregroundMark x1="86329" y1="59873" x2="86329" y2="59873"/>
                        <a14:foregroundMark x1="49367" y1="76752" x2="60759" y2="64968"/>
                        <a14:backgroundMark x1="21772" y1="73885" x2="43797" y2="64331"/>
                        <a14:backgroundMark x1="16709" y1="42357" x2="24051" y2="39809"/>
                        <a14:backgroundMark x1="18987" y1="45541" x2="16203" y2="50318"/>
                      </a14:backgroundRemoval>
                    </a14:imgEffect>
                  </a14:imgLayer>
                </a14:imgProps>
              </a:ext>
            </a:extLst>
          </a:blip>
          <a:stretch>
            <a:fillRect/>
          </a:stretch>
        </p:blipFill>
        <p:spPr>
          <a:xfrm rot="1042988">
            <a:off x="5558843" y="3733774"/>
            <a:ext cx="1794809" cy="1426760"/>
          </a:xfrm>
          <a:prstGeom prst="rect">
            <a:avLst/>
          </a:prstGeom>
        </p:spPr>
      </p:pic>
      <p:pic>
        <p:nvPicPr>
          <p:cNvPr id="11" name="Picture 2" descr="Finger pointing female hand vector illustration.:: tasmeemME.com">
            <a:extLst>
              <a:ext uri="{FF2B5EF4-FFF2-40B4-BE49-F238E27FC236}">
                <a16:creationId xmlns:a16="http://schemas.microsoft.com/office/drawing/2014/main" id="{45D0DAF4-1013-4D97-B863-96B0F5D4346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8222" l="10000" r="96889">
                        <a14:foregroundMark x1="92667" y1="88444" x2="92667" y2="88444"/>
                        <a14:foregroundMark x1="96889" y1="94667" x2="96889" y2="94667"/>
                        <a14:foregroundMark x1="95778" y1="98222" x2="95778" y2="98222"/>
                      </a14:backgroundRemoval>
                    </a14:imgEffect>
                  </a14:imgLayer>
                </a14:imgProps>
              </a:ext>
              <a:ext uri="{28A0092B-C50C-407E-A947-70E740481C1C}">
                <a14:useLocalDpi xmlns:a14="http://schemas.microsoft.com/office/drawing/2010/main" val="0"/>
              </a:ext>
            </a:extLst>
          </a:blip>
          <a:srcRect/>
          <a:stretch>
            <a:fillRect/>
          </a:stretch>
        </p:blipFill>
        <p:spPr bwMode="auto">
          <a:xfrm rot="18087863">
            <a:off x="6326665" y="1273625"/>
            <a:ext cx="2398261" cy="2398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1411699" y="427476"/>
            <a:ext cx="3975000" cy="1466638"/>
          </a:xfrm>
          <a:prstGeom prst="rect">
            <a:avLst/>
          </a:prstGeom>
          <a:ln w="57150">
            <a:solidFill>
              <a:srgbClr val="FFFF00"/>
            </a:solidFill>
          </a:ln>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087291" y="2422925"/>
            <a:ext cx="1515502" cy="1262918"/>
          </a:xfrm>
          <a:prstGeom prst="rect">
            <a:avLst/>
          </a:prstGeom>
        </p:spPr>
      </p:pic>
    </p:spTree>
    <p:extLst>
      <p:ext uri="{BB962C8B-B14F-4D97-AF65-F5344CB8AC3E}">
        <p14:creationId xmlns:p14="http://schemas.microsoft.com/office/powerpoint/2010/main" val="9160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3.7037E-6 L -2.70833E-6 3.7037E-6 C -0.00039 0.00625 -0.00078 0.0125 -0.00104 0.01898 C -0.00273 0.05879 -0.00104 0.03727 -0.00312 0.06088 C -0.00208 0.16365 -0.00208 0.12569 -0.00208 0.17523 L -0.00208 0.17523 " pathEditMode="relative" ptsTypes="A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11717"/>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27</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give instructions using imperative verbs.</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86632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1951" y="442368"/>
            <a:ext cx="10113101" cy="968421"/>
            <a:chOff x="297996" y="442368"/>
            <a:chExt cx="10113101" cy="968421"/>
          </a:xfrm>
        </p:grpSpPr>
        <p:pic>
          <p:nvPicPr>
            <p:cNvPr id="4" name="Picture 3"/>
            <p:cNvPicPr>
              <a:picLocks noChangeAspect="1"/>
            </p:cNvPicPr>
            <p:nvPr/>
          </p:nvPicPr>
          <p:blipFill>
            <a:blip r:embed="rId2"/>
            <a:stretch>
              <a:fillRect/>
            </a:stretch>
          </p:blipFill>
          <p:spPr>
            <a:xfrm>
              <a:off x="297996" y="442368"/>
              <a:ext cx="6259058" cy="968421"/>
            </a:xfrm>
            <a:prstGeom prst="rect">
              <a:avLst/>
            </a:prstGeom>
          </p:spPr>
        </p:pic>
        <p:pic>
          <p:nvPicPr>
            <p:cNvPr id="5" name="Picture 4"/>
            <p:cNvPicPr>
              <a:picLocks noChangeAspect="1"/>
            </p:cNvPicPr>
            <p:nvPr/>
          </p:nvPicPr>
          <p:blipFill rotWithShape="1">
            <a:blip r:embed="rId3"/>
            <a:srcRect r="34918"/>
            <a:stretch/>
          </p:blipFill>
          <p:spPr>
            <a:xfrm>
              <a:off x="6557054" y="442368"/>
              <a:ext cx="3854043" cy="968421"/>
            </a:xfrm>
            <a:prstGeom prst="rect">
              <a:avLst/>
            </a:prstGeom>
          </p:spPr>
        </p:pic>
      </p:grpSp>
      <p:pic>
        <p:nvPicPr>
          <p:cNvPr id="6" name="Picture 5"/>
          <p:cNvPicPr>
            <a:picLocks noChangeAspect="1"/>
          </p:cNvPicPr>
          <p:nvPr/>
        </p:nvPicPr>
        <p:blipFill rotWithShape="1">
          <a:blip r:embed="rId3"/>
          <a:srcRect l="64007"/>
          <a:stretch/>
        </p:blipFill>
        <p:spPr>
          <a:xfrm>
            <a:off x="5039529" y="1410789"/>
            <a:ext cx="2131480" cy="968421"/>
          </a:xfrm>
          <a:prstGeom prst="rect">
            <a:avLst/>
          </a:prstGeom>
        </p:spPr>
      </p:pic>
      <p:sp>
        <p:nvSpPr>
          <p:cNvPr id="8" name="TextBox 7"/>
          <p:cNvSpPr txBox="1"/>
          <p:nvPr/>
        </p:nvSpPr>
        <p:spPr>
          <a:xfrm>
            <a:off x="809898" y="2521132"/>
            <a:ext cx="4668355" cy="523220"/>
          </a:xfrm>
          <a:prstGeom prst="rect">
            <a:avLst/>
          </a:prstGeom>
          <a:noFill/>
        </p:spPr>
        <p:txBody>
          <a:bodyPr wrap="square" rtlCol="0">
            <a:spAutoFit/>
          </a:bodyPr>
          <a:lstStyle/>
          <a:p>
            <a:r>
              <a:rPr lang="en-GB" sz="2800" dirty="0"/>
              <a:t>Examples: </a:t>
            </a:r>
          </a:p>
        </p:txBody>
      </p:sp>
      <p:pic>
        <p:nvPicPr>
          <p:cNvPr id="9" name="Picture 8"/>
          <p:cNvPicPr>
            <a:picLocks noChangeAspect="1"/>
          </p:cNvPicPr>
          <p:nvPr/>
        </p:nvPicPr>
        <p:blipFill>
          <a:blip r:embed="rId4"/>
          <a:stretch>
            <a:fillRect/>
          </a:stretch>
        </p:blipFill>
        <p:spPr>
          <a:xfrm>
            <a:off x="1492158" y="3534171"/>
            <a:ext cx="1799681" cy="2007337"/>
          </a:xfrm>
          <a:prstGeom prst="rect">
            <a:avLst/>
          </a:prstGeom>
        </p:spPr>
      </p:pic>
      <p:pic>
        <p:nvPicPr>
          <p:cNvPr id="10" name="Picture 9"/>
          <p:cNvPicPr>
            <a:picLocks noChangeAspect="1"/>
          </p:cNvPicPr>
          <p:nvPr/>
        </p:nvPicPr>
        <p:blipFill>
          <a:blip r:embed="rId5"/>
          <a:stretch>
            <a:fillRect/>
          </a:stretch>
        </p:blipFill>
        <p:spPr>
          <a:xfrm>
            <a:off x="3801291" y="3529154"/>
            <a:ext cx="1676962" cy="2012354"/>
          </a:xfrm>
          <a:prstGeom prst="rect">
            <a:avLst/>
          </a:prstGeom>
        </p:spPr>
      </p:pic>
      <p:pic>
        <p:nvPicPr>
          <p:cNvPr id="11" name="Picture 10"/>
          <p:cNvPicPr>
            <a:picLocks noChangeAspect="1"/>
          </p:cNvPicPr>
          <p:nvPr/>
        </p:nvPicPr>
        <p:blipFill>
          <a:blip r:embed="rId6"/>
          <a:stretch>
            <a:fillRect/>
          </a:stretch>
        </p:blipFill>
        <p:spPr>
          <a:xfrm>
            <a:off x="5859916" y="3506568"/>
            <a:ext cx="1703156" cy="2034940"/>
          </a:xfrm>
          <a:prstGeom prst="rect">
            <a:avLst/>
          </a:prstGeom>
        </p:spPr>
      </p:pic>
      <p:pic>
        <p:nvPicPr>
          <p:cNvPr id="12" name="Picture 11"/>
          <p:cNvPicPr>
            <a:picLocks noChangeAspect="1"/>
          </p:cNvPicPr>
          <p:nvPr/>
        </p:nvPicPr>
        <p:blipFill>
          <a:blip r:embed="rId7"/>
          <a:stretch>
            <a:fillRect/>
          </a:stretch>
        </p:blipFill>
        <p:spPr>
          <a:xfrm>
            <a:off x="7794170" y="3499226"/>
            <a:ext cx="2178433" cy="2042281"/>
          </a:xfrm>
          <a:prstGeom prst="rect">
            <a:avLst/>
          </a:prstGeom>
        </p:spPr>
      </p:pic>
    </p:spTree>
    <p:extLst>
      <p:ext uri="{BB962C8B-B14F-4D97-AF65-F5344CB8AC3E}">
        <p14:creationId xmlns:p14="http://schemas.microsoft.com/office/powerpoint/2010/main" val="62327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79FA12-E9B7-43BE-851D-028871020937}"/>
              </a:ext>
            </a:extLst>
          </p:cNvPr>
          <p:cNvSpPr/>
          <p:nvPr/>
        </p:nvSpPr>
        <p:spPr>
          <a:xfrm>
            <a:off x="0" y="294198"/>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A03ADA-16EB-4BE8-8F0D-13D6E6092602}"/>
              </a:ext>
            </a:extLst>
          </p:cNvPr>
          <p:cNvSpPr txBox="1"/>
          <p:nvPr/>
        </p:nvSpPr>
        <p:spPr>
          <a:xfrm>
            <a:off x="133572" y="485053"/>
            <a:ext cx="46747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Explanation of activity</a:t>
            </a:r>
          </a:p>
        </p:txBody>
      </p:sp>
      <p:sp>
        <p:nvSpPr>
          <p:cNvPr id="8" name="TextBox 7">
            <a:extLst>
              <a:ext uri="{FF2B5EF4-FFF2-40B4-BE49-F238E27FC236}">
                <a16:creationId xmlns:a16="http://schemas.microsoft.com/office/drawing/2014/main" id="{98FE3237-2F93-48D7-8447-EF32C614A975}"/>
              </a:ext>
            </a:extLst>
          </p:cNvPr>
          <p:cNvSpPr txBox="1"/>
          <p:nvPr/>
        </p:nvSpPr>
        <p:spPr>
          <a:xfrm>
            <a:off x="431929" y="1835709"/>
            <a:ext cx="11435599"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For Parents: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Using the imperative verb symbols,</a:t>
            </a:r>
            <a:r>
              <a:rPr lang="en-GB" sz="2400" dirty="0">
                <a:solidFill>
                  <a:prstClr val="black"/>
                </a:solidFill>
                <a:latin typeface="Calibri" panose="020F0502020204030204"/>
              </a:rPr>
              <a:t> allow your child to drag the matching symbol to complete the instruction. Once they have dragged the correct symbol, click the slide to carry out the instruction.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5982789" y="3179172"/>
            <a:ext cx="5512951" cy="3101035"/>
          </a:xfrm>
          <a:prstGeom prst="rect">
            <a:avLst/>
          </a:prstGeom>
        </p:spPr>
      </p:pic>
    </p:spTree>
    <p:extLst>
      <p:ext uri="{BB962C8B-B14F-4D97-AF65-F5344CB8AC3E}">
        <p14:creationId xmlns:p14="http://schemas.microsoft.com/office/powerpoint/2010/main" val="3663776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51182" y="435154"/>
            <a:ext cx="3998452" cy="1762351"/>
          </a:xfrm>
          <a:prstGeom prst="rect">
            <a:avLst/>
          </a:prstGeom>
          <a:ln w="57150">
            <a:solidFill>
              <a:srgbClr val="FFFF00"/>
            </a:solidFill>
          </a:ln>
        </p:spPr>
      </p:pic>
      <p:cxnSp>
        <p:nvCxnSpPr>
          <p:cNvPr id="11" name="Straight Connector 10"/>
          <p:cNvCxnSpPr/>
          <p:nvPr/>
        </p:nvCxnSpPr>
        <p:spPr>
          <a:xfrm flipH="1">
            <a:off x="6126480" y="222069"/>
            <a:ext cx="26126" cy="6453051"/>
          </a:xfrm>
          <a:prstGeom prst="line">
            <a:avLst/>
          </a:prstGeom>
          <a:ln w="38100"/>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351182" y="602084"/>
            <a:ext cx="1531757" cy="1428493"/>
          </a:xfrm>
          <a:prstGeom prst="rect">
            <a:avLst/>
          </a:prstGeom>
        </p:spPr>
      </p:pic>
      <p:pic>
        <p:nvPicPr>
          <p:cNvPr id="13" name="Picture 12"/>
          <p:cNvPicPr>
            <a:picLocks noChangeAspect="1"/>
          </p:cNvPicPr>
          <p:nvPr/>
        </p:nvPicPr>
        <p:blipFill>
          <a:blip r:embed="rId5"/>
          <a:stretch>
            <a:fillRect/>
          </a:stretch>
        </p:blipFill>
        <p:spPr>
          <a:xfrm>
            <a:off x="3769518" y="3069244"/>
            <a:ext cx="1626719" cy="1517053"/>
          </a:xfrm>
          <a:prstGeom prst="rect">
            <a:avLst/>
          </a:prstGeom>
        </p:spPr>
      </p:pic>
      <p:pic>
        <p:nvPicPr>
          <p:cNvPr id="14" name="Picture 13"/>
          <p:cNvPicPr>
            <a:picLocks noChangeAspect="1"/>
          </p:cNvPicPr>
          <p:nvPr/>
        </p:nvPicPr>
        <p:blipFill>
          <a:blip r:embed="rId6"/>
          <a:stretch>
            <a:fillRect/>
          </a:stretch>
        </p:blipFill>
        <p:spPr>
          <a:xfrm>
            <a:off x="1262666" y="3069244"/>
            <a:ext cx="1513234" cy="1528216"/>
          </a:xfrm>
          <a:prstGeom prst="rect">
            <a:avLst/>
          </a:prstGeom>
        </p:spPr>
      </p:pic>
      <p:pic>
        <p:nvPicPr>
          <p:cNvPr id="15" name="Picture 14"/>
          <p:cNvPicPr>
            <a:picLocks noChangeAspect="1"/>
          </p:cNvPicPr>
          <p:nvPr/>
        </p:nvPicPr>
        <p:blipFill>
          <a:blip r:embed="rId7"/>
          <a:stretch>
            <a:fillRect/>
          </a:stretch>
        </p:blipFill>
        <p:spPr>
          <a:xfrm>
            <a:off x="177346" y="5231739"/>
            <a:ext cx="1396820" cy="1443381"/>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8200" y1="14681" x2="78865" y2="13019"/>
                        <a14:foregroundMark x1="36008" y1="47645" x2="66145" y2="49030"/>
                      </a14:backgroundRemoval>
                    </a14:imgEffect>
                  </a14:imgLayer>
                </a14:imgProps>
              </a:ext>
            </a:extLst>
          </a:blip>
          <a:stretch>
            <a:fillRect/>
          </a:stretch>
        </p:blipFill>
        <p:spPr>
          <a:xfrm>
            <a:off x="7452677" y="3069244"/>
            <a:ext cx="3252243" cy="2297573"/>
          </a:xfrm>
          <a:prstGeom prst="rect">
            <a:avLst/>
          </a:prstGeom>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backgroundRemoval t="0" b="96043" l="0" r="97531"/>
                    </a14:imgEffect>
                  </a14:imgLayer>
                </a14:imgProps>
              </a:ext>
            </a:extLst>
          </a:blip>
          <a:stretch>
            <a:fillRect/>
          </a:stretch>
        </p:blipFill>
        <p:spPr>
          <a:xfrm rot="3052898">
            <a:off x="7412901" y="2281343"/>
            <a:ext cx="2266776" cy="1296633"/>
          </a:xfrm>
          <a:prstGeom prst="rect">
            <a:avLst/>
          </a:prstGeom>
        </p:spPr>
      </p:pic>
    </p:spTree>
    <p:extLst>
      <p:ext uri="{BB962C8B-B14F-4D97-AF65-F5344CB8AC3E}">
        <p14:creationId xmlns:p14="http://schemas.microsoft.com/office/powerpoint/2010/main" val="4780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25 0.09861 L 0.00625 0.09861 C 0.00117 0.09908 -0.0039 0.09838 -0.00885 0.10047 C -0.01198 0.10162 -0.01432 0.10625 -0.01732 0.10811 C -0.03099 0.11621 -0.00924 0.10278 -0.02383 0.11389 C -0.02513 0.11482 -0.02669 0.11505 -0.02812 0.11574 C -0.03542 0.12871 -0.03281 0.12269 -0.03672 0.13287 C -0.03555 0.13912 -0.03515 0.14607 -0.03346 0.15186 C -0.03281 0.15394 -0.03138 0.15463 -0.03021 0.15579 C -0.02656 0.15949 -0.0263 0.15926 -0.02278 0.16135 C -0.02161 0.16273 -0.0207 0.16436 -0.01953 0.16528 C -0.01823 0.16621 -0.01667 0.16644 -0.01523 0.16713 C -0.01419 0.16783 -0.01302 0.16829 -0.01198 0.16898 C -0.00911 0.17107 -0.00312 0.1757 -0.00026 0.17662 L 0.01159 0.18056 C 0.01771 0.18241 0.01953 0.18218 0.02552 0.18426 C 0.02695 0.18473 0.02839 0.18565 0.02982 0.18635 C 0.04583 0.18565 0.06198 0.18611 0.078 0.18426 C 0.08021 0.18403 0.08216 0.18125 0.08438 0.18056 C 0.08828 0.1794 0.09232 0.17917 0.09623 0.17871 C 0.09805 0.17801 0.09974 0.17709 0.10156 0.17662 C 0.10443 0.17593 0.10729 0.17593 0.11016 0.17477 C 0.11237 0.17385 0.11654 0.17107 0.11654 0.17107 C 0.11758 0.16898 0.11875 0.16736 0.11979 0.16528 C 0.12057 0.16343 0.12097 0.16111 0.12188 0.15949 C 0.12279 0.15787 0.12409 0.15695 0.12513 0.15579 L 0.13151 0.13866 L 0.13373 0.13287 C 0.13333 0.12709 0.13347 0.1213 0.13268 0.11574 C 0.13229 0.11343 0.13112 0.11204 0.13047 0.10996 C 0.12969 0.10741 0.12917 0.10486 0.12839 0.10232 C 0.12735 0.09931 0.12396 0.09098 0.12305 0.08912 C 0.12201 0.08704 0.1211 0.08449 0.11979 0.08334 C 0.11602 0.07963 0.11198 0.0794 0.10794 0.07755 C 0.1069 0.07709 0.10586 0.07593 0.10482 0.0757 C 0.10156 0.07477 0.09831 0.07454 0.09518 0.07385 C 0.09297 0.07315 0.09089 0.07246 0.08867 0.07176 C 0.08164 0.0676 0.08711 0.07037 0.0737 0.06806 C 0.07044 0.06736 0.06732 0.06667 0.06406 0.06621 C 0.03945 0.06667 0.01472 0.06621 -0.00989 0.06806 C -0.0125 0.06829 -0.01484 0.0713 -0.01732 0.07176 C -0.02487 0.07338 -0.03242 0.07315 -0.03984 0.07385 C -0.04101 0.07431 -0.04206 0.07477 -0.0431 0.0757 C -0.04492 0.07732 -0.04674 0.07917 -0.04844 0.08148 C -0.05039 0.08403 -0.05273 0.08889 -0.05377 0.09283 C -0.0543 0.09468 -0.05456 0.09653 -0.05482 0.09861 C -0.05312 0.1176 -0.05573 0.10741 -0.0431 0.12153 C -0.04088 0.12385 -0.03893 0.12686 -0.03672 0.12894 C -0.03502 0.13079 -0.0332 0.13195 -0.03125 0.13287 C -0.01953 0.13936 -0.02278 0.13519 -0.00768 0.14051 C -0.00599 0.14121 -0.00417 0.14167 -0.00234 0.14236 C -0.0013 0.14283 -0.00026 0.14422 0.00078 0.14422 C 0.00729 0.14537 0.01367 0.14561 0.02018 0.1463 C 0.02305 0.14676 0.02578 0.14815 0.02865 0.14815 C 0.07526 0.14699 0.07695 0.1463 0.10794 0.14236 C 0.11602 0.13287 0.10586 0.14398 0.1155 0.13658 C 0.11667 0.13588 0.11758 0.13403 0.11875 0.13287 C 0.1194 0.13102 0.1207 0.1294 0.12083 0.12709 C 0.12123 0.12061 0.11823 0.10718 0.11654 0.10232 C 0.11576 0.1 0.11432 0.09861 0.11341 0.09653 C 0.10417 0.07755 0.11537 0.09769 0.1069 0.08519 C 0.10573 0.08357 0.10495 0.08102 0.10365 0.0794 C 0.10208 0.07778 0.10013 0.07686 0.09831 0.0757 C 0.09701 0.07477 0.09544 0.07431 0.09401 0.07385 C 0.08594 0.07061 0.08893 0.07223 0.078 0.06991 C 0.07136 0.06852 0.07031 0.06783 0.06406 0.06621 C 0.06159 0.06551 0.05912 0.06482 0.05651 0.06436 L 0.003 0.06621 C 0.00156 0.06621 -1.45833E-6 0.06713 -0.0013 0.06806 C -0.00247 0.06898 -0.00338 0.07084 -0.00456 0.07176 C -0.00547 0.07269 -0.00664 0.07292 -0.00768 0.07385 C -0.00924 0.075 -0.01055 0.07639 -0.01198 0.07755 C -0.01458 0.08195 -0.0207 0.08496 -0.01953 0.09098 C -0.01393 0.11806 -0.01797 0.10463 -0.01198 0.11945 C -0.01133 0.1213 -0.01081 0.12385 -0.00989 0.12523 C -0.00833 0.12755 -0.00638 0.1294 -0.00456 0.13102 C -0.00247 0.13264 -0.00026 0.13334 0.00195 0.13473 C 0.00443 0.13658 0.00677 0.13912 0.00938 0.14051 C 0.01146 0.14167 0.01367 0.14167 0.01589 0.14236 C 0.01875 0.14352 0.02162 0.14491 0.02435 0.1463 C 0.02552 0.14676 0.02656 0.14746 0.02761 0.14815 C 0.02943 0.14931 0.03112 0.15139 0.03294 0.15186 C 0.03828 0.15324 0.04375 0.15324 0.04909 0.15394 L 0.11758 0.15186 C 0.12136 0.15162 0.12526 0.15023 0.12839 0.1463 C 0.12956 0.14468 0.13047 0.14236 0.13151 0.14051 C 0.1319 0.13866 0.13333 0.13635 0.13268 0.13473 C 0.13112 0.13148 0.12826 0.13102 0.12617 0.12894 C 0.12435 0.12732 0.1224 0.1257 0.12083 0.12338 C 0.1181 0.11922 0.11641 0.1132 0.11341 0.10996 C 0.11081 0.10718 0.10755 0.10764 0.10482 0.10625 C 0.10261 0.1051 0.10052 0.10324 0.09831 0.10232 C 0.09479 0.1007 0.09115 0.1 0.08763 0.09861 C 0.08659 0.09815 0.08555 0.09699 0.08438 0.09653 C 0.07839 0.09445 0.07227 0.09306 0.06615 0.09098 C 0.06445 0.09028 0.06263 0.08982 0.06081 0.08912 C 0.05977 0.08843 0.05873 0.0875 0.05768 0.08704 C 0.05443 0.08611 0.05117 0.08588 0.04805 0.08519 C 0.03594 0.07801 0.04479 0.08287 0.01693 0.0757 C 0.01406 0.075 0.0112 0.07431 0.00833 0.07385 C 0.00052 0.07431 -0.00742 0.07361 -0.01523 0.0757 C -0.01758 0.07639 -0.0194 0.07986 -0.02161 0.08148 C -0.02305 0.08241 -0.02448 0.08264 -0.02591 0.08334 C -0.02995 0.0875 -0.03164 0.0875 -0.03346 0.09468 C -0.03437 0.09838 -0.03555 0.10625 -0.03555 0.10625 C -0.03528 0.11135 -0.03555 0.11667 -0.0345 0.12153 C -0.03346 0.12639 -0.02917 0.12871 -0.02708 0.13102 C -0.01667 0.14144 -0.03047 0.12917 -0.02057 0.13658 C -0.01914 0.13773 -0.01784 0.13959 -0.01627 0.14051 C -0.01458 0.14144 -0.01276 0.1419 -0.01094 0.14236 C -0.00065 0.14584 -0.00664 0.14352 0.00729 0.1463 C 0.00977 0.14676 0.01224 0.14723 0.01472 0.14815 C 0.01628 0.14861 0.01758 0.15 0.01901 0.15 C 0.03516 0.15116 0.05117 0.15139 0.06732 0.15186 L 0.09297 0.15579 C 0.09831 0.15579 0.10365 0.1544 0.10912 0.15394 C 0.11016 0.15255 0.11133 0.15162 0.11224 0.15 C 0.12031 0.13588 0.11107 0.14746 0.11875 0.13866 C 0.12005 0.13542 0.12305 0.1301 0.12305 0.12523 C 0.12305 0.12269 0.12292 0.11945 0.12188 0.1176 C 0.12018 0.11459 0.11745 0.11412 0.1155 0.11181 C 0.11146 0.10718 0.1082 0.10023 0.10365 0.09653 C 0.09831 0.09236 0.09258 0.08681 0.08659 0.08519 C 0.08229 0.08403 0.078 0.08403 0.0737 0.08334 C 0.07188 0.08264 0.07018 0.08218 0.06836 0.08148 C 0.0655 0.08033 0.06263 0.07871 0.05977 0.07755 L 0.04375 0.07176 C 0.03972 0.07061 0.0319 0.06806 0.0319 0.06806 C 0.02266 0.06875 0.01328 0.06898 0.00404 0.06991 C -0.00351 0.07084 -0.00052 0.07199 -0.00664 0.07385 C -0.0095 0.07454 -0.01237 0.075 -0.01523 0.0757 C -0.01966 0.07824 -0.01901 0.07824 -0.02487 0.0794 C -0.03164 0.08102 -0.04518 0.08334 -0.04518 0.08334 C -0.04739 0.08449 -0.05013 0.08565 -0.05169 0.08912 C -0.05234 0.09051 -0.05234 0.09283 -0.05273 0.09468 C -0.05208 0.10047 -0.05195 0.10648 -0.05065 0.11181 C -0.04844 0.11991 -0.04349 0.12084 -0.03984 0.12523 C -0.02864 0.13843 -0.05065 0.12269 -0.02708 0.13658 C -0.01862 0.14792 -0.02734 0.1375 -0.01627 0.1463 C -0.0151 0.14723 -0.01432 0.14908 -0.01315 0.15 C -0.01068 0.15162 -0.00807 0.15255 -0.0056 0.15394 C 0.00339 0.16574 -0.00638 0.1544 0.00404 0.16135 C 0.00521 0.16227 0.00612 0.16436 0.00729 0.16528 C 0.0086 0.16621 0.01003 0.1669 0.01159 0.16713 C 0.01901 0.16875 0.02656 0.16968 0.03412 0.17107 C 0.07591 0.16829 0.07604 0.17199 0.10052 0.16528 C 0.10261 0.16459 0.10482 0.16436 0.1069 0.16343 C 0.10912 0.16227 0.1112 0.16065 0.11341 0.15949 C 0.11472 0.1588 0.11615 0.15834 0.11758 0.15764 C 0.11901 0.15625 0.12044 0.1551 0.12188 0.15394 C 0.12578 0.1507 0.12695 0.15023 0.13047 0.14815 C 0.1319 0.1463 0.13333 0.14422 0.13477 0.14236 C 0.13581 0.14098 0.13724 0.14051 0.13802 0.13866 C 0.1388 0.13635 0.13854 0.13334 0.13906 0.13102 C 0.13958 0.12894 0.1405 0.12709 0.14128 0.12523 C 0.13945 0.11297 0.14167 0.11968 0.13373 0.11389 C 0.12943 0.11065 0.12461 0.10926 0.12083 0.10417 C 0.1194 0.10232 0.11823 0.09954 0.11654 0.09861 C 0.10925 0.09445 0.10169 0.09028 0.09401 0.08912 L 0.07162 0.08519 C 0.06979 0.08449 0.0612 0.08148 0.05977 0.08148 C 0.05261 0.08148 0.04544 0.08264 0.03828 0.08334 C 0.0362 0.08403 0.03412 0.08473 0.0319 0.08519 C 0.02448 0.08658 0.00938 0.08912 0.00938 0.08912 C 0.00508 0.09167 0.00091 0.09445 -0.00338 0.09653 C -0.00599 0.09792 -0.00859 0.09861 -0.01094 0.10047 C -0.01901 0.10672 -0.02617 0.11343 -0.03346 0.12153 C -0.0345 0.12269 -0.03555 0.12408 -0.03672 0.12523 C -0.03737 0.12709 -0.03932 0.12894 -0.0388 0.13102 C -0.03463 0.14607 -0.02851 0.14561 -0.02057 0.15 C -0.01849 0.15116 -0.0164 0.15278 -0.01419 0.15394 C -0.00859 0.15648 -0.00417 0.15625 0.00195 0.15764 C 0.0069 0.1588 0.01185 0.16065 0.01693 0.16135 C 0.03125 0.16366 0.02474 0.16227 0.0362 0.16528 C 0.04401 0.16459 0.05195 0.16436 0.05977 0.16343 C 0.0612 0.1632 0.06263 0.16204 0.06406 0.16135 C 0.06901 0.15949 0.06914 0.15996 0.0737 0.15764 C 0.07617 0.15648 0.07865 0.15417 0.08125 0.15394 C 0.08333 0.15348 0.08555 0.15394 0.08763 0.15394 L 0.08763 0.15394 " pathEditMode="relative" ptsTypes="AAAAAAAAAAAAAAAAAAAAAAAAAAAAAAAAAAAAAAAAAAAAAAAAAAAAAAAAAAAAAAAAAAAAAAAAAAAAAAAAAAAAAAAAAAAAAAAAAAAAAAAAAAAAAAAAAAAAAAAAAAAAAAAAAAAAAAAAAAAAAAAAAAAAAAAAAAAAAAAAAAAAAAAAAAAAAAAAAAAA">
                                      <p:cBhvr>
                                        <p:cTn id="6" dur="45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301048" y="3316558"/>
            <a:ext cx="1626719" cy="1517053"/>
          </a:xfrm>
          <a:prstGeom prst="rect">
            <a:avLst/>
          </a:prstGeom>
        </p:spPr>
      </p:pic>
      <p:grpSp>
        <p:nvGrpSpPr>
          <p:cNvPr id="7" name="Group 6"/>
          <p:cNvGrpSpPr/>
          <p:nvPr/>
        </p:nvGrpSpPr>
        <p:grpSpPr>
          <a:xfrm>
            <a:off x="875756" y="654777"/>
            <a:ext cx="4480016" cy="1753050"/>
            <a:chOff x="3423013" y="550274"/>
            <a:chExt cx="4480016" cy="1753050"/>
          </a:xfrm>
        </p:grpSpPr>
        <p:pic>
          <p:nvPicPr>
            <p:cNvPr id="4" name="Picture 3"/>
            <p:cNvPicPr>
              <a:picLocks noChangeAspect="1"/>
            </p:cNvPicPr>
            <p:nvPr/>
          </p:nvPicPr>
          <p:blipFill>
            <a:blip r:embed="rId3"/>
            <a:stretch>
              <a:fillRect/>
            </a:stretch>
          </p:blipFill>
          <p:spPr>
            <a:xfrm>
              <a:off x="3423013" y="550274"/>
              <a:ext cx="4480016" cy="1753050"/>
            </a:xfrm>
            <a:prstGeom prst="rect">
              <a:avLst/>
            </a:prstGeom>
            <a:ln w="57150">
              <a:solidFill>
                <a:srgbClr val="FFFF00"/>
              </a:solidFill>
            </a:ln>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1835" t="9097" r="72215" b="14898"/>
            <a:stretch/>
          </p:blipFill>
          <p:spPr>
            <a:xfrm>
              <a:off x="3423013" y="760593"/>
              <a:ext cx="1162594" cy="1332411"/>
            </a:xfrm>
            <a:prstGeom prst="rect">
              <a:avLst/>
            </a:prstGeom>
            <a:ln w="57150">
              <a:noFill/>
            </a:ln>
          </p:spPr>
        </p:pic>
      </p:grpSp>
      <p:pic>
        <p:nvPicPr>
          <p:cNvPr id="6" name="Picture 5"/>
          <p:cNvPicPr>
            <a:picLocks noChangeAspect="1"/>
          </p:cNvPicPr>
          <p:nvPr/>
        </p:nvPicPr>
        <p:blipFill rotWithShape="1">
          <a:blip r:embed="rId3"/>
          <a:srcRect l="1835" t="9097" r="72215" b="14898"/>
          <a:stretch/>
        </p:blipFill>
        <p:spPr>
          <a:xfrm>
            <a:off x="1206681" y="3316559"/>
            <a:ext cx="1323703" cy="1517053"/>
          </a:xfrm>
          <a:prstGeom prst="rect">
            <a:avLst/>
          </a:prstGeom>
          <a:ln w="57150">
            <a:noFill/>
          </a:ln>
        </p:spPr>
      </p:pic>
      <p:cxnSp>
        <p:nvCxnSpPr>
          <p:cNvPr id="11" name="Straight Connector 10"/>
          <p:cNvCxnSpPr/>
          <p:nvPr/>
        </p:nvCxnSpPr>
        <p:spPr>
          <a:xfrm flipH="1">
            <a:off x="6126480" y="222069"/>
            <a:ext cx="26126" cy="6453051"/>
          </a:xfrm>
          <a:prstGeom prst="line">
            <a:avLst/>
          </a:prstGeom>
          <a:ln w="38100"/>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1557" y1="31606" x2="51557" y2="31606"/>
                      </a14:backgroundRemoval>
                    </a14:imgEffect>
                  </a14:imgLayer>
                </a14:imgProps>
              </a:ext>
            </a:extLst>
          </a:blip>
          <a:stretch>
            <a:fillRect/>
          </a:stretch>
        </p:blipFill>
        <p:spPr>
          <a:xfrm>
            <a:off x="7162052" y="1622694"/>
            <a:ext cx="3579631" cy="4781099"/>
          </a:xfrm>
          <a:prstGeom prst="rect">
            <a:avLst/>
          </a:prstGeom>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0" b="89474" l="0" r="89286"/>
                    </a14:imgEffect>
                  </a14:imgLayer>
                </a14:imgProps>
              </a:ext>
            </a:extLst>
          </a:blip>
          <a:stretch>
            <a:fillRect/>
          </a:stretch>
        </p:blipFill>
        <p:spPr>
          <a:xfrm rot="1903422">
            <a:off x="6020616" y="1286934"/>
            <a:ext cx="1987731" cy="1348817"/>
          </a:xfrm>
          <a:prstGeom prst="rect">
            <a:avLst/>
          </a:prstGeom>
        </p:spPr>
      </p:pic>
      <p:pic>
        <p:nvPicPr>
          <p:cNvPr id="17" name="Picture 16"/>
          <p:cNvPicPr>
            <a:picLocks noChangeAspect="1"/>
          </p:cNvPicPr>
          <p:nvPr/>
        </p:nvPicPr>
        <p:blipFill>
          <a:blip r:embed="rId10"/>
          <a:stretch>
            <a:fillRect/>
          </a:stretch>
        </p:blipFill>
        <p:spPr>
          <a:xfrm>
            <a:off x="116512" y="5128381"/>
            <a:ext cx="1518488" cy="1546739"/>
          </a:xfrm>
          <a:prstGeom prst="rect">
            <a:avLst/>
          </a:prstGeom>
        </p:spPr>
      </p:pic>
    </p:spTree>
    <p:extLst>
      <p:ext uri="{BB962C8B-B14F-4D97-AF65-F5344CB8AC3E}">
        <p14:creationId xmlns:p14="http://schemas.microsoft.com/office/powerpoint/2010/main" val="29267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0.00556 L -6.25E-7 -0.00532 C 0.00247 -0.01204 0.00547 -0.01782 0.00742 -0.02477 C 0.0082 -0.02732 0.00872 -0.02986 0.00964 -0.03241 C 0.01016 -0.03426 0.01068 -0.03657 0.01172 -0.03796 C 0.01289 -0.03982 0.01458 -0.04051 0.01602 -0.0419 C 0.02331 -0.05903 0.01537 -0.04213 0.0224 -0.05324 C 0.02474 -0.05694 0.0263 -0.06204 0.02891 -0.06458 C 0.03138 -0.06713 0.03385 -0.07014 0.03633 -0.07222 C 0.03815 -0.07384 0.03997 -0.07454 0.0418 -0.07616 C 0.04284 -0.07708 0.04388 -0.0787 0.04492 -0.07986 C 0.04635 -0.08125 0.04792 -0.08218 0.04922 -0.0838 C 0.05716 -0.09259 0.04974 -0.08704 0.0599 -0.09699 C 0.06302 -0.1 0.06628 -0.10139 0.06966 -0.10278 C 0.07721 -0.10579 0.07656 -0.10486 0.08672 -0.10648 C 0.09857 -0.10602 0.11042 -0.10648 0.12214 -0.10463 C 0.1237 -0.1044 0.125 -0.10232 0.12643 -0.10093 C 0.12787 -0.09931 0.1293 -0.09699 0.13073 -0.09514 C 0.13177 -0.09375 0.13281 -0.09259 0.13385 -0.09144 C 0.13724 -0.08148 0.13698 -0.08125 0.14141 -0.07222 C 0.14245 -0.07037 0.14375 -0.06875 0.14466 -0.06667 C 0.14557 -0.06435 0.14596 -0.06134 0.14675 -0.05903 C 0.14766 -0.05625 0.14909 -0.05417 0.15 -0.05139 C 0.15078 -0.04884 0.1513 -0.0463 0.15208 -0.04375 C 0.15274 -0.04167 0.15352 -0.04005 0.1543 -0.03796 L 0.15638 -0.02269 C 0.15677 -0.02014 0.15755 -0.01782 0.15755 -0.01528 L 0.15755 0.00208 L 0.15755 0.00231 " pathEditMode="relative" rAng="0" ptsTypes="AAAAAAAAAAAAAAAAAAAAAAAAAAAAA">
                                      <p:cBhvr>
                                        <p:cTn id="6" dur="2000" fill="hold"/>
                                        <p:tgtEl>
                                          <p:spTgt spid="3"/>
                                        </p:tgtEl>
                                        <p:attrNameLst>
                                          <p:attrName>ppt_x</p:attrName>
                                          <p:attrName>ppt_y</p:attrName>
                                        </p:attrNameLst>
                                      </p:cBhvr>
                                      <p:rCtr x="7878"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188" y="1666889"/>
            <a:ext cx="5869577" cy="954107"/>
          </a:xfrm>
          <a:prstGeom prst="rect">
            <a:avLst/>
          </a:prstGeom>
          <a:noFill/>
        </p:spPr>
        <p:txBody>
          <a:bodyPr wrap="square" rtlCol="0">
            <a:spAutoFit/>
          </a:bodyPr>
          <a:lstStyle/>
          <a:p>
            <a:pPr algn="ctr"/>
            <a:r>
              <a:rPr lang="en-GB" sz="2800" dirty="0"/>
              <a:t>Click on the pencil to see how we draw a ‘t’.</a:t>
            </a:r>
            <a:r>
              <a:rPr lang="en-GB" dirty="0"/>
              <a:t> </a:t>
            </a:r>
          </a:p>
        </p:txBody>
      </p:sp>
      <p:sp>
        <p:nvSpPr>
          <p:cNvPr id="9" name="TextBox 8"/>
          <p:cNvSpPr txBox="1"/>
          <p:nvPr/>
        </p:nvSpPr>
        <p:spPr>
          <a:xfrm>
            <a:off x="5490756" y="4860084"/>
            <a:ext cx="5869577" cy="1384995"/>
          </a:xfrm>
          <a:prstGeom prst="rect">
            <a:avLst/>
          </a:prstGeom>
          <a:noFill/>
        </p:spPr>
        <p:txBody>
          <a:bodyPr wrap="square" rtlCol="0">
            <a:spAutoFit/>
          </a:bodyPr>
          <a:lstStyle/>
          <a:p>
            <a:pPr algn="ctr"/>
            <a:r>
              <a:rPr lang="en-GB" sz="2800" dirty="0"/>
              <a:t>Can you follow along with your finger?</a:t>
            </a:r>
          </a:p>
          <a:p>
            <a:pPr algn="ctr"/>
            <a:r>
              <a:rPr lang="en-GB" sz="2800" dirty="0"/>
              <a:t>Can you draw a t on some paper? (ask your adult for help)</a:t>
            </a:r>
            <a:endParaRPr lang="en-GB" dirty="0"/>
          </a:p>
        </p:txBody>
      </p:sp>
      <p:cxnSp>
        <p:nvCxnSpPr>
          <p:cNvPr id="11" name="Curved Connector 10"/>
          <p:cNvCxnSpPr/>
          <p:nvPr/>
        </p:nvCxnSpPr>
        <p:spPr>
          <a:xfrm rot="10800000" flipV="1">
            <a:off x="4432664" y="2009792"/>
            <a:ext cx="1536011" cy="865374"/>
          </a:xfrm>
          <a:prstGeom prst="curvedConnector3">
            <a:avLst>
              <a:gd name="adj1" fmla="val 50000"/>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7984859" y="3263455"/>
            <a:ext cx="1518488" cy="1546739"/>
          </a:xfrm>
          <a:prstGeom prst="rect">
            <a:avLst/>
          </a:prstGeom>
        </p:spPr>
      </p:pic>
      <p:pic>
        <p:nvPicPr>
          <p:cNvPr id="10" name="Picture 9"/>
          <p:cNvPicPr>
            <a:picLocks noChangeAspect="1"/>
          </p:cNvPicPr>
          <p:nvPr/>
        </p:nvPicPr>
        <p:blipFill>
          <a:blip r:embed="rId3"/>
          <a:stretch>
            <a:fillRect/>
          </a:stretch>
        </p:blipFill>
        <p:spPr>
          <a:xfrm>
            <a:off x="8050456" y="223508"/>
            <a:ext cx="1396820" cy="1443381"/>
          </a:xfrm>
          <a:prstGeom prst="rect">
            <a:avLst/>
          </a:prstGeom>
        </p:spPr>
      </p:pic>
      <p:sp>
        <p:nvSpPr>
          <p:cNvPr id="12" name="TextBox 11">
            <a:extLst>
              <a:ext uri="{FF2B5EF4-FFF2-40B4-BE49-F238E27FC236}">
                <a16:creationId xmlns:a16="http://schemas.microsoft.com/office/drawing/2014/main" id="{2281F8D6-3BC2-4CBF-A55A-226133C7B000}"/>
              </a:ext>
            </a:extLst>
          </p:cNvPr>
          <p:cNvSpPr txBox="1"/>
          <p:nvPr/>
        </p:nvSpPr>
        <p:spPr>
          <a:xfrm>
            <a:off x="2145175" y="1666889"/>
            <a:ext cx="2446866" cy="3939540"/>
          </a:xfrm>
          <a:prstGeom prst="rect">
            <a:avLst/>
          </a:prstGeom>
          <a:noFill/>
        </p:spPr>
        <p:txBody>
          <a:bodyPr wrap="square" rtlCol="0">
            <a:spAutoFit/>
          </a:bodyPr>
          <a:lstStyle/>
          <a:p>
            <a:pPr algn="ctr"/>
            <a:r>
              <a:rPr lang="en-GB" sz="25000" b="1" dirty="0"/>
              <a:t>t</a:t>
            </a:r>
          </a:p>
        </p:txBody>
      </p:sp>
      <p:pic>
        <p:nvPicPr>
          <p:cNvPr id="13" name="Picture 12" descr="A close up of a logo&#10;&#10;Description automatically generated">
            <a:extLst>
              <a:ext uri="{FF2B5EF4-FFF2-40B4-BE49-F238E27FC236}">
                <a16:creationId xmlns:a16="http://schemas.microsoft.com/office/drawing/2014/main" id="{EC80BA24-D0C1-4C61-AD35-8DEDDF922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97" y="1654189"/>
            <a:ext cx="1292464" cy="1292464"/>
          </a:xfrm>
          <a:prstGeom prst="rect">
            <a:avLst/>
          </a:prstGeom>
        </p:spPr>
      </p:pic>
    </p:spTree>
    <p:extLst>
      <p:ext uri="{BB962C8B-B14F-4D97-AF65-F5344CB8AC3E}">
        <p14:creationId xmlns:p14="http://schemas.microsoft.com/office/powerpoint/2010/main" val="612992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3.33333E-6 L -0.00248 0.225 C -0.00209 0.22685 -0.0017 0.22893 -0.00144 0.23078 C -0.00144 0.23148 -0.00118 0.23217 -0.00105 0.23264 C -0.00052 0.23356 3.95833E-6 0.23402 0.00052 0.23472 C 0.00091 0.23518 0.00104 0.23611 0.00143 0.23657 C 0.00247 0.23773 0.00364 0.23819 0.00429 0.23935 C 0.00481 0.23981 0.00533 0.24051 0.00586 0.2412 C 0.00625 0.24189 0.00638 0.24259 0.00677 0.24305 C 0.00729 0.24352 0.00781 0.24352 0.00833 0.24375 C 0.00885 0.24421 0.00924 0.24467 0.00976 0.24514 C 0.01198 0.24629 0.01237 0.24606 0.01419 0.24699 C 0.01497 0.24745 0.01575 0.24814 0.01666 0.24838 C 0.01757 0.24861 0.01862 0.24884 0.01966 0.24907 C 0.02031 0.2493 0.02122 0.24953 0.022 0.24977 C 0.02604 0.24953 0.0302 0.24953 0.03424 0.24907 C 0.03489 0.24884 0.03541 0.24814 0.03606 0.24768 C 0.03711 0.24722 0.03802 0.24676 0.03906 0.24629 C 0.03958 0.24629 0.0401 0.24606 0.04062 0.24583 C 0.04257 0.24398 0.04153 0.24467 0.04388 0.24375 C 0.04466 0.24305 0.04518 0.24236 0.04583 0.24189 C 0.04635 0.24143 0.04687 0.24143 0.04739 0.2412 C 0.04791 0.24074 0.04843 0.24027 0.04882 0.23981 C 0.04908 0.23935 0.04935 0.23842 0.04987 0.23796 C 0.05013 0.2375 0.05091 0.23773 0.05117 0.23727 C 0.05247 0.23588 0.05312 0.23379 0.05377 0.23217 L -0.04284 0.07731 L 0.05221 0.06875 " pathEditMode="relative" rAng="0" ptsTypes="AAAAAAAAAAAAAAAAAAAAAAAAAAAA">
                                      <p:cBhvr>
                                        <p:cTn id="6" dur="3000" fill="hold"/>
                                        <p:tgtEl>
                                          <p:spTgt spid="13"/>
                                        </p:tgtEl>
                                        <p:attrNameLst>
                                          <p:attrName>ppt_x</p:attrName>
                                          <p:attrName>ppt_y</p:attrName>
                                        </p:attrNameLst>
                                      </p:cBhvr>
                                      <p:rCtr x="547" y="12477"/>
                                    </p:animMotion>
                                  </p:child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835" t="9097" r="72215" b="14898"/>
          <a:stretch/>
        </p:blipFill>
        <p:spPr>
          <a:xfrm>
            <a:off x="3077073" y="3152301"/>
            <a:ext cx="1323703" cy="1517053"/>
          </a:xfrm>
          <a:prstGeom prst="rect">
            <a:avLst/>
          </a:prstGeom>
          <a:ln w="57150">
            <a:noFill/>
          </a:ln>
        </p:spPr>
      </p:pic>
      <p:cxnSp>
        <p:nvCxnSpPr>
          <p:cNvPr id="11" name="Straight Connector 10"/>
          <p:cNvCxnSpPr/>
          <p:nvPr/>
        </p:nvCxnSpPr>
        <p:spPr>
          <a:xfrm flipH="1">
            <a:off x="6126480" y="222069"/>
            <a:ext cx="26126" cy="6453051"/>
          </a:xfrm>
          <a:prstGeom prst="line">
            <a:avLst/>
          </a:prstGeom>
          <a:ln w="38100"/>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a:stretch>
            <a:fillRect/>
          </a:stretch>
        </p:blipFill>
        <p:spPr>
          <a:xfrm>
            <a:off x="116512" y="5128381"/>
            <a:ext cx="1518488" cy="1546739"/>
          </a:xfrm>
          <a:prstGeom prst="rect">
            <a:avLst/>
          </a:prstGeom>
        </p:spPr>
      </p:pic>
      <p:pic>
        <p:nvPicPr>
          <p:cNvPr id="2" name="Picture 1"/>
          <p:cNvPicPr>
            <a:picLocks noChangeAspect="1"/>
          </p:cNvPicPr>
          <p:nvPr/>
        </p:nvPicPr>
        <p:blipFill>
          <a:blip r:embed="rId4"/>
          <a:stretch>
            <a:fillRect/>
          </a:stretch>
        </p:blipFill>
        <p:spPr>
          <a:xfrm>
            <a:off x="1216403" y="449443"/>
            <a:ext cx="3333071" cy="1549174"/>
          </a:xfrm>
          <a:prstGeom prst="rect">
            <a:avLst/>
          </a:prstGeom>
          <a:ln w="57150">
            <a:solidFill>
              <a:srgbClr val="FFFF00"/>
            </a:solidFill>
          </a:ln>
        </p:spPr>
      </p:pic>
      <p:pic>
        <p:nvPicPr>
          <p:cNvPr id="3" name="Picture 2"/>
          <p:cNvPicPr>
            <a:picLocks noChangeAspect="1"/>
          </p:cNvPicPr>
          <p:nvPr/>
        </p:nvPicPr>
        <p:blipFill>
          <a:blip r:embed="rId5"/>
          <a:stretch>
            <a:fillRect/>
          </a:stretch>
        </p:blipFill>
        <p:spPr>
          <a:xfrm>
            <a:off x="1351369" y="3172868"/>
            <a:ext cx="1149931" cy="1496486"/>
          </a:xfrm>
          <a:prstGeom prst="rect">
            <a:avLst/>
          </a:prstGeom>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330277" y="592382"/>
            <a:ext cx="970743" cy="1263296"/>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2632" b="100000" l="2885" r="100000"/>
                    </a14:imgEffect>
                  </a14:imgLayer>
                </a14:imgProps>
              </a:ext>
            </a:extLst>
          </a:blip>
          <a:stretch>
            <a:fillRect/>
          </a:stretch>
        </p:blipFill>
        <p:spPr>
          <a:xfrm>
            <a:off x="7341326" y="2059848"/>
            <a:ext cx="3800778" cy="2777492"/>
          </a:xfrm>
          <a:prstGeom prst="rect">
            <a:avLst/>
          </a:prstGeom>
        </p:spPr>
      </p:pic>
      <p:pic>
        <p:nvPicPr>
          <p:cNvPr id="17" name="Picture 2" descr="Finger pointing female hand vector illustration.:: tasmeemME.com">
            <a:extLst>
              <a:ext uri="{FF2B5EF4-FFF2-40B4-BE49-F238E27FC236}">
                <a16:creationId xmlns:a16="http://schemas.microsoft.com/office/drawing/2014/main" id="{45D0DAF4-1013-4D97-B863-96B0F5D4346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8222" l="10000" r="96889">
                        <a14:foregroundMark x1="92667" y1="88444" x2="92667" y2="88444"/>
                        <a14:foregroundMark x1="96889" y1="94667" x2="96889" y2="94667"/>
                        <a14:foregroundMark x1="95778" y1="98222" x2="95778" y2="98222"/>
                      </a14:backgroundRemoval>
                    </a14:imgEffect>
                  </a14:imgLayer>
                </a14:imgProps>
              </a:ext>
              <a:ext uri="{28A0092B-C50C-407E-A947-70E740481C1C}">
                <a14:useLocalDpi xmlns:a14="http://schemas.microsoft.com/office/drawing/2010/main" val="0"/>
              </a:ext>
            </a:extLst>
          </a:blip>
          <a:srcRect/>
          <a:stretch>
            <a:fillRect/>
          </a:stretch>
        </p:blipFill>
        <p:spPr bwMode="auto">
          <a:xfrm rot="18087863">
            <a:off x="8624249" y="600738"/>
            <a:ext cx="2398261" cy="239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75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0.00185 L 8.33333E-7 0.00208 C -0.00234 0.07222 -0.00182 0.04305 8.33333E-7 0.16366 C 8.33333E-7 0.16829 0.00065 0.17268 0.00104 0.17708 C 0.00143 0.20995 -0.00274 0.25486 0.00312 0.29143 C 0.00495 0.30208 0.00677 0.31296 0.00859 0.32384 C 0.01003 0.31991 0.01159 0.3162 0.01289 0.31227 C 0.01341 0.31065 0.01354 0.30856 0.01393 0.30648 C 0.01471 0.30208 0.01536 0.29768 0.01601 0.29329 C 0.01758 0.2625 0.01862 0.25185 0.01601 0.21319 C 0.01575 0.20926 0.0151 0.22129 0.01393 0.22477 C 0.01289 0.22778 0.01185 0.23125 0.01068 0.23426 C 0.00898 0.23866 0.00169 0.25463 8.33333E-7 0.26088 C -0.00104 0.26435 -0.00221 0.27222 -0.00221 0.27245 C -0.00247 0.27662 -0.00247 0.28125 -0.00326 0.28565 C -0.00365 0.28773 -0.00482 0.28935 -0.00534 0.29143 C -0.0099 0.30717 -0.00247 0.28634 -0.00859 0.30278 C -0.00716 0.2919 -0.00586 0.28102 -0.0043 0.27037 C -0.00378 0.26643 -0.00247 0.26296 -0.00221 0.25903 C -0.00143 0.24768 -0.00156 0.23611 -0.00104 0.22477 C -0.00078 0.21643 0.0043 0.20278 8.33333E-7 0.2 C -0.00599 0.19583 -0.01706 0.21944 -0.02149 0.22662 C -0.02318 0.2294 -0.025 0.23171 -0.02682 0.23426 C -0.028 0.24051 -0.028 0.24097 -0.03008 0.24745 C -0.03125 0.25139 -0.03399 0.25764 -0.03542 0.26088 C -0.03659 0.26944 -0.03542 0.26667 -0.0375 0.27037 L -0.0375 0.2706 " pathEditMode="relative" rAng="0" ptsTypes="AAAAAAAAAAAAAAAAAAAAAAAAAAA">
                                      <p:cBhvr>
                                        <p:cTn id="6" dur="2000" fill="hold"/>
                                        <p:tgtEl>
                                          <p:spTgt spid="17"/>
                                        </p:tgtEl>
                                        <p:attrNameLst>
                                          <p:attrName>ppt_x</p:attrName>
                                          <p:attrName>ppt_y</p:attrName>
                                        </p:attrNameLst>
                                      </p:cBhvr>
                                      <p:rCtr x="-1003" y="16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835" t="9097" r="72215" b="14898"/>
          <a:stretch/>
        </p:blipFill>
        <p:spPr>
          <a:xfrm>
            <a:off x="1290377" y="2690067"/>
            <a:ext cx="1323703" cy="1517053"/>
          </a:xfrm>
          <a:prstGeom prst="rect">
            <a:avLst/>
          </a:prstGeom>
          <a:ln w="57150">
            <a:noFill/>
          </a:ln>
        </p:spPr>
      </p:pic>
      <p:cxnSp>
        <p:nvCxnSpPr>
          <p:cNvPr id="11" name="Straight Connector 10"/>
          <p:cNvCxnSpPr/>
          <p:nvPr/>
        </p:nvCxnSpPr>
        <p:spPr>
          <a:xfrm flipH="1">
            <a:off x="6126480" y="222069"/>
            <a:ext cx="26126" cy="6453051"/>
          </a:xfrm>
          <a:prstGeom prst="line">
            <a:avLst/>
          </a:prstGeom>
          <a:ln w="38100"/>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a:stretch>
            <a:fillRect/>
          </a:stretch>
        </p:blipFill>
        <p:spPr>
          <a:xfrm>
            <a:off x="116512" y="5128381"/>
            <a:ext cx="1518488" cy="1546739"/>
          </a:xfrm>
          <a:prstGeom prst="rect">
            <a:avLst/>
          </a:prstGeom>
        </p:spPr>
      </p:pic>
      <p:pic>
        <p:nvPicPr>
          <p:cNvPr id="4" name="Picture 3"/>
          <p:cNvPicPr>
            <a:picLocks noChangeAspect="1"/>
          </p:cNvPicPr>
          <p:nvPr/>
        </p:nvPicPr>
        <p:blipFill>
          <a:blip r:embed="rId4"/>
          <a:stretch>
            <a:fillRect/>
          </a:stretch>
        </p:blipFill>
        <p:spPr>
          <a:xfrm>
            <a:off x="1557495" y="450532"/>
            <a:ext cx="3008585" cy="1456645"/>
          </a:xfrm>
          <a:prstGeom prst="rect">
            <a:avLst/>
          </a:prstGeom>
          <a:ln w="57150">
            <a:solidFill>
              <a:srgbClr val="FFFF00"/>
            </a:solidFill>
          </a:ln>
        </p:spPr>
      </p:pic>
      <p:pic>
        <p:nvPicPr>
          <p:cNvPr id="5" name="Picture 4"/>
          <p:cNvPicPr>
            <a:picLocks noChangeAspect="1"/>
          </p:cNvPicPr>
          <p:nvPr/>
        </p:nvPicPr>
        <p:blipFill>
          <a:blip r:embed="rId5"/>
          <a:stretch>
            <a:fillRect/>
          </a:stretch>
        </p:blipFill>
        <p:spPr>
          <a:xfrm>
            <a:off x="3212919" y="2690067"/>
            <a:ext cx="1356424" cy="1517053"/>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635000" y="554309"/>
            <a:ext cx="1116832" cy="1249089"/>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Lst>
          </a:blip>
          <a:stretch>
            <a:fillRect/>
          </a:stretch>
        </p:blipFill>
        <p:spPr>
          <a:xfrm>
            <a:off x="7524206" y="2369403"/>
            <a:ext cx="3607022" cy="2967983"/>
          </a:xfrm>
          <a:prstGeom prst="rect">
            <a:avLst/>
          </a:prstGeom>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0" b="99329" l="0" r="100000"/>
                    </a14:imgEffect>
                  </a14:imgLayer>
                </a14:imgProps>
              </a:ext>
            </a:extLst>
          </a:blip>
          <a:stretch>
            <a:fillRect/>
          </a:stretch>
        </p:blipFill>
        <p:spPr>
          <a:xfrm rot="10550178">
            <a:off x="8647338" y="1486934"/>
            <a:ext cx="3257550" cy="1419225"/>
          </a:xfrm>
          <a:prstGeom prst="rect">
            <a:avLst/>
          </a:prstGeom>
        </p:spPr>
      </p:pic>
    </p:spTree>
    <p:extLst>
      <p:ext uri="{BB962C8B-B14F-4D97-AF65-F5344CB8AC3E}">
        <p14:creationId xmlns:p14="http://schemas.microsoft.com/office/powerpoint/2010/main" val="13292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45833E-6 -0.0037 L 1.45833E-6 -0.00347 L -0.03971 0.00185 C -0.04831 0.00347 -0.0569 0.00556 -0.0655 0.00764 C -0.06758 0.0081 -0.06966 0.00903 -0.07188 0.00949 C -0.07539 0.01019 -0.07904 0.01065 -0.08255 0.01134 L -0.08906 0.01505 L -0.09219 0.01713 C -0.1168 0.03148 -0.09662 0.01898 -0.028 0.01713 C -0.02435 0.01644 -0.02083 0.01551 -0.01719 0.01505 C -0.01615 0.01505 -0.01289 0.01505 -0.01406 0.01505 L -0.06979 0.01713 C -0.07253 0.01829 -0.07552 0.01898 -0.07826 0.02083 C -0.08477 0.02546 -0.0819 0.02361 -0.08685 0.02662 C -0.08828 0.02593 -0.09258 0.02546 -0.09115 0.02454 C -0.08529 0.0213 -0.07904 0.0206 -0.07292 0.01898 C -0.06914 0.01782 -0.05248 0.01551 -0.04935 0.01505 C -0.03932 0.00926 -0.04987 0.01482 -0.02578 0.01134 C -0.02396 0.01111 -0.02227 0.00995 -0.02044 0.00949 C -0.01393 0.00741 -0.01602 0.00764 -0.01185 0.00764 L -0.01185 0.00787 " pathEditMode="relative" rAng="0" ptsTypes="AAAAAAAAAAAAAAAAAAAAA">
                                      <p:cBhvr>
                                        <p:cTn id="6" dur="2000" fill="hold"/>
                                        <p:tgtEl>
                                          <p:spTgt spid="8"/>
                                        </p:tgtEl>
                                        <p:attrNameLst>
                                          <p:attrName>ppt_x</p:attrName>
                                          <p:attrName>ppt_y</p:attrName>
                                        </p:attrNameLst>
                                      </p:cBhvr>
                                      <p:rCtr x="-5117"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6126480" y="222069"/>
            <a:ext cx="26126" cy="6453051"/>
          </a:xfrm>
          <a:prstGeom prst="line">
            <a:avLst/>
          </a:prstGeom>
          <a:ln w="38100"/>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2"/>
          <a:stretch>
            <a:fillRect/>
          </a:stretch>
        </p:blipFill>
        <p:spPr>
          <a:xfrm>
            <a:off x="116512" y="5128381"/>
            <a:ext cx="1518488" cy="1546739"/>
          </a:xfrm>
          <a:prstGeom prst="rect">
            <a:avLst/>
          </a:prstGeom>
        </p:spPr>
      </p:pic>
      <p:pic>
        <p:nvPicPr>
          <p:cNvPr id="2" name="Picture 1"/>
          <p:cNvPicPr>
            <a:picLocks noChangeAspect="1"/>
          </p:cNvPicPr>
          <p:nvPr/>
        </p:nvPicPr>
        <p:blipFill>
          <a:blip r:embed="rId3"/>
          <a:stretch>
            <a:fillRect/>
          </a:stretch>
        </p:blipFill>
        <p:spPr>
          <a:xfrm>
            <a:off x="1635000" y="317726"/>
            <a:ext cx="3067628" cy="1395771"/>
          </a:xfrm>
          <a:prstGeom prst="rect">
            <a:avLst/>
          </a:prstGeom>
          <a:ln w="57150">
            <a:solidFill>
              <a:srgbClr val="FFFF00"/>
            </a:solidFill>
          </a:ln>
        </p:spPr>
      </p:pic>
      <p:pic>
        <p:nvPicPr>
          <p:cNvPr id="3" name="Picture 2"/>
          <p:cNvPicPr>
            <a:picLocks noChangeAspect="1"/>
          </p:cNvPicPr>
          <p:nvPr/>
        </p:nvPicPr>
        <p:blipFill rotWithShape="1">
          <a:blip r:embed="rId4"/>
          <a:srcRect t="5231"/>
          <a:stretch/>
        </p:blipFill>
        <p:spPr>
          <a:xfrm>
            <a:off x="1525865" y="2446972"/>
            <a:ext cx="1073643" cy="1395771"/>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t="5231"/>
          <a:stretch/>
        </p:blipFill>
        <p:spPr>
          <a:xfrm>
            <a:off x="1737361" y="317726"/>
            <a:ext cx="1079862" cy="1403856"/>
          </a:xfrm>
          <a:prstGeom prst="rect">
            <a:avLst/>
          </a:prstGeom>
        </p:spPr>
      </p:pic>
      <p:pic>
        <p:nvPicPr>
          <p:cNvPr id="14" name="Picture 13"/>
          <p:cNvPicPr>
            <a:picLocks noChangeAspect="1"/>
          </p:cNvPicPr>
          <p:nvPr/>
        </p:nvPicPr>
        <p:blipFill>
          <a:blip r:embed="rId7"/>
          <a:stretch>
            <a:fillRect/>
          </a:stretch>
        </p:blipFill>
        <p:spPr>
          <a:xfrm>
            <a:off x="3189394" y="2446972"/>
            <a:ext cx="1382087" cy="1395771"/>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51557" y1="31606" x2="51557" y2="31606"/>
                      </a14:backgroundRemoval>
                    </a14:imgEffect>
                  </a14:imgLayer>
                </a14:imgProps>
              </a:ext>
            </a:extLst>
          </a:blip>
          <a:stretch>
            <a:fillRect/>
          </a:stretch>
        </p:blipFill>
        <p:spPr>
          <a:xfrm>
            <a:off x="8685782" y="2076901"/>
            <a:ext cx="3579631" cy="4781099"/>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31552" y1="15561" x2="31552" y2="15561"/>
                        <a14:foregroundMark x1="50891" y1="4337" x2="50891" y2="4337"/>
                        <a14:foregroundMark x1="30280" y1="5357" x2="30280" y2="5357"/>
                        <a14:foregroundMark x1="53181" y1="2806" x2="77354" y2="12755"/>
                        <a14:foregroundMark x1="79135" y1="16582" x2="69720" y2="74490"/>
                        <a14:foregroundMark x1="51908" y1="88265" x2="79898" y2="59949"/>
                        <a14:foregroundMark x1="70738" y1="27041" x2="36641" y2="93878"/>
                        <a14:foregroundMark x1="36641" y1="93878" x2="77099" y2="90051"/>
                        <a14:foregroundMark x1="77099" y1="90051" x2="96692" y2="58418"/>
                        <a14:foregroundMark x1="96692" y1="58418" x2="69720" y2="4592"/>
                        <a14:foregroundMark x1="39949" y1="2296" x2="8651" y2="21684"/>
                        <a14:foregroundMark x1="7888" y1="24235" x2="3308" y2="66582"/>
                        <a14:foregroundMark x1="4835" y1="68367" x2="16031" y2="82653"/>
                        <a14:foregroundMark x1="7634" y1="63010" x2="15522" y2="22449"/>
                        <a14:foregroundMark x1="18066" y1="22449" x2="47837" y2="8418"/>
                        <a14:foregroundMark x1="41730" y1="5357" x2="78117" y2="31633"/>
                        <a14:foregroundMark x1="70738" y1="20153" x2="69720" y2="69388"/>
                        <a14:foregroundMark x1="69466" y1="51786" x2="47074" y2="83929"/>
                        <a14:foregroundMark x1="41476" y1="89541" x2="79389" y2="83418"/>
                        <a14:foregroundMark x1="51145" y1="79082" x2="87023" y2="73469"/>
                        <a14:foregroundMark x1="54962" y1="68622" x2="87786" y2="61990"/>
                        <a14:foregroundMark x1="60560" y1="49745" x2="92621" y2="48724"/>
                        <a14:foregroundMark x1="57761" y1="39031" x2="84478" y2="36224"/>
                        <a14:foregroundMark x1="80407" y1="32653" x2="86005" y2="53316"/>
                        <a14:foregroundMark x1="82188" y1="48469" x2="76081" y2="63010"/>
                        <a14:foregroundMark x1="59288" y1="73980" x2="86514" y2="67857"/>
                        <a14:foregroundMark x1="62595" y1="81378" x2="78880" y2="78571"/>
                        <a14:foregroundMark x1="79898" y1="58418" x2="82188" y2="51276"/>
                        <a14:foregroundMark x1="86514" y1="51276" x2="83715" y2="62755"/>
                        <a14:foregroundMark x1="45293" y1="6378" x2="53690" y2="6378"/>
                        <a14:foregroundMark x1="47328" y1="2806" x2="63104" y2="1531"/>
                        <a14:foregroundMark x1="79898" y1="11735" x2="83206" y2="15561"/>
                        <a14:foregroundMark x1="57761" y1="8929" x2="66667" y2="14796"/>
                        <a14:foregroundMark x1="74555" y1="27041" x2="68957" y2="15816"/>
                      </a14:backgroundRemoval>
                    </a14:imgEffect>
                  </a14:imgLayer>
                </a14:imgProps>
              </a:ext>
            </a:extLst>
          </a:blip>
          <a:stretch>
            <a:fillRect/>
          </a:stretch>
        </p:blipFill>
        <p:spPr>
          <a:xfrm>
            <a:off x="8610589" y="2144528"/>
            <a:ext cx="1702547" cy="1698215"/>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t="5231"/>
          <a:stretch/>
        </p:blipFill>
        <p:spPr>
          <a:xfrm>
            <a:off x="1635000" y="309641"/>
            <a:ext cx="1079862" cy="1403856"/>
          </a:xfrm>
          <a:prstGeom prst="rect">
            <a:avLst/>
          </a:prstGeom>
        </p:spPr>
      </p:pic>
    </p:spTree>
    <p:extLst>
      <p:ext uri="{BB962C8B-B14F-4D97-AF65-F5344CB8AC3E}">
        <p14:creationId xmlns:p14="http://schemas.microsoft.com/office/powerpoint/2010/main" val="20743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7.40741E-7 L 2.08333E-7 7.40741E-7 C -0.01862 -0.0331 -0.00208 -0.00671 -0.0237 -0.0324 C -0.02487 -0.03379 -0.02565 -0.03634 -0.02682 -0.03796 C -0.03034 -0.04282 -0.03424 -0.04629 -0.03763 -0.05139 C -0.03893 -0.05347 -0.03945 -0.05694 -0.04075 -0.05902 C -0.04388 -0.06389 -0.04596 -0.06458 -0.04935 -0.06666 C -0.05039 -0.06782 -0.05143 -0.06944 -0.0526 -0.07037 C -0.05937 -0.07569 -0.05781 -0.07291 -0.06432 -0.07615 C -0.08086 -0.08402 -0.0569 -0.07639 -0.08581 -0.08379 C -0.08971 -0.08634 -0.09375 -0.08842 -0.09752 -0.09143 C -0.10052 -0.09352 -0.10325 -0.09652 -0.10612 -0.09907 C -0.10755 -0.10023 -0.10885 -0.10231 -0.11042 -0.10277 C -0.11224 -0.10347 -0.11406 -0.10393 -0.11575 -0.10463 C -0.12005 -0.10648 -0.12435 -0.10879 -0.12864 -0.11041 C -0.13047 -0.11111 -0.13229 -0.11157 -0.13398 -0.11227 C -0.13659 -0.11342 -0.13893 -0.11551 -0.14153 -0.1162 C -0.15703 -0.12014 -0.17083 -0.1206 -0.18659 -0.12176 C -0.19258 -0.12129 -0.1987 -0.1199 -0.20469 -0.1199 C -0.20976 -0.1199 -0.21315 -0.12176 -0.21758 -0.12361 C -0.22435 -0.12314 -0.23125 -0.12291 -0.23802 -0.12176 C -0.23984 -0.12152 -0.24362 -0.11921 -0.24544 -0.11805 C -0.24648 -0.11666 -0.24739 -0.11481 -0.2487 -0.11412 C -0.25612 -0.11041 -0.26406 -0.10972 -0.27122 -0.10463 C -0.27292 -0.10347 -0.27487 -0.10231 -0.27656 -0.10092 C -0.28672 -0.09189 -0.27786 -0.09745 -0.28515 -0.09328 C -0.28776 -0.07893 -0.28385 -0.09606 -0.28945 -0.08379 C -0.2901 -0.08217 -0.28997 -0.07986 -0.29049 -0.07801 C -0.29101 -0.07592 -0.29206 -0.0743 -0.29258 -0.07222 C -0.29336 -0.06967 -0.2944 -0.06134 -0.29479 -0.05902 C -0.29661 -0.02963 -0.29388 -0.05208 -0.29909 -0.0324 C -0.30065 -0.02615 -0.30338 -0.01319 -0.30338 -0.01319 C -0.30351 -0.00509 -0.30495 0.07269 -0.30547 0.08588 C -0.3056 0.08773 -0.30651 0.08959 -0.30651 0.09144 C -0.3069 0.1169 -0.30651 0.14236 -0.30651 0.16783 L -0.30651 0.16783 " pathEditMode="relative" ptsTypes="AAAAAAAAAAAAAAAAAAAA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6126480" y="222069"/>
            <a:ext cx="26126" cy="6453051"/>
          </a:xfrm>
          <a:prstGeom prst="line">
            <a:avLst/>
          </a:prstGeom>
          <a:ln w="38100"/>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2"/>
          <a:stretch>
            <a:fillRect/>
          </a:stretch>
        </p:blipFill>
        <p:spPr>
          <a:xfrm>
            <a:off x="116512" y="5128381"/>
            <a:ext cx="1518488" cy="1546739"/>
          </a:xfrm>
          <a:prstGeom prst="rect">
            <a:avLst/>
          </a:prstGeom>
        </p:spPr>
      </p:pic>
      <p:pic>
        <p:nvPicPr>
          <p:cNvPr id="4" name="Picture 3"/>
          <p:cNvPicPr>
            <a:picLocks noChangeAspect="1"/>
          </p:cNvPicPr>
          <p:nvPr/>
        </p:nvPicPr>
        <p:blipFill>
          <a:blip r:embed="rId3"/>
          <a:stretch>
            <a:fillRect/>
          </a:stretch>
        </p:blipFill>
        <p:spPr>
          <a:xfrm>
            <a:off x="1280415" y="222069"/>
            <a:ext cx="3207885" cy="1539785"/>
          </a:xfrm>
          <a:prstGeom prst="rect">
            <a:avLst/>
          </a:prstGeom>
          <a:ln w="57150">
            <a:solidFill>
              <a:srgbClr val="FFFF00"/>
            </a:solidFill>
          </a:ln>
        </p:spPr>
      </p:pic>
      <p:pic>
        <p:nvPicPr>
          <p:cNvPr id="12" name="Picture 11"/>
          <p:cNvPicPr>
            <a:picLocks noChangeAspect="1"/>
          </p:cNvPicPr>
          <p:nvPr/>
        </p:nvPicPr>
        <p:blipFill rotWithShape="1">
          <a:blip r:embed="rId4"/>
          <a:srcRect t="5231"/>
          <a:stretch/>
        </p:blipFill>
        <p:spPr>
          <a:xfrm>
            <a:off x="3237099" y="2525349"/>
            <a:ext cx="1073643" cy="1395771"/>
          </a:xfrm>
          <a:prstGeom prst="rect">
            <a:avLst/>
          </a:prstGeom>
        </p:spPr>
      </p:pic>
      <p:pic>
        <p:nvPicPr>
          <p:cNvPr id="5" name="Picture 4"/>
          <p:cNvPicPr>
            <a:picLocks noChangeAspect="1"/>
          </p:cNvPicPr>
          <p:nvPr/>
        </p:nvPicPr>
        <p:blipFill>
          <a:blip r:embed="rId5"/>
          <a:stretch>
            <a:fillRect/>
          </a:stretch>
        </p:blipFill>
        <p:spPr>
          <a:xfrm>
            <a:off x="1471979" y="2525349"/>
            <a:ext cx="1232031" cy="1437370"/>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280415" y="324484"/>
            <a:ext cx="1232031" cy="1437370"/>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9828" y1="4691" x2="43980" y2="20000"/>
                      </a14:backgroundRemoval>
                    </a14:imgEffect>
                  </a14:imgLayer>
                </a14:imgProps>
              </a:ext>
            </a:extLst>
          </a:blip>
          <a:stretch>
            <a:fillRect/>
          </a:stretch>
        </p:blipFill>
        <p:spPr>
          <a:xfrm>
            <a:off x="8802222" y="3417146"/>
            <a:ext cx="2361385" cy="2349781"/>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backgroundRemoval t="8078" b="89694" l="0" r="100000"/>
                    </a14:imgEffect>
                  </a14:imgLayer>
                </a14:imgProps>
              </a:ext>
            </a:extLst>
          </a:blip>
          <a:stretch>
            <a:fillRect/>
          </a:stretch>
        </p:blipFill>
        <p:spPr>
          <a:xfrm>
            <a:off x="8763000" y="324484"/>
            <a:ext cx="3429000" cy="3419475"/>
          </a:xfrm>
          <a:prstGeom prst="rect">
            <a:avLst/>
          </a:prstGeom>
        </p:spPr>
      </p:pic>
    </p:spTree>
    <p:extLst>
      <p:ext uri="{BB962C8B-B14F-4D97-AF65-F5344CB8AC3E}">
        <p14:creationId xmlns:p14="http://schemas.microsoft.com/office/powerpoint/2010/main" val="11026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22222E-6 L 5E-6 2.22222E-6 C -0.00026 0.00926 -0.00026 0.01852 -0.00065 0.02801 C -0.00078 0.03125 -0.00156 0.03426 -0.00182 0.03773 C -0.00221 0.04421 -0.00221 0.05069 -0.00234 0.05717 C -0.0026 0.06018 -0.00287 0.06296 -0.00299 0.06574 C -0.0039 0.08055 -0.00312 0.07083 -0.00468 0.08657 C -0.00494 0.09305 -0.00494 0.09953 -0.00533 0.10625 C -0.00546 0.10903 -0.00611 0.1118 -0.00651 0.11458 C -0.01041 0.15162 -0.00611 0.11551 -0.0082 0.1331 C -0.00846 0.14028 -0.00872 0.14745 -0.00872 0.15486 C -0.00872 0.18634 -0.0082 0.24907 -0.0082 0.2493 L -0.0082 0.24907 " pathEditMode="relative" rAng="0" ptsTypes="AAAAAAAAAAAAA">
                                      <p:cBhvr>
                                        <p:cTn id="6" dur="2000" fill="hold"/>
                                        <p:tgtEl>
                                          <p:spTgt spid="7"/>
                                        </p:tgtEl>
                                        <p:attrNameLst>
                                          <p:attrName>ppt_x</p:attrName>
                                          <p:attrName>ppt_y</p:attrName>
                                        </p:attrNameLst>
                                      </p:cBhvr>
                                      <p:rCtr x="-443" y="1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EBA98-A7FA-422F-8398-4BB22ECB7A8B}"/>
              </a:ext>
            </a:extLst>
          </p:cNvPr>
          <p:cNvSpPr/>
          <p:nvPr/>
        </p:nvSpPr>
        <p:spPr>
          <a:xfrm>
            <a:off x="107092" y="11716"/>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E4F49415-2ADB-49F8-AF48-7AA06E19C148}"/>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76D1B87-8AF5-406D-BDCF-CEE5444FDB1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D0C523C5-C4F8-4BD6-AD1A-505810E0D686}"/>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C0C69E3B-0E5F-4921-BA07-DE098F429936}"/>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28</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76257850-DE65-4446-8D04-0F0062AC667D}"/>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44DA3621-32C3-463E-B972-ECA15B7C8151}"/>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7985496-806D-45FC-B8BE-44A10EE5C5CE}"/>
              </a:ext>
            </a:extLst>
          </p:cNvPr>
          <p:cNvSpPr txBox="1"/>
          <p:nvPr/>
        </p:nvSpPr>
        <p:spPr>
          <a:xfrm>
            <a:off x="826135" y="3052680"/>
            <a:ext cx="10429593" cy="707886"/>
          </a:xfrm>
          <a:prstGeom prst="rect">
            <a:avLst/>
          </a:prstGeom>
          <a:noFill/>
        </p:spPr>
        <p:txBody>
          <a:bodyPr wrap="square" rtlCol="0">
            <a:spAutoFit/>
          </a:bodyPr>
          <a:lstStyle/>
          <a:p>
            <a:r>
              <a:rPr lang="en-GB" sz="4000" dirty="0"/>
              <a:t>LO: To be able to sequence instructions. </a:t>
            </a:r>
          </a:p>
        </p:txBody>
      </p:sp>
      <p:pic>
        <p:nvPicPr>
          <p:cNvPr id="12" name="Picture 11">
            <a:extLst>
              <a:ext uri="{FF2B5EF4-FFF2-40B4-BE49-F238E27FC236}">
                <a16:creationId xmlns:a16="http://schemas.microsoft.com/office/drawing/2014/main" id="{1E649674-7749-49E0-872B-4C390B4D4475}"/>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6234E3FE-A1D2-435D-8D88-B8D2BD97A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11769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932" y="499049"/>
            <a:ext cx="5873930" cy="1368938"/>
            <a:chOff x="740229" y="747167"/>
            <a:chExt cx="7205663" cy="904875"/>
          </a:xfrm>
        </p:grpSpPr>
        <p:pic>
          <p:nvPicPr>
            <p:cNvPr id="5" name="Picture 4"/>
            <p:cNvPicPr>
              <a:picLocks noChangeAspect="1"/>
            </p:cNvPicPr>
            <p:nvPr/>
          </p:nvPicPr>
          <p:blipFill>
            <a:blip r:embed="rId2"/>
            <a:stretch>
              <a:fillRect/>
            </a:stretch>
          </p:blipFill>
          <p:spPr>
            <a:xfrm>
              <a:off x="740229" y="747167"/>
              <a:ext cx="5486400" cy="904875"/>
            </a:xfrm>
            <a:prstGeom prst="rect">
              <a:avLst/>
            </a:prstGeom>
          </p:spPr>
        </p:pic>
        <p:pic>
          <p:nvPicPr>
            <p:cNvPr id="6" name="Picture 5"/>
            <p:cNvPicPr>
              <a:picLocks noChangeAspect="1"/>
            </p:cNvPicPr>
            <p:nvPr/>
          </p:nvPicPr>
          <p:blipFill>
            <a:blip r:embed="rId3"/>
            <a:stretch>
              <a:fillRect/>
            </a:stretch>
          </p:blipFill>
          <p:spPr>
            <a:xfrm>
              <a:off x="6226629" y="747167"/>
              <a:ext cx="1719263" cy="904875"/>
            </a:xfrm>
            <a:prstGeom prst="rect">
              <a:avLst/>
            </a:prstGeom>
          </p:spPr>
        </p:pic>
      </p:grpSp>
      <p:pic>
        <p:nvPicPr>
          <p:cNvPr id="7" name="Picture 6"/>
          <p:cNvPicPr>
            <a:picLocks noChangeAspect="1"/>
          </p:cNvPicPr>
          <p:nvPr/>
        </p:nvPicPr>
        <p:blipFill>
          <a:blip r:embed="rId4"/>
          <a:stretch>
            <a:fillRect/>
          </a:stretch>
        </p:blipFill>
        <p:spPr>
          <a:xfrm>
            <a:off x="6570616" y="546098"/>
            <a:ext cx="5016137" cy="1062741"/>
          </a:xfrm>
          <a:prstGeom prst="rect">
            <a:avLst/>
          </a:prstGeom>
        </p:spPr>
      </p:pic>
      <p:pic>
        <p:nvPicPr>
          <p:cNvPr id="8" name="Picture 7"/>
          <p:cNvPicPr>
            <a:picLocks noChangeAspect="1"/>
          </p:cNvPicPr>
          <p:nvPr/>
        </p:nvPicPr>
        <p:blipFill>
          <a:blip r:embed="rId5"/>
          <a:stretch>
            <a:fillRect/>
          </a:stretch>
        </p:blipFill>
        <p:spPr>
          <a:xfrm>
            <a:off x="2470055" y="2027615"/>
            <a:ext cx="2542294" cy="4590253"/>
          </a:xfrm>
          <a:prstGeom prst="rect">
            <a:avLst/>
          </a:prstGeom>
        </p:spPr>
      </p:pic>
      <p:grpSp>
        <p:nvGrpSpPr>
          <p:cNvPr id="9" name="Group 8"/>
          <p:cNvGrpSpPr/>
          <p:nvPr/>
        </p:nvGrpSpPr>
        <p:grpSpPr>
          <a:xfrm>
            <a:off x="5342031" y="2027614"/>
            <a:ext cx="4716369" cy="4590253"/>
            <a:chOff x="6778945" y="1593669"/>
            <a:chExt cx="4599435" cy="4558938"/>
          </a:xfrm>
        </p:grpSpPr>
        <p:pic>
          <p:nvPicPr>
            <p:cNvPr id="10" name="Picture 9"/>
            <p:cNvPicPr>
              <a:picLocks noChangeAspect="1"/>
            </p:cNvPicPr>
            <p:nvPr/>
          </p:nvPicPr>
          <p:blipFill>
            <a:blip r:embed="rId6"/>
            <a:stretch>
              <a:fillRect/>
            </a:stretch>
          </p:blipFill>
          <p:spPr>
            <a:xfrm>
              <a:off x="6781827" y="3856399"/>
              <a:ext cx="4596553" cy="2296208"/>
            </a:xfrm>
            <a:prstGeom prst="rect">
              <a:avLst/>
            </a:prstGeom>
          </p:spPr>
        </p:pic>
        <p:pic>
          <p:nvPicPr>
            <p:cNvPr id="11" name="Picture 10"/>
            <p:cNvPicPr>
              <a:picLocks noChangeAspect="1"/>
            </p:cNvPicPr>
            <p:nvPr/>
          </p:nvPicPr>
          <p:blipFill>
            <a:blip r:embed="rId7"/>
            <a:stretch>
              <a:fillRect/>
            </a:stretch>
          </p:blipFill>
          <p:spPr>
            <a:xfrm>
              <a:off x="6778945" y="1593669"/>
              <a:ext cx="4599434" cy="2262729"/>
            </a:xfrm>
            <a:prstGeom prst="rect">
              <a:avLst/>
            </a:prstGeom>
          </p:spPr>
        </p:pic>
      </p:grpSp>
    </p:spTree>
    <p:extLst>
      <p:ext uri="{BB962C8B-B14F-4D97-AF65-F5344CB8AC3E}">
        <p14:creationId xmlns:p14="http://schemas.microsoft.com/office/powerpoint/2010/main" val="1413752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79FA12-E9B7-43BE-851D-028871020937}"/>
              </a:ext>
            </a:extLst>
          </p:cNvPr>
          <p:cNvSpPr/>
          <p:nvPr/>
        </p:nvSpPr>
        <p:spPr>
          <a:xfrm>
            <a:off x="0" y="294198"/>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A03ADA-16EB-4BE8-8F0D-13D6E6092602}"/>
              </a:ext>
            </a:extLst>
          </p:cNvPr>
          <p:cNvSpPr txBox="1"/>
          <p:nvPr/>
        </p:nvSpPr>
        <p:spPr>
          <a:xfrm>
            <a:off x="133572" y="485053"/>
            <a:ext cx="46747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Explanation of activity</a:t>
            </a:r>
          </a:p>
        </p:txBody>
      </p:sp>
      <p:sp>
        <p:nvSpPr>
          <p:cNvPr id="8" name="TextBox 7">
            <a:extLst>
              <a:ext uri="{FF2B5EF4-FFF2-40B4-BE49-F238E27FC236}">
                <a16:creationId xmlns:a16="http://schemas.microsoft.com/office/drawing/2014/main" id="{98FE3237-2F93-48D7-8447-EF32C614A975}"/>
              </a:ext>
            </a:extLst>
          </p:cNvPr>
          <p:cNvSpPr txBox="1"/>
          <p:nvPr/>
        </p:nvSpPr>
        <p:spPr>
          <a:xfrm>
            <a:off x="431929" y="1835709"/>
            <a:ext cx="1143559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For Parents: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Using the grey</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backing sheet to help, support your child to drag the instructions into the correct order.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5041168" y="2876854"/>
            <a:ext cx="6096851" cy="3429479"/>
          </a:xfrm>
          <a:prstGeom prst="rect">
            <a:avLst/>
          </a:prstGeom>
        </p:spPr>
      </p:pic>
    </p:spTree>
    <p:extLst>
      <p:ext uri="{BB962C8B-B14F-4D97-AF65-F5344CB8AC3E}">
        <p14:creationId xmlns:p14="http://schemas.microsoft.com/office/powerpoint/2010/main" val="3748982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35931" y="195943"/>
            <a:ext cx="5264332" cy="390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grayscl/>
          </a:blip>
          <a:stretch>
            <a:fillRect/>
          </a:stretch>
        </p:blipFill>
        <p:spPr>
          <a:xfrm>
            <a:off x="7360933" y="655185"/>
            <a:ext cx="3803454" cy="1164494"/>
          </a:xfrm>
          <a:prstGeom prst="rect">
            <a:avLst/>
          </a:prstGeom>
          <a:ln w="76200">
            <a:solidFill>
              <a:srgbClr val="FFFF00"/>
            </a:solidFill>
          </a:ln>
        </p:spPr>
      </p:pic>
      <p:pic>
        <p:nvPicPr>
          <p:cNvPr id="9" name="Picture 8"/>
          <p:cNvPicPr>
            <a:picLocks noChangeAspect="1"/>
          </p:cNvPicPr>
          <p:nvPr/>
        </p:nvPicPr>
        <p:blipFill>
          <a:blip r:embed="rId3">
            <a:grayscl/>
          </a:blip>
          <a:stretch>
            <a:fillRect/>
          </a:stretch>
        </p:blipFill>
        <p:spPr>
          <a:xfrm>
            <a:off x="7622190" y="2159416"/>
            <a:ext cx="3280941" cy="1225248"/>
          </a:xfrm>
          <a:prstGeom prst="rect">
            <a:avLst/>
          </a:prstGeom>
          <a:ln w="57150">
            <a:solidFill>
              <a:srgbClr val="FFFF00"/>
            </a:solidFill>
          </a:ln>
        </p:spPr>
      </p:pic>
      <p:pic>
        <p:nvPicPr>
          <p:cNvPr id="14" name="Picture 13"/>
          <p:cNvPicPr>
            <a:picLocks noChangeAspect="1"/>
          </p:cNvPicPr>
          <p:nvPr/>
        </p:nvPicPr>
        <p:blipFill>
          <a:blip r:embed="rId4"/>
          <a:stretch>
            <a:fillRect/>
          </a:stretch>
        </p:blipFill>
        <p:spPr>
          <a:xfrm>
            <a:off x="292199" y="195943"/>
            <a:ext cx="1641103" cy="1695807"/>
          </a:xfrm>
          <a:prstGeom prst="rect">
            <a:avLst/>
          </a:prstGeom>
        </p:spPr>
      </p:pic>
      <p:pic>
        <p:nvPicPr>
          <p:cNvPr id="4" name="Picture 3"/>
          <p:cNvPicPr>
            <a:picLocks noChangeAspect="1"/>
          </p:cNvPicPr>
          <p:nvPr/>
        </p:nvPicPr>
        <p:blipFill>
          <a:blip r:embed="rId2"/>
          <a:stretch>
            <a:fillRect/>
          </a:stretch>
        </p:blipFill>
        <p:spPr>
          <a:xfrm>
            <a:off x="820794" y="3724299"/>
            <a:ext cx="3803454" cy="1164494"/>
          </a:xfrm>
          <a:prstGeom prst="rect">
            <a:avLst/>
          </a:prstGeom>
          <a:ln w="76200">
            <a:solidFill>
              <a:srgbClr val="FFFF00"/>
            </a:solidFill>
          </a:ln>
        </p:spPr>
      </p:pic>
      <p:pic>
        <p:nvPicPr>
          <p:cNvPr id="5" name="Picture 4"/>
          <p:cNvPicPr>
            <a:picLocks noChangeAspect="1"/>
          </p:cNvPicPr>
          <p:nvPr/>
        </p:nvPicPr>
        <p:blipFill>
          <a:blip r:embed="rId3"/>
          <a:stretch>
            <a:fillRect/>
          </a:stretch>
        </p:blipFill>
        <p:spPr>
          <a:xfrm>
            <a:off x="990610" y="2159416"/>
            <a:ext cx="3280941" cy="1225248"/>
          </a:xfrm>
          <a:prstGeom prst="rect">
            <a:avLst/>
          </a:prstGeom>
          <a:ln w="57150">
            <a:solidFill>
              <a:srgbClr val="FFFF00"/>
            </a:solidFill>
          </a:ln>
        </p:spPr>
      </p:pic>
    </p:spTree>
    <p:extLst>
      <p:ext uri="{BB962C8B-B14F-4D97-AF65-F5344CB8AC3E}">
        <p14:creationId xmlns:p14="http://schemas.microsoft.com/office/powerpoint/2010/main" val="3714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04167E-6 -5.18519E-6 L -6.04167E-6 -5.18519E-6 C 0.00676 -0.00973 0.01393 -0.01829 0.02031 -0.02871 C 0.02213 -0.03172 0.02265 -0.03727 0.0246 -0.04005 C 0.03085 -0.04954 0.03854 -0.05556 0.04492 -0.06482 C 0.04869 -0.07038 0.05117 -0.07801 0.05455 -0.08403 C 0.05794 -0.09005 0.06184 -0.09514 0.06523 -0.10116 C 0.0789 -0.12431 0.07122 -0.11459 0.07916 -0.12408 C 0.07994 -0.12593 0.08046 -0.12801 0.08137 -0.12964 C 0.08229 -0.13126 0.08359 -0.13218 0.08463 -0.13357 C 0.08788 -0.13774 0.0914 -0.14167 0.09426 -0.14676 C 0.09713 -0.15186 0.09908 -0.1595 0.10273 -0.16204 C 0.10455 -0.16343 0.10637 -0.16459 0.1082 -0.16598 C 0.11536 -0.17153 0.12109 -0.1794 0.1263 -0.19075 C 0.1302 -0.19885 0.13359 -0.20672 0.13814 -0.21343 C 0.1401 -0.21644 0.14257 -0.21829 0.14452 -0.22107 C 0.14687 -0.22454 0.14843 -0.22987 0.15104 -0.23264 C 0.15494 -0.23681 0.15976 -0.23843 0.16393 -0.24214 C 0.17044 -0.24792 0.16926 -0.24954 0.1746 -0.25556 C 0.17994 -0.26158 0.17838 -0.25718 0.18424 -0.26505 C 0.18723 -0.26899 0.18971 -0.27431 0.19283 -0.27825 C 0.19973 -0.28774 0.20702 -0.2963 0.21419 -0.3051 C 0.21705 -0.30834 0.22018 -0.31089 0.22278 -0.31459 C 0.2246 -0.31714 0.22617 -0.32014 0.22812 -0.32223 C 0.23124 -0.32524 0.23463 -0.32732 0.23775 -0.32987 C 0.24452 -0.34167 0.23736 -0.33033 0.25064 -0.34306 C 0.25221 -0.34468 0.25338 -0.34746 0.25494 -0.34885 C 0.25689 -0.3507 0.25924 -0.35116 0.26132 -0.35255 L 0.26992 -0.35834 C 0.272 -0.35973 0.27421 -0.36065 0.27643 -0.36227 L 0.30742 -0.38311 C 0.31028 -0.38496 0.31301 -0.38727 0.31601 -0.38889 L 0.33098 -0.39653 C 0.33215 -0.397 0.3332 -0.39769 0.33424 -0.39839 L 0.34492 -0.40417 C 0.35676 -0.41806 0.34804 -0.4088 0.37916 -0.41737 C 0.38385 -0.41876 0.38854 -0.41945 0.39309 -0.4213 C 0.40038 -0.42385 0.42643 -0.43866 0.42851 -0.44028 C 0.4565 -0.46158 0.44557 -0.46135 0.45963 -0.4669 C 0.46132 -0.4676 0.46314 -0.46829 0.46497 -0.46876 L 0.52812 -0.4669 C 0.52929 -0.4669 0.5302 -0.46528 0.53137 -0.46505 C 0.53528 -0.46459 0.53919 -0.46505 0.54322 -0.46505 L 0.54322 -0.46505 " pathEditMode="relative" ptsTypes="AAAAAAAAAAAAAAAAAAAAAAAAAAAAAAAAAAAAAAAAAA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3671 -0.00023 L 0.13671 -0.00023 L 0.15911 -0.00116 L 0.28007 -0.00278 C 0.29244 -0.00625 0.28398 -0.0044 0.31223 -0.00209 C 0.31328 -0.00186 0.31432 -0.00139 0.31536 -0.00116 C 0.31927 -0.0007 0.32343 -0.00047 0.32747 -0.00023 L 0.36992 0.00324 C 0.37343 0.0037 0.37682 0.00486 0.38033 0.00486 C 0.4371 0.00602 0.39348 0.00393 0.42526 0.00324 L 0.48776 0.00231 C 0.49583 0.00208 0.50377 0.00208 0.51171 0.00139 C 0.51406 0.00115 0.51601 3.33333E-6 0.51822 -0.00023 C 0.52682 -0.00139 0.53528 -0.00116 0.54388 -0.00116 L 0.54388 -0.00116 " pathEditMode="relative" rAng="0" ptsTypes="AAAAAAAAAAAAAAA">
                                      <p:cBhvr>
                                        <p:cTn id="10" dur="2000" fill="hold"/>
                                        <p:tgtEl>
                                          <p:spTgt spid="5"/>
                                        </p:tgtEl>
                                        <p:attrNameLst>
                                          <p:attrName>ppt_x</p:attrName>
                                          <p:attrName>ppt_y</p:attrName>
                                        </p:attrNameLst>
                                      </p:cBhvr>
                                      <p:rCtr x="203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57980" y="150553"/>
            <a:ext cx="6134019" cy="599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50533" y="1942758"/>
            <a:ext cx="3803454" cy="1164494"/>
          </a:xfrm>
          <a:prstGeom prst="rect">
            <a:avLst/>
          </a:prstGeom>
          <a:ln w="76200">
            <a:solidFill>
              <a:srgbClr val="FFFF00"/>
            </a:solidFill>
          </a:ln>
        </p:spPr>
      </p:pic>
      <p:pic>
        <p:nvPicPr>
          <p:cNvPr id="5" name="Picture 4"/>
          <p:cNvPicPr>
            <a:picLocks noChangeAspect="1"/>
          </p:cNvPicPr>
          <p:nvPr/>
        </p:nvPicPr>
        <p:blipFill>
          <a:blip r:embed="rId3"/>
          <a:stretch>
            <a:fillRect/>
          </a:stretch>
        </p:blipFill>
        <p:spPr>
          <a:xfrm>
            <a:off x="350533" y="4915465"/>
            <a:ext cx="3280941" cy="1225248"/>
          </a:xfrm>
          <a:prstGeom prst="rect">
            <a:avLst/>
          </a:prstGeom>
          <a:ln w="57150">
            <a:solidFill>
              <a:srgbClr val="FFFF00"/>
            </a:solidFill>
          </a:ln>
        </p:spPr>
      </p:pic>
      <p:pic>
        <p:nvPicPr>
          <p:cNvPr id="6" name="Picture 5"/>
          <p:cNvPicPr>
            <a:picLocks noChangeAspect="1"/>
          </p:cNvPicPr>
          <p:nvPr/>
        </p:nvPicPr>
        <p:blipFill>
          <a:blip r:embed="rId4"/>
          <a:stretch>
            <a:fillRect/>
          </a:stretch>
        </p:blipFill>
        <p:spPr>
          <a:xfrm>
            <a:off x="339634" y="3384664"/>
            <a:ext cx="2993558" cy="1277738"/>
          </a:xfrm>
          <a:prstGeom prst="rect">
            <a:avLst/>
          </a:prstGeom>
          <a:ln w="76200">
            <a:solidFill>
              <a:srgbClr val="FFFF00"/>
            </a:solidFill>
          </a:ln>
        </p:spPr>
      </p:pic>
      <p:pic>
        <p:nvPicPr>
          <p:cNvPr id="7" name="Picture 6"/>
          <p:cNvPicPr>
            <a:picLocks noChangeAspect="1"/>
          </p:cNvPicPr>
          <p:nvPr/>
        </p:nvPicPr>
        <p:blipFill>
          <a:blip r:embed="rId5"/>
          <a:stretch>
            <a:fillRect/>
          </a:stretch>
        </p:blipFill>
        <p:spPr>
          <a:xfrm>
            <a:off x="339634" y="367048"/>
            <a:ext cx="5662205" cy="1209403"/>
          </a:xfrm>
          <a:prstGeom prst="rect">
            <a:avLst/>
          </a:prstGeom>
          <a:ln w="57150">
            <a:solidFill>
              <a:srgbClr val="FFFF00"/>
            </a:solidFill>
          </a:ln>
        </p:spPr>
      </p:pic>
      <p:pic>
        <p:nvPicPr>
          <p:cNvPr id="8" name="Picture 7"/>
          <p:cNvPicPr>
            <a:picLocks noChangeAspect="1"/>
          </p:cNvPicPr>
          <p:nvPr/>
        </p:nvPicPr>
        <p:blipFill>
          <a:blip r:embed="rId2">
            <a:grayscl/>
          </a:blip>
          <a:stretch>
            <a:fillRect/>
          </a:stretch>
        </p:blipFill>
        <p:spPr>
          <a:xfrm>
            <a:off x="6394284" y="341676"/>
            <a:ext cx="3803454" cy="1164494"/>
          </a:xfrm>
          <a:prstGeom prst="rect">
            <a:avLst/>
          </a:prstGeom>
          <a:ln w="76200">
            <a:solidFill>
              <a:srgbClr val="FFFF00"/>
            </a:solidFill>
          </a:ln>
        </p:spPr>
      </p:pic>
      <p:pic>
        <p:nvPicPr>
          <p:cNvPr id="9" name="Picture 8"/>
          <p:cNvPicPr>
            <a:picLocks noChangeAspect="1"/>
          </p:cNvPicPr>
          <p:nvPr/>
        </p:nvPicPr>
        <p:blipFill>
          <a:blip r:embed="rId3">
            <a:grayscl/>
          </a:blip>
          <a:stretch>
            <a:fillRect/>
          </a:stretch>
        </p:blipFill>
        <p:spPr>
          <a:xfrm>
            <a:off x="6394282" y="1694087"/>
            <a:ext cx="3280941" cy="1225248"/>
          </a:xfrm>
          <a:prstGeom prst="rect">
            <a:avLst/>
          </a:prstGeom>
          <a:ln w="57150">
            <a:solidFill>
              <a:srgbClr val="FFFF00"/>
            </a:solidFill>
          </a:ln>
        </p:spPr>
      </p:pic>
      <p:pic>
        <p:nvPicPr>
          <p:cNvPr id="10" name="Picture 9"/>
          <p:cNvPicPr>
            <a:picLocks noChangeAspect="1"/>
          </p:cNvPicPr>
          <p:nvPr/>
        </p:nvPicPr>
        <p:blipFill>
          <a:blip r:embed="rId4">
            <a:grayscl/>
          </a:blip>
          <a:stretch>
            <a:fillRect/>
          </a:stretch>
        </p:blipFill>
        <p:spPr>
          <a:xfrm>
            <a:off x="6394282" y="3107252"/>
            <a:ext cx="2993558" cy="1277738"/>
          </a:xfrm>
          <a:prstGeom prst="rect">
            <a:avLst/>
          </a:prstGeom>
          <a:ln w="76200">
            <a:solidFill>
              <a:srgbClr val="FFFF00"/>
            </a:solidFill>
          </a:ln>
        </p:spPr>
      </p:pic>
      <p:pic>
        <p:nvPicPr>
          <p:cNvPr id="11" name="Picture 10"/>
          <p:cNvPicPr>
            <a:picLocks noChangeAspect="1"/>
          </p:cNvPicPr>
          <p:nvPr/>
        </p:nvPicPr>
        <p:blipFill>
          <a:blip r:embed="rId5">
            <a:grayscl/>
          </a:blip>
          <a:stretch>
            <a:fillRect/>
          </a:stretch>
        </p:blipFill>
        <p:spPr>
          <a:xfrm>
            <a:off x="6394282" y="4572907"/>
            <a:ext cx="5662205" cy="1209403"/>
          </a:xfrm>
          <a:prstGeom prst="rect">
            <a:avLst/>
          </a:prstGeom>
          <a:ln w="57150">
            <a:solidFill>
              <a:srgbClr val="FFFF00"/>
            </a:solidFill>
          </a:ln>
        </p:spPr>
      </p:pic>
      <p:pic>
        <p:nvPicPr>
          <p:cNvPr id="12" name="Picture 11"/>
          <p:cNvPicPr>
            <a:picLocks noChangeAspect="1"/>
          </p:cNvPicPr>
          <p:nvPr/>
        </p:nvPicPr>
        <p:blipFill>
          <a:blip r:embed="rId6"/>
          <a:stretch>
            <a:fillRect/>
          </a:stretch>
        </p:blipFill>
        <p:spPr>
          <a:xfrm>
            <a:off x="10537999" y="150553"/>
            <a:ext cx="1518488" cy="1546739"/>
          </a:xfrm>
          <a:prstGeom prst="rect">
            <a:avLst/>
          </a:prstGeom>
        </p:spPr>
      </p:pic>
    </p:spTree>
    <p:extLst>
      <p:ext uri="{BB962C8B-B14F-4D97-AF65-F5344CB8AC3E}">
        <p14:creationId xmlns:p14="http://schemas.microsoft.com/office/powerpoint/2010/main" val="490576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57980" y="150553"/>
            <a:ext cx="6134019" cy="660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a:stretch>
            <a:fillRect/>
          </a:stretch>
        </p:blipFill>
        <p:spPr>
          <a:xfrm>
            <a:off x="10537999" y="150553"/>
            <a:ext cx="1518488" cy="1546739"/>
          </a:xfrm>
          <a:prstGeom prst="rect">
            <a:avLst/>
          </a:prstGeom>
        </p:spPr>
      </p:pic>
      <p:pic>
        <p:nvPicPr>
          <p:cNvPr id="14" name="Picture 13"/>
          <p:cNvPicPr>
            <a:picLocks noChangeAspect="1"/>
          </p:cNvPicPr>
          <p:nvPr/>
        </p:nvPicPr>
        <p:blipFill>
          <a:blip r:embed="rId3">
            <a:grayscl/>
          </a:blip>
          <a:stretch>
            <a:fillRect/>
          </a:stretch>
        </p:blipFill>
        <p:spPr>
          <a:xfrm>
            <a:off x="6338916" y="1793703"/>
            <a:ext cx="5557933" cy="1351930"/>
          </a:xfrm>
          <a:prstGeom prst="rect">
            <a:avLst/>
          </a:prstGeom>
          <a:ln w="57150">
            <a:solidFill>
              <a:srgbClr val="FFFF00"/>
            </a:solidFill>
          </a:ln>
        </p:spPr>
      </p:pic>
      <p:pic>
        <p:nvPicPr>
          <p:cNvPr id="15" name="Picture 14"/>
          <p:cNvPicPr>
            <a:picLocks noChangeAspect="1"/>
          </p:cNvPicPr>
          <p:nvPr/>
        </p:nvPicPr>
        <p:blipFill>
          <a:blip r:embed="rId4">
            <a:grayscl/>
          </a:blip>
          <a:stretch>
            <a:fillRect/>
          </a:stretch>
        </p:blipFill>
        <p:spPr>
          <a:xfrm>
            <a:off x="6338916" y="3314166"/>
            <a:ext cx="5572145" cy="1280801"/>
          </a:xfrm>
          <a:prstGeom prst="rect">
            <a:avLst/>
          </a:prstGeom>
          <a:ln w="57150">
            <a:solidFill>
              <a:srgbClr val="FFFF00"/>
            </a:solidFill>
          </a:ln>
        </p:spPr>
      </p:pic>
      <p:pic>
        <p:nvPicPr>
          <p:cNvPr id="16" name="Picture 15"/>
          <p:cNvPicPr>
            <a:picLocks noChangeAspect="1"/>
          </p:cNvPicPr>
          <p:nvPr/>
        </p:nvPicPr>
        <p:blipFill>
          <a:blip r:embed="rId5">
            <a:grayscl/>
          </a:blip>
          <a:stretch>
            <a:fillRect/>
          </a:stretch>
        </p:blipFill>
        <p:spPr>
          <a:xfrm>
            <a:off x="6501130" y="4762507"/>
            <a:ext cx="5247715" cy="1373369"/>
          </a:xfrm>
          <a:prstGeom prst="rect">
            <a:avLst/>
          </a:prstGeom>
          <a:ln w="57150">
            <a:solidFill>
              <a:srgbClr val="FFFF00"/>
            </a:solidFill>
          </a:ln>
        </p:spPr>
      </p:pic>
      <p:pic>
        <p:nvPicPr>
          <p:cNvPr id="17" name="Picture 16"/>
          <p:cNvPicPr>
            <a:picLocks noChangeAspect="1"/>
          </p:cNvPicPr>
          <p:nvPr/>
        </p:nvPicPr>
        <p:blipFill>
          <a:blip r:embed="rId3"/>
          <a:stretch>
            <a:fillRect/>
          </a:stretch>
        </p:blipFill>
        <p:spPr>
          <a:xfrm>
            <a:off x="337830" y="4783946"/>
            <a:ext cx="5557933" cy="1351930"/>
          </a:xfrm>
          <a:prstGeom prst="rect">
            <a:avLst/>
          </a:prstGeom>
          <a:ln w="57150">
            <a:solidFill>
              <a:srgbClr val="FFFF00"/>
            </a:solidFill>
          </a:ln>
        </p:spPr>
      </p:pic>
      <p:pic>
        <p:nvPicPr>
          <p:cNvPr id="18" name="Picture 17"/>
          <p:cNvPicPr>
            <a:picLocks noChangeAspect="1"/>
          </p:cNvPicPr>
          <p:nvPr/>
        </p:nvPicPr>
        <p:blipFill>
          <a:blip r:embed="rId4"/>
          <a:stretch>
            <a:fillRect/>
          </a:stretch>
        </p:blipFill>
        <p:spPr>
          <a:xfrm>
            <a:off x="345367" y="3022428"/>
            <a:ext cx="5572145" cy="1280801"/>
          </a:xfrm>
          <a:prstGeom prst="rect">
            <a:avLst/>
          </a:prstGeom>
          <a:ln w="57150">
            <a:solidFill>
              <a:srgbClr val="FFFF00"/>
            </a:solidFill>
          </a:ln>
        </p:spPr>
      </p:pic>
      <p:pic>
        <p:nvPicPr>
          <p:cNvPr id="19" name="Picture 18"/>
          <p:cNvPicPr>
            <a:picLocks noChangeAspect="1"/>
          </p:cNvPicPr>
          <p:nvPr/>
        </p:nvPicPr>
        <p:blipFill>
          <a:blip r:embed="rId5"/>
          <a:stretch>
            <a:fillRect/>
          </a:stretch>
        </p:blipFill>
        <p:spPr>
          <a:xfrm>
            <a:off x="515115" y="1408700"/>
            <a:ext cx="5247715" cy="1373369"/>
          </a:xfrm>
          <a:prstGeom prst="rect">
            <a:avLst/>
          </a:prstGeom>
          <a:ln w="57150">
            <a:solidFill>
              <a:srgbClr val="FFFF00"/>
            </a:solidFill>
          </a:ln>
        </p:spPr>
      </p:pic>
    </p:spTree>
    <p:extLst>
      <p:ext uri="{BB962C8B-B14F-4D97-AF65-F5344CB8AC3E}">
        <p14:creationId xmlns:p14="http://schemas.microsoft.com/office/powerpoint/2010/main" val="59388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974" y="1192895"/>
            <a:ext cx="2411574" cy="5386090"/>
          </a:xfrm>
          <a:prstGeom prst="rect">
            <a:avLst/>
          </a:prstGeom>
        </p:spPr>
        <p:txBody>
          <a:bodyPr wrap="square" lIns="91440" tIns="45720" rIns="91440" bIns="45720" anchor="t">
            <a:spAutoFit/>
          </a:bodyPr>
          <a:lstStyle/>
          <a:p>
            <a:r>
              <a:rPr lang="en-GB" sz="34400" b="1" dirty="0">
                <a:latin typeface="Calibri"/>
                <a:cs typeface="Browallia New"/>
              </a:rPr>
              <a:t>t</a:t>
            </a:r>
          </a:p>
        </p:txBody>
      </p:sp>
      <p:sp>
        <p:nvSpPr>
          <p:cNvPr id="3" name="Rectangle 2"/>
          <p:cNvSpPr/>
          <p:nvPr/>
        </p:nvSpPr>
        <p:spPr>
          <a:xfrm>
            <a:off x="6882950" y="1192895"/>
            <a:ext cx="2552302" cy="5386090"/>
          </a:xfrm>
          <a:prstGeom prst="rect">
            <a:avLst/>
          </a:prstGeom>
        </p:spPr>
        <p:txBody>
          <a:bodyPr wrap="none" lIns="91440" tIns="45720" rIns="91440" bIns="45720" anchor="t">
            <a:spAutoFit/>
          </a:bodyPr>
          <a:lstStyle/>
          <a:p>
            <a:r>
              <a:rPr lang="en-GB" sz="34400" b="1" dirty="0">
                <a:latin typeface="Calibri"/>
                <a:cs typeface="Calibri"/>
              </a:rPr>
              <a:t>d</a:t>
            </a:r>
          </a:p>
        </p:txBody>
      </p:sp>
      <p:pic>
        <p:nvPicPr>
          <p:cNvPr id="7" name="Picture 6"/>
          <p:cNvPicPr>
            <a:picLocks noChangeAspect="1"/>
          </p:cNvPicPr>
          <p:nvPr/>
        </p:nvPicPr>
        <p:blipFill>
          <a:blip r:embed="rId2"/>
          <a:stretch>
            <a:fillRect/>
          </a:stretch>
        </p:blipFill>
        <p:spPr>
          <a:xfrm>
            <a:off x="3530100" y="298633"/>
            <a:ext cx="4549240" cy="1255846"/>
          </a:xfrm>
          <a:prstGeom prst="rect">
            <a:avLst/>
          </a:prstGeom>
        </p:spPr>
      </p:pic>
    </p:spTree>
    <p:extLst>
      <p:ext uri="{BB962C8B-B14F-4D97-AF65-F5344CB8AC3E}">
        <p14:creationId xmlns:p14="http://schemas.microsoft.com/office/powerpoint/2010/main" val="2308456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6CDE40-1A57-4A42-97DD-A267D76AD3FE}"/>
              </a:ext>
            </a:extLst>
          </p:cNvPr>
          <p:cNvSpPr/>
          <p:nvPr/>
        </p:nvSpPr>
        <p:spPr>
          <a:xfrm>
            <a:off x="98384" y="0"/>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AC1B57F-DE0E-44FB-A53F-5A431B23FAB9}"/>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174B1B86-9557-4F9A-9B8A-B36764BEBEC4}"/>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6" name="Rectangle 5">
            <a:extLst>
              <a:ext uri="{FF2B5EF4-FFF2-40B4-BE49-F238E27FC236}">
                <a16:creationId xmlns:a16="http://schemas.microsoft.com/office/drawing/2014/main" id="{2BCB8D2C-DF5B-4A70-A0FA-235CBA2965DF}"/>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C91866B-F183-40F2-B8B6-927CF8EC24E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u="sng" dirty="0"/>
              <a:t>Friday 29</a:t>
            </a:r>
            <a:r>
              <a:rPr lang="en-GB" sz="3200" u="sng" baseline="30000" dirty="0"/>
              <a:t>th</a:t>
            </a:r>
            <a:r>
              <a:rPr lang="en-GB" sz="3200" u="sng" dirty="0"/>
              <a:t>  January </a:t>
            </a:r>
            <a:endParaRPr lang="en-GB" u="sng" dirty="0"/>
          </a:p>
        </p:txBody>
      </p:sp>
      <p:pic>
        <p:nvPicPr>
          <p:cNvPr id="8" name="Picture 7">
            <a:extLst>
              <a:ext uri="{FF2B5EF4-FFF2-40B4-BE49-F238E27FC236}">
                <a16:creationId xmlns:a16="http://schemas.microsoft.com/office/drawing/2014/main" id="{73172584-8825-4FA4-A941-38654FDD1812}"/>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9" name="Rectangle 8">
            <a:extLst>
              <a:ext uri="{FF2B5EF4-FFF2-40B4-BE49-F238E27FC236}">
                <a16:creationId xmlns:a16="http://schemas.microsoft.com/office/drawing/2014/main" id="{1ED497AF-17FB-456D-B3CC-C67CBD1AB47A}"/>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9A9DA757-C41A-4DE2-9FF9-297534F62244}"/>
              </a:ext>
            </a:extLst>
          </p:cNvPr>
          <p:cNvSpPr txBox="1"/>
          <p:nvPr/>
        </p:nvSpPr>
        <p:spPr>
          <a:xfrm>
            <a:off x="752932" y="2817890"/>
            <a:ext cx="10429593" cy="707886"/>
          </a:xfrm>
          <a:prstGeom prst="rect">
            <a:avLst/>
          </a:prstGeom>
          <a:noFill/>
        </p:spPr>
        <p:txBody>
          <a:bodyPr wrap="square" rtlCol="0">
            <a:spAutoFit/>
          </a:bodyPr>
          <a:lstStyle/>
          <a:p>
            <a:r>
              <a:rPr lang="en-GB" sz="4000" dirty="0"/>
              <a:t>LO: To match phonics letters and sounds. </a:t>
            </a:r>
          </a:p>
        </p:txBody>
      </p:sp>
      <p:pic>
        <p:nvPicPr>
          <p:cNvPr id="11" name="Picture 10">
            <a:extLst>
              <a:ext uri="{FF2B5EF4-FFF2-40B4-BE49-F238E27FC236}">
                <a16:creationId xmlns:a16="http://schemas.microsoft.com/office/drawing/2014/main" id="{B32D894F-7A6F-488E-9C92-BAB1DB89A03C}"/>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2" name="Picture 11">
            <a:extLst>
              <a:ext uri="{FF2B5EF4-FFF2-40B4-BE49-F238E27FC236}">
                <a16:creationId xmlns:a16="http://schemas.microsoft.com/office/drawing/2014/main" id="{3DC79E52-8CAD-4890-8AC2-92F253BD8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6400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FE965-1B25-44BC-8482-7DC2D9223F0C}"/>
              </a:ext>
            </a:extLst>
          </p:cNvPr>
          <p:cNvSpPr>
            <a:spLocks noGrp="1"/>
          </p:cNvSpPr>
          <p:nvPr>
            <p:ph idx="1"/>
          </p:nvPr>
        </p:nvSpPr>
        <p:spPr>
          <a:xfrm>
            <a:off x="6614556" y="1929739"/>
            <a:ext cx="4201308" cy="4310343"/>
          </a:xfrm>
        </p:spPr>
        <p:txBody>
          <a:bodyPr/>
          <a:lstStyle/>
          <a:p>
            <a:pPr marL="0" indent="0">
              <a:buNone/>
            </a:pPr>
            <a:r>
              <a:rPr lang="en-GB" dirty="0"/>
              <a:t>This is the letter ‘t’.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1E00E2D-CAA8-4DF3-B309-D64010F3278B}"/>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890A437B-D866-4004-BAF0-E5A322D73CF2}"/>
              </a:ext>
            </a:extLst>
          </p:cNvPr>
          <p:cNvSpPr>
            <a:spLocks noGrp="1"/>
          </p:cNvSpPr>
          <p:nvPr>
            <p:ph type="title"/>
          </p:nvPr>
        </p:nvSpPr>
        <p:spPr>
          <a:xfrm>
            <a:off x="539750" y="301625"/>
            <a:ext cx="10515600" cy="1325563"/>
          </a:xfrm>
        </p:spPr>
        <p:txBody>
          <a:bodyPr>
            <a:normAutofit/>
          </a:bodyPr>
          <a:lstStyle/>
          <a:p>
            <a:r>
              <a:rPr lang="en-GB" sz="3200" dirty="0"/>
              <a:t>Lets look at our phonics sounds!</a:t>
            </a:r>
          </a:p>
        </p:txBody>
      </p:sp>
      <p:pic>
        <p:nvPicPr>
          <p:cNvPr id="2" name="Picture 1"/>
          <p:cNvPicPr>
            <a:picLocks noChangeAspect="1"/>
          </p:cNvPicPr>
          <p:nvPr/>
        </p:nvPicPr>
        <p:blipFill>
          <a:blip r:embed="rId2"/>
          <a:stretch>
            <a:fillRect/>
          </a:stretch>
        </p:blipFill>
        <p:spPr>
          <a:xfrm>
            <a:off x="6614556" y="3280546"/>
            <a:ext cx="4895850" cy="923925"/>
          </a:xfrm>
          <a:prstGeom prst="rect">
            <a:avLst/>
          </a:prstGeom>
        </p:spPr>
      </p:pic>
      <p:pic>
        <p:nvPicPr>
          <p:cNvPr id="6" name="Picture 5"/>
          <p:cNvPicPr>
            <a:picLocks noChangeAspect="1"/>
          </p:cNvPicPr>
          <p:nvPr/>
        </p:nvPicPr>
        <p:blipFill>
          <a:blip r:embed="rId3"/>
          <a:stretch>
            <a:fillRect/>
          </a:stretch>
        </p:blipFill>
        <p:spPr>
          <a:xfrm>
            <a:off x="6398491" y="4507022"/>
            <a:ext cx="5327980" cy="1654765"/>
          </a:xfrm>
          <a:prstGeom prst="rect">
            <a:avLst/>
          </a:prstGeom>
        </p:spPr>
      </p:pic>
      <p:sp>
        <p:nvSpPr>
          <p:cNvPr id="8" name="TextBox 7"/>
          <p:cNvSpPr txBox="1"/>
          <p:nvPr/>
        </p:nvSpPr>
        <p:spPr>
          <a:xfrm>
            <a:off x="703085" y="1830446"/>
            <a:ext cx="5695406" cy="4508927"/>
          </a:xfrm>
          <a:prstGeom prst="rect">
            <a:avLst/>
          </a:prstGeom>
          <a:noFill/>
        </p:spPr>
        <p:txBody>
          <a:bodyPr wrap="square" lIns="91440" tIns="45720" rIns="91440" bIns="45720" rtlCol="0" anchor="t">
            <a:spAutoFit/>
          </a:bodyPr>
          <a:lstStyle/>
          <a:p>
            <a:r>
              <a:rPr lang="en-GB" sz="28700" b="1" dirty="0">
                <a:latin typeface="Calibri"/>
                <a:cs typeface="Calibri"/>
              </a:rPr>
              <a:t>Tt</a:t>
            </a:r>
          </a:p>
        </p:txBody>
      </p:sp>
    </p:spTree>
    <p:extLst>
      <p:ext uri="{BB962C8B-B14F-4D97-AF65-F5344CB8AC3E}">
        <p14:creationId xmlns:p14="http://schemas.microsoft.com/office/powerpoint/2010/main" val="3403018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FE965-1B25-44BC-8482-7DC2D9223F0C}"/>
              </a:ext>
            </a:extLst>
          </p:cNvPr>
          <p:cNvSpPr>
            <a:spLocks noGrp="1"/>
          </p:cNvSpPr>
          <p:nvPr>
            <p:ph idx="1"/>
          </p:nvPr>
        </p:nvSpPr>
        <p:spPr>
          <a:xfrm>
            <a:off x="6614556" y="1929739"/>
            <a:ext cx="4201308" cy="4310343"/>
          </a:xfrm>
        </p:spPr>
        <p:txBody>
          <a:bodyPr/>
          <a:lstStyle/>
          <a:p>
            <a:pPr marL="0" indent="0">
              <a:buNone/>
            </a:pPr>
            <a:r>
              <a:rPr lang="en-GB" dirty="0"/>
              <a:t>This is the letter ‘d’.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1E00E2D-CAA8-4DF3-B309-D64010F3278B}"/>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890A437B-D866-4004-BAF0-E5A322D73CF2}"/>
              </a:ext>
            </a:extLst>
          </p:cNvPr>
          <p:cNvSpPr>
            <a:spLocks noGrp="1"/>
          </p:cNvSpPr>
          <p:nvPr>
            <p:ph type="title"/>
          </p:nvPr>
        </p:nvSpPr>
        <p:spPr>
          <a:xfrm>
            <a:off x="539750" y="301625"/>
            <a:ext cx="10515600" cy="1325563"/>
          </a:xfrm>
        </p:spPr>
        <p:txBody>
          <a:bodyPr>
            <a:normAutofit/>
          </a:bodyPr>
          <a:lstStyle/>
          <a:p>
            <a:r>
              <a:rPr lang="en-GB" sz="3200" dirty="0"/>
              <a:t>The ‘d’ sound</a:t>
            </a:r>
          </a:p>
        </p:txBody>
      </p:sp>
      <p:pic>
        <p:nvPicPr>
          <p:cNvPr id="9" name="Picture 8"/>
          <p:cNvPicPr>
            <a:picLocks noChangeAspect="1"/>
          </p:cNvPicPr>
          <p:nvPr/>
        </p:nvPicPr>
        <p:blipFill>
          <a:blip r:embed="rId2"/>
          <a:stretch>
            <a:fillRect/>
          </a:stretch>
        </p:blipFill>
        <p:spPr>
          <a:xfrm>
            <a:off x="5952172" y="2981188"/>
            <a:ext cx="5286375" cy="1000125"/>
          </a:xfrm>
          <a:prstGeom prst="rect">
            <a:avLst/>
          </a:prstGeom>
        </p:spPr>
      </p:pic>
      <p:pic>
        <p:nvPicPr>
          <p:cNvPr id="10" name="Picture 9"/>
          <p:cNvPicPr>
            <a:picLocks noChangeAspect="1"/>
          </p:cNvPicPr>
          <p:nvPr/>
        </p:nvPicPr>
        <p:blipFill>
          <a:blip r:embed="rId3"/>
          <a:stretch>
            <a:fillRect/>
          </a:stretch>
        </p:blipFill>
        <p:spPr>
          <a:xfrm>
            <a:off x="6302375" y="4265999"/>
            <a:ext cx="4752975" cy="1533525"/>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86010" y1="55521" x2="86010" y2="55521"/>
                      </a14:backgroundRemoval>
                    </a14:imgEffect>
                  </a14:imgLayer>
                </a14:imgProps>
              </a:ext>
            </a:extLst>
          </a:blip>
          <a:stretch>
            <a:fillRect/>
          </a:stretch>
        </p:blipFill>
        <p:spPr>
          <a:xfrm>
            <a:off x="914218" y="2132356"/>
            <a:ext cx="4329158" cy="3555293"/>
          </a:xfrm>
          <a:prstGeom prst="rect">
            <a:avLst/>
          </a:prstGeom>
        </p:spPr>
      </p:pic>
    </p:spTree>
    <p:extLst>
      <p:ext uri="{BB962C8B-B14F-4D97-AF65-F5344CB8AC3E}">
        <p14:creationId xmlns:p14="http://schemas.microsoft.com/office/powerpoint/2010/main" val="2797556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FE965-1B25-44BC-8482-7DC2D9223F0C}"/>
              </a:ext>
            </a:extLst>
          </p:cNvPr>
          <p:cNvSpPr>
            <a:spLocks noGrp="1"/>
          </p:cNvSpPr>
          <p:nvPr>
            <p:ph idx="1"/>
          </p:nvPr>
        </p:nvSpPr>
        <p:spPr>
          <a:xfrm>
            <a:off x="6614556" y="1929739"/>
            <a:ext cx="4201308" cy="4310343"/>
          </a:xfrm>
        </p:spPr>
        <p:txBody>
          <a:bodyPr/>
          <a:lstStyle/>
          <a:p>
            <a:pPr marL="0" indent="0">
              <a:buNone/>
            </a:pPr>
            <a:r>
              <a:rPr lang="en-GB" dirty="0"/>
              <a:t>This is the letter ‘s’.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1E00E2D-CAA8-4DF3-B309-D64010F3278B}"/>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890A437B-D866-4004-BAF0-E5A322D73CF2}"/>
              </a:ext>
            </a:extLst>
          </p:cNvPr>
          <p:cNvSpPr>
            <a:spLocks noGrp="1"/>
          </p:cNvSpPr>
          <p:nvPr>
            <p:ph type="title"/>
          </p:nvPr>
        </p:nvSpPr>
        <p:spPr>
          <a:xfrm>
            <a:off x="539750" y="301625"/>
            <a:ext cx="10515600" cy="1325563"/>
          </a:xfrm>
        </p:spPr>
        <p:txBody>
          <a:bodyPr>
            <a:normAutofit/>
          </a:bodyPr>
          <a:lstStyle/>
          <a:p>
            <a:r>
              <a:rPr lang="en-GB" sz="3200" dirty="0"/>
              <a:t>The ‘s’ sound</a:t>
            </a:r>
          </a:p>
        </p:txBody>
      </p:sp>
      <p:sp>
        <p:nvSpPr>
          <p:cNvPr id="8" name="TextBox 7"/>
          <p:cNvSpPr txBox="1"/>
          <p:nvPr/>
        </p:nvSpPr>
        <p:spPr>
          <a:xfrm>
            <a:off x="703085" y="1830446"/>
            <a:ext cx="5695406" cy="4508927"/>
          </a:xfrm>
          <a:prstGeom prst="rect">
            <a:avLst/>
          </a:prstGeom>
          <a:noFill/>
        </p:spPr>
        <p:txBody>
          <a:bodyPr wrap="square" rtlCol="0">
            <a:spAutoFit/>
          </a:bodyPr>
          <a:lstStyle/>
          <a:p>
            <a:r>
              <a:rPr lang="en-GB" sz="28700" b="1" dirty="0" err="1">
                <a:latin typeface="Comic Sans MS" panose="030F0702030302020204" pitchFamily="66" charset="0"/>
              </a:rPr>
              <a:t>Ss</a:t>
            </a:r>
            <a:endParaRPr lang="en-GB" sz="28700" b="1"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6398491" y="2711631"/>
            <a:ext cx="4781550" cy="990600"/>
          </a:xfrm>
          <a:prstGeom prst="rect">
            <a:avLst/>
          </a:prstGeom>
        </p:spPr>
      </p:pic>
      <p:pic>
        <p:nvPicPr>
          <p:cNvPr id="6" name="Picture 5"/>
          <p:cNvPicPr>
            <a:picLocks noChangeAspect="1"/>
          </p:cNvPicPr>
          <p:nvPr/>
        </p:nvPicPr>
        <p:blipFill>
          <a:blip r:embed="rId3"/>
          <a:stretch>
            <a:fillRect/>
          </a:stretch>
        </p:blipFill>
        <p:spPr>
          <a:xfrm>
            <a:off x="6321218" y="4004782"/>
            <a:ext cx="4936095" cy="1549900"/>
          </a:xfrm>
          <a:prstGeom prst="rect">
            <a:avLst/>
          </a:prstGeom>
        </p:spPr>
      </p:pic>
    </p:spTree>
    <p:extLst>
      <p:ext uri="{BB962C8B-B14F-4D97-AF65-F5344CB8AC3E}">
        <p14:creationId xmlns:p14="http://schemas.microsoft.com/office/powerpoint/2010/main" val="28976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FE965-1B25-44BC-8482-7DC2D9223F0C}"/>
              </a:ext>
            </a:extLst>
          </p:cNvPr>
          <p:cNvSpPr>
            <a:spLocks noGrp="1"/>
          </p:cNvSpPr>
          <p:nvPr>
            <p:ph idx="1"/>
          </p:nvPr>
        </p:nvSpPr>
        <p:spPr>
          <a:xfrm>
            <a:off x="6614556" y="1929739"/>
            <a:ext cx="4201308" cy="4310343"/>
          </a:xfrm>
        </p:spPr>
        <p:txBody>
          <a:bodyPr/>
          <a:lstStyle/>
          <a:p>
            <a:pPr marL="0" indent="0">
              <a:buNone/>
            </a:pPr>
            <a:r>
              <a:rPr lang="en-GB" dirty="0"/>
              <a:t>This is the letter ‘a’.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1E00E2D-CAA8-4DF3-B309-D64010F3278B}"/>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890A437B-D866-4004-BAF0-E5A322D73CF2}"/>
              </a:ext>
            </a:extLst>
          </p:cNvPr>
          <p:cNvSpPr>
            <a:spLocks noGrp="1"/>
          </p:cNvSpPr>
          <p:nvPr>
            <p:ph type="title"/>
          </p:nvPr>
        </p:nvSpPr>
        <p:spPr>
          <a:xfrm>
            <a:off x="539750" y="301625"/>
            <a:ext cx="10515600" cy="1325563"/>
          </a:xfrm>
        </p:spPr>
        <p:txBody>
          <a:bodyPr>
            <a:normAutofit/>
          </a:bodyPr>
          <a:lstStyle/>
          <a:p>
            <a:r>
              <a:rPr lang="en-GB" sz="3200" dirty="0"/>
              <a:t>The ‘a’ sound</a:t>
            </a:r>
          </a:p>
        </p:txBody>
      </p:sp>
      <p:sp>
        <p:nvSpPr>
          <p:cNvPr id="8" name="TextBox 7"/>
          <p:cNvSpPr txBox="1"/>
          <p:nvPr/>
        </p:nvSpPr>
        <p:spPr>
          <a:xfrm>
            <a:off x="703085" y="1830446"/>
            <a:ext cx="5695406" cy="4508927"/>
          </a:xfrm>
          <a:prstGeom prst="rect">
            <a:avLst/>
          </a:prstGeom>
          <a:noFill/>
        </p:spPr>
        <p:txBody>
          <a:bodyPr wrap="square" rtlCol="0">
            <a:spAutoFit/>
          </a:bodyPr>
          <a:lstStyle/>
          <a:p>
            <a:r>
              <a:rPr lang="en-GB" sz="28700" b="1" dirty="0">
                <a:latin typeface="Comic Sans MS" panose="030F0702030302020204" pitchFamily="66" charset="0"/>
              </a:rPr>
              <a:t>Aa</a:t>
            </a:r>
          </a:p>
        </p:txBody>
      </p:sp>
      <p:pic>
        <p:nvPicPr>
          <p:cNvPr id="2" name="Picture 1"/>
          <p:cNvPicPr>
            <a:picLocks noChangeAspect="1"/>
          </p:cNvPicPr>
          <p:nvPr/>
        </p:nvPicPr>
        <p:blipFill>
          <a:blip r:embed="rId2"/>
          <a:stretch>
            <a:fillRect/>
          </a:stretch>
        </p:blipFill>
        <p:spPr>
          <a:xfrm>
            <a:off x="6398491" y="2973024"/>
            <a:ext cx="4991100" cy="885825"/>
          </a:xfrm>
          <a:prstGeom prst="rect">
            <a:avLst/>
          </a:prstGeom>
        </p:spPr>
      </p:pic>
      <p:pic>
        <p:nvPicPr>
          <p:cNvPr id="6" name="Picture 5"/>
          <p:cNvPicPr>
            <a:picLocks noChangeAspect="1"/>
          </p:cNvPicPr>
          <p:nvPr/>
        </p:nvPicPr>
        <p:blipFill>
          <a:blip r:embed="rId3"/>
          <a:stretch>
            <a:fillRect/>
          </a:stretch>
        </p:blipFill>
        <p:spPr>
          <a:xfrm>
            <a:off x="5887963" y="4043403"/>
            <a:ext cx="6077783" cy="1916047"/>
          </a:xfrm>
          <a:prstGeom prst="rect">
            <a:avLst/>
          </a:prstGeom>
        </p:spPr>
      </p:pic>
    </p:spTree>
    <p:extLst>
      <p:ext uri="{BB962C8B-B14F-4D97-AF65-F5344CB8AC3E}">
        <p14:creationId xmlns:p14="http://schemas.microsoft.com/office/powerpoint/2010/main" val="296023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FE965-1B25-44BC-8482-7DC2D9223F0C}"/>
              </a:ext>
            </a:extLst>
          </p:cNvPr>
          <p:cNvSpPr>
            <a:spLocks noGrp="1"/>
          </p:cNvSpPr>
          <p:nvPr>
            <p:ph idx="1"/>
          </p:nvPr>
        </p:nvSpPr>
        <p:spPr>
          <a:xfrm>
            <a:off x="6614556" y="1929739"/>
            <a:ext cx="4201308" cy="4310343"/>
          </a:xfrm>
        </p:spPr>
        <p:txBody>
          <a:bodyPr/>
          <a:lstStyle/>
          <a:p>
            <a:pPr marL="0" indent="0">
              <a:buNone/>
            </a:pPr>
            <a:r>
              <a:rPr lang="en-GB" dirty="0"/>
              <a:t>This is the letter ‘m’.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C1E00E2D-CAA8-4DF3-B309-D64010F3278B}"/>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890A437B-D866-4004-BAF0-E5A322D73CF2}"/>
              </a:ext>
            </a:extLst>
          </p:cNvPr>
          <p:cNvSpPr>
            <a:spLocks noGrp="1"/>
          </p:cNvSpPr>
          <p:nvPr>
            <p:ph type="title"/>
          </p:nvPr>
        </p:nvSpPr>
        <p:spPr>
          <a:xfrm>
            <a:off x="539750" y="301625"/>
            <a:ext cx="10515600" cy="1325563"/>
          </a:xfrm>
        </p:spPr>
        <p:txBody>
          <a:bodyPr>
            <a:normAutofit/>
          </a:bodyPr>
          <a:lstStyle/>
          <a:p>
            <a:r>
              <a:rPr lang="en-GB" sz="3200" dirty="0"/>
              <a:t>The ‘m’ sound</a:t>
            </a:r>
          </a:p>
        </p:txBody>
      </p:sp>
      <p:sp>
        <p:nvSpPr>
          <p:cNvPr id="8" name="TextBox 7"/>
          <p:cNvSpPr txBox="1"/>
          <p:nvPr/>
        </p:nvSpPr>
        <p:spPr>
          <a:xfrm>
            <a:off x="703084" y="1830446"/>
            <a:ext cx="6886435" cy="4508927"/>
          </a:xfrm>
          <a:prstGeom prst="rect">
            <a:avLst/>
          </a:prstGeom>
          <a:noFill/>
        </p:spPr>
        <p:txBody>
          <a:bodyPr wrap="square" rtlCol="0">
            <a:spAutoFit/>
          </a:bodyPr>
          <a:lstStyle/>
          <a:p>
            <a:r>
              <a:rPr lang="en-GB" sz="28700" b="1" dirty="0">
                <a:latin typeface="Comic Sans MS" panose="030F0702030302020204" pitchFamily="66" charset="0"/>
              </a:rPr>
              <a:t>Mm</a:t>
            </a:r>
          </a:p>
        </p:txBody>
      </p:sp>
      <p:pic>
        <p:nvPicPr>
          <p:cNvPr id="2" name="Picture 1"/>
          <p:cNvPicPr>
            <a:picLocks noChangeAspect="1"/>
          </p:cNvPicPr>
          <p:nvPr/>
        </p:nvPicPr>
        <p:blipFill>
          <a:blip r:embed="rId2"/>
          <a:stretch>
            <a:fillRect/>
          </a:stretch>
        </p:blipFill>
        <p:spPr>
          <a:xfrm>
            <a:off x="6906713" y="2964587"/>
            <a:ext cx="4857750" cy="981075"/>
          </a:xfrm>
          <a:prstGeom prst="rect">
            <a:avLst/>
          </a:prstGeom>
        </p:spPr>
      </p:pic>
      <p:pic>
        <p:nvPicPr>
          <p:cNvPr id="6" name="Picture 5"/>
          <p:cNvPicPr>
            <a:picLocks noChangeAspect="1"/>
          </p:cNvPicPr>
          <p:nvPr/>
        </p:nvPicPr>
        <p:blipFill>
          <a:blip r:embed="rId3"/>
          <a:stretch>
            <a:fillRect/>
          </a:stretch>
        </p:blipFill>
        <p:spPr>
          <a:xfrm>
            <a:off x="6873069" y="4175503"/>
            <a:ext cx="4891394" cy="1535864"/>
          </a:xfrm>
          <a:prstGeom prst="rect">
            <a:avLst/>
          </a:prstGeom>
        </p:spPr>
      </p:pic>
    </p:spTree>
    <p:extLst>
      <p:ext uri="{BB962C8B-B14F-4D97-AF65-F5344CB8AC3E}">
        <p14:creationId xmlns:p14="http://schemas.microsoft.com/office/powerpoint/2010/main" val="2125109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79FA12-E9B7-43BE-851D-028871020937}"/>
              </a:ext>
            </a:extLst>
          </p:cNvPr>
          <p:cNvSpPr/>
          <p:nvPr/>
        </p:nvSpPr>
        <p:spPr>
          <a:xfrm>
            <a:off x="0" y="294198"/>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A03ADA-16EB-4BE8-8F0D-13D6E6092602}"/>
              </a:ext>
            </a:extLst>
          </p:cNvPr>
          <p:cNvSpPr txBox="1"/>
          <p:nvPr/>
        </p:nvSpPr>
        <p:spPr>
          <a:xfrm>
            <a:off x="133572" y="485053"/>
            <a:ext cx="46747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Explanation of activity</a:t>
            </a:r>
          </a:p>
        </p:txBody>
      </p:sp>
      <p:sp>
        <p:nvSpPr>
          <p:cNvPr id="8" name="TextBox 7">
            <a:extLst>
              <a:ext uri="{FF2B5EF4-FFF2-40B4-BE49-F238E27FC236}">
                <a16:creationId xmlns:a16="http://schemas.microsoft.com/office/drawing/2014/main" id="{98FE3237-2F93-48D7-8447-EF32C614A975}"/>
              </a:ext>
            </a:extLst>
          </p:cNvPr>
          <p:cNvSpPr txBox="1"/>
          <p:nvPr/>
        </p:nvSpPr>
        <p:spPr>
          <a:xfrm>
            <a:off x="431929" y="1835709"/>
            <a:ext cx="1143559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For Parents: </a:t>
            </a:r>
            <a:r>
              <a:rPr lang="en-GB" sz="2400" dirty="0">
                <a:solidFill>
                  <a:prstClr val="black"/>
                </a:solidFill>
                <a:latin typeface="Calibri" panose="020F0502020204030204"/>
              </a:rPr>
              <a:t>Create a ‘goldfish pond’ using the instructions in yesterday’s lesson. One you have your pond put in 2 of each letter for the sounds on the previous pages (m, a, s, d, t). Can your child find the matching letters in the pond?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1331" y1="12042" x2="51331" y2="12042"/>
                      </a14:backgroundRemoval>
                    </a14:imgEffect>
                  </a14:imgLayer>
                </a14:imgProps>
              </a:ext>
            </a:extLst>
          </a:blip>
          <a:stretch>
            <a:fillRect/>
          </a:stretch>
        </p:blipFill>
        <p:spPr>
          <a:xfrm>
            <a:off x="7716338" y="3631473"/>
            <a:ext cx="3758566" cy="2729605"/>
          </a:xfrm>
          <a:prstGeom prst="rect">
            <a:avLst/>
          </a:prstGeom>
        </p:spPr>
      </p:pic>
    </p:spTree>
    <p:extLst>
      <p:ext uri="{BB962C8B-B14F-4D97-AF65-F5344CB8AC3E}">
        <p14:creationId xmlns:p14="http://schemas.microsoft.com/office/powerpoint/2010/main" val="386817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1579" y="2120060"/>
            <a:ext cx="3952875" cy="1047750"/>
          </a:xfrm>
          <a:prstGeom prst="rect">
            <a:avLst/>
          </a:prstGeom>
          <a:ln w="57150">
            <a:solidFill>
              <a:srgbClr val="FFFF00"/>
            </a:solidFill>
          </a:ln>
        </p:spPr>
      </p:pic>
      <p:pic>
        <p:nvPicPr>
          <p:cNvPr id="5" name="Picture 4"/>
          <p:cNvPicPr>
            <a:picLocks noChangeAspect="1"/>
          </p:cNvPicPr>
          <p:nvPr/>
        </p:nvPicPr>
        <p:blipFill>
          <a:blip r:embed="rId3"/>
          <a:stretch>
            <a:fillRect/>
          </a:stretch>
        </p:blipFill>
        <p:spPr>
          <a:xfrm>
            <a:off x="3429273" y="193357"/>
            <a:ext cx="5186012" cy="1483859"/>
          </a:xfrm>
          <a:prstGeom prst="rect">
            <a:avLst/>
          </a:prstGeom>
        </p:spPr>
      </p:pic>
      <p:pic>
        <p:nvPicPr>
          <p:cNvPr id="7" name="Picture 6"/>
          <p:cNvPicPr>
            <a:picLocks noChangeAspect="1"/>
          </p:cNvPicPr>
          <p:nvPr/>
        </p:nvPicPr>
        <p:blipFill>
          <a:blip r:embed="rId4"/>
          <a:stretch>
            <a:fillRect/>
          </a:stretch>
        </p:blipFill>
        <p:spPr>
          <a:xfrm>
            <a:off x="3827279" y="3551225"/>
            <a:ext cx="4067175" cy="942975"/>
          </a:xfrm>
          <a:prstGeom prst="rect">
            <a:avLst/>
          </a:prstGeom>
          <a:ln w="57150">
            <a:solidFill>
              <a:srgbClr val="FFFF00"/>
            </a:solidFill>
          </a:ln>
        </p:spPr>
      </p:pic>
      <p:pic>
        <p:nvPicPr>
          <p:cNvPr id="8" name="Picture 7"/>
          <p:cNvPicPr>
            <a:picLocks noChangeAspect="1"/>
          </p:cNvPicPr>
          <p:nvPr/>
        </p:nvPicPr>
        <p:blipFill>
          <a:blip r:embed="rId5"/>
          <a:stretch>
            <a:fillRect/>
          </a:stretch>
        </p:blipFill>
        <p:spPr>
          <a:xfrm>
            <a:off x="3721141" y="4877615"/>
            <a:ext cx="4279450" cy="1149533"/>
          </a:xfrm>
          <a:prstGeom prst="rect">
            <a:avLst/>
          </a:prstGeom>
          <a:ln w="57150">
            <a:solidFill>
              <a:srgbClr val="FFFF00"/>
            </a:solidFill>
          </a:ln>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1331" y1="12042" x2="51331" y2="12042"/>
                      </a14:backgroundRemoval>
                    </a14:imgEffect>
                  </a14:imgLayer>
                </a14:imgProps>
              </a:ext>
            </a:extLst>
          </a:blip>
          <a:stretch>
            <a:fillRect/>
          </a:stretch>
        </p:blipFill>
        <p:spPr>
          <a:xfrm>
            <a:off x="8739050" y="4179399"/>
            <a:ext cx="2878183" cy="2090239"/>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1331" y1="12042" x2="51331" y2="12042"/>
                      </a14:backgroundRemoval>
                    </a14:imgEffect>
                  </a14:imgLayer>
                </a14:imgProps>
              </a:ext>
            </a:extLst>
          </a:blip>
          <a:stretch>
            <a:fillRect/>
          </a:stretch>
        </p:blipFill>
        <p:spPr>
          <a:xfrm>
            <a:off x="269964" y="193357"/>
            <a:ext cx="2878183" cy="2090239"/>
          </a:xfrm>
          <a:prstGeom prst="rect">
            <a:avLst/>
          </a:prstGeom>
        </p:spPr>
      </p:pic>
    </p:spTree>
    <p:extLst>
      <p:ext uri="{BB962C8B-B14F-4D97-AF65-F5344CB8AC3E}">
        <p14:creationId xmlns:p14="http://schemas.microsoft.com/office/powerpoint/2010/main" val="1371293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0554" y="2556237"/>
            <a:ext cx="9802121" cy="1480186"/>
          </a:xfrm>
          <a:prstGeom prst="rect">
            <a:avLst/>
          </a:prstGeom>
        </p:spPr>
      </p:pic>
      <p:sp>
        <p:nvSpPr>
          <p:cNvPr id="6" name="Rectangle 5"/>
          <p:cNvSpPr/>
          <p:nvPr/>
        </p:nvSpPr>
        <p:spPr>
          <a:xfrm rot="20320444">
            <a:off x="1180554" y="514924"/>
            <a:ext cx="2228495" cy="1569660"/>
          </a:xfrm>
          <a:prstGeom prst="rect">
            <a:avLst/>
          </a:prstGeom>
        </p:spPr>
        <p:txBody>
          <a:bodyPr wrap="none">
            <a:spAutoFit/>
          </a:bodyPr>
          <a:lstStyle/>
          <a:p>
            <a:r>
              <a:rPr lang="en-GB" sz="9600" b="1" dirty="0">
                <a:latin typeface="Comic Sans MS" panose="030F0702030302020204" pitchFamily="66" charset="0"/>
              </a:rPr>
              <a:t>Mm</a:t>
            </a:r>
          </a:p>
        </p:txBody>
      </p:sp>
      <p:sp>
        <p:nvSpPr>
          <p:cNvPr id="7" name="Rectangle 6"/>
          <p:cNvSpPr/>
          <p:nvPr/>
        </p:nvSpPr>
        <p:spPr>
          <a:xfrm rot="1230322">
            <a:off x="8769981" y="4577473"/>
            <a:ext cx="1770036" cy="1569660"/>
          </a:xfrm>
          <a:prstGeom prst="rect">
            <a:avLst/>
          </a:prstGeom>
        </p:spPr>
        <p:txBody>
          <a:bodyPr wrap="none">
            <a:spAutoFit/>
          </a:bodyPr>
          <a:lstStyle/>
          <a:p>
            <a:r>
              <a:rPr lang="en-GB" sz="9600" b="1" dirty="0">
                <a:latin typeface="Comic Sans MS" panose="030F0702030302020204" pitchFamily="66" charset="0"/>
              </a:rPr>
              <a:t>Aa</a:t>
            </a:r>
          </a:p>
        </p:txBody>
      </p:sp>
      <p:sp>
        <p:nvSpPr>
          <p:cNvPr id="9" name="Rectangle 8"/>
          <p:cNvSpPr/>
          <p:nvPr/>
        </p:nvSpPr>
        <p:spPr>
          <a:xfrm rot="20846621">
            <a:off x="2378299" y="4089793"/>
            <a:ext cx="1638590" cy="1569660"/>
          </a:xfrm>
          <a:prstGeom prst="rect">
            <a:avLst/>
          </a:prstGeom>
        </p:spPr>
        <p:txBody>
          <a:bodyPr wrap="none">
            <a:spAutoFit/>
          </a:bodyPr>
          <a:lstStyle/>
          <a:p>
            <a:r>
              <a:rPr lang="en-GB" sz="9600" b="1" dirty="0" err="1">
                <a:latin typeface="Comic Sans MS" panose="030F0702030302020204" pitchFamily="66" charset="0"/>
              </a:rPr>
              <a:t>Ss</a:t>
            </a:r>
            <a:endParaRPr lang="en-GB" sz="9600" b="1" dirty="0">
              <a:latin typeface="Comic Sans MS" panose="030F0702030302020204" pitchFamily="66" charset="0"/>
            </a:endParaRPr>
          </a:p>
        </p:txBody>
      </p:sp>
      <p:sp>
        <p:nvSpPr>
          <p:cNvPr id="10" name="Rectangle 9"/>
          <p:cNvSpPr/>
          <p:nvPr/>
        </p:nvSpPr>
        <p:spPr>
          <a:xfrm>
            <a:off x="5447661" y="1085337"/>
            <a:ext cx="1795684" cy="1569660"/>
          </a:xfrm>
          <a:prstGeom prst="rect">
            <a:avLst/>
          </a:prstGeom>
        </p:spPr>
        <p:txBody>
          <a:bodyPr wrap="none">
            <a:spAutoFit/>
          </a:bodyPr>
          <a:lstStyle/>
          <a:p>
            <a:r>
              <a:rPr lang="en-GB" sz="9600" b="1" dirty="0" err="1">
                <a:latin typeface="Comic Sans MS" panose="030F0702030302020204" pitchFamily="66" charset="0"/>
              </a:rPr>
              <a:t>Dd</a:t>
            </a:r>
            <a:endParaRPr lang="en-GB" sz="9600" b="1" dirty="0">
              <a:latin typeface="Comic Sans MS" panose="030F0702030302020204" pitchFamily="66" charset="0"/>
            </a:endParaRPr>
          </a:p>
        </p:txBody>
      </p:sp>
      <p:sp>
        <p:nvSpPr>
          <p:cNvPr id="11" name="Rectangle 10"/>
          <p:cNvSpPr/>
          <p:nvPr/>
        </p:nvSpPr>
        <p:spPr>
          <a:xfrm rot="1230322">
            <a:off x="9697222" y="456560"/>
            <a:ext cx="1220206" cy="1569660"/>
          </a:xfrm>
          <a:prstGeom prst="rect">
            <a:avLst/>
          </a:prstGeom>
        </p:spPr>
        <p:txBody>
          <a:bodyPr wrap="none" lIns="91440" tIns="45720" rIns="91440" bIns="45720" anchor="t">
            <a:spAutoFit/>
          </a:bodyPr>
          <a:lstStyle/>
          <a:p>
            <a:r>
              <a:rPr lang="en-GB" sz="9600" b="1" dirty="0">
                <a:latin typeface="Calibri"/>
                <a:cs typeface="Calibri"/>
              </a:rPr>
              <a:t>Tt</a:t>
            </a:r>
          </a:p>
        </p:txBody>
      </p:sp>
    </p:spTree>
    <p:extLst>
      <p:ext uri="{BB962C8B-B14F-4D97-AF65-F5344CB8AC3E}">
        <p14:creationId xmlns:p14="http://schemas.microsoft.com/office/powerpoint/2010/main" val="20949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843" r="1295"/>
          <a:stretch/>
        </p:blipFill>
        <p:spPr>
          <a:xfrm>
            <a:off x="3254670" y="2259874"/>
            <a:ext cx="5590632" cy="2508068"/>
          </a:xfrm>
          <a:prstGeom prst="rect">
            <a:avLst/>
          </a:prstGeom>
        </p:spPr>
      </p:pic>
      <p:pic>
        <p:nvPicPr>
          <p:cNvPr id="4" name="Picture 3"/>
          <p:cNvPicPr>
            <a:picLocks noChangeAspect="1"/>
          </p:cNvPicPr>
          <p:nvPr/>
        </p:nvPicPr>
        <p:blipFill>
          <a:blip r:embed="rId3"/>
          <a:stretch>
            <a:fillRect/>
          </a:stretch>
        </p:blipFill>
        <p:spPr>
          <a:xfrm>
            <a:off x="2684008" y="507137"/>
            <a:ext cx="6562725" cy="1263015"/>
          </a:xfrm>
          <a:prstGeom prst="rect">
            <a:avLst/>
          </a:prstGeom>
        </p:spPr>
      </p:pic>
    </p:spTree>
    <p:extLst>
      <p:ext uri="{BB962C8B-B14F-4D97-AF65-F5344CB8AC3E}">
        <p14:creationId xmlns:p14="http://schemas.microsoft.com/office/powerpoint/2010/main" val="421828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8771" y="2055086"/>
            <a:ext cx="5560667" cy="2608354"/>
          </a:xfrm>
          <a:prstGeom prst="rect">
            <a:avLst/>
          </a:prstGeom>
        </p:spPr>
      </p:pic>
      <p:pic>
        <p:nvPicPr>
          <p:cNvPr id="4" name="Picture 3"/>
          <p:cNvPicPr>
            <a:picLocks noChangeAspect="1"/>
          </p:cNvPicPr>
          <p:nvPr/>
        </p:nvPicPr>
        <p:blipFill>
          <a:blip r:embed="rId3"/>
          <a:stretch>
            <a:fillRect/>
          </a:stretch>
        </p:blipFill>
        <p:spPr>
          <a:xfrm>
            <a:off x="2737741" y="428761"/>
            <a:ext cx="6562725" cy="1263015"/>
          </a:xfrm>
          <a:prstGeom prst="rect">
            <a:avLst/>
          </a:prstGeom>
        </p:spPr>
      </p:pic>
    </p:spTree>
    <p:extLst>
      <p:ext uri="{BB962C8B-B14F-4D97-AF65-F5344CB8AC3E}">
        <p14:creationId xmlns:p14="http://schemas.microsoft.com/office/powerpoint/2010/main" val="129765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37846"/>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26</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follow instructions from an instructional text. </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405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4455" y="5576820"/>
            <a:ext cx="6487887" cy="646331"/>
          </a:xfrm>
          <a:prstGeom prst="rect">
            <a:avLst/>
          </a:prstGeom>
          <a:noFill/>
        </p:spPr>
        <p:txBody>
          <a:bodyPr wrap="square" rtlCol="0">
            <a:spAutoFit/>
          </a:bodyPr>
          <a:lstStyle/>
          <a:p>
            <a:r>
              <a:rPr lang="en-GB" dirty="0"/>
              <a:t>For parents: Read through the text on the next few slides with your child. See if they can follow the words using their finger.  </a:t>
            </a:r>
          </a:p>
        </p:txBody>
      </p:sp>
      <p:pic>
        <p:nvPicPr>
          <p:cNvPr id="7" name="Picture 6"/>
          <p:cNvPicPr>
            <a:picLocks noChangeAspect="1"/>
          </p:cNvPicPr>
          <p:nvPr/>
        </p:nvPicPr>
        <p:blipFill>
          <a:blip r:embed="rId2"/>
          <a:stretch>
            <a:fillRect/>
          </a:stretch>
        </p:blipFill>
        <p:spPr>
          <a:xfrm>
            <a:off x="1367245" y="296265"/>
            <a:ext cx="9284698" cy="5111485"/>
          </a:xfrm>
          <a:prstGeom prst="rect">
            <a:avLst/>
          </a:prstGeom>
        </p:spPr>
      </p:pic>
    </p:spTree>
    <p:extLst>
      <p:ext uri="{BB962C8B-B14F-4D97-AF65-F5344CB8AC3E}">
        <p14:creationId xmlns:p14="http://schemas.microsoft.com/office/powerpoint/2010/main" val="45115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4530" y="663893"/>
            <a:ext cx="10582275" cy="5286375"/>
          </a:xfrm>
          <a:prstGeom prst="rect">
            <a:avLst/>
          </a:prstGeom>
        </p:spPr>
      </p:pic>
    </p:spTree>
    <p:extLst>
      <p:ext uri="{BB962C8B-B14F-4D97-AF65-F5344CB8AC3E}">
        <p14:creationId xmlns:p14="http://schemas.microsoft.com/office/powerpoint/2010/main" val="1415226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438</Words>
  <Application>Microsoft Office PowerPoint</Application>
  <PresentationFormat>Widescreen</PresentationFormat>
  <Paragraphs>56</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The ‘t’ sound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look at our phonics sounds!</vt:lpstr>
      <vt:lpstr>The ‘d’ sound</vt:lpstr>
      <vt:lpstr>The ‘s’ sound</vt:lpstr>
      <vt:lpstr>The ‘a’ sound</vt:lpstr>
      <vt:lpstr>The ‘m’ sound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 Francis</cp:lastModifiedBy>
  <cp:revision>253</cp:revision>
  <dcterms:created xsi:type="dcterms:W3CDTF">2021-01-08T13:41:30Z</dcterms:created>
  <dcterms:modified xsi:type="dcterms:W3CDTF">2021-01-25T08:44:11Z</dcterms:modified>
</cp:coreProperties>
</file>