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3" r:id="rId3"/>
    <p:sldId id="311" r:id="rId4"/>
    <p:sldId id="313" r:id="rId5"/>
    <p:sldId id="315" r:id="rId6"/>
    <p:sldId id="295" r:id="rId7"/>
    <p:sldId id="317" r:id="rId8"/>
    <p:sldId id="316" r:id="rId9"/>
    <p:sldId id="318" r:id="rId10"/>
    <p:sldId id="320" r:id="rId11"/>
    <p:sldId id="319" r:id="rId12"/>
    <p:sldId id="314" r:id="rId13"/>
    <p:sldId id="323" r:id="rId14"/>
    <p:sldId id="312" r:id="rId15"/>
    <p:sldId id="299" r:id="rId16"/>
    <p:sldId id="326" r:id="rId17"/>
    <p:sldId id="325" r:id="rId18"/>
    <p:sldId id="321" r:id="rId19"/>
    <p:sldId id="322" r:id="rId20"/>
    <p:sldId id="296" r:id="rId21"/>
    <p:sldId id="297" r:id="rId22"/>
    <p:sldId id="300" r:id="rId23"/>
    <p:sldId id="298" r:id="rId24"/>
    <p:sldId id="324" r:id="rId25"/>
    <p:sldId id="301" r:id="rId26"/>
    <p:sldId id="302" r:id="rId27"/>
    <p:sldId id="303" r:id="rId28"/>
    <p:sldId id="306" r:id="rId29"/>
    <p:sldId id="307" r:id="rId30"/>
    <p:sldId id="327" r:id="rId31"/>
    <p:sldId id="260" r:id="rId32"/>
    <p:sldId id="308" r:id="rId33"/>
    <p:sldId id="309" r:id="rId34"/>
    <p:sldId id="310" r:id="rId35"/>
    <p:sldId id="328" r:id="rId36"/>
    <p:sldId id="294" r:id="rId37"/>
    <p:sldId id="330" r:id="rId38"/>
    <p:sldId id="329" r:id="rId39"/>
    <p:sldId id="331" r:id="rId40"/>
    <p:sldId id="333" r:id="rId41"/>
    <p:sldId id="33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1" autoAdjust="0"/>
    <p:restoredTop sz="94660"/>
  </p:normalViewPr>
  <p:slideViewPr>
    <p:cSldViewPr snapToGrid="0">
      <p:cViewPr varScale="1">
        <p:scale>
          <a:sx n="72" d="100"/>
          <a:sy n="72"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C84A-46E5-4CEC-A352-B25D623B36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77522D-A907-43D2-B8C2-5A0B21BA3A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B899CA-9909-4675-9964-7B06946BDBE5}"/>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5" name="Footer Placeholder 4">
            <a:extLst>
              <a:ext uri="{FF2B5EF4-FFF2-40B4-BE49-F238E27FC236}">
                <a16:creationId xmlns:a16="http://schemas.microsoft.com/office/drawing/2014/main" id="{A9A06DC9-FAB7-49A5-8A6C-F3B4D0B3A4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95473-34E3-48F4-8883-8E2ED9B4B275}"/>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16191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13E6-0DBD-440E-B80A-F1C2931A979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497445-1F7B-4B78-9112-E4F7127D84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621B19-7C55-4E38-B5B9-32BA06898773}"/>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5" name="Footer Placeholder 4">
            <a:extLst>
              <a:ext uri="{FF2B5EF4-FFF2-40B4-BE49-F238E27FC236}">
                <a16:creationId xmlns:a16="http://schemas.microsoft.com/office/drawing/2014/main" id="{39903F02-F854-412A-88DD-FEF6D0812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CC2719-634D-4C6E-9DE2-EC718DDC9C17}"/>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61720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8B30C8-F46A-4713-AA1F-6D13B84D64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7C09DE-0F25-4008-AA98-1C18FE39DB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F1D072-EA16-40F8-9CB5-241CCDB5565A}"/>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5" name="Footer Placeholder 4">
            <a:extLst>
              <a:ext uri="{FF2B5EF4-FFF2-40B4-BE49-F238E27FC236}">
                <a16:creationId xmlns:a16="http://schemas.microsoft.com/office/drawing/2014/main" id="{CF7C9342-6098-4E3E-8398-4E2259BE36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92685E-FFD4-4A98-BEB8-C1F542B491AB}"/>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105048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1488-E6BB-4429-8449-B6CAEBDE5C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59593C-9E5A-4343-B18B-5A641576D7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8D62F-7B15-4E80-A870-C7E5AFA0C2D3}"/>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5" name="Footer Placeholder 4">
            <a:extLst>
              <a:ext uri="{FF2B5EF4-FFF2-40B4-BE49-F238E27FC236}">
                <a16:creationId xmlns:a16="http://schemas.microsoft.com/office/drawing/2014/main" id="{5247FA46-E354-4228-96A5-D8FFF2B54D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626FDD-E0A0-4858-8706-3E92F1736E9B}"/>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399260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B301-7FCB-4B08-B798-87465E1C8C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CC72F3B-FF3A-48A3-883D-15F9A03D79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696D14-1251-461C-BA89-57F525F0613B}"/>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5" name="Footer Placeholder 4">
            <a:extLst>
              <a:ext uri="{FF2B5EF4-FFF2-40B4-BE49-F238E27FC236}">
                <a16:creationId xmlns:a16="http://schemas.microsoft.com/office/drawing/2014/main" id="{78367207-2561-47A6-9479-EF1D6647D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808189-E260-42DE-BE63-51A121F77D7D}"/>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22929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56A2-43E6-4F8F-BE92-CB31D0AA03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85D94B-7EF0-4BF8-86EB-69361220E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7AA324-023F-45D3-B576-E5649FA2DF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703E56-6F2D-4055-9C7E-A5A93BB0ABB1}"/>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6" name="Footer Placeholder 5">
            <a:extLst>
              <a:ext uri="{FF2B5EF4-FFF2-40B4-BE49-F238E27FC236}">
                <a16:creationId xmlns:a16="http://schemas.microsoft.com/office/drawing/2014/main" id="{55223C8C-E42B-47CF-A0F3-36F85D02A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35CD4-77B0-4B82-8E64-7F2C70C96DAD}"/>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3595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9649-AEC1-4C38-8FA2-8993284084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CC29AF-8D8E-41C2-B1E2-6D6C177FC7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169EB-58AA-4FE3-B571-17DF59210D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AF7D70-8617-4A8E-B2E9-36BEC586E2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8532F-17FD-4844-983C-37D0ACCA89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A9E97-3111-433F-8AE1-597DE40F57CA}"/>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8" name="Footer Placeholder 7">
            <a:extLst>
              <a:ext uri="{FF2B5EF4-FFF2-40B4-BE49-F238E27FC236}">
                <a16:creationId xmlns:a16="http://schemas.microsoft.com/office/drawing/2014/main" id="{92146551-456B-4A83-94F4-2951CA9614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33DCFE-6F06-4D5F-854F-F8368BE4A6A2}"/>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48144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117D-3CC8-422D-8A71-1DA78582C9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AF7EC6-5864-48A8-A9DE-DCE82D7DA639}"/>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4" name="Footer Placeholder 3">
            <a:extLst>
              <a:ext uri="{FF2B5EF4-FFF2-40B4-BE49-F238E27FC236}">
                <a16:creationId xmlns:a16="http://schemas.microsoft.com/office/drawing/2014/main" id="{9579DFFD-54D4-4A48-84C0-048D071FEB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5248F8-8D0B-46FB-916B-63C8450C66B2}"/>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324383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F7AAB-2768-4C08-AE01-FF24356C8176}"/>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3" name="Footer Placeholder 2">
            <a:extLst>
              <a:ext uri="{FF2B5EF4-FFF2-40B4-BE49-F238E27FC236}">
                <a16:creationId xmlns:a16="http://schemas.microsoft.com/office/drawing/2014/main" id="{D874756C-26F4-4929-9B21-C04FF74979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5DC6FA-09D3-4ACC-9647-F4DFF2FE8E88}"/>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31221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D6EA4-F538-4B3B-A056-BF23C9D34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FC9856-0237-4883-8CE2-0F1932237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564FA-8C02-4D70-8DAF-544776E36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FA769-5FDE-44BC-8894-586E12C9C944}"/>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6" name="Footer Placeholder 5">
            <a:extLst>
              <a:ext uri="{FF2B5EF4-FFF2-40B4-BE49-F238E27FC236}">
                <a16:creationId xmlns:a16="http://schemas.microsoft.com/office/drawing/2014/main" id="{FDF24486-6952-4785-A7B9-8F28540AB5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BD1706-4176-45B0-A4A6-1237B0CB495E}"/>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1813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A6B6-7FF8-48EC-80B1-540BC2994E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DCD19E-B1A5-4C10-A0CB-8C527EEAD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747056-D3E2-4AB6-8A13-57A780545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0B9FB-2583-46A1-8564-1A14B4DCDE83}"/>
              </a:ext>
            </a:extLst>
          </p:cNvPr>
          <p:cNvSpPr>
            <a:spLocks noGrp="1"/>
          </p:cNvSpPr>
          <p:nvPr>
            <p:ph type="dt" sz="half" idx="10"/>
          </p:nvPr>
        </p:nvSpPr>
        <p:spPr/>
        <p:txBody>
          <a:bodyPr/>
          <a:lstStyle/>
          <a:p>
            <a:fld id="{B5821E42-9F4A-4C6D-8565-DBCAFC06F716}" type="datetimeFigureOut">
              <a:rPr lang="en-GB" smtClean="0"/>
              <a:t>01/03/2021</a:t>
            </a:fld>
            <a:endParaRPr lang="en-GB"/>
          </a:p>
        </p:txBody>
      </p:sp>
      <p:sp>
        <p:nvSpPr>
          <p:cNvPr id="6" name="Footer Placeholder 5">
            <a:extLst>
              <a:ext uri="{FF2B5EF4-FFF2-40B4-BE49-F238E27FC236}">
                <a16:creationId xmlns:a16="http://schemas.microsoft.com/office/drawing/2014/main" id="{3F5303EC-3E6C-47F9-AD6C-15E529BED1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E5FE83-A09E-4C61-82B5-346B659015A9}"/>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05169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84D9A-4C17-4F31-81A3-DC47EF081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141B59-350F-4FA9-A940-C8BF892DF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86746-2A44-49FB-B198-19435D75F7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21E42-9F4A-4C6D-8565-DBCAFC06F716}" type="datetimeFigureOut">
              <a:rPr lang="en-GB" smtClean="0"/>
              <a:t>01/03/2021</a:t>
            </a:fld>
            <a:endParaRPr lang="en-GB"/>
          </a:p>
        </p:txBody>
      </p:sp>
      <p:sp>
        <p:nvSpPr>
          <p:cNvPr id="5" name="Footer Placeholder 4">
            <a:extLst>
              <a:ext uri="{FF2B5EF4-FFF2-40B4-BE49-F238E27FC236}">
                <a16:creationId xmlns:a16="http://schemas.microsoft.com/office/drawing/2014/main" id="{DCEF5B24-AA58-4668-8E36-97D651DB10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26B76A-C783-4008-9649-E8227B540E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D993C-3EB8-4D48-9413-696E83D780DD}" type="slidenum">
              <a:rPr lang="en-GB" smtClean="0"/>
              <a:t>‹#›</a:t>
            </a:fld>
            <a:endParaRPr lang="en-GB"/>
          </a:p>
        </p:txBody>
      </p:sp>
    </p:spTree>
    <p:extLst>
      <p:ext uri="{BB962C8B-B14F-4D97-AF65-F5344CB8AC3E}">
        <p14:creationId xmlns:p14="http://schemas.microsoft.com/office/powerpoint/2010/main" val="3797436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e_ByLv949-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youtube.com/watch?v=52V9jmrgSbI"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youtube.com/watch?v=7GjLBj2RyM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hyperlink" Target="https://www.natgeokids.com/uk/discover/history/egypt/how-to-make-a-mummy/" TargetMode="Externa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classroom.thenational.academy/lessons/where-did-the-ancient-egyptians-believe-they-would-go-after-death-6hgpce?step=2&amp;activity=video"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93E1A1-E02C-4F54-BD02-8A8A7D635BDC}"/>
              </a:ext>
            </a:extLst>
          </p:cNvPr>
          <p:cNvGrpSpPr/>
          <p:nvPr/>
        </p:nvGrpSpPr>
        <p:grpSpPr>
          <a:xfrm>
            <a:off x="107092" y="53240"/>
            <a:ext cx="11977816" cy="6647935"/>
            <a:chOff x="107092" y="90616"/>
            <a:chExt cx="11977816" cy="6647935"/>
          </a:xfrm>
        </p:grpSpPr>
        <p:sp>
          <p:nvSpPr>
            <p:cNvPr id="5" name="Rectangle 4">
              <a:extLst>
                <a:ext uri="{FF2B5EF4-FFF2-40B4-BE49-F238E27FC236}">
                  <a16:creationId xmlns:a16="http://schemas.microsoft.com/office/drawing/2014/main" id="{4BF931F1-2615-4550-976F-7C9DC02A28A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E92571D-BB57-4985-9B26-A1B361CA5BFE}"/>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535A722-F60D-4E3D-A55C-21F8ABA01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TextBox 7">
              <a:extLst>
                <a:ext uri="{FF2B5EF4-FFF2-40B4-BE49-F238E27FC236}">
                  <a16:creationId xmlns:a16="http://schemas.microsoft.com/office/drawing/2014/main" id="{F6F835EC-E43D-4FBB-B19D-EC9CC07D5358}"/>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History   </a:t>
              </a:r>
              <a:endParaRPr lang="en-GB" dirty="0"/>
            </a:p>
          </p:txBody>
        </p:sp>
        <p:sp>
          <p:nvSpPr>
            <p:cNvPr id="9" name="Rectangle 8">
              <a:extLst>
                <a:ext uri="{FF2B5EF4-FFF2-40B4-BE49-F238E27FC236}">
                  <a16:creationId xmlns:a16="http://schemas.microsoft.com/office/drawing/2014/main" id="{F3586852-4E76-498F-90DC-8070C8ED575B}"/>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61486C8-5FBE-45FC-B5B2-B83A87D72E42}"/>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Monday 1</a:t>
              </a:r>
              <a:r>
                <a:rPr lang="en-GB" sz="2800" baseline="30000" dirty="0"/>
                <a:t>st</a:t>
              </a:r>
              <a:r>
                <a:rPr lang="en-GB" sz="2800" dirty="0"/>
                <a:t> March 2021  </a:t>
              </a:r>
              <a:endParaRPr lang="en-GB" dirty="0"/>
            </a:p>
          </p:txBody>
        </p:sp>
        <p:pic>
          <p:nvPicPr>
            <p:cNvPr id="11" name="Picture 10">
              <a:extLst>
                <a:ext uri="{FF2B5EF4-FFF2-40B4-BE49-F238E27FC236}">
                  <a16:creationId xmlns:a16="http://schemas.microsoft.com/office/drawing/2014/main" id="{2FD22C9D-3ADD-4C59-9715-2EB0B199C137}"/>
                </a:ext>
              </a:extLst>
            </p:cNvPr>
            <p:cNvPicPr>
              <a:picLocks noChangeAspect="1"/>
            </p:cNvPicPr>
            <p:nvPr/>
          </p:nvPicPr>
          <p:blipFill>
            <a:blip r:embed="rId3"/>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815ADF08-8B23-4846-854B-2B8634135543}"/>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78AAD24-DBE6-4E47-B9EA-65ECFD4B7639}"/>
                </a:ext>
              </a:extLst>
            </p:cNvPr>
            <p:cNvSpPr txBox="1"/>
            <p:nvPr/>
          </p:nvSpPr>
          <p:spPr>
            <a:xfrm>
              <a:off x="635485" y="2832960"/>
              <a:ext cx="10429593" cy="1323439"/>
            </a:xfrm>
            <a:prstGeom prst="rect">
              <a:avLst/>
            </a:prstGeom>
            <a:noFill/>
          </p:spPr>
          <p:txBody>
            <a:bodyPr wrap="square" rtlCol="0">
              <a:spAutoFit/>
            </a:bodyPr>
            <a:lstStyle/>
            <a:p>
              <a:r>
                <a:rPr lang="en-GB" sz="4000" dirty="0"/>
                <a:t>L.O. To be able understand peoples importance in history.</a:t>
              </a:r>
            </a:p>
          </p:txBody>
        </p:sp>
        <p:pic>
          <p:nvPicPr>
            <p:cNvPr id="14" name="Picture 13">
              <a:extLst>
                <a:ext uri="{FF2B5EF4-FFF2-40B4-BE49-F238E27FC236}">
                  <a16:creationId xmlns:a16="http://schemas.microsoft.com/office/drawing/2014/main" id="{62DF04C5-88E6-47FF-B761-25D76794AD71}"/>
                </a:ext>
              </a:extLst>
            </p:cNvPr>
            <p:cNvPicPr>
              <a:picLocks noChangeAspect="1"/>
            </p:cNvPicPr>
            <p:nvPr/>
          </p:nvPicPr>
          <p:blipFill>
            <a:blip r:embed="rId4"/>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2651806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Oval 15"/>
          <p:cNvSpPr/>
          <p:nvPr/>
        </p:nvSpPr>
        <p:spPr>
          <a:xfrm>
            <a:off x="484309" y="5806440"/>
            <a:ext cx="2639891" cy="929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br>
              <a:rPr lang="en-GB" dirty="0"/>
            </a:br>
            <a:endParaRPr lang="en-GB" dirty="0"/>
          </a:p>
        </p:txBody>
      </p:sp>
      <p:sp>
        <p:nvSpPr>
          <p:cNvPr id="8" name="Title 1"/>
          <p:cNvSpPr txBox="1">
            <a:spLocks/>
          </p:cNvSpPr>
          <p:nvPr/>
        </p:nvSpPr>
        <p:spPr>
          <a:xfrm>
            <a:off x="231775" y="-425267"/>
            <a:ext cx="11731625" cy="2227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My turn: lets try together to see if we can put the in alphabetical order.</a:t>
            </a:r>
          </a:p>
        </p:txBody>
      </p:sp>
      <p:pic>
        <p:nvPicPr>
          <p:cNvPr id="11" name="Picture 2" descr="https://encrypted-tbn0.gstatic.com/images?q=tbn:ANd9GcQUhV06jubaGEooI0YLkHnNV9v-JrS94fcyZwWrTwpA1VnkoBzfpmqETzoczg&amp;usqp=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5755" y="2041744"/>
            <a:ext cx="3142877" cy="4380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9109" y="2041744"/>
            <a:ext cx="2449304" cy="5909310"/>
          </a:xfrm>
          <a:prstGeom prst="rect">
            <a:avLst/>
          </a:prstGeom>
          <a:noFill/>
        </p:spPr>
        <p:txBody>
          <a:bodyPr wrap="square" rtlCol="0">
            <a:spAutoFit/>
          </a:bodyPr>
          <a:lstStyle/>
          <a:p>
            <a:r>
              <a:rPr lang="en-GB" sz="3200" dirty="0"/>
              <a:t>Cleopatra</a:t>
            </a:r>
          </a:p>
          <a:p>
            <a:endParaRPr lang="en-GB" sz="3200" dirty="0"/>
          </a:p>
          <a:p>
            <a:r>
              <a:rPr lang="en-GB" sz="3200" dirty="0"/>
              <a:t>Rameses II</a:t>
            </a:r>
          </a:p>
          <a:p>
            <a:endParaRPr lang="en-GB" sz="3200" dirty="0"/>
          </a:p>
          <a:p>
            <a:r>
              <a:rPr lang="en-GB" sz="3200" dirty="0"/>
              <a:t>Hatshepsut</a:t>
            </a:r>
          </a:p>
          <a:p>
            <a:endParaRPr lang="en-GB" sz="3200" dirty="0"/>
          </a:p>
          <a:p>
            <a:r>
              <a:rPr lang="en-GB" sz="3200" dirty="0" err="1"/>
              <a:t>Narmer</a:t>
            </a:r>
            <a:endParaRPr lang="en-GB" sz="3200" dirty="0"/>
          </a:p>
          <a:p>
            <a:endParaRPr lang="en-GB" sz="3200" dirty="0"/>
          </a:p>
          <a:p>
            <a:r>
              <a:rPr lang="en-GB" sz="3200" dirty="0">
                <a:solidFill>
                  <a:srgbClr val="FF0000"/>
                </a:solidFill>
              </a:rPr>
              <a:t>A</a:t>
            </a:r>
            <a:r>
              <a:rPr lang="en-GB" sz="3200" dirty="0"/>
              <a:t>khenaten </a:t>
            </a:r>
          </a:p>
          <a:p>
            <a:endParaRPr lang="en-GB" dirty="0"/>
          </a:p>
          <a:p>
            <a:endParaRPr lang="en-GB" dirty="0"/>
          </a:p>
          <a:p>
            <a:endParaRPr lang="en-GB" dirty="0"/>
          </a:p>
          <a:p>
            <a:endParaRPr lang="en-GB" dirty="0"/>
          </a:p>
          <a:p>
            <a:endParaRPr lang="en-GB" dirty="0"/>
          </a:p>
        </p:txBody>
      </p:sp>
      <p:sp>
        <p:nvSpPr>
          <p:cNvPr id="4" name="TextBox 3"/>
          <p:cNvSpPr txBox="1"/>
          <p:nvPr/>
        </p:nvSpPr>
        <p:spPr>
          <a:xfrm>
            <a:off x="4338632" y="1869766"/>
            <a:ext cx="3108960" cy="5509200"/>
          </a:xfrm>
          <a:prstGeom prst="rect">
            <a:avLst/>
          </a:prstGeom>
          <a:noFill/>
        </p:spPr>
        <p:txBody>
          <a:bodyPr wrap="square" rtlCol="0">
            <a:spAutoFit/>
          </a:bodyPr>
          <a:lstStyle/>
          <a:p>
            <a:r>
              <a:rPr lang="en-GB" sz="2400" dirty="0"/>
              <a:t>The first Pharaoh</a:t>
            </a:r>
          </a:p>
          <a:p>
            <a:r>
              <a:rPr lang="en-GB" sz="2400" dirty="0"/>
              <a:t> </a:t>
            </a:r>
            <a:r>
              <a:rPr lang="en-GB" sz="2400" dirty="0">
                <a:solidFill>
                  <a:srgbClr val="FF0000"/>
                </a:solidFill>
              </a:rPr>
              <a:t>A</a:t>
            </a:r>
            <a:r>
              <a:rPr lang="en-GB" sz="2400" dirty="0"/>
              <a:t>khenaten</a:t>
            </a:r>
          </a:p>
          <a:p>
            <a:endParaRPr lang="en-GB" sz="2400" dirty="0"/>
          </a:p>
          <a:p>
            <a:r>
              <a:rPr lang="en-GB" sz="2400" dirty="0">
                <a:solidFill>
                  <a:srgbClr val="FF0000"/>
                </a:solidFill>
              </a:rPr>
              <a:t>C</a:t>
            </a:r>
            <a:r>
              <a:rPr lang="en-GB" sz="2400" dirty="0"/>
              <a:t>leopatra is next  as there is no </a:t>
            </a:r>
            <a:r>
              <a:rPr lang="en-GB" sz="2400" dirty="0" err="1"/>
              <a:t>Phararoh</a:t>
            </a:r>
            <a:r>
              <a:rPr lang="en-GB" sz="2400" dirty="0"/>
              <a:t> beginning with B</a:t>
            </a:r>
          </a:p>
          <a:p>
            <a:endParaRPr lang="en-GB" sz="2400" dirty="0"/>
          </a:p>
          <a:p>
            <a:r>
              <a:rPr lang="en-GB" sz="2400" dirty="0">
                <a:solidFill>
                  <a:srgbClr val="FF0000"/>
                </a:solidFill>
              </a:rPr>
              <a:t>H</a:t>
            </a:r>
            <a:r>
              <a:rPr lang="en-GB" sz="2400" dirty="0"/>
              <a:t>atshepsut</a:t>
            </a:r>
          </a:p>
          <a:p>
            <a:endParaRPr lang="en-GB" sz="2400" dirty="0"/>
          </a:p>
          <a:p>
            <a:r>
              <a:rPr lang="en-GB" sz="2400" dirty="0" err="1">
                <a:solidFill>
                  <a:srgbClr val="FF0000"/>
                </a:solidFill>
              </a:rPr>
              <a:t>N</a:t>
            </a:r>
            <a:r>
              <a:rPr lang="en-GB" sz="2400" dirty="0" err="1"/>
              <a:t>armer</a:t>
            </a:r>
            <a:endParaRPr lang="en-GB" sz="2400" dirty="0"/>
          </a:p>
          <a:p>
            <a:endParaRPr lang="en-GB" sz="2400" dirty="0"/>
          </a:p>
          <a:p>
            <a:r>
              <a:rPr lang="en-GB" sz="2400" dirty="0">
                <a:solidFill>
                  <a:srgbClr val="FF0000"/>
                </a:solidFill>
              </a:rPr>
              <a:t>R</a:t>
            </a:r>
            <a:r>
              <a:rPr lang="en-GB" sz="2400" dirty="0"/>
              <a:t>ameses II</a:t>
            </a:r>
          </a:p>
          <a:p>
            <a:endParaRPr lang="en-GB" sz="3200" dirty="0"/>
          </a:p>
          <a:p>
            <a:endParaRPr lang="en-GB" sz="3200" dirty="0"/>
          </a:p>
        </p:txBody>
      </p:sp>
      <p:sp>
        <p:nvSpPr>
          <p:cNvPr id="5" name="TextBox 4"/>
          <p:cNvSpPr txBox="1"/>
          <p:nvPr/>
        </p:nvSpPr>
        <p:spPr>
          <a:xfrm>
            <a:off x="9246492" y="1446293"/>
            <a:ext cx="1473160" cy="523220"/>
          </a:xfrm>
          <a:prstGeom prst="rect">
            <a:avLst/>
          </a:prstGeom>
          <a:noFill/>
        </p:spPr>
        <p:txBody>
          <a:bodyPr wrap="none" rtlCol="0">
            <a:spAutoFit/>
          </a:bodyPr>
          <a:lstStyle/>
          <a:p>
            <a:r>
              <a:rPr lang="en-GB" sz="2800" dirty="0">
                <a:solidFill>
                  <a:srgbClr val="FF0000"/>
                </a:solidFill>
              </a:rPr>
              <a:t>alphabet</a:t>
            </a:r>
          </a:p>
        </p:txBody>
      </p:sp>
      <p:sp>
        <p:nvSpPr>
          <p:cNvPr id="15" name="TextBox 14"/>
          <p:cNvSpPr txBox="1"/>
          <p:nvPr/>
        </p:nvSpPr>
        <p:spPr>
          <a:xfrm>
            <a:off x="1101616" y="1563533"/>
            <a:ext cx="1036320" cy="533400"/>
          </a:xfrm>
          <a:prstGeom prst="rect">
            <a:avLst/>
          </a:prstGeom>
          <a:noFill/>
        </p:spPr>
        <p:txBody>
          <a:bodyPr wrap="square" rtlCol="0">
            <a:spAutoFit/>
          </a:bodyPr>
          <a:lstStyle/>
          <a:p>
            <a:r>
              <a:rPr lang="en-GB" sz="2800" dirty="0">
                <a:solidFill>
                  <a:srgbClr val="FF0000"/>
                </a:solidFill>
              </a:rPr>
              <a:t>list</a:t>
            </a:r>
          </a:p>
        </p:txBody>
      </p:sp>
    </p:spTree>
    <p:extLst>
      <p:ext uri="{BB962C8B-B14F-4D97-AF65-F5344CB8AC3E}">
        <p14:creationId xmlns:p14="http://schemas.microsoft.com/office/powerpoint/2010/main" val="2806487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br>
              <a:rPr lang="en-GB" dirty="0"/>
            </a:br>
            <a:endParaRPr lang="en-GB" dirty="0"/>
          </a:p>
        </p:txBody>
      </p:sp>
      <p:sp>
        <p:nvSpPr>
          <p:cNvPr id="8" name="Title 1"/>
          <p:cNvSpPr txBox="1">
            <a:spLocks/>
          </p:cNvSpPr>
          <p:nvPr/>
        </p:nvSpPr>
        <p:spPr>
          <a:xfrm>
            <a:off x="612775" y="-953616"/>
            <a:ext cx="10843457" cy="2227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GB" dirty="0"/>
            </a:br>
            <a:r>
              <a:rPr lang="en-GB" sz="2700" dirty="0"/>
              <a:t>Your tune: Can you now put the list of Pharaohs in alphabetical order? Use the alphabet to support your task.</a:t>
            </a:r>
          </a:p>
        </p:txBody>
      </p:sp>
      <p:pic>
        <p:nvPicPr>
          <p:cNvPr id="6146" name="Picture 2" descr="Pharaohs of Ancient Egypt: ABC Order Worksheet - Free to print (PDF file)."/>
          <p:cNvPicPr>
            <a:picLocks noChangeAspect="1" noChangeArrowheads="1"/>
          </p:cNvPicPr>
          <p:nvPr/>
        </p:nvPicPr>
        <p:blipFill rotWithShape="1">
          <a:blip r:embed="rId2">
            <a:extLst>
              <a:ext uri="{28A0092B-C50C-407E-A947-70E740481C1C}">
                <a14:useLocalDpi xmlns:a14="http://schemas.microsoft.com/office/drawing/2010/main" val="0"/>
              </a:ext>
            </a:extLst>
          </a:blip>
          <a:srcRect l="3862" t="25123" r="2308" b="3792"/>
          <a:stretch/>
        </p:blipFill>
        <p:spPr bwMode="auto">
          <a:xfrm>
            <a:off x="307975" y="1274290"/>
            <a:ext cx="5194835" cy="5081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0.gstatic.com/images?q=tbn:ANd9GcQUhV06jubaGEooI0YLkHnNV9v-JrS94fcyZwWrTwpA1VnkoBzfpmqETzoczg&amp;usqp=C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274" y="1312947"/>
            <a:ext cx="3684958" cy="51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42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br>
              <a:rPr lang="en-GB" dirty="0"/>
            </a:br>
            <a:endParaRPr lang="en-GB" dirty="0"/>
          </a:p>
        </p:txBody>
      </p:sp>
      <p:sp>
        <p:nvSpPr>
          <p:cNvPr id="6" name="Rectangle 5"/>
          <p:cNvSpPr/>
          <p:nvPr/>
        </p:nvSpPr>
        <p:spPr>
          <a:xfrm>
            <a:off x="874954" y="4788636"/>
            <a:ext cx="4903907" cy="369332"/>
          </a:xfrm>
          <a:prstGeom prst="rect">
            <a:avLst/>
          </a:prstGeom>
        </p:spPr>
        <p:txBody>
          <a:bodyPr wrap="none">
            <a:spAutoFit/>
          </a:bodyPr>
          <a:lstStyle/>
          <a:p>
            <a:r>
              <a:rPr lang="en-GB" dirty="0">
                <a:hlinkClick r:id="rId2"/>
              </a:rPr>
              <a:t>https://www.youtube.com/watch?v=e_ByLv949-8</a:t>
            </a:r>
            <a:r>
              <a:rPr lang="en-GB" dirty="0"/>
              <a:t> </a:t>
            </a:r>
          </a:p>
        </p:txBody>
      </p:sp>
      <p:pic>
        <p:nvPicPr>
          <p:cNvPr id="7" name="Picture 6"/>
          <p:cNvPicPr>
            <a:picLocks noChangeAspect="1"/>
          </p:cNvPicPr>
          <p:nvPr/>
        </p:nvPicPr>
        <p:blipFill rotWithShape="1">
          <a:blip r:embed="rId3"/>
          <a:srcRect l="5819" t="20797" r="34284" b="16822"/>
          <a:stretch/>
        </p:blipFill>
        <p:spPr>
          <a:xfrm>
            <a:off x="691242" y="1705957"/>
            <a:ext cx="4906005" cy="2732592"/>
          </a:xfrm>
          <a:prstGeom prst="rect">
            <a:avLst/>
          </a:prstGeom>
        </p:spPr>
      </p:pic>
      <p:sp>
        <p:nvSpPr>
          <p:cNvPr id="8" name="Rectangle 7"/>
          <p:cNvSpPr/>
          <p:nvPr/>
        </p:nvSpPr>
        <p:spPr>
          <a:xfrm>
            <a:off x="6744078" y="1355870"/>
            <a:ext cx="4183002" cy="2680236"/>
          </a:xfrm>
          <a:prstGeom prst="rect">
            <a:avLst/>
          </a:prstGeom>
        </p:spPr>
        <p:txBody>
          <a:bodyPr wrap="square">
            <a:spAutoFit/>
          </a:bodyPr>
          <a:lstStyle/>
          <a:p>
            <a:r>
              <a:rPr lang="en-GB" b="1" dirty="0" err="1">
                <a:solidFill>
                  <a:srgbClr val="333333"/>
                </a:solidFill>
                <a:latin typeface="Lato"/>
              </a:rPr>
              <a:t>Djoser</a:t>
            </a:r>
            <a:r>
              <a:rPr lang="en-GB" dirty="0">
                <a:solidFill>
                  <a:srgbClr val="333333"/>
                </a:solidFill>
                <a:latin typeface="Lato"/>
              </a:rPr>
              <a:t> (reign 2667 BC – 2648 BC)</a:t>
            </a:r>
            <a:br>
              <a:rPr lang="en-GB" dirty="0"/>
            </a:br>
            <a:r>
              <a:rPr lang="en-GB" b="1" dirty="0">
                <a:solidFill>
                  <a:srgbClr val="333333"/>
                </a:solidFill>
                <a:latin typeface="Lato"/>
              </a:rPr>
              <a:t>Khufu</a:t>
            </a:r>
            <a:r>
              <a:rPr lang="en-GB" dirty="0">
                <a:solidFill>
                  <a:srgbClr val="333333"/>
                </a:solidFill>
                <a:latin typeface="Lato"/>
              </a:rPr>
              <a:t> (reign 2589 ‒ 2566 BC)</a:t>
            </a:r>
            <a:br>
              <a:rPr lang="en-GB" dirty="0"/>
            </a:br>
            <a:r>
              <a:rPr lang="en-GB" b="1" dirty="0">
                <a:solidFill>
                  <a:srgbClr val="333333"/>
                </a:solidFill>
                <a:latin typeface="Lato"/>
              </a:rPr>
              <a:t>Hatshepsut</a:t>
            </a:r>
            <a:r>
              <a:rPr lang="en-GB" dirty="0">
                <a:solidFill>
                  <a:srgbClr val="333333"/>
                </a:solidFill>
                <a:latin typeface="Lato"/>
              </a:rPr>
              <a:t> (reign 1473–1458 BC)</a:t>
            </a:r>
            <a:br>
              <a:rPr lang="en-GB" dirty="0"/>
            </a:br>
            <a:r>
              <a:rPr lang="en-GB" b="1" dirty="0">
                <a:solidFill>
                  <a:srgbClr val="333333"/>
                </a:solidFill>
                <a:latin typeface="Lato"/>
              </a:rPr>
              <a:t>Thutmose III</a:t>
            </a:r>
            <a:r>
              <a:rPr lang="en-GB" dirty="0">
                <a:solidFill>
                  <a:srgbClr val="333333"/>
                </a:solidFill>
                <a:latin typeface="Lato"/>
              </a:rPr>
              <a:t> (reign 1479–1425 BC)</a:t>
            </a:r>
            <a:br>
              <a:rPr lang="en-GB" dirty="0"/>
            </a:br>
            <a:r>
              <a:rPr lang="en-GB" b="1" dirty="0">
                <a:solidFill>
                  <a:srgbClr val="333333"/>
                </a:solidFill>
                <a:latin typeface="Lato"/>
              </a:rPr>
              <a:t>Amenhotep III</a:t>
            </a:r>
            <a:r>
              <a:rPr lang="en-GB" dirty="0">
                <a:solidFill>
                  <a:srgbClr val="333333"/>
                </a:solidFill>
                <a:latin typeface="Lato"/>
              </a:rPr>
              <a:t> (reign 1390–1352 BC)</a:t>
            </a:r>
            <a:br>
              <a:rPr lang="en-GB" dirty="0"/>
            </a:br>
            <a:r>
              <a:rPr lang="en-GB" b="1" dirty="0">
                <a:solidFill>
                  <a:srgbClr val="333333"/>
                </a:solidFill>
                <a:latin typeface="Lato"/>
              </a:rPr>
              <a:t>Akhenaten</a:t>
            </a:r>
            <a:r>
              <a:rPr lang="en-GB" dirty="0">
                <a:solidFill>
                  <a:srgbClr val="333333"/>
                </a:solidFill>
                <a:latin typeface="Lato"/>
              </a:rPr>
              <a:t> (reign 1352–1336 BC)</a:t>
            </a:r>
            <a:br>
              <a:rPr lang="en-GB" dirty="0"/>
            </a:br>
            <a:r>
              <a:rPr lang="en-GB" b="1" dirty="0">
                <a:solidFill>
                  <a:srgbClr val="333333"/>
                </a:solidFill>
                <a:latin typeface="Lato"/>
              </a:rPr>
              <a:t>Tutankhamun</a:t>
            </a:r>
            <a:r>
              <a:rPr lang="en-GB" dirty="0">
                <a:solidFill>
                  <a:srgbClr val="333333"/>
                </a:solidFill>
                <a:latin typeface="Lato"/>
              </a:rPr>
              <a:t> (reign 1336–1327 BC)</a:t>
            </a:r>
            <a:br>
              <a:rPr lang="en-GB" dirty="0"/>
            </a:br>
            <a:r>
              <a:rPr lang="en-GB" b="1" dirty="0">
                <a:solidFill>
                  <a:srgbClr val="333333"/>
                </a:solidFill>
                <a:latin typeface="Lato"/>
              </a:rPr>
              <a:t>Ramses II</a:t>
            </a:r>
            <a:r>
              <a:rPr lang="en-GB" dirty="0">
                <a:solidFill>
                  <a:srgbClr val="333333"/>
                </a:solidFill>
                <a:latin typeface="Lato"/>
              </a:rPr>
              <a:t> (reign 1279–1213 BC)</a:t>
            </a:r>
            <a:br>
              <a:rPr lang="en-GB" dirty="0"/>
            </a:br>
            <a:r>
              <a:rPr lang="en-GB" b="1" dirty="0">
                <a:solidFill>
                  <a:srgbClr val="333333"/>
                </a:solidFill>
                <a:latin typeface="Lato"/>
              </a:rPr>
              <a:t>Cleopatra VII</a:t>
            </a:r>
            <a:r>
              <a:rPr lang="en-GB" dirty="0">
                <a:solidFill>
                  <a:srgbClr val="333333"/>
                </a:solidFill>
                <a:latin typeface="Lato"/>
              </a:rPr>
              <a:t> (51-30 BC)</a:t>
            </a:r>
            <a:endParaRPr lang="en-GB" dirty="0"/>
          </a:p>
        </p:txBody>
      </p:sp>
      <p:sp>
        <p:nvSpPr>
          <p:cNvPr id="2" name="TextBox 1"/>
          <p:cNvSpPr txBox="1"/>
          <p:nvPr/>
        </p:nvSpPr>
        <p:spPr>
          <a:xfrm>
            <a:off x="6195014" y="276245"/>
            <a:ext cx="4732066" cy="830997"/>
          </a:xfrm>
          <a:prstGeom prst="rect">
            <a:avLst/>
          </a:prstGeom>
          <a:noFill/>
        </p:spPr>
        <p:txBody>
          <a:bodyPr wrap="square" rtlCol="0">
            <a:spAutoFit/>
          </a:bodyPr>
          <a:lstStyle/>
          <a:p>
            <a:pPr algn="ctr"/>
            <a:r>
              <a:rPr lang="en-GB" sz="2400" dirty="0"/>
              <a:t>Here are some Pharaohs and when their reigned.</a:t>
            </a:r>
          </a:p>
        </p:txBody>
      </p:sp>
      <p:sp>
        <p:nvSpPr>
          <p:cNvPr id="3" name="TextBox 2"/>
          <p:cNvSpPr txBox="1"/>
          <p:nvPr/>
        </p:nvSpPr>
        <p:spPr>
          <a:xfrm>
            <a:off x="874954" y="401763"/>
            <a:ext cx="4085863" cy="954107"/>
          </a:xfrm>
          <a:prstGeom prst="rect">
            <a:avLst/>
          </a:prstGeom>
          <a:noFill/>
        </p:spPr>
        <p:txBody>
          <a:bodyPr wrap="square" rtlCol="0">
            <a:spAutoFit/>
          </a:bodyPr>
          <a:lstStyle/>
          <a:p>
            <a:pPr algn="ctr"/>
            <a:r>
              <a:rPr lang="en-GB" sz="2800" dirty="0"/>
              <a:t>Here is a short clip about the very first Pharaoh.</a:t>
            </a:r>
          </a:p>
        </p:txBody>
      </p:sp>
      <p:sp>
        <p:nvSpPr>
          <p:cNvPr id="4" name="Oval 3"/>
          <p:cNvSpPr/>
          <p:nvPr/>
        </p:nvSpPr>
        <p:spPr>
          <a:xfrm>
            <a:off x="6195014" y="4115175"/>
            <a:ext cx="5318760" cy="208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Challenge time: if you could be one of the Pharaohs which one would you be and why?</a:t>
            </a:r>
          </a:p>
        </p:txBody>
      </p:sp>
      <p:sp>
        <p:nvSpPr>
          <p:cNvPr id="5" name="Rectangle 4"/>
          <p:cNvSpPr/>
          <p:nvPr/>
        </p:nvSpPr>
        <p:spPr>
          <a:xfrm>
            <a:off x="1101616" y="5562600"/>
            <a:ext cx="4495631"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Now write me 3 sentences to support your choose?</a:t>
            </a:r>
          </a:p>
        </p:txBody>
      </p:sp>
    </p:spTree>
    <p:extLst>
      <p:ext uri="{BB962C8B-B14F-4D97-AF65-F5344CB8AC3E}">
        <p14:creationId xmlns:p14="http://schemas.microsoft.com/office/powerpoint/2010/main" val="2510838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93E1A1-E02C-4F54-BD02-8A8A7D635BDC}"/>
              </a:ext>
            </a:extLst>
          </p:cNvPr>
          <p:cNvGrpSpPr/>
          <p:nvPr/>
        </p:nvGrpSpPr>
        <p:grpSpPr>
          <a:xfrm>
            <a:off x="107092" y="53240"/>
            <a:ext cx="11977816" cy="6647935"/>
            <a:chOff x="107092" y="90616"/>
            <a:chExt cx="11977816" cy="6647935"/>
          </a:xfrm>
        </p:grpSpPr>
        <p:sp>
          <p:nvSpPr>
            <p:cNvPr id="5" name="Rectangle 4">
              <a:extLst>
                <a:ext uri="{FF2B5EF4-FFF2-40B4-BE49-F238E27FC236}">
                  <a16:creationId xmlns:a16="http://schemas.microsoft.com/office/drawing/2014/main" id="{4BF931F1-2615-4550-976F-7C9DC02A28A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E92571D-BB57-4985-9B26-A1B361CA5BFE}"/>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535A722-F60D-4E3D-A55C-21F8ABA01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TextBox 7">
              <a:extLst>
                <a:ext uri="{FF2B5EF4-FFF2-40B4-BE49-F238E27FC236}">
                  <a16:creationId xmlns:a16="http://schemas.microsoft.com/office/drawing/2014/main" id="{F6F835EC-E43D-4FBB-B19D-EC9CC07D5358}"/>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History   </a:t>
              </a:r>
              <a:endParaRPr lang="en-GB" dirty="0"/>
            </a:p>
          </p:txBody>
        </p:sp>
        <p:sp>
          <p:nvSpPr>
            <p:cNvPr id="9" name="Rectangle 8">
              <a:extLst>
                <a:ext uri="{FF2B5EF4-FFF2-40B4-BE49-F238E27FC236}">
                  <a16:creationId xmlns:a16="http://schemas.microsoft.com/office/drawing/2014/main" id="{F3586852-4E76-498F-90DC-8070C8ED575B}"/>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61486C8-5FBE-45FC-B5B2-B83A87D72E42}"/>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Tuesday 2</a:t>
              </a:r>
              <a:r>
                <a:rPr lang="en-GB" sz="2800" baseline="30000" dirty="0"/>
                <a:t>nd</a:t>
              </a:r>
              <a:r>
                <a:rPr lang="en-GB" sz="2800" dirty="0"/>
                <a:t> March 2021  </a:t>
              </a:r>
              <a:endParaRPr lang="en-GB" dirty="0"/>
            </a:p>
          </p:txBody>
        </p:sp>
        <p:pic>
          <p:nvPicPr>
            <p:cNvPr id="11" name="Picture 10">
              <a:extLst>
                <a:ext uri="{FF2B5EF4-FFF2-40B4-BE49-F238E27FC236}">
                  <a16:creationId xmlns:a16="http://schemas.microsoft.com/office/drawing/2014/main" id="{2FD22C9D-3ADD-4C59-9715-2EB0B199C137}"/>
                </a:ext>
              </a:extLst>
            </p:cNvPr>
            <p:cNvPicPr>
              <a:picLocks noChangeAspect="1"/>
            </p:cNvPicPr>
            <p:nvPr/>
          </p:nvPicPr>
          <p:blipFill>
            <a:blip r:embed="rId3"/>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815ADF08-8B23-4846-854B-2B8634135543}"/>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78AAD24-DBE6-4E47-B9EA-65ECFD4B7639}"/>
                </a:ext>
              </a:extLst>
            </p:cNvPr>
            <p:cNvSpPr txBox="1"/>
            <p:nvPr/>
          </p:nvSpPr>
          <p:spPr>
            <a:xfrm>
              <a:off x="635485" y="2832960"/>
              <a:ext cx="10429593" cy="1323439"/>
            </a:xfrm>
            <a:prstGeom prst="rect">
              <a:avLst/>
            </a:prstGeom>
            <a:noFill/>
          </p:spPr>
          <p:txBody>
            <a:bodyPr wrap="square" rtlCol="0">
              <a:spAutoFit/>
            </a:bodyPr>
            <a:lstStyle/>
            <a:p>
              <a:r>
                <a:rPr lang="en-GB" sz="4000" dirty="0"/>
                <a:t>L.O. To be able answer questions about a historical artefact.</a:t>
              </a:r>
            </a:p>
          </p:txBody>
        </p:sp>
        <p:pic>
          <p:nvPicPr>
            <p:cNvPr id="14" name="Picture 13">
              <a:extLst>
                <a:ext uri="{FF2B5EF4-FFF2-40B4-BE49-F238E27FC236}">
                  <a16:creationId xmlns:a16="http://schemas.microsoft.com/office/drawing/2014/main" id="{62DF04C5-88E6-47FF-B761-25D76794AD71}"/>
                </a:ext>
              </a:extLst>
            </p:cNvPr>
            <p:cNvPicPr>
              <a:picLocks noChangeAspect="1"/>
            </p:cNvPicPr>
            <p:nvPr/>
          </p:nvPicPr>
          <p:blipFill>
            <a:blip r:embed="rId4"/>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327910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br>
              <a:rPr lang="en-GB" dirty="0"/>
            </a:br>
            <a:endParaRPr lang="en-GB" dirty="0"/>
          </a:p>
        </p:txBody>
      </p:sp>
      <p:sp>
        <p:nvSpPr>
          <p:cNvPr id="18" name="TextBox 17"/>
          <p:cNvSpPr txBox="1"/>
          <p:nvPr/>
        </p:nvSpPr>
        <p:spPr>
          <a:xfrm>
            <a:off x="73573" y="1114097"/>
            <a:ext cx="2238084" cy="400110"/>
          </a:xfrm>
          <a:prstGeom prst="rect">
            <a:avLst/>
          </a:prstGeom>
          <a:noFill/>
        </p:spPr>
        <p:txBody>
          <a:bodyPr wrap="square" rtlCol="0">
            <a:spAutoFit/>
          </a:bodyPr>
          <a:lstStyle/>
          <a:p>
            <a:pPr algn="ctr"/>
            <a:r>
              <a:rPr lang="en-GB" sz="2000" dirty="0"/>
              <a:t>.</a:t>
            </a:r>
          </a:p>
        </p:txBody>
      </p:sp>
      <p:sp>
        <p:nvSpPr>
          <p:cNvPr id="2" name="TextBox 1"/>
          <p:cNvSpPr txBox="1"/>
          <p:nvPr/>
        </p:nvSpPr>
        <p:spPr>
          <a:xfrm>
            <a:off x="3203575" y="192520"/>
            <a:ext cx="5697451" cy="830997"/>
          </a:xfrm>
          <a:prstGeom prst="rect">
            <a:avLst/>
          </a:prstGeom>
          <a:noFill/>
        </p:spPr>
        <p:txBody>
          <a:bodyPr wrap="square" rtlCol="0">
            <a:spAutoFit/>
          </a:bodyPr>
          <a:lstStyle/>
          <a:p>
            <a:r>
              <a:rPr lang="en-GB" sz="4800" dirty="0"/>
              <a:t> Egyptian Pyramids </a:t>
            </a:r>
          </a:p>
        </p:txBody>
      </p:sp>
      <p:sp>
        <p:nvSpPr>
          <p:cNvPr id="3" name="Rectangle 2"/>
          <p:cNvSpPr/>
          <p:nvPr/>
        </p:nvSpPr>
        <p:spPr>
          <a:xfrm>
            <a:off x="155575" y="1314152"/>
            <a:ext cx="6619694" cy="5786199"/>
          </a:xfrm>
          <a:prstGeom prst="rect">
            <a:avLst/>
          </a:prstGeom>
        </p:spPr>
        <p:txBody>
          <a:bodyPr wrap="square">
            <a:spAutoFit/>
          </a:bodyPr>
          <a:lstStyle/>
          <a:p>
            <a:r>
              <a:rPr lang="en-GB" sz="3200" dirty="0">
                <a:solidFill>
                  <a:srgbClr val="414141"/>
                </a:solidFill>
              </a:rPr>
              <a:t>In Ancient Egypt, the pyramids were impressive structures used as tombs for the burial of pharaohs, alongside their greatest treasures. The Egyptians believed it was important that the pharaoh’s memories were kept alive, even after death. This they called “afterlife”. The three </a:t>
            </a:r>
            <a:r>
              <a:rPr lang="en-GB" sz="3200" dirty="0" err="1">
                <a:solidFill>
                  <a:srgbClr val="414141"/>
                </a:solidFill>
              </a:rPr>
              <a:t>pyamids</a:t>
            </a:r>
            <a:r>
              <a:rPr lang="en-GB" sz="3200" dirty="0">
                <a:solidFill>
                  <a:srgbClr val="414141"/>
                </a:solidFill>
              </a:rPr>
              <a:t> were build more the 4500 years ago for threes kings. </a:t>
            </a:r>
            <a:r>
              <a:rPr lang="en-GB" sz="3200" dirty="0" err="1">
                <a:solidFill>
                  <a:srgbClr val="414141"/>
                </a:solidFill>
              </a:rPr>
              <a:t>Khufu,Khafre</a:t>
            </a:r>
            <a:r>
              <a:rPr lang="en-GB" sz="3200" dirty="0">
                <a:solidFill>
                  <a:srgbClr val="414141"/>
                </a:solidFill>
              </a:rPr>
              <a:t> and </a:t>
            </a:r>
            <a:r>
              <a:rPr lang="en-GB" sz="3200" dirty="0" err="1">
                <a:solidFill>
                  <a:srgbClr val="414141"/>
                </a:solidFill>
              </a:rPr>
              <a:t>Menkaura</a:t>
            </a:r>
            <a:r>
              <a:rPr lang="en-GB" sz="3200" dirty="0">
                <a:solidFill>
                  <a:srgbClr val="414141"/>
                </a:solidFill>
              </a:rPr>
              <a:t>.</a:t>
            </a:r>
          </a:p>
          <a:p>
            <a:endParaRPr lang="en-GB" dirty="0">
              <a:solidFill>
                <a:srgbClr val="414141"/>
              </a:solidFill>
              <a:latin typeface="chelsea market"/>
            </a:endParaRPr>
          </a:p>
        </p:txBody>
      </p:sp>
      <p:sp>
        <p:nvSpPr>
          <p:cNvPr id="4" name="Rectangle 3"/>
          <p:cNvSpPr/>
          <p:nvPr/>
        </p:nvSpPr>
        <p:spPr>
          <a:xfrm>
            <a:off x="7141578" y="5422404"/>
            <a:ext cx="4256328" cy="961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414141"/>
                </a:solidFill>
              </a:rPr>
              <a:t>Some of the pyramids have survived for thousands of years and provide important clues about life in Ancient Egypt.</a:t>
            </a:r>
            <a:endParaRPr lang="en-GB" dirty="0"/>
          </a:p>
        </p:txBody>
      </p:sp>
      <p:pic>
        <p:nvPicPr>
          <p:cNvPr id="5" name="Picture 4"/>
          <p:cNvPicPr>
            <a:picLocks noChangeAspect="1"/>
          </p:cNvPicPr>
          <p:nvPr/>
        </p:nvPicPr>
        <p:blipFill>
          <a:blip r:embed="rId2"/>
          <a:stretch>
            <a:fillRect/>
          </a:stretch>
        </p:blipFill>
        <p:spPr>
          <a:xfrm>
            <a:off x="7048981" y="1998168"/>
            <a:ext cx="4173911" cy="3130433"/>
          </a:xfrm>
          <a:prstGeom prst="rect">
            <a:avLst/>
          </a:prstGeom>
        </p:spPr>
      </p:pic>
    </p:spTree>
    <p:extLst>
      <p:ext uri="{BB962C8B-B14F-4D97-AF65-F5344CB8AC3E}">
        <p14:creationId xmlns:p14="http://schemas.microsoft.com/office/powerpoint/2010/main" val="1443796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3366655" y="457201"/>
            <a:ext cx="5683827" cy="584775"/>
          </a:xfrm>
          <a:prstGeom prst="rect">
            <a:avLst/>
          </a:prstGeom>
          <a:noFill/>
        </p:spPr>
        <p:txBody>
          <a:bodyPr wrap="square" rtlCol="0">
            <a:spAutoFit/>
          </a:bodyPr>
          <a:lstStyle/>
          <a:p>
            <a:r>
              <a:rPr lang="en-GB" sz="3200" dirty="0"/>
              <a:t>How were the Pyramids built?</a:t>
            </a:r>
          </a:p>
        </p:txBody>
      </p:sp>
      <p:sp>
        <p:nvSpPr>
          <p:cNvPr id="5" name="Rectangle 4"/>
          <p:cNvSpPr/>
          <p:nvPr/>
        </p:nvSpPr>
        <p:spPr>
          <a:xfrm>
            <a:off x="612775" y="1273755"/>
            <a:ext cx="9850870" cy="923330"/>
          </a:xfrm>
          <a:prstGeom prst="rect">
            <a:avLst/>
          </a:prstGeom>
        </p:spPr>
        <p:txBody>
          <a:bodyPr wrap="square">
            <a:spAutoFit/>
          </a:bodyPr>
          <a:lstStyle/>
          <a:p>
            <a:r>
              <a:rPr lang="en-GB" dirty="0">
                <a:solidFill>
                  <a:srgbClr val="202124"/>
                </a:solidFill>
              </a:rPr>
              <a:t>It is believed that thousands of slaves used to cut up the large blocks of limestone and then slowly moved them up the pyramid on ramps. The pyramid would get slowly built, one block at a time. Scientists estimate it took at least 20,000 workers over 23 years to build the Great Pyramid of Giza</a:t>
            </a:r>
            <a:r>
              <a:rPr lang="en-GB" dirty="0">
                <a:solidFill>
                  <a:srgbClr val="202124"/>
                </a:solidFill>
                <a:latin typeface="arial" panose="020B0604020202020204" pitchFamily="34" charset="0"/>
              </a:rPr>
              <a:t>.</a:t>
            </a:r>
            <a:endParaRPr lang="en-GB" dirty="0"/>
          </a:p>
        </p:txBody>
      </p:sp>
      <p:sp>
        <p:nvSpPr>
          <p:cNvPr id="7" name="AutoShape 2" descr="Image result for how the pyramids were built part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stretch>
            <a:fillRect/>
          </a:stretch>
        </p:blipFill>
        <p:spPr>
          <a:xfrm>
            <a:off x="460375" y="3800474"/>
            <a:ext cx="3269961" cy="2314691"/>
          </a:xfrm>
          <a:prstGeom prst="rect">
            <a:avLst/>
          </a:prstGeom>
        </p:spPr>
      </p:pic>
      <p:pic>
        <p:nvPicPr>
          <p:cNvPr id="10" name="Picture 9"/>
          <p:cNvPicPr>
            <a:picLocks noChangeAspect="1"/>
          </p:cNvPicPr>
          <p:nvPr/>
        </p:nvPicPr>
        <p:blipFill>
          <a:blip r:embed="rId3"/>
          <a:stretch>
            <a:fillRect/>
          </a:stretch>
        </p:blipFill>
        <p:spPr>
          <a:xfrm>
            <a:off x="8809881" y="3384837"/>
            <a:ext cx="2695887" cy="2589935"/>
          </a:xfrm>
          <a:prstGeom prst="rect">
            <a:avLst/>
          </a:prstGeom>
        </p:spPr>
      </p:pic>
      <p:pic>
        <p:nvPicPr>
          <p:cNvPr id="11" name="Picture 10"/>
          <p:cNvPicPr>
            <a:picLocks noChangeAspect="1"/>
          </p:cNvPicPr>
          <p:nvPr/>
        </p:nvPicPr>
        <p:blipFill>
          <a:blip r:embed="rId4"/>
          <a:stretch>
            <a:fillRect/>
          </a:stretch>
        </p:blipFill>
        <p:spPr>
          <a:xfrm>
            <a:off x="4398628" y="3960940"/>
            <a:ext cx="3488071" cy="2193910"/>
          </a:xfrm>
          <a:prstGeom prst="rect">
            <a:avLst/>
          </a:prstGeom>
        </p:spPr>
      </p:pic>
    </p:spTree>
    <p:extLst>
      <p:ext uri="{BB962C8B-B14F-4D97-AF65-F5344CB8AC3E}">
        <p14:creationId xmlns:p14="http://schemas.microsoft.com/office/powerpoint/2010/main" val="1456112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3616037" y="284671"/>
            <a:ext cx="5683827" cy="584775"/>
          </a:xfrm>
          <a:prstGeom prst="rect">
            <a:avLst/>
          </a:prstGeom>
          <a:noFill/>
        </p:spPr>
        <p:txBody>
          <a:bodyPr wrap="square" rtlCol="0">
            <a:spAutoFit/>
          </a:bodyPr>
          <a:lstStyle/>
          <a:p>
            <a:r>
              <a:rPr lang="en-GB" sz="3200" dirty="0"/>
              <a:t>What inside the Pyramids</a:t>
            </a:r>
          </a:p>
        </p:txBody>
      </p:sp>
      <p:sp>
        <p:nvSpPr>
          <p:cNvPr id="5" name="Rectangle 4"/>
          <p:cNvSpPr/>
          <p:nvPr/>
        </p:nvSpPr>
        <p:spPr>
          <a:xfrm>
            <a:off x="612775" y="1273755"/>
            <a:ext cx="9850870" cy="369332"/>
          </a:xfrm>
          <a:prstGeom prst="rect">
            <a:avLst/>
          </a:prstGeom>
        </p:spPr>
        <p:txBody>
          <a:bodyPr wrap="square">
            <a:spAutoFit/>
          </a:bodyPr>
          <a:lstStyle/>
          <a:p>
            <a:r>
              <a:rPr lang="en-GB" dirty="0">
                <a:solidFill>
                  <a:srgbClr val="202124"/>
                </a:solidFill>
              </a:rPr>
              <a:t>I</a:t>
            </a:r>
            <a:endParaRPr lang="en-GB" dirty="0"/>
          </a:p>
        </p:txBody>
      </p:sp>
      <p:sp>
        <p:nvSpPr>
          <p:cNvPr id="7" name="AutoShape 2" descr="Image result for how the pyramids were built part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a:blip r:embed="rId2"/>
          <a:stretch>
            <a:fillRect/>
          </a:stretch>
        </p:blipFill>
        <p:spPr>
          <a:xfrm>
            <a:off x="460375" y="1190112"/>
            <a:ext cx="2130425" cy="2757657"/>
          </a:xfrm>
          <a:prstGeom prst="rect">
            <a:avLst/>
          </a:prstGeom>
        </p:spPr>
      </p:pic>
      <p:pic>
        <p:nvPicPr>
          <p:cNvPr id="6" name="Picture 5"/>
          <p:cNvPicPr>
            <a:picLocks noChangeAspect="1"/>
          </p:cNvPicPr>
          <p:nvPr/>
        </p:nvPicPr>
        <p:blipFill>
          <a:blip r:embed="rId3"/>
          <a:stretch>
            <a:fillRect/>
          </a:stretch>
        </p:blipFill>
        <p:spPr>
          <a:xfrm>
            <a:off x="3609757" y="1310166"/>
            <a:ext cx="3856905" cy="2483847"/>
          </a:xfrm>
          <a:prstGeom prst="rect">
            <a:avLst/>
          </a:prstGeom>
        </p:spPr>
      </p:pic>
      <p:sp>
        <p:nvSpPr>
          <p:cNvPr id="13" name="Rectangle 12"/>
          <p:cNvSpPr/>
          <p:nvPr/>
        </p:nvSpPr>
        <p:spPr>
          <a:xfrm>
            <a:off x="612774" y="4524773"/>
            <a:ext cx="9746961" cy="1938992"/>
          </a:xfrm>
          <a:prstGeom prst="rect">
            <a:avLst/>
          </a:prstGeom>
        </p:spPr>
        <p:txBody>
          <a:bodyPr wrap="square">
            <a:spAutoFit/>
          </a:bodyPr>
          <a:lstStyle/>
          <a:p>
            <a:pPr algn="ctr"/>
            <a:r>
              <a:rPr lang="en-GB" sz="2400" dirty="0"/>
              <a:t>Deep inside the pyramids, lies the Pharaoh's burial chamber - which would be filled with treasure and items for the Pharaoh to use in the afterlife. The walls were often covered with carvings and paintings telling a story of their life.. Near the Pharaoh's chamber would be other rooms where family members and servants were buried.</a:t>
            </a:r>
          </a:p>
        </p:txBody>
      </p:sp>
      <p:pic>
        <p:nvPicPr>
          <p:cNvPr id="14" name="Picture 13"/>
          <p:cNvPicPr>
            <a:picLocks noChangeAspect="1"/>
          </p:cNvPicPr>
          <p:nvPr/>
        </p:nvPicPr>
        <p:blipFill>
          <a:blip r:embed="rId4"/>
          <a:stretch>
            <a:fillRect/>
          </a:stretch>
        </p:blipFill>
        <p:spPr>
          <a:xfrm>
            <a:off x="8530936" y="1190112"/>
            <a:ext cx="2790394" cy="2723956"/>
          </a:xfrm>
          <a:prstGeom prst="rect">
            <a:avLst/>
          </a:prstGeom>
        </p:spPr>
      </p:pic>
    </p:spTree>
    <p:extLst>
      <p:ext uri="{BB962C8B-B14F-4D97-AF65-F5344CB8AC3E}">
        <p14:creationId xmlns:p14="http://schemas.microsoft.com/office/powerpoint/2010/main" val="390634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2088574" y="465138"/>
            <a:ext cx="8239990" cy="1077218"/>
          </a:xfrm>
          <a:prstGeom prst="rect">
            <a:avLst/>
          </a:prstGeom>
          <a:noFill/>
        </p:spPr>
        <p:txBody>
          <a:bodyPr wrap="square" rtlCol="0">
            <a:spAutoFit/>
          </a:bodyPr>
          <a:lstStyle/>
          <a:p>
            <a:r>
              <a:rPr lang="en-GB" sz="3200" dirty="0"/>
              <a:t>How and Why and How the Pyramids were built?</a:t>
            </a:r>
          </a:p>
        </p:txBody>
      </p:sp>
      <p:sp>
        <p:nvSpPr>
          <p:cNvPr id="2" name="Rectangle 1"/>
          <p:cNvSpPr/>
          <p:nvPr/>
        </p:nvSpPr>
        <p:spPr>
          <a:xfrm>
            <a:off x="6510437" y="5509553"/>
            <a:ext cx="4906984" cy="369332"/>
          </a:xfrm>
          <a:prstGeom prst="rect">
            <a:avLst/>
          </a:prstGeom>
        </p:spPr>
        <p:txBody>
          <a:bodyPr wrap="none">
            <a:spAutoFit/>
          </a:bodyPr>
          <a:lstStyle/>
          <a:p>
            <a:r>
              <a:rPr lang="en-GB" dirty="0">
                <a:hlinkClick r:id="rId2"/>
              </a:rPr>
              <a:t>https://www.youtube.com/watch?v=52V9jmrgSbI</a:t>
            </a:r>
            <a:r>
              <a:rPr lang="en-GB" dirty="0"/>
              <a:t> </a:t>
            </a:r>
          </a:p>
        </p:txBody>
      </p:sp>
      <p:pic>
        <p:nvPicPr>
          <p:cNvPr id="1026" name="Picture 2" descr="Image result for how the pyramids were built k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437" y="1878542"/>
            <a:ext cx="4829074" cy="27163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2775" y="5509553"/>
            <a:ext cx="4938468" cy="369332"/>
          </a:xfrm>
          <a:prstGeom prst="rect">
            <a:avLst/>
          </a:prstGeom>
        </p:spPr>
        <p:txBody>
          <a:bodyPr wrap="none">
            <a:spAutoFit/>
          </a:bodyPr>
          <a:lstStyle/>
          <a:p>
            <a:r>
              <a:rPr lang="en-GB" dirty="0">
                <a:hlinkClick r:id="rId4"/>
              </a:rPr>
              <a:t>https://www.youtube.com/watch?v=7GjLBj2RyMs</a:t>
            </a:r>
            <a:r>
              <a:rPr lang="en-GB" dirty="0"/>
              <a:t> </a:t>
            </a:r>
          </a:p>
        </p:txBody>
      </p:sp>
      <p:sp>
        <p:nvSpPr>
          <p:cNvPr id="6" name="AutoShape 4" descr="https://i.ytimg.com/an_webp/7GjLBj2RyMs/mqdefault_6s.webp?du=3000&amp;sqp=CNKBtIEG&amp;rs=AOn4CLDlG0yWP2npzi39tp2BU-nXO9LH3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5"/>
          <a:stretch>
            <a:fillRect/>
          </a:stretch>
        </p:blipFill>
        <p:spPr>
          <a:xfrm>
            <a:off x="460375" y="1878542"/>
            <a:ext cx="4906247" cy="2759764"/>
          </a:xfrm>
          <a:prstGeom prst="rect">
            <a:avLst/>
          </a:prstGeom>
        </p:spPr>
      </p:pic>
    </p:spTree>
    <p:extLst>
      <p:ext uri="{BB962C8B-B14F-4D97-AF65-F5344CB8AC3E}">
        <p14:creationId xmlns:p14="http://schemas.microsoft.com/office/powerpoint/2010/main" val="1075297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br>
              <a:rPr lang="en-GB" dirty="0"/>
            </a:br>
            <a:endParaRPr lang="en-GB" dirty="0"/>
          </a:p>
        </p:txBody>
      </p:sp>
      <p:sp>
        <p:nvSpPr>
          <p:cNvPr id="18" name="TextBox 17"/>
          <p:cNvSpPr txBox="1"/>
          <p:nvPr/>
        </p:nvSpPr>
        <p:spPr>
          <a:xfrm>
            <a:off x="73573" y="1114097"/>
            <a:ext cx="2238084" cy="400110"/>
          </a:xfrm>
          <a:prstGeom prst="rect">
            <a:avLst/>
          </a:prstGeom>
          <a:noFill/>
        </p:spPr>
        <p:txBody>
          <a:bodyPr wrap="square" rtlCol="0">
            <a:spAutoFit/>
          </a:bodyPr>
          <a:lstStyle/>
          <a:p>
            <a:pPr algn="ctr"/>
            <a:r>
              <a:rPr lang="en-GB" sz="2000" dirty="0"/>
              <a:t>.</a:t>
            </a:r>
          </a:p>
        </p:txBody>
      </p:sp>
      <p:pic>
        <p:nvPicPr>
          <p:cNvPr id="2050" name="Picture 2" descr="The earliest Egyptian burials were simple pit tombs, but over time a more elaborate type&#10;of “house tomb” emerged called a ..."/>
          <p:cNvPicPr>
            <a:picLocks noChangeAspect="1" noChangeArrowheads="1"/>
          </p:cNvPicPr>
          <p:nvPr/>
        </p:nvPicPr>
        <p:blipFill rotWithShape="1">
          <a:blip r:embed="rId2">
            <a:extLst>
              <a:ext uri="{28A0092B-C50C-407E-A947-70E740481C1C}">
                <a14:useLocalDpi xmlns:a14="http://schemas.microsoft.com/office/drawing/2010/main" val="0"/>
              </a:ext>
            </a:extLst>
          </a:blip>
          <a:srcRect l="1502" t="14579" r="2424" b="28437"/>
          <a:stretch/>
        </p:blipFill>
        <p:spPr bwMode="auto">
          <a:xfrm>
            <a:off x="6321852" y="1923864"/>
            <a:ext cx="5562345" cy="24769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t="9055" r="3454" b="19371"/>
          <a:stretch/>
        </p:blipFill>
        <p:spPr>
          <a:xfrm>
            <a:off x="307975" y="1877565"/>
            <a:ext cx="4533469" cy="2523281"/>
          </a:xfrm>
          <a:prstGeom prst="rect">
            <a:avLst/>
          </a:prstGeom>
        </p:spPr>
      </p:pic>
      <p:sp>
        <p:nvSpPr>
          <p:cNvPr id="7" name="TextBox 6"/>
          <p:cNvSpPr txBox="1"/>
          <p:nvPr/>
        </p:nvSpPr>
        <p:spPr>
          <a:xfrm>
            <a:off x="1406416" y="160337"/>
            <a:ext cx="9167149" cy="1815882"/>
          </a:xfrm>
          <a:prstGeom prst="rect">
            <a:avLst/>
          </a:prstGeom>
          <a:noFill/>
        </p:spPr>
        <p:txBody>
          <a:bodyPr wrap="square" rtlCol="0">
            <a:spAutoFit/>
          </a:bodyPr>
          <a:lstStyle/>
          <a:p>
            <a:r>
              <a:rPr lang="en-GB" sz="2800" dirty="0"/>
              <a:t>Before pyramids were built the pharaohs and nobles were buried in chamber below flat topped buildings call mastabas. These  were made of mud bricks but this was not very practical.</a:t>
            </a:r>
          </a:p>
        </p:txBody>
      </p:sp>
      <p:pic>
        <p:nvPicPr>
          <p:cNvPr id="2052" name="Picture 4" descr="The earliest Mastabas were made of mud brick, a readily available material; but&#10;Egyptian tombs were supposed to last an et..."/>
          <p:cNvPicPr>
            <a:picLocks noChangeAspect="1" noChangeArrowheads="1"/>
          </p:cNvPicPr>
          <p:nvPr/>
        </p:nvPicPr>
        <p:blipFill rotWithShape="1">
          <a:blip r:embed="rId4">
            <a:extLst>
              <a:ext uri="{28A0092B-C50C-407E-A947-70E740481C1C}">
                <a14:useLocalDpi xmlns:a14="http://schemas.microsoft.com/office/drawing/2010/main" val="0"/>
              </a:ext>
            </a:extLst>
          </a:blip>
          <a:srcRect r="88" b="20053"/>
          <a:stretch/>
        </p:blipFill>
        <p:spPr bwMode="auto">
          <a:xfrm>
            <a:off x="3537449" y="4700097"/>
            <a:ext cx="2377213" cy="1428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what is the earliest egyptian burily sit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60375" y="4693684"/>
            <a:ext cx="2561689" cy="1440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32520" y="4675494"/>
            <a:ext cx="5451677" cy="1477328"/>
          </a:xfrm>
          <a:prstGeom prst="rect">
            <a:avLst/>
          </a:prstGeom>
        </p:spPr>
        <p:txBody>
          <a:bodyPr wrap="square">
            <a:spAutoFit/>
          </a:bodyPr>
          <a:lstStyle/>
          <a:p>
            <a:r>
              <a:rPr lang="en-GB" dirty="0"/>
              <a:t>The burial chambers were lined with wood and often decorated with paintings. As time went on, the chambers became more complex and would include a small ‘chapel’. At ground level, there were rooms where offerings were left for the deceased.</a:t>
            </a:r>
            <a:endParaRPr lang="en-GB" altLang="en-US" dirty="0">
              <a:solidFill>
                <a:schemeClr val="bg1"/>
              </a:solidFill>
              <a:latin typeface="Twinkl" pitchFamily="2" charset="0"/>
            </a:endParaRPr>
          </a:p>
        </p:txBody>
      </p:sp>
    </p:spTree>
    <p:extLst>
      <p:ext uri="{BB962C8B-B14F-4D97-AF65-F5344CB8AC3E}">
        <p14:creationId xmlns:p14="http://schemas.microsoft.com/office/powerpoint/2010/main" val="2926683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br>
              <a:rPr lang="en-GB" dirty="0"/>
            </a:br>
            <a:endParaRPr lang="en-GB" dirty="0"/>
          </a:p>
        </p:txBody>
      </p:sp>
      <p:sp>
        <p:nvSpPr>
          <p:cNvPr id="18" name="TextBox 17"/>
          <p:cNvSpPr txBox="1"/>
          <p:nvPr/>
        </p:nvSpPr>
        <p:spPr>
          <a:xfrm>
            <a:off x="73573" y="1114097"/>
            <a:ext cx="2238084" cy="400110"/>
          </a:xfrm>
          <a:prstGeom prst="rect">
            <a:avLst/>
          </a:prstGeom>
          <a:noFill/>
        </p:spPr>
        <p:txBody>
          <a:bodyPr wrap="square" rtlCol="0">
            <a:spAutoFit/>
          </a:bodyPr>
          <a:lstStyle/>
          <a:p>
            <a:pPr algn="ctr"/>
            <a:r>
              <a:rPr lang="en-GB" sz="2000" dirty="0"/>
              <a:t>.</a:t>
            </a:r>
          </a:p>
        </p:txBody>
      </p:sp>
      <p:sp>
        <p:nvSpPr>
          <p:cNvPr id="2" name="AutoShape 2" descr="Image result for what is the earliest egyptian pyramids buil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2"/>
          <a:stretch>
            <a:fillRect/>
          </a:stretch>
        </p:blipFill>
        <p:spPr>
          <a:xfrm>
            <a:off x="3929955" y="1165294"/>
            <a:ext cx="4337306" cy="2437015"/>
          </a:xfrm>
          <a:prstGeom prst="rect">
            <a:avLst/>
          </a:prstGeom>
        </p:spPr>
      </p:pic>
      <p:sp>
        <p:nvSpPr>
          <p:cNvPr id="8" name="TextBox 7"/>
          <p:cNvSpPr txBox="1"/>
          <p:nvPr/>
        </p:nvSpPr>
        <p:spPr>
          <a:xfrm>
            <a:off x="460375" y="1266497"/>
            <a:ext cx="2003103" cy="2585323"/>
          </a:xfrm>
          <a:prstGeom prst="rect">
            <a:avLst/>
          </a:prstGeom>
          <a:noFill/>
        </p:spPr>
        <p:txBody>
          <a:bodyPr wrap="square" rtlCol="0">
            <a:spAutoFit/>
          </a:bodyPr>
          <a:lstStyle/>
          <a:p>
            <a:r>
              <a:rPr lang="en-GB" dirty="0"/>
              <a:t>Today in Egypt, there are about  5O pyramids still standing. We are going to look at what happens over the ages and how the pyramids chance.</a:t>
            </a:r>
          </a:p>
        </p:txBody>
      </p:sp>
      <p:sp>
        <p:nvSpPr>
          <p:cNvPr id="11" name="TextBox 10"/>
          <p:cNvSpPr txBox="1"/>
          <p:nvPr/>
        </p:nvSpPr>
        <p:spPr>
          <a:xfrm>
            <a:off x="1618909" y="268220"/>
            <a:ext cx="9262155" cy="646331"/>
          </a:xfrm>
          <a:prstGeom prst="rect">
            <a:avLst/>
          </a:prstGeom>
          <a:noFill/>
        </p:spPr>
        <p:txBody>
          <a:bodyPr wrap="square" rtlCol="0">
            <a:spAutoFit/>
          </a:bodyPr>
          <a:lstStyle/>
          <a:p>
            <a:r>
              <a:rPr lang="en-GB" sz="3600" dirty="0"/>
              <a:t>Lets take a closer look at the Pyramids over time.</a:t>
            </a:r>
          </a:p>
        </p:txBody>
      </p:sp>
      <p:sp>
        <p:nvSpPr>
          <p:cNvPr id="4" name="TextBox 3"/>
          <p:cNvSpPr txBox="1"/>
          <p:nvPr/>
        </p:nvSpPr>
        <p:spPr>
          <a:xfrm>
            <a:off x="4113643" y="3759487"/>
            <a:ext cx="4735717" cy="646331"/>
          </a:xfrm>
          <a:prstGeom prst="rect">
            <a:avLst/>
          </a:prstGeom>
          <a:noFill/>
        </p:spPr>
        <p:txBody>
          <a:bodyPr wrap="square" rtlCol="0">
            <a:spAutoFit/>
          </a:bodyPr>
          <a:lstStyle/>
          <a:p>
            <a:r>
              <a:rPr lang="en-GB" sz="3600" dirty="0"/>
              <a:t>The stepped pyramid</a:t>
            </a:r>
          </a:p>
        </p:txBody>
      </p:sp>
      <p:sp>
        <p:nvSpPr>
          <p:cNvPr id="5" name="Rectangle 4"/>
          <p:cNvSpPr/>
          <p:nvPr/>
        </p:nvSpPr>
        <p:spPr>
          <a:xfrm>
            <a:off x="307975" y="4847282"/>
            <a:ext cx="11884025" cy="1569660"/>
          </a:xfrm>
          <a:prstGeom prst="rect">
            <a:avLst/>
          </a:prstGeom>
        </p:spPr>
        <p:txBody>
          <a:bodyPr wrap="square">
            <a:spAutoFit/>
          </a:bodyPr>
          <a:lstStyle/>
          <a:p>
            <a:r>
              <a:rPr lang="en-GB" sz="2400" dirty="0">
                <a:solidFill>
                  <a:srgbClr val="333333"/>
                </a:solidFill>
              </a:rPr>
              <a:t>The Step Pyramid was built in 2630 B.C in Saqqara and is the earliest pyramid build, the pyramid is still there today. It was the burial place of King </a:t>
            </a:r>
            <a:r>
              <a:rPr lang="en-GB" sz="2400" dirty="0" err="1">
                <a:solidFill>
                  <a:srgbClr val="333333"/>
                </a:solidFill>
              </a:rPr>
              <a:t>Djoser</a:t>
            </a:r>
            <a:r>
              <a:rPr lang="en-GB" sz="2400" dirty="0">
                <a:solidFill>
                  <a:srgbClr val="333333"/>
                </a:solidFill>
              </a:rPr>
              <a:t>. The pyramid was actually a </a:t>
            </a:r>
            <a:r>
              <a:rPr lang="en-GB" sz="2400" dirty="0" err="1">
                <a:solidFill>
                  <a:srgbClr val="333333"/>
                </a:solidFill>
              </a:rPr>
              <a:t>mastaba</a:t>
            </a:r>
            <a:r>
              <a:rPr lang="en-GB" sz="2400" dirty="0">
                <a:solidFill>
                  <a:srgbClr val="333333"/>
                </a:solidFill>
              </a:rPr>
              <a:t>, which </a:t>
            </a:r>
            <a:r>
              <a:rPr lang="en-GB" sz="2400" dirty="0" err="1">
                <a:solidFill>
                  <a:srgbClr val="333333"/>
                </a:solidFill>
              </a:rPr>
              <a:t>Djoser</a:t>
            </a:r>
            <a:r>
              <a:rPr lang="en-GB" sz="2400" dirty="0">
                <a:solidFill>
                  <a:srgbClr val="333333"/>
                </a:solidFill>
              </a:rPr>
              <a:t> added rose in six giant steps.</a:t>
            </a:r>
          </a:p>
          <a:p>
            <a:r>
              <a:rPr lang="en-GB" sz="2400" dirty="0">
                <a:solidFill>
                  <a:srgbClr val="333333"/>
                </a:solidFill>
              </a:rPr>
              <a:t>These steps were meant as a huge stairway for King </a:t>
            </a:r>
            <a:r>
              <a:rPr lang="en-GB" sz="2400" dirty="0" err="1">
                <a:solidFill>
                  <a:srgbClr val="333333"/>
                </a:solidFill>
              </a:rPr>
              <a:t>Djoser</a:t>
            </a:r>
            <a:r>
              <a:rPr lang="en-GB" sz="2400" dirty="0">
                <a:solidFill>
                  <a:srgbClr val="333333"/>
                </a:solidFill>
              </a:rPr>
              <a:t> to climb up to join Ra, the sun-god</a:t>
            </a:r>
            <a:r>
              <a:rPr lang="en-GB" dirty="0">
                <a:solidFill>
                  <a:srgbClr val="333333"/>
                </a:solidFill>
                <a:latin typeface="Lato"/>
              </a:rPr>
              <a:t>.</a:t>
            </a:r>
            <a:endParaRPr lang="en-GB" b="0" i="0" u="none" strike="noStrike" dirty="0">
              <a:solidFill>
                <a:srgbClr val="333333"/>
              </a:solidFill>
              <a:effectLst/>
              <a:latin typeface="Lato"/>
            </a:endParaRPr>
          </a:p>
        </p:txBody>
      </p:sp>
    </p:spTree>
    <p:extLst>
      <p:ext uri="{BB962C8B-B14F-4D97-AF65-F5344CB8AC3E}">
        <p14:creationId xmlns:p14="http://schemas.microsoft.com/office/powerpoint/2010/main" val="1544940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3332480" y="447040"/>
            <a:ext cx="5496560" cy="1015663"/>
          </a:xfrm>
          <a:prstGeom prst="rect">
            <a:avLst/>
          </a:prstGeom>
          <a:noFill/>
        </p:spPr>
        <p:txBody>
          <a:bodyPr wrap="square" rtlCol="0">
            <a:spAutoFit/>
          </a:bodyPr>
          <a:lstStyle/>
          <a:p>
            <a:r>
              <a:rPr lang="en-GB" sz="6000" dirty="0"/>
              <a:t>The Pharaohs </a:t>
            </a:r>
          </a:p>
        </p:txBody>
      </p:sp>
      <p:sp>
        <p:nvSpPr>
          <p:cNvPr id="3" name="Rectangle 2"/>
          <p:cNvSpPr/>
          <p:nvPr/>
        </p:nvSpPr>
        <p:spPr>
          <a:xfrm>
            <a:off x="4378960" y="1776617"/>
            <a:ext cx="7030719" cy="4893647"/>
          </a:xfrm>
          <a:prstGeom prst="rect">
            <a:avLst/>
          </a:prstGeom>
        </p:spPr>
        <p:txBody>
          <a:bodyPr wrap="square">
            <a:spAutoFit/>
          </a:bodyPr>
          <a:lstStyle/>
          <a:p>
            <a:r>
              <a:rPr lang="en-GB" sz="2400" dirty="0"/>
              <a:t>Who were they? </a:t>
            </a:r>
          </a:p>
          <a:p>
            <a:endParaRPr lang="en-GB" sz="2400" dirty="0"/>
          </a:p>
          <a:p>
            <a:r>
              <a:rPr lang="en-GB" sz="2400" dirty="0"/>
              <a:t>The pharaohs were the kings and queens of all of Egypt. Most were men but there were some famous female pharaohs, like: Nefertiti and Cleopatra. The pharaoh was the most important person in the kingdom and was in charge of the government and every temple. The Egyptians believed that the pharaoh was half-man, half-god. The god half of them was thought to be taken from Horus, the god of the sky. It was thought that after a pharaoh died, they would be joined with the Sun and a new Horus would be sent to rule on Earth.</a:t>
            </a:r>
          </a:p>
        </p:txBody>
      </p:sp>
      <p:pic>
        <p:nvPicPr>
          <p:cNvPr id="1026" name="Picture 2" descr="Image result for pharao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676487"/>
            <a:ext cx="2455545" cy="572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701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2417379" y="546538"/>
            <a:ext cx="7388773" cy="523220"/>
          </a:xfrm>
          <a:prstGeom prst="rect">
            <a:avLst/>
          </a:prstGeom>
          <a:noFill/>
        </p:spPr>
        <p:txBody>
          <a:bodyPr wrap="square" rtlCol="0">
            <a:spAutoFit/>
          </a:bodyPr>
          <a:lstStyle/>
          <a:p>
            <a:r>
              <a:rPr lang="en-GB" sz="2800" dirty="0"/>
              <a:t> </a:t>
            </a:r>
          </a:p>
        </p:txBody>
      </p:sp>
      <p:sp>
        <p:nvSpPr>
          <p:cNvPr id="3" name="AutoShape 2" descr="Image result for africa ma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descr="C:\Users\jaxti\Desktop\PIXNIO-771-1818x122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14" t="17426" r="13162" b="17681"/>
          <a:stretch/>
        </p:blipFill>
        <p:spPr bwMode="auto">
          <a:xfrm>
            <a:off x="765175" y="2672547"/>
            <a:ext cx="5118100" cy="28497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0047" y="687388"/>
            <a:ext cx="6580505" cy="1569660"/>
          </a:xfrm>
          <a:prstGeom prst="rect">
            <a:avLst/>
          </a:prstGeom>
        </p:spPr>
        <p:txBody>
          <a:bodyPr wrap="square">
            <a:spAutoFit/>
          </a:bodyPr>
          <a:lstStyle/>
          <a:p>
            <a:r>
              <a:rPr lang="en-GB" sz="2400" dirty="0"/>
              <a:t>The Bent Pyramid at Dahshur was created by accident and was King </a:t>
            </a:r>
            <a:r>
              <a:rPr lang="en-GB" sz="2400" dirty="0" err="1"/>
              <a:t>Sneferu’s</a:t>
            </a:r>
            <a:r>
              <a:rPr lang="en-GB" sz="2400" dirty="0"/>
              <a:t> attempt to build the first smooth-sided (true) pyramid. The </a:t>
            </a:r>
            <a:r>
              <a:rPr lang="en-GB" sz="2400" b="1" dirty="0"/>
              <a:t>pyramid was built</a:t>
            </a:r>
            <a:r>
              <a:rPr lang="en-GB" sz="2400" dirty="0"/>
              <a:t> in Dahshur around 2,600 BC</a:t>
            </a:r>
          </a:p>
        </p:txBody>
      </p:sp>
      <p:sp>
        <p:nvSpPr>
          <p:cNvPr id="6" name="TextBox 5"/>
          <p:cNvSpPr txBox="1"/>
          <p:nvPr/>
        </p:nvSpPr>
        <p:spPr>
          <a:xfrm>
            <a:off x="1204485" y="5770880"/>
            <a:ext cx="4907280" cy="707886"/>
          </a:xfrm>
          <a:prstGeom prst="rect">
            <a:avLst/>
          </a:prstGeom>
          <a:noFill/>
        </p:spPr>
        <p:txBody>
          <a:bodyPr wrap="square" rtlCol="0">
            <a:spAutoFit/>
          </a:bodyPr>
          <a:lstStyle/>
          <a:p>
            <a:r>
              <a:rPr lang="en-GB" sz="4000" dirty="0"/>
              <a:t>The Bent Pyramid</a:t>
            </a:r>
          </a:p>
        </p:txBody>
      </p:sp>
      <p:sp>
        <p:nvSpPr>
          <p:cNvPr id="13" name="Rectangle 12"/>
          <p:cNvSpPr/>
          <p:nvPr/>
        </p:nvSpPr>
        <p:spPr>
          <a:xfrm>
            <a:off x="6861175" y="608093"/>
            <a:ext cx="4368800" cy="2677656"/>
          </a:xfrm>
          <a:prstGeom prst="rect">
            <a:avLst/>
          </a:prstGeom>
        </p:spPr>
        <p:txBody>
          <a:bodyPr wrap="square">
            <a:spAutoFit/>
          </a:bodyPr>
          <a:lstStyle/>
          <a:p>
            <a:r>
              <a:rPr lang="en-GB" sz="2400" dirty="0"/>
              <a:t>However, when the building began, the 55° angle of the slope was too steep and while building, engineers realised it was unstable. So, half way up, the angle was changed to 43° to make it more shallow.  </a:t>
            </a:r>
          </a:p>
        </p:txBody>
      </p:sp>
      <p:sp>
        <p:nvSpPr>
          <p:cNvPr id="14" name="Rectangle 13"/>
          <p:cNvSpPr/>
          <p:nvPr/>
        </p:nvSpPr>
        <p:spPr>
          <a:xfrm>
            <a:off x="6766242" y="5816947"/>
            <a:ext cx="5029518" cy="923330"/>
          </a:xfrm>
          <a:prstGeom prst="rect">
            <a:avLst/>
          </a:prstGeom>
        </p:spPr>
        <p:txBody>
          <a:bodyPr wrap="square">
            <a:spAutoFit/>
          </a:bodyPr>
          <a:lstStyle/>
          <a:p>
            <a:r>
              <a:rPr lang="en-GB" dirty="0" err="1"/>
              <a:t>Sneferu</a:t>
            </a:r>
            <a:r>
              <a:rPr lang="en-GB" dirty="0"/>
              <a:t> learnt lessons in this error and would have the first true pyramid – The Red Pyramid – created in his name with this knowledge.</a:t>
            </a:r>
          </a:p>
        </p:txBody>
      </p:sp>
      <p:pic>
        <p:nvPicPr>
          <p:cNvPr id="16" name="Picture 15" descr="C:\Users\jaxti\Desktop\dahshur-2292509_1920.jp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0346"/>
          <a:stretch/>
        </p:blipFill>
        <p:spPr bwMode="auto">
          <a:xfrm>
            <a:off x="7268529" y="3379075"/>
            <a:ext cx="2012472" cy="216730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V="1">
            <a:off x="9281001" y="3467693"/>
            <a:ext cx="624999" cy="6297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038080" y="3285749"/>
            <a:ext cx="1981200" cy="1200329"/>
          </a:xfrm>
          <a:prstGeom prst="rect">
            <a:avLst/>
          </a:prstGeom>
          <a:noFill/>
        </p:spPr>
        <p:txBody>
          <a:bodyPr wrap="square" rtlCol="0">
            <a:spAutoFit/>
          </a:bodyPr>
          <a:lstStyle/>
          <a:p>
            <a:r>
              <a:rPr lang="en-GB" dirty="0"/>
              <a:t>The red pyramid and a good fact it took 17 years to build.</a:t>
            </a:r>
          </a:p>
        </p:txBody>
      </p:sp>
    </p:spTree>
    <p:extLst>
      <p:ext uri="{BB962C8B-B14F-4D97-AF65-F5344CB8AC3E}">
        <p14:creationId xmlns:p14="http://schemas.microsoft.com/office/powerpoint/2010/main" val="2650135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C:\Users\jaxti\Desktop\egypt-84492_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l="8340" t="9810" r="2494"/>
          <a:stretch/>
        </p:blipFill>
        <p:spPr bwMode="auto">
          <a:xfrm>
            <a:off x="6786880" y="1617763"/>
            <a:ext cx="4162109" cy="3157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5360" y="528320"/>
            <a:ext cx="5811520" cy="646331"/>
          </a:xfrm>
          <a:prstGeom prst="rect">
            <a:avLst/>
          </a:prstGeom>
          <a:noFill/>
        </p:spPr>
        <p:txBody>
          <a:bodyPr wrap="square" rtlCol="0">
            <a:spAutoFit/>
          </a:bodyPr>
          <a:lstStyle/>
          <a:p>
            <a:r>
              <a:rPr lang="en-GB" sz="3600" dirty="0"/>
              <a:t>The Greatest Pyramid </a:t>
            </a:r>
          </a:p>
        </p:txBody>
      </p:sp>
      <p:sp>
        <p:nvSpPr>
          <p:cNvPr id="5" name="Rectangle 4"/>
          <p:cNvSpPr/>
          <p:nvPr/>
        </p:nvSpPr>
        <p:spPr>
          <a:xfrm>
            <a:off x="1092200" y="1617763"/>
            <a:ext cx="3754120" cy="4801314"/>
          </a:xfrm>
          <a:prstGeom prst="rect">
            <a:avLst/>
          </a:prstGeom>
        </p:spPr>
        <p:txBody>
          <a:bodyPr wrap="square">
            <a:spAutoFit/>
          </a:bodyPr>
          <a:lstStyle/>
          <a:p>
            <a:pPr>
              <a:spcBef>
                <a:spcPct val="0"/>
              </a:spcBef>
            </a:pPr>
            <a:r>
              <a:rPr lang="en-GB" altLang="en-US" sz="2400" dirty="0"/>
              <a:t>The Pyramid of Khufu, sometimes called the 'Great Pyramid' of Giza, </a:t>
            </a:r>
            <a:br>
              <a:rPr lang="en-GB" altLang="en-US" sz="2400" dirty="0"/>
            </a:br>
            <a:r>
              <a:rPr lang="en-GB" altLang="en-US" sz="2400" dirty="0"/>
              <a:t>is the largest of all the Egyptian pyramids. Built over 4500 years ago, this pyramid was the tallest man made </a:t>
            </a:r>
            <a:r>
              <a:rPr lang="en-GB" altLang="en-US" sz="2400" spc="-30" dirty="0"/>
              <a:t>structure in the world until the 1300's. King Khufu ordered another three smaller Pyramids to be build for his three wives.</a:t>
            </a:r>
          </a:p>
          <a:p>
            <a:pPr>
              <a:spcBef>
                <a:spcPct val="0"/>
              </a:spcBef>
              <a:buFontTx/>
              <a:buNone/>
            </a:pPr>
            <a:r>
              <a:rPr lang="en-GB" altLang="en-US" dirty="0"/>
              <a:t> </a:t>
            </a:r>
          </a:p>
        </p:txBody>
      </p:sp>
      <p:sp>
        <p:nvSpPr>
          <p:cNvPr id="6" name="Rectangle 5"/>
          <p:cNvSpPr/>
          <p:nvPr/>
        </p:nvSpPr>
        <p:spPr>
          <a:xfrm>
            <a:off x="7206250" y="5117515"/>
            <a:ext cx="3471910" cy="923330"/>
          </a:xfrm>
          <a:prstGeom prst="rect">
            <a:avLst/>
          </a:prstGeom>
        </p:spPr>
        <p:txBody>
          <a:bodyPr wrap="square">
            <a:spAutoFit/>
          </a:bodyPr>
          <a:lstStyle/>
          <a:p>
            <a:pPr lvl="0" algn="ctr">
              <a:spcBef>
                <a:spcPct val="0"/>
              </a:spcBef>
            </a:pPr>
            <a:r>
              <a:rPr lang="en-GB" altLang="en-US" dirty="0"/>
              <a:t>It is one of  the 'Seven Wonders of the Ancient World' and is the only one still standing. </a:t>
            </a:r>
          </a:p>
        </p:txBody>
      </p:sp>
    </p:spTree>
    <p:extLst>
      <p:ext uri="{BB962C8B-B14F-4D97-AF65-F5344CB8AC3E}">
        <p14:creationId xmlns:p14="http://schemas.microsoft.com/office/powerpoint/2010/main" val="951686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p:cNvSpPr txBox="1">
            <a:spLocks/>
          </p:cNvSpPr>
          <p:nvPr/>
        </p:nvSpPr>
        <p:spPr>
          <a:xfrm>
            <a:off x="1606111" y="459719"/>
            <a:ext cx="7886700" cy="113650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cxnSp>
        <p:nvCxnSpPr>
          <p:cNvPr id="14" name="Straight Arrow Connector 13">
            <a:extLst>
              <a:ext uri="{FF2B5EF4-FFF2-40B4-BE49-F238E27FC236}">
                <a16:creationId xmlns:a16="http://schemas.microsoft.com/office/drawing/2014/main" id="{1554D203-6FB0-45B3-935F-2E99B82F1895}"/>
              </a:ext>
            </a:extLst>
          </p:cNvPr>
          <p:cNvCxnSpPr>
            <a:cxnSpLocks/>
            <a:stCxn id="18" idx="1"/>
          </p:cNvCxnSpPr>
          <p:nvPr/>
        </p:nvCxnSpPr>
        <p:spPr>
          <a:xfrm flipH="1">
            <a:off x="1073792" y="3737029"/>
            <a:ext cx="406004" cy="12850"/>
          </a:xfrm>
          <a:prstGeom prst="straightConnector1">
            <a:avLst/>
          </a:prstGeom>
          <a:ln w="28575">
            <a:solidFill>
              <a:srgbClr val="E94E1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F6EDBFC-4220-4713-83D0-563F4BD22396}"/>
              </a:ext>
            </a:extLst>
          </p:cNvPr>
          <p:cNvCxnSpPr>
            <a:cxnSpLocks/>
          </p:cNvCxnSpPr>
          <p:nvPr/>
        </p:nvCxnSpPr>
        <p:spPr>
          <a:xfrm>
            <a:off x="2161685" y="3760838"/>
            <a:ext cx="750680" cy="0"/>
          </a:xfrm>
          <a:prstGeom prst="straightConnector1">
            <a:avLst/>
          </a:prstGeom>
          <a:ln w="28575">
            <a:solidFill>
              <a:srgbClr val="E94E1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B5AA73-2568-4F37-91E3-EEDA6A728E30}"/>
              </a:ext>
            </a:extLst>
          </p:cNvPr>
          <p:cNvCxnSpPr>
            <a:cxnSpLocks/>
          </p:cNvCxnSpPr>
          <p:nvPr/>
        </p:nvCxnSpPr>
        <p:spPr>
          <a:xfrm flipH="1">
            <a:off x="2992769" y="3753274"/>
            <a:ext cx="406004" cy="12850"/>
          </a:xfrm>
          <a:prstGeom prst="straightConnector1">
            <a:avLst/>
          </a:prstGeom>
          <a:ln w="28575">
            <a:solidFill>
              <a:srgbClr val="E94E1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B27525-87AC-4859-92F1-B16612216ABF}"/>
              </a:ext>
            </a:extLst>
          </p:cNvPr>
          <p:cNvCxnSpPr>
            <a:cxnSpLocks/>
          </p:cNvCxnSpPr>
          <p:nvPr/>
        </p:nvCxnSpPr>
        <p:spPr>
          <a:xfrm>
            <a:off x="4065986" y="3737029"/>
            <a:ext cx="631849" cy="0"/>
          </a:xfrm>
          <a:prstGeom prst="straightConnector1">
            <a:avLst/>
          </a:prstGeom>
          <a:ln w="28575">
            <a:solidFill>
              <a:srgbClr val="E94E13"/>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CB18147-1470-4EE6-AEF7-D730D7E64A47}"/>
              </a:ext>
            </a:extLst>
          </p:cNvPr>
          <p:cNvSpPr/>
          <p:nvPr/>
        </p:nvSpPr>
        <p:spPr>
          <a:xfrm>
            <a:off x="1479796" y="3489475"/>
            <a:ext cx="831084" cy="495108"/>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sz="1800" dirty="0">
                <a:solidFill>
                  <a:schemeClr val="bg1"/>
                </a:solidFill>
                <a:latin typeface="Twinkl" pitchFamily="2" charset="0"/>
              </a:rPr>
              <a:t>230m</a:t>
            </a:r>
          </a:p>
        </p:txBody>
      </p:sp>
      <p:sp>
        <p:nvSpPr>
          <p:cNvPr id="19" name="Rectangle 18">
            <a:extLst>
              <a:ext uri="{FF2B5EF4-FFF2-40B4-BE49-F238E27FC236}">
                <a16:creationId xmlns:a16="http://schemas.microsoft.com/office/drawing/2014/main" id="{970C146B-1955-4FE9-9912-4BF5CA3C9907}"/>
              </a:ext>
            </a:extLst>
          </p:cNvPr>
          <p:cNvSpPr/>
          <p:nvPr/>
        </p:nvSpPr>
        <p:spPr>
          <a:xfrm>
            <a:off x="3398773" y="3500763"/>
            <a:ext cx="831084" cy="495108"/>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sz="1800" dirty="0">
                <a:solidFill>
                  <a:schemeClr val="bg1"/>
                </a:solidFill>
                <a:latin typeface="Twinkl" pitchFamily="2" charset="0"/>
              </a:rPr>
              <a:t>230m</a:t>
            </a:r>
          </a:p>
        </p:txBody>
      </p:sp>
      <p:pic>
        <p:nvPicPr>
          <p:cNvPr id="20" name="Picture 19">
            <a:extLst>
              <a:ext uri="{FF2B5EF4-FFF2-40B4-BE49-F238E27FC236}">
                <a16:creationId xmlns:a16="http://schemas.microsoft.com/office/drawing/2014/main" id="{D3E3AA4B-DE23-42A7-9B1E-A92239EBA9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34" t="26399" r="11132" b="15298"/>
          <a:stretch/>
        </p:blipFill>
        <p:spPr>
          <a:xfrm>
            <a:off x="115137" y="1258270"/>
            <a:ext cx="6523810" cy="4402585"/>
          </a:xfrm>
          <a:prstGeom prst="rect">
            <a:avLst/>
          </a:prstGeom>
        </p:spPr>
      </p:pic>
      <p:sp>
        <p:nvSpPr>
          <p:cNvPr id="21" name="Rectangle 20">
            <a:extLst>
              <a:ext uri="{FF2B5EF4-FFF2-40B4-BE49-F238E27FC236}">
                <a16:creationId xmlns:a16="http://schemas.microsoft.com/office/drawing/2014/main" id="{4672ECE0-D8F7-462A-A803-169C527D3186}"/>
              </a:ext>
            </a:extLst>
          </p:cNvPr>
          <p:cNvSpPr/>
          <p:nvPr/>
        </p:nvSpPr>
        <p:spPr>
          <a:xfrm>
            <a:off x="2336731" y="1744917"/>
            <a:ext cx="1635854" cy="495108"/>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sz="1800" dirty="0">
                <a:solidFill>
                  <a:schemeClr val="bg1"/>
                </a:solidFill>
                <a:latin typeface="Twinkl" pitchFamily="2" charset="0"/>
              </a:rPr>
              <a:t>146m high</a:t>
            </a:r>
          </a:p>
        </p:txBody>
      </p:sp>
      <p:sp>
        <p:nvSpPr>
          <p:cNvPr id="22" name="TextBox 21">
            <a:extLst>
              <a:ext uri="{FF2B5EF4-FFF2-40B4-BE49-F238E27FC236}">
                <a16:creationId xmlns:a16="http://schemas.microsoft.com/office/drawing/2014/main" id="{03CD4A63-97F5-4416-8F31-E198335C6900}"/>
              </a:ext>
            </a:extLst>
          </p:cNvPr>
          <p:cNvSpPr txBox="1"/>
          <p:nvPr/>
        </p:nvSpPr>
        <p:spPr>
          <a:xfrm>
            <a:off x="4927875" y="1773607"/>
            <a:ext cx="1409914" cy="830997"/>
          </a:xfrm>
          <a:prstGeom prst="rect">
            <a:avLst/>
          </a:prstGeom>
          <a:noFill/>
        </p:spPr>
        <p:txBody>
          <a:bodyPr wrap="square">
            <a:spAutoFit/>
          </a:bodyPr>
          <a:lstStyle/>
          <a:p>
            <a:pPr algn="ctr">
              <a:spcBef>
                <a:spcPct val="0"/>
              </a:spcBef>
              <a:buFontTx/>
              <a:buNone/>
            </a:pPr>
            <a:r>
              <a:rPr lang="en-GB" altLang="en-US" sz="1200" dirty="0">
                <a:solidFill>
                  <a:schemeClr val="bg1"/>
                </a:solidFill>
                <a:latin typeface="Twinkl" pitchFamily="2" charset="0"/>
              </a:rPr>
              <a:t>(original height before removal </a:t>
            </a:r>
            <a:br>
              <a:rPr lang="en-GB" altLang="en-US" sz="1200" dirty="0">
                <a:solidFill>
                  <a:schemeClr val="bg1"/>
                </a:solidFill>
                <a:latin typeface="Twinkl" pitchFamily="2" charset="0"/>
              </a:rPr>
            </a:br>
            <a:r>
              <a:rPr lang="en-GB" altLang="en-US" sz="1200" dirty="0">
                <a:solidFill>
                  <a:schemeClr val="bg1"/>
                </a:solidFill>
                <a:latin typeface="Twinkl" pitchFamily="2" charset="0"/>
              </a:rPr>
              <a:t>of stones and natural erosion)</a:t>
            </a:r>
          </a:p>
        </p:txBody>
      </p:sp>
      <p:cxnSp>
        <p:nvCxnSpPr>
          <p:cNvPr id="23" name="Straight Arrow Connector 22">
            <a:extLst>
              <a:ext uri="{FF2B5EF4-FFF2-40B4-BE49-F238E27FC236}">
                <a16:creationId xmlns:a16="http://schemas.microsoft.com/office/drawing/2014/main" id="{1554D203-6FB0-45B3-935F-2E99B82F1895}"/>
              </a:ext>
            </a:extLst>
          </p:cNvPr>
          <p:cNvCxnSpPr>
            <a:cxnSpLocks/>
            <a:stCxn id="27" idx="1"/>
          </p:cNvCxnSpPr>
          <p:nvPr/>
        </p:nvCxnSpPr>
        <p:spPr>
          <a:xfrm flipH="1">
            <a:off x="920015" y="4858771"/>
            <a:ext cx="406004" cy="12850"/>
          </a:xfrm>
          <a:prstGeom prst="straightConnector1">
            <a:avLst/>
          </a:prstGeom>
          <a:ln w="28575">
            <a:solidFill>
              <a:srgbClr val="E94E1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F6EDBFC-4220-4713-83D0-563F4BD22396}"/>
              </a:ext>
            </a:extLst>
          </p:cNvPr>
          <p:cNvCxnSpPr>
            <a:cxnSpLocks/>
          </p:cNvCxnSpPr>
          <p:nvPr/>
        </p:nvCxnSpPr>
        <p:spPr>
          <a:xfrm>
            <a:off x="2083995" y="4858771"/>
            <a:ext cx="750680" cy="0"/>
          </a:xfrm>
          <a:prstGeom prst="straightConnector1">
            <a:avLst/>
          </a:prstGeom>
          <a:ln w="28575">
            <a:solidFill>
              <a:srgbClr val="E94E1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B5AA73-2568-4F37-91E3-EEDA6A728E30}"/>
              </a:ext>
            </a:extLst>
          </p:cNvPr>
          <p:cNvCxnSpPr>
            <a:cxnSpLocks/>
          </p:cNvCxnSpPr>
          <p:nvPr/>
        </p:nvCxnSpPr>
        <p:spPr>
          <a:xfrm flipH="1">
            <a:off x="3947921" y="4819814"/>
            <a:ext cx="406004" cy="12850"/>
          </a:xfrm>
          <a:prstGeom prst="straightConnector1">
            <a:avLst/>
          </a:prstGeom>
          <a:ln w="28575">
            <a:solidFill>
              <a:srgbClr val="E94E1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BB27525-87AC-4859-92F1-B16612216ABF}"/>
              </a:ext>
            </a:extLst>
          </p:cNvPr>
          <p:cNvCxnSpPr>
            <a:cxnSpLocks/>
          </p:cNvCxnSpPr>
          <p:nvPr/>
        </p:nvCxnSpPr>
        <p:spPr>
          <a:xfrm>
            <a:off x="5198034" y="4692069"/>
            <a:ext cx="631849" cy="0"/>
          </a:xfrm>
          <a:prstGeom prst="straightConnector1">
            <a:avLst/>
          </a:prstGeom>
          <a:ln w="28575">
            <a:solidFill>
              <a:srgbClr val="E94E13"/>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CB18147-1470-4EE6-AEF7-D730D7E64A47}"/>
              </a:ext>
            </a:extLst>
          </p:cNvPr>
          <p:cNvSpPr/>
          <p:nvPr/>
        </p:nvSpPr>
        <p:spPr>
          <a:xfrm>
            <a:off x="1326019" y="4611217"/>
            <a:ext cx="831084" cy="495108"/>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sz="1800" dirty="0">
                <a:solidFill>
                  <a:schemeClr val="bg1"/>
                </a:solidFill>
                <a:latin typeface="Twinkl" pitchFamily="2" charset="0"/>
              </a:rPr>
              <a:t>230m</a:t>
            </a:r>
          </a:p>
        </p:txBody>
      </p:sp>
      <p:sp>
        <p:nvSpPr>
          <p:cNvPr id="28" name="Rectangle 27">
            <a:extLst>
              <a:ext uri="{FF2B5EF4-FFF2-40B4-BE49-F238E27FC236}">
                <a16:creationId xmlns:a16="http://schemas.microsoft.com/office/drawing/2014/main" id="{970C146B-1955-4FE9-9912-4BF5CA3C9907}"/>
              </a:ext>
            </a:extLst>
          </p:cNvPr>
          <p:cNvSpPr/>
          <p:nvPr/>
        </p:nvSpPr>
        <p:spPr>
          <a:xfrm>
            <a:off x="4366950" y="4568026"/>
            <a:ext cx="831084" cy="495108"/>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sz="1800" dirty="0">
                <a:solidFill>
                  <a:schemeClr val="bg1"/>
                </a:solidFill>
                <a:latin typeface="Twinkl" pitchFamily="2" charset="0"/>
              </a:rPr>
              <a:t>230m</a:t>
            </a:r>
          </a:p>
        </p:txBody>
      </p:sp>
      <p:sp>
        <p:nvSpPr>
          <p:cNvPr id="4" name="Rectangle 3"/>
          <p:cNvSpPr/>
          <p:nvPr/>
        </p:nvSpPr>
        <p:spPr>
          <a:xfrm>
            <a:off x="7513493" y="1027970"/>
            <a:ext cx="4139927" cy="5355312"/>
          </a:xfrm>
          <a:prstGeom prst="rect">
            <a:avLst/>
          </a:prstGeom>
        </p:spPr>
        <p:txBody>
          <a:bodyPr wrap="square">
            <a:spAutoFit/>
          </a:bodyPr>
          <a:lstStyle/>
          <a:p>
            <a:pPr algn="ctr">
              <a:defRPr/>
            </a:pPr>
            <a:r>
              <a:rPr lang="en-GB" sz="3600" dirty="0">
                <a:solidFill>
                  <a:srgbClr val="333333"/>
                </a:solidFill>
              </a:rPr>
              <a:t>It took over 20 years to build the Great Pyramid of Giza </a:t>
            </a:r>
            <a:r>
              <a:rPr lang="en-GB" sz="3600" dirty="0"/>
              <a:t>Weight of each block: </a:t>
            </a:r>
          </a:p>
          <a:p>
            <a:pPr algn="ctr">
              <a:defRPr/>
            </a:pPr>
            <a:r>
              <a:rPr lang="en-GB" sz="3600" dirty="0"/>
              <a:t>Average 2.5 tons and about </a:t>
            </a:r>
          </a:p>
          <a:p>
            <a:pPr algn="ctr">
              <a:defRPr/>
            </a:pPr>
            <a:r>
              <a:rPr lang="en-GB" sz="3600" dirty="0"/>
              <a:t>2,300,000 limestone blocks were used.</a:t>
            </a:r>
          </a:p>
          <a:p>
            <a:pPr algn="ctr">
              <a:defRPr/>
            </a:pPr>
            <a:endParaRPr lang="en-GB" dirty="0"/>
          </a:p>
        </p:txBody>
      </p:sp>
      <p:sp>
        <p:nvSpPr>
          <p:cNvPr id="5" name="Rectangle 4"/>
          <p:cNvSpPr/>
          <p:nvPr/>
        </p:nvSpPr>
        <p:spPr>
          <a:xfrm>
            <a:off x="3659606" y="5265006"/>
            <a:ext cx="328936" cy="369332"/>
          </a:xfrm>
          <a:prstGeom prst="rect">
            <a:avLst/>
          </a:prstGeom>
        </p:spPr>
        <p:txBody>
          <a:bodyPr wrap="none">
            <a:spAutoFit/>
          </a:bodyPr>
          <a:lstStyle/>
          <a:p>
            <a:pPr>
              <a:buFont typeface="Arial" panose="020B0604020202020204" pitchFamily="34" charset="0"/>
              <a:buChar char="•"/>
            </a:pPr>
            <a:r>
              <a:rPr lang="en-GB" dirty="0">
                <a:solidFill>
                  <a:srgbClr val="333333"/>
                </a:solidFill>
                <a:latin typeface="Lato"/>
              </a:rPr>
              <a:t>.</a:t>
            </a:r>
            <a:endParaRPr lang="en-GB" b="0" i="0" u="none" strike="noStrike" dirty="0">
              <a:solidFill>
                <a:srgbClr val="333333"/>
              </a:solidFill>
              <a:effectLst/>
              <a:latin typeface="Lato"/>
            </a:endParaRPr>
          </a:p>
        </p:txBody>
      </p:sp>
      <p:sp>
        <p:nvSpPr>
          <p:cNvPr id="29" name="TextBox 28"/>
          <p:cNvSpPr txBox="1"/>
          <p:nvPr/>
        </p:nvSpPr>
        <p:spPr>
          <a:xfrm>
            <a:off x="1960879" y="282334"/>
            <a:ext cx="7531931" cy="584775"/>
          </a:xfrm>
          <a:prstGeom prst="rect">
            <a:avLst/>
          </a:prstGeom>
          <a:noFill/>
        </p:spPr>
        <p:txBody>
          <a:bodyPr wrap="square" rtlCol="0">
            <a:spAutoFit/>
          </a:bodyPr>
          <a:lstStyle/>
          <a:p>
            <a:r>
              <a:rPr lang="en-GB" sz="3200" dirty="0"/>
              <a:t>Facts and figure of the Greatest Pyramid </a:t>
            </a:r>
          </a:p>
        </p:txBody>
      </p:sp>
    </p:spTree>
    <p:extLst>
      <p:ext uri="{BB962C8B-B14F-4D97-AF65-F5344CB8AC3E}">
        <p14:creationId xmlns:p14="http://schemas.microsoft.com/office/powerpoint/2010/main" val="158664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par>
                                <p:cTn id="21" presetID="22" presetClass="entr" presetSubtype="2"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par>
                                <p:cTn id="44" presetID="2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2"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par>
                                <p:cTn id="50" presetID="22" presetClass="entr" presetSubtype="2"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right)">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612774" y="312738"/>
            <a:ext cx="11160125" cy="954107"/>
          </a:xfrm>
          <a:prstGeom prst="rect">
            <a:avLst/>
          </a:prstGeom>
          <a:noFill/>
        </p:spPr>
        <p:txBody>
          <a:bodyPr wrap="square" rtlCol="0">
            <a:spAutoFit/>
          </a:bodyPr>
          <a:lstStyle/>
          <a:p>
            <a:r>
              <a:rPr lang="en-GB" sz="2800" dirty="0"/>
              <a:t>Your turn: Now you have learnt lots of information about the Pyramids fill in the fact sheet.</a:t>
            </a:r>
          </a:p>
        </p:txBody>
      </p:sp>
      <p:sp>
        <p:nvSpPr>
          <p:cNvPr id="2" name="TextBox 1"/>
          <p:cNvSpPr txBox="1"/>
          <p:nvPr/>
        </p:nvSpPr>
        <p:spPr>
          <a:xfrm>
            <a:off x="668135" y="1389625"/>
            <a:ext cx="11024754" cy="5112327"/>
          </a:xfrm>
          <a:prstGeom prst="rect">
            <a:avLst/>
          </a:prstGeom>
          <a:noFill/>
          <a:ln w="76200">
            <a:solidFill>
              <a:schemeClr val="tx1"/>
            </a:solidFill>
          </a:ln>
        </p:spPr>
        <p:txBody>
          <a:bodyPr wrap="square" rtlCol="0">
            <a:spAutoFit/>
          </a:bodyPr>
          <a:lstStyle/>
          <a:p>
            <a:endParaRPr lang="en-GB" dirty="0"/>
          </a:p>
        </p:txBody>
      </p:sp>
      <p:sp>
        <p:nvSpPr>
          <p:cNvPr id="4" name="TextBox 3"/>
          <p:cNvSpPr txBox="1"/>
          <p:nvPr/>
        </p:nvSpPr>
        <p:spPr>
          <a:xfrm>
            <a:off x="3616036" y="1683327"/>
            <a:ext cx="6016337" cy="523220"/>
          </a:xfrm>
          <a:prstGeom prst="rect">
            <a:avLst/>
          </a:prstGeom>
          <a:noFill/>
        </p:spPr>
        <p:txBody>
          <a:bodyPr wrap="square" rtlCol="0">
            <a:spAutoFit/>
          </a:bodyPr>
          <a:lstStyle/>
          <a:p>
            <a:r>
              <a:rPr lang="en-GB" sz="2800" dirty="0"/>
              <a:t>Ancient Egyptian Pyramids Fasts</a:t>
            </a:r>
          </a:p>
        </p:txBody>
      </p:sp>
      <p:sp>
        <p:nvSpPr>
          <p:cNvPr id="5" name="TextBox 4"/>
          <p:cNvSpPr txBox="1"/>
          <p:nvPr/>
        </p:nvSpPr>
        <p:spPr>
          <a:xfrm>
            <a:off x="960121" y="2407934"/>
            <a:ext cx="3190009" cy="1537855"/>
          </a:xfrm>
          <a:prstGeom prst="rect">
            <a:avLst/>
          </a:prstGeom>
          <a:noFill/>
          <a:ln w="38100">
            <a:solidFill>
              <a:schemeClr val="tx1"/>
            </a:solidFill>
          </a:ln>
        </p:spPr>
        <p:txBody>
          <a:bodyPr wrap="square" rtlCol="0">
            <a:spAutoFit/>
          </a:bodyPr>
          <a:lstStyle/>
          <a:p>
            <a:endParaRPr lang="en-GB" dirty="0"/>
          </a:p>
        </p:txBody>
      </p:sp>
      <p:sp>
        <p:nvSpPr>
          <p:cNvPr id="8" name="TextBox 7"/>
          <p:cNvSpPr txBox="1"/>
          <p:nvPr/>
        </p:nvSpPr>
        <p:spPr>
          <a:xfrm>
            <a:off x="7460615" y="2460531"/>
            <a:ext cx="3588327" cy="2909455"/>
          </a:xfrm>
          <a:prstGeom prst="rect">
            <a:avLst/>
          </a:prstGeom>
          <a:noFill/>
          <a:ln w="38100">
            <a:solidFill>
              <a:schemeClr val="tx1"/>
            </a:solidFill>
          </a:ln>
        </p:spPr>
        <p:txBody>
          <a:bodyPr wrap="square" rtlCol="0">
            <a:spAutoFit/>
          </a:bodyPr>
          <a:lstStyle/>
          <a:p>
            <a:endParaRPr lang="en-GB" dirty="0"/>
          </a:p>
        </p:txBody>
      </p:sp>
      <p:sp>
        <p:nvSpPr>
          <p:cNvPr id="10" name="TextBox 9"/>
          <p:cNvSpPr txBox="1"/>
          <p:nvPr/>
        </p:nvSpPr>
        <p:spPr>
          <a:xfrm>
            <a:off x="1285010" y="4301836"/>
            <a:ext cx="1790699" cy="2036618"/>
          </a:xfrm>
          <a:prstGeom prst="rect">
            <a:avLst/>
          </a:prstGeom>
          <a:noFill/>
          <a:ln w="38100">
            <a:solidFill>
              <a:schemeClr val="tx1"/>
            </a:solidFill>
          </a:ln>
        </p:spPr>
        <p:txBody>
          <a:bodyPr wrap="square" rtlCol="0">
            <a:spAutoFit/>
          </a:bodyPr>
          <a:lstStyle/>
          <a:p>
            <a:endParaRPr lang="en-GB" dirty="0"/>
          </a:p>
        </p:txBody>
      </p:sp>
      <p:sp>
        <p:nvSpPr>
          <p:cNvPr id="6" name="TextBox 5"/>
          <p:cNvSpPr txBox="1"/>
          <p:nvPr/>
        </p:nvSpPr>
        <p:spPr>
          <a:xfrm>
            <a:off x="1354282" y="4368757"/>
            <a:ext cx="1652154" cy="923330"/>
          </a:xfrm>
          <a:prstGeom prst="rect">
            <a:avLst/>
          </a:prstGeom>
          <a:noFill/>
        </p:spPr>
        <p:txBody>
          <a:bodyPr wrap="square" rtlCol="0">
            <a:spAutoFit/>
          </a:bodyPr>
          <a:lstStyle/>
          <a:p>
            <a:pPr algn="ctr"/>
            <a:r>
              <a:rPr lang="en-GB" dirty="0"/>
              <a:t>When was the first pyramid built?</a:t>
            </a:r>
          </a:p>
        </p:txBody>
      </p:sp>
      <p:sp>
        <p:nvSpPr>
          <p:cNvPr id="7" name="TextBox 6"/>
          <p:cNvSpPr txBox="1"/>
          <p:nvPr/>
        </p:nvSpPr>
        <p:spPr>
          <a:xfrm>
            <a:off x="4179882" y="4950813"/>
            <a:ext cx="3283527" cy="369332"/>
          </a:xfrm>
          <a:prstGeom prst="rect">
            <a:avLst/>
          </a:prstGeom>
          <a:noFill/>
        </p:spPr>
        <p:txBody>
          <a:bodyPr wrap="square" rtlCol="0">
            <a:spAutoFit/>
          </a:bodyPr>
          <a:lstStyle/>
          <a:p>
            <a:r>
              <a:rPr lang="en-GB" dirty="0"/>
              <a:t>Why where the pyramids built?</a:t>
            </a:r>
          </a:p>
        </p:txBody>
      </p:sp>
      <p:sp>
        <p:nvSpPr>
          <p:cNvPr id="11" name="TextBox 10"/>
          <p:cNvSpPr txBox="1"/>
          <p:nvPr/>
        </p:nvSpPr>
        <p:spPr>
          <a:xfrm>
            <a:off x="1264575" y="2514600"/>
            <a:ext cx="2811318" cy="369332"/>
          </a:xfrm>
          <a:prstGeom prst="rect">
            <a:avLst/>
          </a:prstGeom>
          <a:noFill/>
        </p:spPr>
        <p:txBody>
          <a:bodyPr wrap="square" rtlCol="0">
            <a:spAutoFit/>
          </a:bodyPr>
          <a:lstStyle/>
          <a:p>
            <a:r>
              <a:rPr lang="en-GB" dirty="0"/>
              <a:t>Who built the pyramids?</a:t>
            </a:r>
          </a:p>
        </p:txBody>
      </p:sp>
      <p:sp>
        <p:nvSpPr>
          <p:cNvPr id="14" name="TextBox 13"/>
          <p:cNvSpPr txBox="1"/>
          <p:nvPr/>
        </p:nvSpPr>
        <p:spPr>
          <a:xfrm>
            <a:off x="4083207" y="4743100"/>
            <a:ext cx="3190009" cy="1537855"/>
          </a:xfrm>
          <a:prstGeom prst="rect">
            <a:avLst/>
          </a:prstGeom>
          <a:noFill/>
          <a:ln w="38100">
            <a:solidFill>
              <a:schemeClr val="tx1"/>
            </a:solidFill>
          </a:ln>
        </p:spPr>
        <p:txBody>
          <a:bodyPr wrap="square" rtlCol="0">
            <a:spAutoFit/>
          </a:bodyPr>
          <a:lstStyle/>
          <a:p>
            <a:endParaRPr lang="en-GB" dirty="0"/>
          </a:p>
        </p:txBody>
      </p:sp>
      <p:sp>
        <p:nvSpPr>
          <p:cNvPr id="16" name="TextBox 15"/>
          <p:cNvSpPr txBox="1"/>
          <p:nvPr/>
        </p:nvSpPr>
        <p:spPr>
          <a:xfrm>
            <a:off x="7813040" y="2514600"/>
            <a:ext cx="3078480" cy="369332"/>
          </a:xfrm>
          <a:prstGeom prst="rect">
            <a:avLst/>
          </a:prstGeom>
          <a:noFill/>
        </p:spPr>
        <p:txBody>
          <a:bodyPr wrap="square" rtlCol="0">
            <a:spAutoFit/>
          </a:bodyPr>
          <a:lstStyle/>
          <a:p>
            <a:r>
              <a:rPr lang="en-GB" dirty="0"/>
              <a:t>How were the pyramid built?</a:t>
            </a:r>
          </a:p>
        </p:txBody>
      </p:sp>
      <p:pic>
        <p:nvPicPr>
          <p:cNvPr id="17" name="Picture 16"/>
          <p:cNvPicPr>
            <a:picLocks noChangeAspect="1"/>
          </p:cNvPicPr>
          <p:nvPr/>
        </p:nvPicPr>
        <p:blipFill>
          <a:blip r:embed="rId2"/>
          <a:stretch>
            <a:fillRect/>
          </a:stretch>
        </p:blipFill>
        <p:spPr>
          <a:xfrm>
            <a:off x="4805335" y="2587937"/>
            <a:ext cx="1930745" cy="1449928"/>
          </a:xfrm>
          <a:prstGeom prst="rect">
            <a:avLst/>
          </a:prstGeom>
        </p:spPr>
      </p:pic>
      <p:pic>
        <p:nvPicPr>
          <p:cNvPr id="18" name="Picture 17"/>
          <p:cNvPicPr>
            <a:picLocks noChangeAspect="1"/>
          </p:cNvPicPr>
          <p:nvPr/>
        </p:nvPicPr>
        <p:blipFill>
          <a:blip r:embed="rId3"/>
          <a:stretch>
            <a:fillRect/>
          </a:stretch>
        </p:blipFill>
        <p:spPr>
          <a:xfrm rot="666139">
            <a:off x="10381218" y="5083776"/>
            <a:ext cx="884304" cy="1180584"/>
          </a:xfrm>
          <a:prstGeom prst="rect">
            <a:avLst/>
          </a:prstGeom>
        </p:spPr>
      </p:pic>
      <p:pic>
        <p:nvPicPr>
          <p:cNvPr id="19" name="Picture 18"/>
          <p:cNvPicPr>
            <a:picLocks noChangeAspect="1"/>
          </p:cNvPicPr>
          <p:nvPr/>
        </p:nvPicPr>
        <p:blipFill>
          <a:blip r:embed="rId4"/>
          <a:stretch>
            <a:fillRect/>
          </a:stretch>
        </p:blipFill>
        <p:spPr>
          <a:xfrm>
            <a:off x="3177126" y="4385865"/>
            <a:ext cx="801910" cy="1875113"/>
          </a:xfrm>
          <a:prstGeom prst="rect">
            <a:avLst/>
          </a:prstGeom>
        </p:spPr>
      </p:pic>
    </p:spTree>
    <p:extLst>
      <p:ext uri="{BB962C8B-B14F-4D97-AF65-F5344CB8AC3E}">
        <p14:creationId xmlns:p14="http://schemas.microsoft.com/office/powerpoint/2010/main" val="3896837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93E1A1-E02C-4F54-BD02-8A8A7D635BDC}"/>
              </a:ext>
            </a:extLst>
          </p:cNvPr>
          <p:cNvGrpSpPr/>
          <p:nvPr/>
        </p:nvGrpSpPr>
        <p:grpSpPr>
          <a:xfrm>
            <a:off x="214184" y="105032"/>
            <a:ext cx="11977816" cy="6647935"/>
            <a:chOff x="107092" y="90616"/>
            <a:chExt cx="11977816" cy="6647935"/>
          </a:xfrm>
        </p:grpSpPr>
        <p:sp>
          <p:nvSpPr>
            <p:cNvPr id="5" name="Rectangle 4">
              <a:extLst>
                <a:ext uri="{FF2B5EF4-FFF2-40B4-BE49-F238E27FC236}">
                  <a16:creationId xmlns:a16="http://schemas.microsoft.com/office/drawing/2014/main" id="{4BF931F1-2615-4550-976F-7C9DC02A28A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E92571D-BB57-4985-9B26-A1B361CA5BFE}"/>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535A722-F60D-4E3D-A55C-21F8ABA01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TextBox 7">
              <a:extLst>
                <a:ext uri="{FF2B5EF4-FFF2-40B4-BE49-F238E27FC236}">
                  <a16:creationId xmlns:a16="http://schemas.microsoft.com/office/drawing/2014/main" id="{F6F835EC-E43D-4FBB-B19D-EC9CC07D5358}"/>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History   </a:t>
              </a:r>
              <a:endParaRPr lang="en-GB" dirty="0"/>
            </a:p>
          </p:txBody>
        </p:sp>
        <p:sp>
          <p:nvSpPr>
            <p:cNvPr id="9" name="Rectangle 8">
              <a:extLst>
                <a:ext uri="{FF2B5EF4-FFF2-40B4-BE49-F238E27FC236}">
                  <a16:creationId xmlns:a16="http://schemas.microsoft.com/office/drawing/2014/main" id="{F3586852-4E76-498F-90DC-8070C8ED575B}"/>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61486C8-5FBE-45FC-B5B2-B83A87D72E42}"/>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Wednesday  3</a:t>
              </a:r>
              <a:r>
                <a:rPr lang="en-GB" sz="2800" baseline="30000" dirty="0"/>
                <a:t>rd</a:t>
              </a:r>
              <a:r>
                <a:rPr lang="en-GB" sz="2800" dirty="0"/>
                <a:t> March 2021  </a:t>
              </a:r>
              <a:endParaRPr lang="en-GB" dirty="0"/>
            </a:p>
          </p:txBody>
        </p:sp>
        <p:pic>
          <p:nvPicPr>
            <p:cNvPr id="11" name="Picture 10">
              <a:extLst>
                <a:ext uri="{FF2B5EF4-FFF2-40B4-BE49-F238E27FC236}">
                  <a16:creationId xmlns:a16="http://schemas.microsoft.com/office/drawing/2014/main" id="{2FD22C9D-3ADD-4C59-9715-2EB0B199C137}"/>
                </a:ext>
              </a:extLst>
            </p:cNvPr>
            <p:cNvPicPr>
              <a:picLocks noChangeAspect="1"/>
            </p:cNvPicPr>
            <p:nvPr/>
          </p:nvPicPr>
          <p:blipFill>
            <a:blip r:embed="rId3"/>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815ADF08-8B23-4846-854B-2B8634135543}"/>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78AAD24-DBE6-4E47-B9EA-65ECFD4B7639}"/>
                </a:ext>
              </a:extLst>
            </p:cNvPr>
            <p:cNvSpPr txBox="1"/>
            <p:nvPr/>
          </p:nvSpPr>
          <p:spPr>
            <a:xfrm>
              <a:off x="635485" y="2832960"/>
              <a:ext cx="10429593" cy="1323439"/>
            </a:xfrm>
            <a:prstGeom prst="rect">
              <a:avLst/>
            </a:prstGeom>
            <a:noFill/>
          </p:spPr>
          <p:txBody>
            <a:bodyPr wrap="square" rtlCol="0">
              <a:spAutoFit/>
            </a:bodyPr>
            <a:lstStyle/>
            <a:p>
              <a:r>
                <a:rPr lang="en-GB" sz="4000" dirty="0"/>
                <a:t>L.O. To be able to give examples of evidence used to back up historical claims.</a:t>
              </a:r>
            </a:p>
          </p:txBody>
        </p:sp>
        <p:pic>
          <p:nvPicPr>
            <p:cNvPr id="14" name="Picture 13">
              <a:extLst>
                <a:ext uri="{FF2B5EF4-FFF2-40B4-BE49-F238E27FC236}">
                  <a16:creationId xmlns:a16="http://schemas.microsoft.com/office/drawing/2014/main" id="{62DF04C5-88E6-47FF-B761-25D76794AD71}"/>
                </a:ext>
              </a:extLst>
            </p:cNvPr>
            <p:cNvPicPr>
              <a:picLocks noChangeAspect="1"/>
            </p:cNvPicPr>
            <p:nvPr/>
          </p:nvPicPr>
          <p:blipFill>
            <a:blip r:embed="rId4"/>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352631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3728720" y="320676"/>
            <a:ext cx="4470400" cy="769441"/>
          </a:xfrm>
          <a:prstGeom prst="rect">
            <a:avLst/>
          </a:prstGeom>
          <a:noFill/>
        </p:spPr>
        <p:txBody>
          <a:bodyPr wrap="square" rtlCol="0">
            <a:spAutoFit/>
          </a:bodyPr>
          <a:lstStyle/>
          <a:p>
            <a:r>
              <a:rPr lang="en-GB" sz="4400" dirty="0"/>
              <a:t>Historical Claims.</a:t>
            </a:r>
          </a:p>
        </p:txBody>
      </p:sp>
      <p:sp>
        <p:nvSpPr>
          <p:cNvPr id="5" name="TextBox 4"/>
          <p:cNvSpPr txBox="1"/>
          <p:nvPr/>
        </p:nvSpPr>
        <p:spPr>
          <a:xfrm>
            <a:off x="440055" y="1402080"/>
            <a:ext cx="4131945" cy="7478970"/>
          </a:xfrm>
          <a:prstGeom prst="rect">
            <a:avLst/>
          </a:prstGeom>
          <a:noFill/>
        </p:spPr>
        <p:txBody>
          <a:bodyPr wrap="square" rtlCol="0">
            <a:spAutoFit/>
          </a:bodyPr>
          <a:lstStyle/>
          <a:p>
            <a:r>
              <a:rPr lang="en-GB" sz="2400" dirty="0"/>
              <a:t>Over the last week we have been looking at Ancients Egypt</a:t>
            </a:r>
          </a:p>
          <a:p>
            <a:endParaRPr lang="en-GB" sz="2400" dirty="0"/>
          </a:p>
          <a:p>
            <a:r>
              <a:rPr lang="en-GB" sz="2400" dirty="0"/>
              <a:t>Where Egypt is</a:t>
            </a:r>
          </a:p>
          <a:p>
            <a:endParaRPr lang="en-GB" sz="2400" dirty="0"/>
          </a:p>
          <a:p>
            <a:r>
              <a:rPr lang="en-GB" sz="2400" dirty="0"/>
              <a:t>The physical and human feathers </a:t>
            </a:r>
          </a:p>
          <a:p>
            <a:endParaRPr lang="en-GB" sz="2400" dirty="0"/>
          </a:p>
          <a:p>
            <a:r>
              <a:rPr lang="en-GB" sz="2400" dirty="0"/>
              <a:t>How the empery and civilization was ran</a:t>
            </a:r>
          </a:p>
          <a:p>
            <a:endParaRPr lang="en-GB" sz="2400" dirty="0"/>
          </a:p>
          <a:p>
            <a:r>
              <a:rPr lang="en-GB" sz="2400" dirty="0"/>
              <a:t>The Pharaohs </a:t>
            </a:r>
          </a:p>
          <a:p>
            <a:endParaRPr lang="en-GB" sz="2400" dirty="0"/>
          </a:p>
          <a:p>
            <a:r>
              <a:rPr lang="en-GB" sz="2400" dirty="0"/>
              <a:t>The Pyramids </a:t>
            </a:r>
          </a:p>
          <a:p>
            <a:endParaRPr lang="en-GB" dirty="0"/>
          </a:p>
          <a:p>
            <a:endParaRPr lang="en-GB" dirty="0"/>
          </a:p>
          <a:p>
            <a:endParaRPr lang="en-GB" dirty="0"/>
          </a:p>
          <a:p>
            <a:endParaRPr lang="en-GB" dirty="0"/>
          </a:p>
          <a:p>
            <a:endParaRPr lang="en-GB" dirty="0"/>
          </a:p>
          <a:p>
            <a:r>
              <a:rPr lang="en-GB" dirty="0"/>
              <a:t> </a:t>
            </a:r>
          </a:p>
          <a:p>
            <a:endParaRPr lang="en-GB" dirty="0"/>
          </a:p>
          <a:p>
            <a:r>
              <a:rPr lang="en-GB" dirty="0"/>
              <a:t> </a:t>
            </a:r>
          </a:p>
        </p:txBody>
      </p:sp>
      <p:sp>
        <p:nvSpPr>
          <p:cNvPr id="6" name="Rounded Rectangle 5"/>
          <p:cNvSpPr/>
          <p:nvPr/>
        </p:nvSpPr>
        <p:spPr>
          <a:xfrm>
            <a:off x="5821680" y="1195204"/>
            <a:ext cx="398272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How do we know its all true?</a:t>
            </a:r>
          </a:p>
        </p:txBody>
      </p:sp>
      <p:sp>
        <p:nvSpPr>
          <p:cNvPr id="7" name="Rounded Rectangle 6"/>
          <p:cNvSpPr/>
          <p:nvPr/>
        </p:nvSpPr>
        <p:spPr>
          <a:xfrm>
            <a:off x="4399280" y="3300502"/>
            <a:ext cx="2418080" cy="1381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What tell us it true?</a:t>
            </a:r>
          </a:p>
        </p:txBody>
      </p:sp>
      <p:sp>
        <p:nvSpPr>
          <p:cNvPr id="13" name="Rounded Rectangle 12"/>
          <p:cNvSpPr/>
          <p:nvPr/>
        </p:nvSpPr>
        <p:spPr>
          <a:xfrm>
            <a:off x="8940800" y="3214796"/>
            <a:ext cx="2733040" cy="1452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What  proof do we have to say its true?  </a:t>
            </a:r>
          </a:p>
        </p:txBody>
      </p:sp>
      <p:sp>
        <p:nvSpPr>
          <p:cNvPr id="14" name="Rounded Rectangle 13"/>
          <p:cNvSpPr/>
          <p:nvPr/>
        </p:nvSpPr>
        <p:spPr>
          <a:xfrm>
            <a:off x="6502400" y="5100320"/>
            <a:ext cx="3159760" cy="127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thing can have been see or found to support our findings.</a:t>
            </a:r>
          </a:p>
        </p:txBody>
      </p:sp>
    </p:spTree>
    <p:extLst>
      <p:ext uri="{BB962C8B-B14F-4D97-AF65-F5344CB8AC3E}">
        <p14:creationId xmlns:p14="http://schemas.microsoft.com/office/powerpoint/2010/main" val="3371754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p:cNvSpPr/>
          <p:nvPr/>
        </p:nvSpPr>
        <p:spPr>
          <a:xfrm>
            <a:off x="1389184" y="324140"/>
            <a:ext cx="8580106" cy="461665"/>
          </a:xfrm>
          <a:prstGeom prst="rect">
            <a:avLst/>
          </a:prstGeom>
        </p:spPr>
        <p:txBody>
          <a:bodyPr wrap="none">
            <a:spAutoFit/>
          </a:bodyPr>
          <a:lstStyle/>
          <a:p>
            <a:r>
              <a:rPr lang="en-GB" sz="2400" dirty="0"/>
              <a:t>Let’s take a look at another historical facts to support our finding?    </a:t>
            </a:r>
          </a:p>
        </p:txBody>
      </p:sp>
      <p:sp>
        <p:nvSpPr>
          <p:cNvPr id="3" name="TextBox 2"/>
          <p:cNvSpPr txBox="1"/>
          <p:nvPr/>
        </p:nvSpPr>
        <p:spPr>
          <a:xfrm>
            <a:off x="460375" y="1167870"/>
            <a:ext cx="3926430" cy="1754326"/>
          </a:xfrm>
          <a:prstGeom prst="rect">
            <a:avLst/>
          </a:prstGeom>
          <a:noFill/>
        </p:spPr>
        <p:txBody>
          <a:bodyPr wrap="square" rtlCol="0">
            <a:spAutoFit/>
          </a:bodyPr>
          <a:lstStyle/>
          <a:p>
            <a:r>
              <a:rPr lang="en-GB" dirty="0"/>
              <a:t>First let’s take a look at the pyramids, theses are a fascial features we can see, but deep with the tombs when discovered the wall were full of paintings call hieroglyphics. The hieroglyph painting of the pharaoh life. </a:t>
            </a:r>
          </a:p>
        </p:txBody>
      </p:sp>
      <p:sp>
        <p:nvSpPr>
          <p:cNvPr id="4" name="Rectangle 3"/>
          <p:cNvSpPr/>
          <p:nvPr/>
        </p:nvSpPr>
        <p:spPr>
          <a:xfrm>
            <a:off x="5131443" y="4798660"/>
            <a:ext cx="6096000" cy="1200329"/>
          </a:xfrm>
          <a:prstGeom prst="rect">
            <a:avLst/>
          </a:prstGeom>
        </p:spPr>
        <p:txBody>
          <a:bodyPr>
            <a:spAutoFit/>
          </a:bodyPr>
          <a:lstStyle/>
          <a:p>
            <a:r>
              <a:rPr lang="en-GB" dirty="0">
                <a:solidFill>
                  <a:srgbClr val="202124"/>
                </a:solidFill>
              </a:rPr>
              <a:t>Hieroglyphics is a writing system that uses pictures and symbols instead of letters and words. The word hieroglyph means “holy carving.” The Egyptians used hieroglyphics on their temple walls and public monuments.</a:t>
            </a:r>
            <a:endParaRPr lang="en-GB" dirty="0"/>
          </a:p>
        </p:txBody>
      </p:sp>
      <p:pic>
        <p:nvPicPr>
          <p:cNvPr id="3074" name="Picture 2" descr="Image result for hieroglyphics ks2"/>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552992" y="1167870"/>
            <a:ext cx="2674452" cy="2074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744248" y="3454196"/>
            <a:ext cx="3600375" cy="2395886"/>
          </a:xfrm>
          <a:prstGeom prst="rect">
            <a:avLst/>
          </a:prstGeom>
        </p:spPr>
      </p:pic>
      <p:pic>
        <p:nvPicPr>
          <p:cNvPr id="3076" name="Picture 4" descr="Image result for hieroglyphics in a tomb"/>
          <p:cNvPicPr>
            <a:picLocks noChangeAspect="1" noChangeArrowheads="1"/>
          </p:cNvPicPr>
          <p:nvPr/>
        </p:nvPicPr>
        <p:blipFill rotWithShape="1">
          <a:blip r:embed="rId4">
            <a:extLst>
              <a:ext uri="{28A0092B-C50C-407E-A947-70E740481C1C}">
                <a14:useLocalDpi xmlns:a14="http://schemas.microsoft.com/office/drawing/2010/main" val="0"/>
              </a:ext>
            </a:extLst>
          </a:blip>
          <a:srcRect r="2648" b="8051"/>
          <a:stretch/>
        </p:blipFill>
        <p:spPr bwMode="auto">
          <a:xfrm>
            <a:off x="4809521" y="2096987"/>
            <a:ext cx="3191479" cy="220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377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231228" y="312737"/>
            <a:ext cx="11403723" cy="584775"/>
          </a:xfrm>
          <a:prstGeom prst="rect">
            <a:avLst/>
          </a:prstGeom>
          <a:noFill/>
        </p:spPr>
        <p:txBody>
          <a:bodyPr wrap="square" rtlCol="0">
            <a:spAutoFit/>
          </a:bodyPr>
          <a:lstStyle/>
          <a:p>
            <a:pPr algn="ctr"/>
            <a:r>
              <a:rPr lang="en-GB" sz="3200" dirty="0"/>
              <a:t> My turn: to be able discoid hieroglyphics  </a:t>
            </a:r>
          </a:p>
        </p:txBody>
      </p:sp>
      <p:pic>
        <p:nvPicPr>
          <p:cNvPr id="26" name="Picture 2" descr="Image result for hieroglyphics ks2"/>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75503" y="2582526"/>
            <a:ext cx="4758255" cy="36901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68621" t="22621" r="20232" b="67445"/>
          <a:stretch/>
        </p:blipFill>
        <p:spPr bwMode="auto">
          <a:xfrm>
            <a:off x="856064" y="1695012"/>
            <a:ext cx="706581" cy="488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18350" t="41598" r="67255" b="49019"/>
          <a:stretch/>
        </p:blipFill>
        <p:spPr bwMode="auto">
          <a:xfrm>
            <a:off x="2122325" y="1692635"/>
            <a:ext cx="945573" cy="4779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66982" t="60164" r="19127" b="31287"/>
          <a:stretch/>
        </p:blipFill>
        <p:spPr bwMode="auto">
          <a:xfrm>
            <a:off x="155575" y="3391769"/>
            <a:ext cx="914400" cy="4364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82661" t="3109" r="8657" b="79794"/>
          <a:stretch/>
        </p:blipFill>
        <p:spPr bwMode="auto">
          <a:xfrm>
            <a:off x="4808090" y="1367696"/>
            <a:ext cx="571501" cy="87283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19782" t="79912" r="71744" b="5229"/>
          <a:stretch/>
        </p:blipFill>
        <p:spPr bwMode="auto">
          <a:xfrm>
            <a:off x="4141206" y="1424847"/>
            <a:ext cx="557787" cy="7585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82767" t="41307" r="9025" b="43224"/>
          <a:stretch/>
        </p:blipFill>
        <p:spPr bwMode="auto">
          <a:xfrm>
            <a:off x="3291141" y="1354930"/>
            <a:ext cx="540328" cy="7897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34780" t="62272" r="51802" b="29790"/>
          <a:stretch/>
        </p:blipFill>
        <p:spPr bwMode="auto">
          <a:xfrm>
            <a:off x="2211262" y="3451825"/>
            <a:ext cx="883227" cy="4052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83411" t="41171" r="8972" b="42952"/>
          <a:stretch/>
        </p:blipFill>
        <p:spPr bwMode="auto">
          <a:xfrm>
            <a:off x="958659" y="2967904"/>
            <a:ext cx="501393" cy="8104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3367" t="80388" r="89057" b="4143"/>
          <a:stretch/>
        </p:blipFill>
        <p:spPr bwMode="auto">
          <a:xfrm>
            <a:off x="3169524" y="3038478"/>
            <a:ext cx="498765" cy="7897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66982" t="41307" r="24021" b="42206"/>
          <a:stretch/>
        </p:blipFill>
        <p:spPr bwMode="auto">
          <a:xfrm>
            <a:off x="3871636" y="2986523"/>
            <a:ext cx="592283" cy="84166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363235" y="2753591"/>
            <a:ext cx="518216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07975" y="4443845"/>
            <a:ext cx="518216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57199" y="4921170"/>
            <a:ext cx="4593070" cy="646331"/>
          </a:xfrm>
          <a:prstGeom prst="rect">
            <a:avLst/>
          </a:prstGeom>
          <a:noFill/>
        </p:spPr>
        <p:txBody>
          <a:bodyPr wrap="square" rtlCol="0">
            <a:spAutoFit/>
          </a:bodyPr>
          <a:lstStyle/>
          <a:p>
            <a:r>
              <a:rPr lang="en-GB" dirty="0"/>
              <a:t>So solve the problem look at the hieroglyphic grid and find the picture that match.</a:t>
            </a:r>
          </a:p>
        </p:txBody>
      </p:sp>
      <p:pic>
        <p:nvPicPr>
          <p:cNvPr id="43"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68621" t="22621" r="20232" b="67445"/>
          <a:stretch/>
        </p:blipFill>
        <p:spPr bwMode="auto">
          <a:xfrm>
            <a:off x="9398708" y="930871"/>
            <a:ext cx="706581" cy="48837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754091" y="1049911"/>
            <a:ext cx="2826327" cy="1200329"/>
          </a:xfrm>
          <a:prstGeom prst="rect">
            <a:avLst/>
          </a:prstGeom>
          <a:noFill/>
        </p:spPr>
        <p:txBody>
          <a:bodyPr wrap="square" rtlCol="0">
            <a:spAutoFit/>
          </a:bodyPr>
          <a:lstStyle/>
          <a:p>
            <a:r>
              <a:rPr lang="en-GB" dirty="0"/>
              <a:t>First picture in the problem.</a:t>
            </a:r>
          </a:p>
          <a:p>
            <a:endParaRPr lang="en-GB" dirty="0"/>
          </a:p>
          <a:p>
            <a:r>
              <a:rPr lang="en-GB" dirty="0"/>
              <a:t>Now look at the letter next to it.     </a:t>
            </a:r>
            <a:r>
              <a:rPr lang="en-GB" dirty="0">
                <a:solidFill>
                  <a:srgbClr val="FF0000"/>
                </a:solidFill>
              </a:rPr>
              <a:t>Letter I</a:t>
            </a:r>
          </a:p>
        </p:txBody>
      </p:sp>
      <p:cxnSp>
        <p:nvCxnSpPr>
          <p:cNvPr id="45" name="Straight Arrow Connector 44"/>
          <p:cNvCxnSpPr/>
          <p:nvPr/>
        </p:nvCxnSpPr>
        <p:spPr>
          <a:xfrm>
            <a:off x="9881755" y="1495833"/>
            <a:ext cx="426027" cy="19559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3"/>
          <a:stretch>
            <a:fillRect/>
          </a:stretch>
        </p:blipFill>
        <p:spPr>
          <a:xfrm rot="19671857">
            <a:off x="9340225" y="1568579"/>
            <a:ext cx="480387" cy="2731710"/>
          </a:xfrm>
          <a:prstGeom prst="rect">
            <a:avLst/>
          </a:prstGeom>
        </p:spPr>
      </p:pic>
      <p:sp>
        <p:nvSpPr>
          <p:cNvPr id="47" name="TextBox 46"/>
          <p:cNvSpPr txBox="1"/>
          <p:nvPr/>
        </p:nvSpPr>
        <p:spPr>
          <a:xfrm>
            <a:off x="612775" y="2183384"/>
            <a:ext cx="4766816" cy="369332"/>
          </a:xfrm>
          <a:prstGeom prst="rect">
            <a:avLst/>
          </a:prstGeom>
          <a:noFill/>
        </p:spPr>
        <p:txBody>
          <a:bodyPr wrap="square" rtlCol="0">
            <a:spAutoFit/>
          </a:bodyPr>
          <a:lstStyle/>
          <a:p>
            <a:r>
              <a:rPr lang="en-GB" dirty="0"/>
              <a:t>          I                       l                  o             v             e</a:t>
            </a:r>
          </a:p>
        </p:txBody>
      </p:sp>
      <p:sp>
        <p:nvSpPr>
          <p:cNvPr id="48" name="TextBox 47"/>
          <p:cNvSpPr txBox="1"/>
          <p:nvPr/>
        </p:nvSpPr>
        <p:spPr>
          <a:xfrm>
            <a:off x="363235" y="3936180"/>
            <a:ext cx="4787034" cy="369332"/>
          </a:xfrm>
          <a:prstGeom prst="rect">
            <a:avLst/>
          </a:prstGeom>
          <a:noFill/>
        </p:spPr>
        <p:txBody>
          <a:bodyPr wrap="square" rtlCol="0">
            <a:spAutoFit/>
          </a:bodyPr>
          <a:lstStyle/>
          <a:p>
            <a:r>
              <a:rPr lang="en-GB" dirty="0"/>
              <a:t>  t         o                            r           u            n</a:t>
            </a:r>
          </a:p>
        </p:txBody>
      </p:sp>
      <p:sp>
        <p:nvSpPr>
          <p:cNvPr id="49" name="TextBox 48"/>
          <p:cNvSpPr txBox="1"/>
          <p:nvPr/>
        </p:nvSpPr>
        <p:spPr>
          <a:xfrm>
            <a:off x="1004608" y="5672434"/>
            <a:ext cx="4055765" cy="923330"/>
          </a:xfrm>
          <a:prstGeom prst="rect">
            <a:avLst/>
          </a:prstGeom>
          <a:noFill/>
        </p:spPr>
        <p:txBody>
          <a:bodyPr wrap="square" rtlCol="0">
            <a:spAutoFit/>
          </a:bodyPr>
          <a:lstStyle/>
          <a:p>
            <a:r>
              <a:rPr lang="en-GB" sz="5400" dirty="0">
                <a:solidFill>
                  <a:srgbClr val="FF0000"/>
                </a:solidFill>
              </a:rPr>
              <a:t>I love to run </a:t>
            </a:r>
          </a:p>
        </p:txBody>
      </p:sp>
    </p:spTree>
    <p:extLst>
      <p:ext uri="{BB962C8B-B14F-4D97-AF65-F5344CB8AC3E}">
        <p14:creationId xmlns:p14="http://schemas.microsoft.com/office/powerpoint/2010/main" val="4276786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155575" y="312738"/>
            <a:ext cx="11812904" cy="769441"/>
          </a:xfrm>
          <a:prstGeom prst="rect">
            <a:avLst/>
          </a:prstGeom>
        </p:spPr>
        <p:txBody>
          <a:bodyPr wrap="square">
            <a:spAutoFit/>
          </a:bodyPr>
          <a:lstStyle/>
          <a:p>
            <a:pPr algn="ctr"/>
            <a:r>
              <a:rPr lang="en-US" altLang="en-US" sz="4400" dirty="0"/>
              <a:t>Your turn: Can you try and solve the problem? </a:t>
            </a:r>
          </a:p>
        </p:txBody>
      </p:sp>
      <p:pic>
        <p:nvPicPr>
          <p:cNvPr id="11" name="Picture 2" descr="Image result for hieroglyphics ks2"/>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609423" y="3328596"/>
            <a:ext cx="4181935" cy="32431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8922" t="40773" r="66665" b="48527"/>
          <a:stretch/>
        </p:blipFill>
        <p:spPr bwMode="auto">
          <a:xfrm>
            <a:off x="3009200" y="1710533"/>
            <a:ext cx="685800" cy="3948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1751" t="23408" r="41261" b="62231"/>
          <a:stretch/>
        </p:blipFill>
        <p:spPr bwMode="auto">
          <a:xfrm>
            <a:off x="1684485" y="1561891"/>
            <a:ext cx="332509" cy="529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83270" t="40961" r="8869" b="42707"/>
          <a:stretch/>
        </p:blipFill>
        <p:spPr bwMode="auto">
          <a:xfrm>
            <a:off x="2132984" y="1489155"/>
            <a:ext cx="374073" cy="6026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1024" t="4730" r="40678" b="79501"/>
          <a:stretch/>
        </p:blipFill>
        <p:spPr bwMode="auto">
          <a:xfrm>
            <a:off x="1281485" y="1561891"/>
            <a:ext cx="394855" cy="5818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1262" t="59656" r="34313" b="31473"/>
          <a:stretch/>
        </p:blipFill>
        <p:spPr bwMode="auto">
          <a:xfrm>
            <a:off x="597284" y="1691776"/>
            <a:ext cx="675409" cy="3221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83270" t="40961" r="8869" b="42707"/>
          <a:stretch/>
        </p:blipFill>
        <p:spPr bwMode="auto">
          <a:xfrm>
            <a:off x="2616635" y="1489156"/>
            <a:ext cx="374073" cy="6026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1642" t="60209" r="35320" b="29021"/>
          <a:stretch/>
        </p:blipFill>
        <p:spPr bwMode="auto">
          <a:xfrm>
            <a:off x="5150854" y="1688826"/>
            <a:ext cx="650240" cy="4165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68665" t="23296" r="19663" b="68599"/>
          <a:stretch/>
        </p:blipFill>
        <p:spPr bwMode="auto">
          <a:xfrm>
            <a:off x="4448739" y="1691776"/>
            <a:ext cx="702115" cy="3780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68533" t="61411" r="19293" b="30449"/>
          <a:stretch/>
        </p:blipFill>
        <p:spPr bwMode="auto">
          <a:xfrm>
            <a:off x="9211187" y="1725938"/>
            <a:ext cx="751572" cy="3897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3234" t="3537" r="87429" b="81114"/>
          <a:stretch/>
        </p:blipFill>
        <p:spPr bwMode="auto">
          <a:xfrm>
            <a:off x="8748907" y="1538692"/>
            <a:ext cx="412627" cy="5260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83404" t="3681" r="9014" b="79672"/>
          <a:stretch/>
        </p:blipFill>
        <p:spPr bwMode="auto">
          <a:xfrm>
            <a:off x="8372986" y="1519256"/>
            <a:ext cx="375921" cy="6400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34169" t="60346" r="51187" b="29529"/>
          <a:stretch/>
        </p:blipFill>
        <p:spPr bwMode="auto">
          <a:xfrm>
            <a:off x="7701281" y="1688826"/>
            <a:ext cx="701040" cy="3759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20359" t="22783" r="67353" b="66424"/>
          <a:stretch/>
        </p:blipFill>
        <p:spPr bwMode="auto">
          <a:xfrm>
            <a:off x="7051041" y="1605427"/>
            <a:ext cx="701040" cy="4775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612775" y="3037840"/>
            <a:ext cx="9719945" cy="304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3234" t="3537" r="87429" b="81114"/>
          <a:stretch/>
        </p:blipFill>
        <p:spPr bwMode="auto">
          <a:xfrm>
            <a:off x="612775" y="3760186"/>
            <a:ext cx="412627" cy="5260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83404" t="3681" r="9014" b="79672"/>
          <a:stretch/>
        </p:blipFill>
        <p:spPr bwMode="auto">
          <a:xfrm>
            <a:off x="2650726" y="3703173"/>
            <a:ext cx="375921" cy="6400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1505" t="42373" r="34161" b="48542"/>
          <a:stretch/>
        </p:blipFill>
        <p:spPr bwMode="auto">
          <a:xfrm>
            <a:off x="1179192" y="4010824"/>
            <a:ext cx="599440" cy="2946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2477" t="3527" r="41935" b="79556"/>
          <a:stretch/>
        </p:blipFill>
        <p:spPr bwMode="auto">
          <a:xfrm>
            <a:off x="1850739" y="3672503"/>
            <a:ext cx="233680" cy="5486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9484" t="22950" r="20069" b="66398"/>
          <a:stretch/>
        </p:blipFill>
        <p:spPr bwMode="auto">
          <a:xfrm>
            <a:off x="2179755" y="3919544"/>
            <a:ext cx="436880" cy="3454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1505" t="42373" r="34161" b="48542"/>
          <a:stretch/>
        </p:blipFill>
        <p:spPr bwMode="auto">
          <a:xfrm>
            <a:off x="3106746" y="4035501"/>
            <a:ext cx="599440" cy="2946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66811" t="61169" r="18369" b="30686"/>
          <a:stretch/>
        </p:blipFill>
        <p:spPr bwMode="auto">
          <a:xfrm>
            <a:off x="3632968" y="3946823"/>
            <a:ext cx="815771" cy="34770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3"/>
          <a:stretch>
            <a:fillRect/>
          </a:stretch>
        </p:blipFill>
        <p:spPr>
          <a:xfrm>
            <a:off x="563100" y="5181572"/>
            <a:ext cx="371888" cy="640135"/>
          </a:xfrm>
          <a:prstGeom prst="rect">
            <a:avLst/>
          </a:prstGeom>
        </p:spPr>
      </p:pic>
      <p:pic>
        <p:nvPicPr>
          <p:cNvPr id="34"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9945" t="22948" r="67839" b="66443"/>
          <a:stretch/>
        </p:blipFill>
        <p:spPr bwMode="auto">
          <a:xfrm>
            <a:off x="947841" y="5311459"/>
            <a:ext cx="539238" cy="3631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7176" t="79064" r="23349" b="4959"/>
          <a:stretch/>
        </p:blipFill>
        <p:spPr bwMode="auto">
          <a:xfrm>
            <a:off x="1474226" y="5181572"/>
            <a:ext cx="451488" cy="5904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rotWithShape="1">
          <a:blip r:embed="rId4"/>
          <a:srcRect l="6380" t="61461" r="86575" b="28202"/>
          <a:stretch/>
        </p:blipFill>
        <p:spPr>
          <a:xfrm>
            <a:off x="2026317" y="5181572"/>
            <a:ext cx="507999" cy="578070"/>
          </a:xfrm>
          <a:prstGeom prst="rect">
            <a:avLst/>
          </a:prstGeom>
        </p:spPr>
      </p:pic>
      <p:pic>
        <p:nvPicPr>
          <p:cNvPr id="37" name="Picture 2" descr="Image result for hieroglyphics ks2"/>
          <p:cNvPicPr>
            <a:picLocks noChangeAspect="1" noChangeArrowheads="1"/>
          </p:cNvPicPr>
          <p:nvPr/>
        </p:nvPicPr>
        <p:blipFill rotWithShape="1">
          <a:blip r:embed="rId2">
            <a:extLst>
              <a:ext uri="{28A0092B-C50C-407E-A947-70E740481C1C}">
                <a14:useLocalDpi xmlns:a14="http://schemas.microsoft.com/office/drawing/2010/main" val="0"/>
              </a:ext>
            </a:extLst>
          </a:blip>
          <a:srcRect l="68876" t="59955" r="19948" b="30960"/>
          <a:stretch/>
        </p:blipFill>
        <p:spPr bwMode="auto">
          <a:xfrm>
            <a:off x="2634919" y="5360739"/>
            <a:ext cx="632741" cy="3989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9484" t="22950" r="20069" b="66398"/>
          <a:stretch/>
        </p:blipFill>
        <p:spPr bwMode="auto">
          <a:xfrm>
            <a:off x="3236031" y="5347628"/>
            <a:ext cx="436880" cy="3454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3234" t="3537" r="87429" b="81114"/>
          <a:stretch/>
        </p:blipFill>
        <p:spPr bwMode="auto">
          <a:xfrm>
            <a:off x="3871500" y="5097712"/>
            <a:ext cx="412627" cy="5260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hieroglyphics ks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1505" t="42373" r="34161" b="48542"/>
          <a:stretch/>
        </p:blipFill>
        <p:spPr bwMode="auto">
          <a:xfrm>
            <a:off x="4469449" y="5412869"/>
            <a:ext cx="599440" cy="29464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p:cNvCxnSpPr/>
          <p:nvPr/>
        </p:nvCxnSpPr>
        <p:spPr>
          <a:xfrm flipV="1">
            <a:off x="563100" y="4794896"/>
            <a:ext cx="3968260" cy="193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31679" y="6305401"/>
            <a:ext cx="4941068" cy="573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46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765175" y="160337"/>
            <a:ext cx="11812904" cy="1446550"/>
          </a:xfrm>
          <a:prstGeom prst="rect">
            <a:avLst/>
          </a:prstGeom>
        </p:spPr>
        <p:txBody>
          <a:bodyPr wrap="square">
            <a:spAutoFit/>
          </a:bodyPr>
          <a:lstStyle/>
          <a:p>
            <a:r>
              <a:rPr lang="en-US" altLang="en-US" sz="4400" dirty="0"/>
              <a:t>My turn: To give examples of evidence used to back history claims.</a:t>
            </a:r>
          </a:p>
        </p:txBody>
      </p:sp>
      <p:graphicFrame>
        <p:nvGraphicFramePr>
          <p:cNvPr id="6" name="Table 5"/>
          <p:cNvGraphicFramePr>
            <a:graphicFrameLocks noGrp="1"/>
          </p:cNvGraphicFramePr>
          <p:nvPr>
            <p:extLst>
              <p:ext uri="{D42A27DB-BD31-4B8C-83A1-F6EECF244321}">
                <p14:modId xmlns:p14="http://schemas.microsoft.com/office/powerpoint/2010/main" val="1758650779"/>
              </p:ext>
            </p:extLst>
          </p:nvPr>
        </p:nvGraphicFramePr>
        <p:xfrm>
          <a:off x="460375" y="2385906"/>
          <a:ext cx="7383145" cy="3557695"/>
        </p:xfrm>
        <a:graphic>
          <a:graphicData uri="http://schemas.openxmlformats.org/drawingml/2006/table">
            <a:tbl>
              <a:tblPr firstRow="1" bandRow="1">
                <a:tableStyleId>{5C22544A-7EE6-4342-B048-85BDC9FD1C3A}</a:tableStyleId>
              </a:tblPr>
              <a:tblGrid>
                <a:gridCol w="7383145">
                  <a:extLst>
                    <a:ext uri="{9D8B030D-6E8A-4147-A177-3AD203B41FA5}">
                      <a16:colId xmlns:a16="http://schemas.microsoft.com/office/drawing/2014/main" val="2542404578"/>
                    </a:ext>
                  </a:extLst>
                </a:gridCol>
              </a:tblGrid>
              <a:tr h="711539">
                <a:tc>
                  <a:txBody>
                    <a:bodyPr/>
                    <a:lstStyle/>
                    <a:p>
                      <a:pPr algn="ctr"/>
                      <a:r>
                        <a:rPr lang="en-GB" dirty="0"/>
                        <a:t>Evidence</a:t>
                      </a:r>
                      <a:r>
                        <a:rPr lang="en-GB" baseline="0" dirty="0"/>
                        <a:t> to back up history</a:t>
                      </a:r>
                      <a:endParaRPr lang="en-GB" dirty="0"/>
                    </a:p>
                  </a:txBody>
                  <a:tcPr/>
                </a:tc>
                <a:extLst>
                  <a:ext uri="{0D108BD9-81ED-4DB2-BD59-A6C34878D82A}">
                    <a16:rowId xmlns:a16="http://schemas.microsoft.com/office/drawing/2014/main" val="3226094462"/>
                  </a:ext>
                </a:extLst>
              </a:tr>
              <a:tr h="711539">
                <a:tc>
                  <a:txBody>
                    <a:bodyPr/>
                    <a:lstStyle/>
                    <a:p>
                      <a:r>
                        <a:rPr lang="en-GB" dirty="0"/>
                        <a:t>There still</a:t>
                      </a:r>
                      <a:r>
                        <a:rPr lang="en-GB" baseline="0" dirty="0"/>
                        <a:t> pyramids in Egypt today.</a:t>
                      </a:r>
                      <a:endParaRPr lang="en-GB" dirty="0"/>
                    </a:p>
                  </a:txBody>
                  <a:tcPr/>
                </a:tc>
                <a:extLst>
                  <a:ext uri="{0D108BD9-81ED-4DB2-BD59-A6C34878D82A}">
                    <a16:rowId xmlns:a16="http://schemas.microsoft.com/office/drawing/2014/main" val="1863195048"/>
                  </a:ext>
                </a:extLst>
              </a:tr>
              <a:tr h="711539">
                <a:tc>
                  <a:txBody>
                    <a:bodyPr/>
                    <a:lstStyle/>
                    <a:p>
                      <a:r>
                        <a:rPr lang="en-GB" dirty="0"/>
                        <a:t>Pictures</a:t>
                      </a:r>
                      <a:r>
                        <a:rPr lang="en-GB" baseline="0" dirty="0"/>
                        <a:t> and illustrations of the pharaohs were found in the tomb.</a:t>
                      </a:r>
                      <a:endParaRPr lang="en-GB" dirty="0"/>
                    </a:p>
                  </a:txBody>
                  <a:tcPr/>
                </a:tc>
                <a:extLst>
                  <a:ext uri="{0D108BD9-81ED-4DB2-BD59-A6C34878D82A}">
                    <a16:rowId xmlns:a16="http://schemas.microsoft.com/office/drawing/2014/main" val="67901551"/>
                  </a:ext>
                </a:extLst>
              </a:tr>
              <a:tr h="711539">
                <a:tc>
                  <a:txBody>
                    <a:bodyPr/>
                    <a:lstStyle/>
                    <a:p>
                      <a:r>
                        <a:rPr lang="en-GB" dirty="0"/>
                        <a:t>Hieroglyphics</a:t>
                      </a:r>
                      <a:r>
                        <a:rPr lang="en-GB" baseline="0" dirty="0"/>
                        <a:t> are still cover the walls of the tombs today.</a:t>
                      </a:r>
                      <a:endParaRPr lang="en-GB" dirty="0"/>
                    </a:p>
                  </a:txBody>
                  <a:tcPr/>
                </a:tc>
                <a:extLst>
                  <a:ext uri="{0D108BD9-81ED-4DB2-BD59-A6C34878D82A}">
                    <a16:rowId xmlns:a16="http://schemas.microsoft.com/office/drawing/2014/main" val="1977226014"/>
                  </a:ext>
                </a:extLst>
              </a:tr>
              <a:tr h="711539">
                <a:tc>
                  <a:txBody>
                    <a:bodyPr/>
                    <a:lstStyle/>
                    <a:p>
                      <a:r>
                        <a:rPr lang="en-GB" dirty="0"/>
                        <a:t>The pyramids</a:t>
                      </a:r>
                      <a:r>
                        <a:rPr lang="en-GB" baseline="0" dirty="0"/>
                        <a:t> are built next to the river Nile.</a:t>
                      </a:r>
                      <a:endParaRPr lang="en-GB" dirty="0"/>
                    </a:p>
                  </a:txBody>
                  <a:tcPr/>
                </a:tc>
                <a:extLst>
                  <a:ext uri="{0D108BD9-81ED-4DB2-BD59-A6C34878D82A}">
                    <a16:rowId xmlns:a16="http://schemas.microsoft.com/office/drawing/2014/main" val="617830272"/>
                  </a:ext>
                </a:extLst>
              </a:tr>
            </a:tbl>
          </a:graphicData>
        </a:graphic>
      </p:graphicFrame>
      <p:sp>
        <p:nvSpPr>
          <p:cNvPr id="8" name="TextBox 7"/>
          <p:cNvSpPr txBox="1"/>
          <p:nvPr/>
        </p:nvSpPr>
        <p:spPr>
          <a:xfrm>
            <a:off x="8524240" y="2721186"/>
            <a:ext cx="2987040" cy="2677656"/>
          </a:xfrm>
          <a:prstGeom prst="rect">
            <a:avLst/>
          </a:prstGeom>
          <a:noFill/>
        </p:spPr>
        <p:txBody>
          <a:bodyPr wrap="square" rtlCol="0">
            <a:spAutoFit/>
          </a:bodyPr>
          <a:lstStyle/>
          <a:p>
            <a:r>
              <a:rPr lang="en-GB" sz="2400" dirty="0"/>
              <a:t>I have read back over last weeks work and  made some notes.</a:t>
            </a:r>
          </a:p>
          <a:p>
            <a:endParaRPr lang="en-GB" sz="2400" dirty="0"/>
          </a:p>
          <a:p>
            <a:r>
              <a:rPr lang="en-GB" sz="2400" dirty="0"/>
              <a:t>Here are some of my finding to evidence history claims</a:t>
            </a:r>
          </a:p>
        </p:txBody>
      </p:sp>
    </p:spTree>
    <p:extLst>
      <p:ext uri="{BB962C8B-B14F-4D97-AF65-F5344CB8AC3E}">
        <p14:creationId xmlns:p14="http://schemas.microsoft.com/office/powerpoint/2010/main" val="543131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r>
              <a:rPr lang="en-GB" sz="3200" dirty="0">
                <a:effectLst>
                  <a:outerShdw blurRad="38100" dist="38100" dir="2700000" algn="tl">
                    <a:srgbClr val="000000">
                      <a:alpha val="43137"/>
                    </a:srgbClr>
                  </a:outerShdw>
                </a:effectLst>
                <a:latin typeface="+mn-lt"/>
              </a:rPr>
              <a:t>Let’s take at the very first Pharaohs </a:t>
            </a:r>
            <a:br>
              <a:rPr lang="en-GB" dirty="0"/>
            </a:br>
            <a:endParaRPr lang="en-GB" dirty="0"/>
          </a:p>
        </p:txBody>
      </p:sp>
      <p:sp>
        <p:nvSpPr>
          <p:cNvPr id="18" name="TextBox 17"/>
          <p:cNvSpPr txBox="1"/>
          <p:nvPr/>
        </p:nvSpPr>
        <p:spPr>
          <a:xfrm>
            <a:off x="73573" y="1114097"/>
            <a:ext cx="2238084" cy="400110"/>
          </a:xfrm>
          <a:prstGeom prst="rect">
            <a:avLst/>
          </a:prstGeom>
          <a:noFill/>
        </p:spPr>
        <p:txBody>
          <a:bodyPr wrap="square" rtlCol="0">
            <a:spAutoFit/>
          </a:bodyPr>
          <a:lstStyle/>
          <a:p>
            <a:pPr algn="ctr"/>
            <a:r>
              <a:rPr lang="en-GB" sz="2000" dirty="0"/>
              <a:t>.</a:t>
            </a:r>
          </a:p>
        </p:txBody>
      </p:sp>
      <p:pic>
        <p:nvPicPr>
          <p:cNvPr id="14" name="Picture 13"/>
          <p:cNvPicPr>
            <a:picLocks noChangeAspect="1"/>
          </p:cNvPicPr>
          <p:nvPr/>
        </p:nvPicPr>
        <p:blipFill rotWithShape="1">
          <a:blip r:embed="rId2" cstate="print"/>
          <a:srcRect l="43577"/>
          <a:stretch/>
        </p:blipFill>
        <p:spPr>
          <a:xfrm>
            <a:off x="857776" y="1114097"/>
            <a:ext cx="1788564" cy="2597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4993869" y="1514207"/>
            <a:ext cx="6096000" cy="3139321"/>
          </a:xfrm>
          <a:prstGeom prst="rect">
            <a:avLst/>
          </a:prstGeom>
        </p:spPr>
        <p:txBody>
          <a:bodyPr>
            <a:spAutoFit/>
          </a:bodyPr>
          <a:lstStyle/>
          <a:p>
            <a:pPr>
              <a:defRPr/>
            </a:pPr>
            <a:r>
              <a:rPr lang="en-GB" altLang="en-US" dirty="0"/>
              <a:t>The first pharaoh of Egypt was </a:t>
            </a:r>
            <a:r>
              <a:rPr lang="en-GB" altLang="en-US" dirty="0" err="1"/>
              <a:t>Narmer</a:t>
            </a:r>
            <a:r>
              <a:rPr lang="en-GB" altLang="en-US" dirty="0"/>
              <a:t>, who united Lower Egypt and Upper Egypt. Egypt was once divided into two kingdoms. The kingdom in Lower Egypt was called the red crown and the one in Upper Egypt was known as the white crown.</a:t>
            </a:r>
          </a:p>
          <a:p>
            <a:pPr>
              <a:defRPr/>
            </a:pPr>
            <a:endParaRPr lang="en-GB" altLang="en-US" dirty="0"/>
          </a:p>
          <a:p>
            <a:pPr>
              <a:defRPr/>
            </a:pPr>
            <a:r>
              <a:rPr lang="en-GB" altLang="en-US" dirty="0"/>
              <a:t>Around 3100 B.C. </a:t>
            </a:r>
            <a:r>
              <a:rPr lang="en-GB" altLang="en-US" dirty="0" err="1"/>
              <a:t>Narmer</a:t>
            </a:r>
            <a:r>
              <a:rPr lang="en-GB" altLang="en-US" dirty="0"/>
              <a:t>, the pharaoh of the north, conquered the south and Egypt became united.  He founded the first capital of Egypt where the two lands met. It was called Memphis. The story of Ancient Egypt begins from when the north and the south were united as one country</a:t>
            </a:r>
            <a:r>
              <a:rPr lang="en-GB" altLang="en-US" dirty="0">
                <a:latin typeface="+mj-lt"/>
              </a:rPr>
              <a:t>.</a:t>
            </a:r>
            <a:endParaRPr lang="en-GB" dirty="0">
              <a:latin typeface="+mj-lt"/>
            </a:endParaRPr>
          </a:p>
        </p:txBody>
      </p:sp>
      <p:sp>
        <p:nvSpPr>
          <p:cNvPr id="4" name="Rectangle 3"/>
          <p:cNvSpPr/>
          <p:nvPr/>
        </p:nvSpPr>
        <p:spPr>
          <a:xfrm>
            <a:off x="5710778" y="5706742"/>
            <a:ext cx="6096000" cy="646331"/>
          </a:xfrm>
          <a:prstGeom prst="rect">
            <a:avLst/>
          </a:prstGeom>
        </p:spPr>
        <p:txBody>
          <a:bodyPr>
            <a:spAutoFit/>
          </a:bodyPr>
          <a:lstStyle/>
          <a:p>
            <a:pPr>
              <a:defRPr/>
            </a:pPr>
            <a:r>
              <a:rPr lang="en-GB" altLang="en-US" b="1" dirty="0">
                <a:latin typeface="Twinkl" pitchFamily="2" charset="0"/>
              </a:rPr>
              <a:t>GOOD FACT:  </a:t>
            </a:r>
            <a:r>
              <a:rPr lang="en-GB" altLang="en-US" dirty="0" err="1">
                <a:latin typeface="Twinkl" pitchFamily="2" charset="0"/>
              </a:rPr>
              <a:t>Narmer</a:t>
            </a:r>
            <a:r>
              <a:rPr lang="en-GB" altLang="en-US" dirty="0">
                <a:latin typeface="Twinkl" pitchFamily="2" charset="0"/>
              </a:rPr>
              <a:t> reigned for 62 years and it is believed that he was killed by a hippopotamus!</a:t>
            </a:r>
          </a:p>
        </p:txBody>
      </p:sp>
      <p:sp>
        <p:nvSpPr>
          <p:cNvPr id="6" name="Rectangle 5"/>
          <p:cNvSpPr/>
          <p:nvPr/>
        </p:nvSpPr>
        <p:spPr>
          <a:xfrm>
            <a:off x="460375" y="4056910"/>
            <a:ext cx="6096000" cy="2031325"/>
          </a:xfrm>
          <a:prstGeom prst="rect">
            <a:avLst/>
          </a:prstGeom>
        </p:spPr>
        <p:txBody>
          <a:bodyPr>
            <a:spAutoFit/>
          </a:bodyPr>
          <a:lstStyle/>
          <a:p>
            <a:pPr>
              <a:defRPr/>
            </a:pPr>
            <a:r>
              <a:rPr lang="en-GB" altLang="en-US" b="1" dirty="0">
                <a:latin typeface="Twinkl" pitchFamily="2" charset="0"/>
              </a:rPr>
              <a:t>Name: </a:t>
            </a:r>
            <a:r>
              <a:rPr lang="en-GB" altLang="en-US" dirty="0" err="1">
                <a:latin typeface="Twinkl" pitchFamily="2" charset="0"/>
              </a:rPr>
              <a:t>Narmer</a:t>
            </a:r>
            <a:r>
              <a:rPr lang="en-GB" altLang="en-US" dirty="0">
                <a:latin typeface="Twinkl" pitchFamily="2" charset="0"/>
              </a:rPr>
              <a:t> (also known as Menes)</a:t>
            </a:r>
          </a:p>
          <a:p>
            <a:pPr>
              <a:defRPr/>
            </a:pPr>
            <a:r>
              <a:rPr lang="en-GB" altLang="en-US" b="1" dirty="0">
                <a:latin typeface="Twinkl" pitchFamily="2" charset="0"/>
              </a:rPr>
              <a:t>Gender</a:t>
            </a:r>
            <a:r>
              <a:rPr lang="en-GB" altLang="en-US" dirty="0">
                <a:latin typeface="Twinkl" pitchFamily="2" charset="0"/>
              </a:rPr>
              <a:t>: Male</a:t>
            </a:r>
          </a:p>
          <a:p>
            <a:pPr>
              <a:defRPr/>
            </a:pPr>
            <a:r>
              <a:rPr lang="en-GB" altLang="en-US" b="1" dirty="0">
                <a:latin typeface="Twinkl" pitchFamily="2" charset="0"/>
              </a:rPr>
              <a:t>Date of Birth</a:t>
            </a:r>
            <a:r>
              <a:rPr lang="en-GB" altLang="en-US" dirty="0">
                <a:latin typeface="Twinkl" pitchFamily="2" charset="0"/>
              </a:rPr>
              <a:t>: 3180 BC</a:t>
            </a:r>
          </a:p>
          <a:p>
            <a:pPr>
              <a:defRPr/>
            </a:pPr>
            <a:r>
              <a:rPr lang="en-GB" altLang="en-US" b="1" dirty="0">
                <a:latin typeface="Twinkl" pitchFamily="2" charset="0"/>
              </a:rPr>
              <a:t>Date of Death</a:t>
            </a:r>
            <a:r>
              <a:rPr lang="en-GB" altLang="en-US" dirty="0">
                <a:latin typeface="Twinkl" pitchFamily="2" charset="0"/>
              </a:rPr>
              <a:t>: 3120 BC</a:t>
            </a:r>
          </a:p>
          <a:p>
            <a:pPr>
              <a:defRPr/>
            </a:pPr>
            <a:r>
              <a:rPr lang="en-GB" altLang="en-US" b="1" dirty="0">
                <a:latin typeface="Twinkl" pitchFamily="2" charset="0"/>
              </a:rPr>
              <a:t>Date of Reign</a:t>
            </a:r>
            <a:r>
              <a:rPr lang="en-GB" altLang="en-US" dirty="0">
                <a:latin typeface="Twinkl" pitchFamily="2" charset="0"/>
              </a:rPr>
              <a:t>: 31</a:t>
            </a:r>
            <a:r>
              <a:rPr lang="en-GB" altLang="en-US" baseline="30000" dirty="0">
                <a:latin typeface="Twinkl" pitchFamily="2" charset="0"/>
              </a:rPr>
              <a:t>st</a:t>
            </a:r>
            <a:r>
              <a:rPr lang="en-GB" altLang="en-US" dirty="0">
                <a:latin typeface="Twinkl" pitchFamily="2" charset="0"/>
              </a:rPr>
              <a:t> century BC</a:t>
            </a:r>
          </a:p>
          <a:p>
            <a:pPr>
              <a:defRPr/>
            </a:pPr>
            <a:r>
              <a:rPr lang="en-GB" altLang="en-US" b="1" dirty="0">
                <a:latin typeface="Twinkl" pitchFamily="2" charset="0"/>
              </a:rPr>
              <a:t>Married to</a:t>
            </a:r>
            <a:r>
              <a:rPr lang="en-GB" altLang="en-US" dirty="0">
                <a:latin typeface="Twinkl" pitchFamily="2" charset="0"/>
              </a:rPr>
              <a:t>: </a:t>
            </a:r>
            <a:r>
              <a:rPr lang="en-GB" altLang="en-US" dirty="0" err="1">
                <a:latin typeface="Twinkl" pitchFamily="2" charset="0"/>
              </a:rPr>
              <a:t>Neithhotep</a:t>
            </a:r>
            <a:r>
              <a:rPr lang="en-GB" altLang="en-US" dirty="0">
                <a:latin typeface="Twinkl" pitchFamily="2" charset="0"/>
              </a:rPr>
              <a:t> </a:t>
            </a:r>
          </a:p>
          <a:p>
            <a:pPr>
              <a:defRPr/>
            </a:pPr>
            <a:r>
              <a:rPr lang="en-GB" altLang="en-US" b="1" dirty="0">
                <a:latin typeface="Twinkl" pitchFamily="2" charset="0"/>
              </a:rPr>
              <a:t>Location of Burial</a:t>
            </a:r>
            <a:r>
              <a:rPr lang="en-GB" altLang="en-US" dirty="0">
                <a:latin typeface="Twinkl" pitchFamily="2" charset="0"/>
              </a:rPr>
              <a:t>: Umm el-</a:t>
            </a:r>
            <a:r>
              <a:rPr lang="en-GB" altLang="en-US" dirty="0" err="1">
                <a:latin typeface="Twinkl" pitchFamily="2" charset="0"/>
              </a:rPr>
              <a:t>Qaab</a:t>
            </a:r>
            <a:r>
              <a:rPr lang="en-GB" altLang="en-US" dirty="0">
                <a:latin typeface="Twinkl" pitchFamily="2" charset="0"/>
              </a:rPr>
              <a:t>, Abydos</a:t>
            </a:r>
          </a:p>
        </p:txBody>
      </p:sp>
      <p:pic>
        <p:nvPicPr>
          <p:cNvPr id="2050" name="Picture 2" descr="Image result for Mene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87581" y="1820738"/>
            <a:ext cx="1401629" cy="140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69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612775" y="160337"/>
            <a:ext cx="11812904" cy="1446550"/>
          </a:xfrm>
          <a:prstGeom prst="rect">
            <a:avLst/>
          </a:prstGeom>
        </p:spPr>
        <p:txBody>
          <a:bodyPr wrap="square">
            <a:spAutoFit/>
          </a:bodyPr>
          <a:lstStyle/>
          <a:p>
            <a:r>
              <a:rPr lang="en-US" altLang="en-US" sz="4400" dirty="0"/>
              <a:t>Your turn: Now give examples of evidence to back history claims.</a:t>
            </a:r>
          </a:p>
        </p:txBody>
      </p:sp>
      <p:graphicFrame>
        <p:nvGraphicFramePr>
          <p:cNvPr id="6" name="Table 5"/>
          <p:cNvGraphicFramePr>
            <a:graphicFrameLocks noGrp="1"/>
          </p:cNvGraphicFramePr>
          <p:nvPr>
            <p:extLst>
              <p:ext uri="{D42A27DB-BD31-4B8C-83A1-F6EECF244321}">
                <p14:modId xmlns:p14="http://schemas.microsoft.com/office/powerpoint/2010/main" val="4253720172"/>
              </p:ext>
            </p:extLst>
          </p:nvPr>
        </p:nvGraphicFramePr>
        <p:xfrm>
          <a:off x="460375" y="1867746"/>
          <a:ext cx="7383145" cy="3557695"/>
        </p:xfrm>
        <a:graphic>
          <a:graphicData uri="http://schemas.openxmlformats.org/drawingml/2006/table">
            <a:tbl>
              <a:tblPr firstRow="1" bandRow="1">
                <a:tableStyleId>{5C22544A-7EE6-4342-B048-85BDC9FD1C3A}</a:tableStyleId>
              </a:tblPr>
              <a:tblGrid>
                <a:gridCol w="7383145">
                  <a:extLst>
                    <a:ext uri="{9D8B030D-6E8A-4147-A177-3AD203B41FA5}">
                      <a16:colId xmlns:a16="http://schemas.microsoft.com/office/drawing/2014/main" val="2542404578"/>
                    </a:ext>
                  </a:extLst>
                </a:gridCol>
              </a:tblGrid>
              <a:tr h="711539">
                <a:tc>
                  <a:txBody>
                    <a:bodyPr/>
                    <a:lstStyle/>
                    <a:p>
                      <a:pPr algn="ctr"/>
                      <a:r>
                        <a:rPr lang="en-GB" dirty="0"/>
                        <a:t>Evidence</a:t>
                      </a:r>
                      <a:r>
                        <a:rPr lang="en-GB" baseline="0" dirty="0"/>
                        <a:t> to back up history</a:t>
                      </a:r>
                      <a:endParaRPr lang="en-GB" dirty="0"/>
                    </a:p>
                  </a:txBody>
                  <a:tcPr/>
                </a:tc>
                <a:extLst>
                  <a:ext uri="{0D108BD9-81ED-4DB2-BD59-A6C34878D82A}">
                    <a16:rowId xmlns:a16="http://schemas.microsoft.com/office/drawing/2014/main" val="3226094462"/>
                  </a:ext>
                </a:extLst>
              </a:tr>
              <a:tr h="711539">
                <a:tc>
                  <a:txBody>
                    <a:bodyPr/>
                    <a:lstStyle/>
                    <a:p>
                      <a:endParaRPr lang="en-GB" dirty="0"/>
                    </a:p>
                  </a:txBody>
                  <a:tcPr/>
                </a:tc>
                <a:extLst>
                  <a:ext uri="{0D108BD9-81ED-4DB2-BD59-A6C34878D82A}">
                    <a16:rowId xmlns:a16="http://schemas.microsoft.com/office/drawing/2014/main" val="1863195048"/>
                  </a:ext>
                </a:extLst>
              </a:tr>
              <a:tr h="711539">
                <a:tc>
                  <a:txBody>
                    <a:bodyPr/>
                    <a:lstStyle/>
                    <a:p>
                      <a:endParaRPr lang="en-GB" dirty="0"/>
                    </a:p>
                  </a:txBody>
                  <a:tcPr/>
                </a:tc>
                <a:extLst>
                  <a:ext uri="{0D108BD9-81ED-4DB2-BD59-A6C34878D82A}">
                    <a16:rowId xmlns:a16="http://schemas.microsoft.com/office/drawing/2014/main" val="67901551"/>
                  </a:ext>
                </a:extLst>
              </a:tr>
              <a:tr h="711539">
                <a:tc>
                  <a:txBody>
                    <a:bodyPr/>
                    <a:lstStyle/>
                    <a:p>
                      <a:endParaRPr lang="en-GB" dirty="0"/>
                    </a:p>
                  </a:txBody>
                  <a:tcPr/>
                </a:tc>
                <a:extLst>
                  <a:ext uri="{0D108BD9-81ED-4DB2-BD59-A6C34878D82A}">
                    <a16:rowId xmlns:a16="http://schemas.microsoft.com/office/drawing/2014/main" val="1977226014"/>
                  </a:ext>
                </a:extLst>
              </a:tr>
              <a:tr h="711539">
                <a:tc>
                  <a:txBody>
                    <a:bodyPr/>
                    <a:lstStyle/>
                    <a:p>
                      <a:endParaRPr lang="en-GB" dirty="0"/>
                    </a:p>
                  </a:txBody>
                  <a:tcPr/>
                </a:tc>
                <a:extLst>
                  <a:ext uri="{0D108BD9-81ED-4DB2-BD59-A6C34878D82A}">
                    <a16:rowId xmlns:a16="http://schemas.microsoft.com/office/drawing/2014/main" val="617830272"/>
                  </a:ext>
                </a:extLst>
              </a:tr>
            </a:tbl>
          </a:graphicData>
        </a:graphic>
      </p:graphicFrame>
      <p:sp>
        <p:nvSpPr>
          <p:cNvPr id="8" name="TextBox 7"/>
          <p:cNvSpPr txBox="1"/>
          <p:nvPr/>
        </p:nvSpPr>
        <p:spPr>
          <a:xfrm>
            <a:off x="8575040" y="1491826"/>
            <a:ext cx="2987040" cy="4524315"/>
          </a:xfrm>
          <a:prstGeom prst="rect">
            <a:avLst/>
          </a:prstGeom>
          <a:noFill/>
        </p:spPr>
        <p:txBody>
          <a:bodyPr wrap="square" rtlCol="0">
            <a:spAutoFit/>
          </a:bodyPr>
          <a:lstStyle/>
          <a:p>
            <a:r>
              <a:rPr lang="en-GB" sz="2400" dirty="0"/>
              <a:t>Parents please support you child in looking back over all the slide form last week.</a:t>
            </a:r>
          </a:p>
          <a:p>
            <a:endParaRPr lang="en-GB" sz="2400" dirty="0"/>
          </a:p>
          <a:p>
            <a:r>
              <a:rPr lang="en-GB" sz="2400" dirty="0"/>
              <a:t>Children make notes to of what you find is good evidence. The evidence you find can be transfused onto the grid.</a:t>
            </a:r>
          </a:p>
        </p:txBody>
      </p:sp>
      <p:sp>
        <p:nvSpPr>
          <p:cNvPr id="3" name="Rounded Rectangle 2"/>
          <p:cNvSpPr/>
          <p:nvPr/>
        </p:nvSpPr>
        <p:spPr>
          <a:xfrm>
            <a:off x="751840" y="5902960"/>
            <a:ext cx="6807200" cy="833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See if you can find a claim I have not told you about yet?</a:t>
            </a:r>
          </a:p>
        </p:txBody>
      </p:sp>
    </p:spTree>
    <p:extLst>
      <p:ext uri="{BB962C8B-B14F-4D97-AF65-F5344CB8AC3E}">
        <p14:creationId xmlns:p14="http://schemas.microsoft.com/office/powerpoint/2010/main" val="1337985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93E1A1-E02C-4F54-BD02-8A8A7D635BDC}"/>
              </a:ext>
            </a:extLst>
          </p:cNvPr>
          <p:cNvGrpSpPr/>
          <p:nvPr/>
        </p:nvGrpSpPr>
        <p:grpSpPr>
          <a:xfrm>
            <a:off x="107092" y="90616"/>
            <a:ext cx="11977816" cy="6647935"/>
            <a:chOff x="107092" y="90616"/>
            <a:chExt cx="11977816" cy="6647935"/>
          </a:xfrm>
        </p:grpSpPr>
        <p:sp>
          <p:nvSpPr>
            <p:cNvPr id="5" name="Rectangle 4">
              <a:extLst>
                <a:ext uri="{FF2B5EF4-FFF2-40B4-BE49-F238E27FC236}">
                  <a16:creationId xmlns:a16="http://schemas.microsoft.com/office/drawing/2014/main" id="{4BF931F1-2615-4550-976F-7C9DC02A28A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E92571D-BB57-4985-9B26-A1B361CA5BFE}"/>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535A722-F60D-4E3D-A55C-21F8ABA01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TextBox 7">
              <a:extLst>
                <a:ext uri="{FF2B5EF4-FFF2-40B4-BE49-F238E27FC236}">
                  <a16:creationId xmlns:a16="http://schemas.microsoft.com/office/drawing/2014/main" id="{F6F835EC-E43D-4FBB-B19D-EC9CC07D5358}"/>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 </a:t>
              </a:r>
              <a:endParaRPr lang="en-GB" dirty="0"/>
            </a:p>
          </p:txBody>
        </p:sp>
        <p:sp>
          <p:nvSpPr>
            <p:cNvPr id="9" name="Rectangle 8">
              <a:extLst>
                <a:ext uri="{FF2B5EF4-FFF2-40B4-BE49-F238E27FC236}">
                  <a16:creationId xmlns:a16="http://schemas.microsoft.com/office/drawing/2014/main" id="{F3586852-4E76-498F-90DC-8070C8ED575B}"/>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61486C8-5FBE-45FC-B5B2-B83A87D72E42}"/>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Thursday 4</a:t>
              </a:r>
              <a:r>
                <a:rPr lang="en-GB" sz="2800" baseline="30000" dirty="0"/>
                <a:t>th</a:t>
              </a:r>
              <a:r>
                <a:rPr lang="en-GB" sz="2800" dirty="0"/>
                <a:t> February 2021  </a:t>
              </a:r>
              <a:endParaRPr lang="en-GB" dirty="0"/>
            </a:p>
          </p:txBody>
        </p:sp>
        <p:pic>
          <p:nvPicPr>
            <p:cNvPr id="11" name="Picture 10">
              <a:extLst>
                <a:ext uri="{FF2B5EF4-FFF2-40B4-BE49-F238E27FC236}">
                  <a16:creationId xmlns:a16="http://schemas.microsoft.com/office/drawing/2014/main" id="{2FD22C9D-3ADD-4C59-9715-2EB0B199C137}"/>
                </a:ext>
              </a:extLst>
            </p:cNvPr>
            <p:cNvPicPr>
              <a:picLocks noChangeAspect="1"/>
            </p:cNvPicPr>
            <p:nvPr/>
          </p:nvPicPr>
          <p:blipFill>
            <a:blip r:embed="rId3"/>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815ADF08-8B23-4846-854B-2B8634135543}"/>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78AAD24-DBE6-4E47-B9EA-65ECFD4B7639}"/>
                </a:ext>
              </a:extLst>
            </p:cNvPr>
            <p:cNvSpPr txBox="1"/>
            <p:nvPr/>
          </p:nvSpPr>
          <p:spPr>
            <a:xfrm>
              <a:off x="635485" y="2832960"/>
              <a:ext cx="10429593" cy="707886"/>
            </a:xfrm>
            <a:prstGeom prst="rect">
              <a:avLst/>
            </a:prstGeom>
            <a:noFill/>
          </p:spPr>
          <p:txBody>
            <a:bodyPr wrap="square" rtlCol="0">
              <a:spAutoFit/>
            </a:bodyPr>
            <a:lstStyle/>
            <a:p>
              <a:r>
                <a:rPr lang="en-GB" sz="4000" dirty="0"/>
                <a:t>L.O. To be able understand historical events.</a:t>
              </a:r>
            </a:p>
          </p:txBody>
        </p:sp>
        <p:pic>
          <p:nvPicPr>
            <p:cNvPr id="14" name="Picture 13">
              <a:extLst>
                <a:ext uri="{FF2B5EF4-FFF2-40B4-BE49-F238E27FC236}">
                  <a16:creationId xmlns:a16="http://schemas.microsoft.com/office/drawing/2014/main" id="{62DF04C5-88E6-47FF-B761-25D76794AD71}"/>
                </a:ext>
              </a:extLst>
            </p:cNvPr>
            <p:cNvPicPr>
              <a:picLocks noChangeAspect="1"/>
            </p:cNvPicPr>
            <p:nvPr/>
          </p:nvPicPr>
          <p:blipFill>
            <a:blip r:embed="rId4"/>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85731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612775" y="127960"/>
            <a:ext cx="11812904" cy="830997"/>
          </a:xfrm>
          <a:prstGeom prst="rect">
            <a:avLst/>
          </a:prstGeom>
        </p:spPr>
        <p:txBody>
          <a:bodyPr wrap="square">
            <a:spAutoFit/>
          </a:bodyPr>
          <a:lstStyle/>
          <a:p>
            <a:r>
              <a:rPr lang="en-US" altLang="en-US" sz="4800" dirty="0"/>
              <a:t> </a:t>
            </a:r>
          </a:p>
        </p:txBody>
      </p:sp>
      <p:sp>
        <p:nvSpPr>
          <p:cNvPr id="4" name="TextBox 3"/>
          <p:cNvSpPr txBox="1"/>
          <p:nvPr/>
        </p:nvSpPr>
        <p:spPr>
          <a:xfrm>
            <a:off x="2161309" y="244356"/>
            <a:ext cx="6504709" cy="1323439"/>
          </a:xfrm>
          <a:prstGeom prst="rect">
            <a:avLst/>
          </a:prstGeom>
          <a:noFill/>
        </p:spPr>
        <p:txBody>
          <a:bodyPr wrap="square" rtlCol="0">
            <a:spAutoFit/>
          </a:bodyPr>
          <a:lstStyle/>
          <a:p>
            <a:pPr algn="ctr"/>
            <a:r>
              <a:rPr lang="en-GB" sz="4000" dirty="0"/>
              <a:t>Secrete Ritual of Mummification </a:t>
            </a:r>
          </a:p>
        </p:txBody>
      </p:sp>
      <p:sp>
        <p:nvSpPr>
          <p:cNvPr id="5" name="TextBox 4"/>
          <p:cNvSpPr txBox="1"/>
          <p:nvPr/>
        </p:nvSpPr>
        <p:spPr>
          <a:xfrm>
            <a:off x="1135785" y="2064411"/>
            <a:ext cx="3872634" cy="3785652"/>
          </a:xfrm>
          <a:prstGeom prst="rect">
            <a:avLst/>
          </a:prstGeom>
          <a:noFill/>
        </p:spPr>
        <p:txBody>
          <a:bodyPr wrap="square" rtlCol="0">
            <a:spAutoFit/>
          </a:bodyPr>
          <a:lstStyle/>
          <a:p>
            <a:pPr lvl="0" algn="ctr" eaLnBrk="0" fontAlgn="base" hangingPunct="0">
              <a:spcBef>
                <a:spcPct val="0"/>
              </a:spcBef>
              <a:spcAft>
                <a:spcPct val="0"/>
              </a:spcAft>
            </a:pPr>
            <a:r>
              <a:rPr lang="en-GB" altLang="en-US" sz="4000" dirty="0">
                <a:solidFill>
                  <a:prstClr val="black"/>
                </a:solidFill>
                <a:cs typeface="Arial" panose="020B0604020202020204" pitchFamily="34" charset="0"/>
              </a:rPr>
              <a:t>A mummy is a body that has been preserved after death, it could be a human or an animal.</a:t>
            </a:r>
          </a:p>
        </p:txBody>
      </p: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9394" y="2438225"/>
            <a:ext cx="4556370" cy="303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698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274726" y="312738"/>
            <a:ext cx="9341212" cy="769441"/>
          </a:xfrm>
          <a:prstGeom prst="rect">
            <a:avLst/>
          </a:prstGeom>
        </p:spPr>
        <p:txBody>
          <a:bodyPr wrap="none">
            <a:spAutoFit/>
          </a:bodyPr>
          <a:lstStyle/>
          <a:p>
            <a:pPr lvl="0" algn="ctr" eaLnBrk="0" fontAlgn="base" hangingPunct="0">
              <a:spcBef>
                <a:spcPct val="0"/>
              </a:spcBef>
              <a:spcAft>
                <a:spcPct val="0"/>
              </a:spcAft>
            </a:pPr>
            <a:r>
              <a:rPr lang="en-US" altLang="en-US" sz="4400" dirty="0">
                <a:solidFill>
                  <a:prstClr val="black"/>
                </a:solidFill>
                <a:cs typeface="Arial" panose="020B0604020202020204" pitchFamily="34" charset="0"/>
              </a:rPr>
              <a:t>Why did the Egyptians preserve bodies?</a:t>
            </a:r>
            <a:endParaRPr lang="en-GB" altLang="en-US" sz="4400" dirty="0">
              <a:solidFill>
                <a:prstClr val="black"/>
              </a:solidFill>
              <a:cs typeface="Arial" panose="020B0604020202020204" pitchFamily="34" charset="0"/>
            </a:endParaRPr>
          </a:p>
        </p:txBody>
      </p:sp>
      <p:sp>
        <p:nvSpPr>
          <p:cNvPr id="6" name="Rectangle 5"/>
          <p:cNvSpPr/>
          <p:nvPr/>
        </p:nvSpPr>
        <p:spPr>
          <a:xfrm>
            <a:off x="793173" y="1661636"/>
            <a:ext cx="10034154" cy="2677656"/>
          </a:xfrm>
          <a:prstGeom prst="rect">
            <a:avLst/>
          </a:prstGeom>
        </p:spPr>
        <p:txBody>
          <a:bodyPr wrap="square">
            <a:spAutoFit/>
          </a:bodyPr>
          <a:lstStyle/>
          <a:p>
            <a:pPr lvl="0" algn="ctr" eaLnBrk="0" fontAlgn="base" hangingPunct="0">
              <a:spcBef>
                <a:spcPct val="0"/>
              </a:spcBef>
              <a:spcAft>
                <a:spcPct val="0"/>
              </a:spcAft>
            </a:pPr>
            <a:r>
              <a:rPr lang="en-GB" altLang="en-US" sz="2800" dirty="0">
                <a:solidFill>
                  <a:prstClr val="black"/>
                </a:solidFill>
                <a:cs typeface="Arial" panose="020B0604020202020204" pitchFamily="34" charset="0"/>
              </a:rPr>
              <a:t>The Egyptians believed that when they died their soul left their bodies. After they were buried their soul would return and together with the body would live forever in the afterlife when the world had ended. Unless their body was preserved, it would be no good in the afterlife.</a:t>
            </a:r>
            <a:r>
              <a:rPr lang="en-GB" altLang="en-US" sz="2800" dirty="0">
                <a:solidFill>
                  <a:prstClr val="black"/>
                </a:solidFill>
              </a:rPr>
              <a:t> Not everyone could afford to, it was a very expensive process that took around 70 days to complete.</a:t>
            </a:r>
            <a:endParaRPr lang="en-GB" altLang="en-US" sz="2800" dirty="0">
              <a:solidFill>
                <a:prstClr val="black"/>
              </a:solidFill>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890528" y="4415491"/>
            <a:ext cx="3549363" cy="2366242"/>
          </a:xfrm>
          <a:prstGeom prst="rect">
            <a:avLst/>
          </a:prstGeom>
        </p:spPr>
      </p:pic>
    </p:spTree>
    <p:extLst>
      <p:ext uri="{BB962C8B-B14F-4D97-AF65-F5344CB8AC3E}">
        <p14:creationId xmlns:p14="http://schemas.microsoft.com/office/powerpoint/2010/main" val="3729446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379096" y="158115"/>
            <a:ext cx="11812904" cy="584775"/>
          </a:xfrm>
          <a:prstGeom prst="rect">
            <a:avLst/>
          </a:prstGeom>
        </p:spPr>
        <p:txBody>
          <a:bodyPr wrap="square">
            <a:spAutoFit/>
          </a:bodyPr>
          <a:lstStyle/>
          <a:p>
            <a:pPr algn="ctr"/>
            <a:r>
              <a:rPr lang="en-US" altLang="en-US" sz="3200" dirty="0"/>
              <a:t>What is the posses of Mummification? </a:t>
            </a:r>
          </a:p>
        </p:txBody>
      </p:sp>
      <p:sp>
        <p:nvSpPr>
          <p:cNvPr id="13" name="Rectangle 12"/>
          <p:cNvSpPr>
            <a:spLocks noChangeArrowheads="1"/>
          </p:cNvSpPr>
          <p:nvPr/>
        </p:nvSpPr>
        <p:spPr bwMode="auto">
          <a:xfrm>
            <a:off x="1513609" y="863356"/>
            <a:ext cx="9697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GB" altLang="en-US" sz="1800" dirty="0">
                <a:solidFill>
                  <a:prstClr val="black"/>
                </a:solidFill>
                <a:latin typeface="+mn-lt"/>
                <a:cs typeface="Arial" panose="020B0604020202020204" pitchFamily="34" charset="0"/>
              </a:rPr>
              <a:t>The body was taken to a place called the Beautiful House. It wasn’t as beautiful as the name suggests!</a:t>
            </a:r>
          </a:p>
        </p:txBody>
      </p:sp>
      <p:sp>
        <p:nvSpPr>
          <p:cNvPr id="3" name="Rectangle 2"/>
          <p:cNvSpPr/>
          <p:nvPr/>
        </p:nvSpPr>
        <p:spPr>
          <a:xfrm>
            <a:off x="148937" y="1724013"/>
            <a:ext cx="2615046" cy="1631216"/>
          </a:xfrm>
          <a:prstGeom prst="rect">
            <a:avLst/>
          </a:prstGeom>
        </p:spPr>
        <p:txBody>
          <a:bodyPr wrap="square">
            <a:spAutoFit/>
          </a:bodyPr>
          <a:lstStyle/>
          <a:p>
            <a:pPr algn="ctr">
              <a:spcBef>
                <a:spcPct val="0"/>
              </a:spcBef>
              <a:buFontTx/>
              <a:buNone/>
            </a:pPr>
            <a:r>
              <a:rPr lang="en-GB" altLang="en-US" sz="2000" dirty="0"/>
              <a:t>1. The body was cleansed with palm wine and rinsed with water from the River Nile.</a:t>
            </a:r>
          </a:p>
        </p:txBody>
      </p:sp>
      <p:sp>
        <p:nvSpPr>
          <p:cNvPr id="5" name="Rectangle 4"/>
          <p:cNvSpPr/>
          <p:nvPr/>
        </p:nvSpPr>
        <p:spPr>
          <a:xfrm>
            <a:off x="4263448" y="1810390"/>
            <a:ext cx="2625436" cy="1631216"/>
          </a:xfrm>
          <a:prstGeom prst="rect">
            <a:avLst/>
          </a:prstGeom>
        </p:spPr>
        <p:txBody>
          <a:bodyPr wrap="square">
            <a:spAutoFit/>
          </a:bodyPr>
          <a:lstStyle/>
          <a:p>
            <a:pPr algn="ctr">
              <a:spcBef>
                <a:spcPct val="0"/>
              </a:spcBef>
              <a:buFontTx/>
              <a:buNone/>
            </a:pPr>
            <a:r>
              <a:rPr lang="en-GB" altLang="en-US" sz="2000" dirty="0"/>
              <a:t>2. A cut was made on the left side of the body and the organs removed to stop the body decomposing.</a:t>
            </a:r>
          </a:p>
        </p:txBody>
      </p:sp>
      <p:sp>
        <p:nvSpPr>
          <p:cNvPr id="7" name="Rectangle 6"/>
          <p:cNvSpPr/>
          <p:nvPr/>
        </p:nvSpPr>
        <p:spPr>
          <a:xfrm>
            <a:off x="8388350" y="1724013"/>
            <a:ext cx="2822864" cy="2246769"/>
          </a:xfrm>
          <a:prstGeom prst="rect">
            <a:avLst/>
          </a:prstGeom>
        </p:spPr>
        <p:txBody>
          <a:bodyPr wrap="square">
            <a:spAutoFit/>
          </a:bodyPr>
          <a:lstStyle/>
          <a:p>
            <a:pPr algn="ctr">
              <a:spcBef>
                <a:spcPct val="0"/>
              </a:spcBef>
              <a:buFontTx/>
              <a:buNone/>
            </a:pPr>
            <a:r>
              <a:rPr lang="en-GB" altLang="en-US" sz="2000" dirty="0"/>
              <a:t>3. The liver, lungs, intestines and stomach were washed, dried in natron and either wrapped in cloth to place in the body later or stored in </a:t>
            </a:r>
            <a:r>
              <a:rPr lang="en-GB" altLang="en-US" sz="2000" dirty="0" err="1">
                <a:solidFill>
                  <a:srgbClr val="FF0000"/>
                </a:solidFill>
              </a:rPr>
              <a:t>canopic</a:t>
            </a:r>
            <a:r>
              <a:rPr lang="en-GB" altLang="en-US" sz="2000" dirty="0">
                <a:solidFill>
                  <a:srgbClr val="FF0000"/>
                </a:solidFill>
              </a:rPr>
              <a:t> jars.</a:t>
            </a:r>
          </a:p>
        </p:txBody>
      </p:sp>
      <p:pic>
        <p:nvPicPr>
          <p:cNvPr id="21" name="Picture 20"/>
          <p:cNvPicPr>
            <a:picLocks noChangeAspect="1"/>
          </p:cNvPicPr>
          <p:nvPr/>
        </p:nvPicPr>
        <p:blipFill>
          <a:blip r:embed="rId2"/>
          <a:stretch>
            <a:fillRect/>
          </a:stretch>
        </p:blipFill>
        <p:spPr>
          <a:xfrm>
            <a:off x="1513609" y="3594377"/>
            <a:ext cx="3221470" cy="2841337"/>
          </a:xfrm>
          <a:prstGeom prst="rect">
            <a:avLst/>
          </a:prstGeom>
        </p:spPr>
      </p:pic>
      <p:pic>
        <p:nvPicPr>
          <p:cNvPr id="22" name="Picture 21"/>
          <p:cNvPicPr>
            <a:picLocks noChangeAspect="1"/>
          </p:cNvPicPr>
          <p:nvPr/>
        </p:nvPicPr>
        <p:blipFill>
          <a:blip r:embed="rId3"/>
          <a:stretch>
            <a:fillRect/>
          </a:stretch>
        </p:blipFill>
        <p:spPr>
          <a:xfrm>
            <a:off x="6528122" y="3961447"/>
            <a:ext cx="2572003" cy="2474267"/>
          </a:xfrm>
          <a:prstGeom prst="rect">
            <a:avLst/>
          </a:prstGeom>
        </p:spPr>
      </p:pic>
    </p:spTree>
    <p:extLst>
      <p:ext uri="{BB962C8B-B14F-4D97-AF65-F5344CB8AC3E}">
        <p14:creationId xmlns:p14="http://schemas.microsoft.com/office/powerpoint/2010/main" val="11313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a:blip r:embed="rId2"/>
          <a:stretch>
            <a:fillRect/>
          </a:stretch>
        </p:blipFill>
        <p:spPr>
          <a:xfrm>
            <a:off x="8768999" y="3985552"/>
            <a:ext cx="2245453" cy="2407126"/>
          </a:xfrm>
          <a:prstGeom prst="rect">
            <a:avLst/>
          </a:prstGeom>
        </p:spPr>
      </p:pic>
      <p:sp>
        <p:nvSpPr>
          <p:cNvPr id="8" name="Rectangle 7"/>
          <p:cNvSpPr/>
          <p:nvPr/>
        </p:nvSpPr>
        <p:spPr>
          <a:xfrm>
            <a:off x="7286914" y="1122052"/>
            <a:ext cx="4153478" cy="3170099"/>
          </a:xfrm>
          <a:prstGeom prst="rect">
            <a:avLst/>
          </a:prstGeom>
        </p:spPr>
        <p:txBody>
          <a:bodyPr wrap="square">
            <a:spAutoFit/>
          </a:bodyPr>
          <a:lstStyle/>
          <a:p>
            <a:r>
              <a:rPr lang="en-GB" sz="2000" dirty="0">
                <a:solidFill>
                  <a:srgbClr val="4A4A4A"/>
                </a:solidFill>
                <a:latin typeface="Avenir Next W01"/>
              </a:rPr>
              <a:t>7. </a:t>
            </a:r>
            <a:r>
              <a:rPr lang="en-GB" sz="2000" dirty="0">
                <a:solidFill>
                  <a:srgbClr val="4A4A4A"/>
                </a:solidFill>
              </a:rPr>
              <a:t>Wrap up the body in fine linen bandages. Don’t forget to tuck in some lucky amulets, and then utter spells to activate their magical protective powers. When the wrapping is all done, put the mummy in a coffin. Then put that coffin in a coffin, and that coffin in another one and so on. Then place the whole lot in a tomb.</a:t>
            </a:r>
            <a:endParaRPr lang="en-GB" sz="2000" dirty="0"/>
          </a:p>
        </p:txBody>
      </p:sp>
      <p:sp>
        <p:nvSpPr>
          <p:cNvPr id="11" name="TextBox 10"/>
          <p:cNvSpPr txBox="1"/>
          <p:nvPr/>
        </p:nvSpPr>
        <p:spPr>
          <a:xfrm>
            <a:off x="662131" y="1118839"/>
            <a:ext cx="2777260" cy="2246769"/>
          </a:xfrm>
          <a:prstGeom prst="rect">
            <a:avLst/>
          </a:prstGeom>
          <a:noFill/>
        </p:spPr>
        <p:txBody>
          <a:bodyPr wrap="square" rtlCol="0">
            <a:spAutoFit/>
          </a:bodyPr>
          <a:lstStyle/>
          <a:p>
            <a:r>
              <a:rPr lang="en-GB" sz="2000" dirty="0"/>
              <a:t>5.  The heart was put back in the body and salt called natron fill up the cavities and coved up the body. This was to get rid of moisture and was left for 40 days.</a:t>
            </a:r>
          </a:p>
        </p:txBody>
      </p:sp>
      <p:sp>
        <p:nvSpPr>
          <p:cNvPr id="13" name="TextBox 12"/>
          <p:cNvSpPr txBox="1"/>
          <p:nvPr/>
        </p:nvSpPr>
        <p:spPr>
          <a:xfrm>
            <a:off x="4002861" y="1068503"/>
            <a:ext cx="2753591" cy="1938992"/>
          </a:xfrm>
          <a:prstGeom prst="rect">
            <a:avLst/>
          </a:prstGeom>
          <a:noFill/>
        </p:spPr>
        <p:txBody>
          <a:bodyPr wrap="square" rtlCol="0">
            <a:spAutoFit/>
          </a:bodyPr>
          <a:lstStyle/>
          <a:p>
            <a:r>
              <a:rPr lang="en-GB" sz="2000" dirty="0"/>
              <a:t>6. After the 40 day the natron was scooped out and the body stuffed with spices, rags and plants this so the body doesn’t lose its shape.</a:t>
            </a:r>
          </a:p>
        </p:txBody>
      </p:sp>
      <p:pic>
        <p:nvPicPr>
          <p:cNvPr id="15" name="Picture 14"/>
          <p:cNvPicPr>
            <a:picLocks noChangeAspect="1"/>
          </p:cNvPicPr>
          <p:nvPr/>
        </p:nvPicPr>
        <p:blipFill>
          <a:blip r:embed="rId3"/>
          <a:stretch>
            <a:fillRect/>
          </a:stretch>
        </p:blipFill>
        <p:spPr>
          <a:xfrm>
            <a:off x="1797187" y="3462337"/>
            <a:ext cx="3263186" cy="2930341"/>
          </a:xfrm>
          <a:prstGeom prst="rect">
            <a:avLst/>
          </a:prstGeom>
        </p:spPr>
      </p:pic>
      <p:sp>
        <p:nvSpPr>
          <p:cNvPr id="17" name="TextBox 16"/>
          <p:cNvSpPr txBox="1"/>
          <p:nvPr/>
        </p:nvSpPr>
        <p:spPr>
          <a:xfrm>
            <a:off x="4686300" y="160337"/>
            <a:ext cx="3231573" cy="646331"/>
          </a:xfrm>
          <a:prstGeom prst="rect">
            <a:avLst/>
          </a:prstGeom>
          <a:noFill/>
        </p:spPr>
        <p:txBody>
          <a:bodyPr wrap="square" rtlCol="0">
            <a:spAutoFit/>
          </a:bodyPr>
          <a:lstStyle/>
          <a:p>
            <a:r>
              <a:rPr lang="en-GB" sz="3600" dirty="0"/>
              <a:t>Mummification</a:t>
            </a:r>
            <a:r>
              <a:rPr lang="en-GB" dirty="0"/>
              <a:t> </a:t>
            </a:r>
          </a:p>
        </p:txBody>
      </p:sp>
    </p:spTree>
    <p:extLst>
      <p:ext uri="{BB962C8B-B14F-4D97-AF65-F5344CB8AC3E}">
        <p14:creationId xmlns:p14="http://schemas.microsoft.com/office/powerpoint/2010/main" val="361356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rotWithShape="1">
          <a:blip r:embed="rId2"/>
          <a:srcRect l="65421" t="17777" r="10047" b="19755"/>
          <a:stretch/>
        </p:blipFill>
        <p:spPr>
          <a:xfrm>
            <a:off x="14645640" y="1600835"/>
            <a:ext cx="2612487" cy="3568667"/>
          </a:xfrm>
          <a:prstGeom prst="rect">
            <a:avLst/>
          </a:prstGeom>
        </p:spPr>
      </p:pic>
      <p:pic>
        <p:nvPicPr>
          <p:cNvPr id="3" name="Picture 2"/>
          <p:cNvPicPr>
            <a:picLocks noChangeAspect="1"/>
          </p:cNvPicPr>
          <p:nvPr/>
        </p:nvPicPr>
        <p:blipFill>
          <a:blip r:embed="rId3"/>
          <a:stretch>
            <a:fillRect/>
          </a:stretch>
        </p:blipFill>
        <p:spPr>
          <a:xfrm>
            <a:off x="12951068" y="-1362631"/>
            <a:ext cx="4541520" cy="2436336"/>
          </a:xfrm>
          <a:prstGeom prst="rect">
            <a:avLst/>
          </a:prstGeom>
        </p:spPr>
      </p:pic>
      <p:sp>
        <p:nvSpPr>
          <p:cNvPr id="6" name="TextBox 5"/>
          <p:cNvSpPr txBox="1"/>
          <p:nvPr/>
        </p:nvSpPr>
        <p:spPr>
          <a:xfrm>
            <a:off x="4338918" y="365819"/>
            <a:ext cx="3370729" cy="707886"/>
          </a:xfrm>
          <a:prstGeom prst="rect">
            <a:avLst/>
          </a:prstGeom>
          <a:noFill/>
        </p:spPr>
        <p:txBody>
          <a:bodyPr wrap="square" rtlCol="0">
            <a:spAutoFit/>
          </a:bodyPr>
          <a:lstStyle/>
          <a:p>
            <a:r>
              <a:rPr lang="en-GB" sz="4000" dirty="0"/>
              <a:t>Canopic Jars </a:t>
            </a:r>
          </a:p>
        </p:txBody>
      </p:sp>
      <p:pic>
        <p:nvPicPr>
          <p:cNvPr id="10" name="Picture 9"/>
          <p:cNvPicPr>
            <a:picLocks noChangeAspect="1"/>
          </p:cNvPicPr>
          <p:nvPr/>
        </p:nvPicPr>
        <p:blipFill rotWithShape="1">
          <a:blip r:embed="rId3"/>
          <a:srcRect l="30707" t="32545" r="59382" b="32927"/>
          <a:stretch/>
        </p:blipFill>
        <p:spPr>
          <a:xfrm>
            <a:off x="997062" y="2177344"/>
            <a:ext cx="1093694" cy="2043953"/>
          </a:xfrm>
          <a:prstGeom prst="rect">
            <a:avLst/>
          </a:prstGeom>
        </p:spPr>
      </p:pic>
      <p:pic>
        <p:nvPicPr>
          <p:cNvPr id="11" name="Picture 10"/>
          <p:cNvPicPr>
            <a:picLocks noChangeAspect="1"/>
          </p:cNvPicPr>
          <p:nvPr/>
        </p:nvPicPr>
        <p:blipFill rotWithShape="1">
          <a:blip r:embed="rId3"/>
          <a:srcRect l="47021" t="32658" r="42580" b="32512"/>
          <a:stretch/>
        </p:blipFill>
        <p:spPr>
          <a:xfrm>
            <a:off x="3647538" y="2233747"/>
            <a:ext cx="1147482" cy="2061883"/>
          </a:xfrm>
          <a:prstGeom prst="rect">
            <a:avLst/>
          </a:prstGeom>
        </p:spPr>
      </p:pic>
      <p:pic>
        <p:nvPicPr>
          <p:cNvPr id="13" name="Picture 12"/>
          <p:cNvPicPr>
            <a:picLocks noChangeAspect="1"/>
          </p:cNvPicPr>
          <p:nvPr/>
        </p:nvPicPr>
        <p:blipFill rotWithShape="1">
          <a:blip r:embed="rId3"/>
          <a:srcRect l="60264" t="27509" r="27957" b="32665"/>
          <a:stretch/>
        </p:blipFill>
        <p:spPr>
          <a:xfrm>
            <a:off x="6652862" y="1939759"/>
            <a:ext cx="1299882" cy="2357718"/>
          </a:xfrm>
          <a:prstGeom prst="rect">
            <a:avLst/>
          </a:prstGeom>
        </p:spPr>
      </p:pic>
      <p:pic>
        <p:nvPicPr>
          <p:cNvPr id="14" name="Picture 13"/>
          <p:cNvPicPr>
            <a:picLocks noChangeAspect="1"/>
          </p:cNvPicPr>
          <p:nvPr/>
        </p:nvPicPr>
        <p:blipFill rotWithShape="1">
          <a:blip r:embed="rId3"/>
          <a:srcRect l="74236" t="33415" r="8257" b="32512"/>
          <a:stretch/>
        </p:blipFill>
        <p:spPr>
          <a:xfrm>
            <a:off x="9440732" y="2292657"/>
            <a:ext cx="1931894" cy="2017059"/>
          </a:xfrm>
          <a:prstGeom prst="rect">
            <a:avLst/>
          </a:prstGeom>
        </p:spPr>
      </p:pic>
      <p:sp>
        <p:nvSpPr>
          <p:cNvPr id="7" name="TextBox 6"/>
          <p:cNvSpPr txBox="1"/>
          <p:nvPr/>
        </p:nvSpPr>
        <p:spPr>
          <a:xfrm>
            <a:off x="2090756" y="1183762"/>
            <a:ext cx="7691718" cy="646331"/>
          </a:xfrm>
          <a:prstGeom prst="rect">
            <a:avLst/>
          </a:prstGeom>
          <a:noFill/>
        </p:spPr>
        <p:txBody>
          <a:bodyPr wrap="square" rtlCol="0">
            <a:spAutoFit/>
          </a:bodyPr>
          <a:lstStyle/>
          <a:p>
            <a:pPr algn="ctr">
              <a:spcBef>
                <a:spcPct val="0"/>
              </a:spcBef>
              <a:buFontTx/>
              <a:buNone/>
            </a:pPr>
            <a:r>
              <a:rPr lang="en-GB" altLang="en-US" dirty="0">
                <a:latin typeface="Twinkl" pitchFamily="2" charset="0"/>
              </a:rPr>
              <a:t>The </a:t>
            </a:r>
            <a:r>
              <a:rPr lang="en-GB" altLang="en-US" dirty="0" err="1">
                <a:solidFill>
                  <a:srgbClr val="FF0000"/>
                </a:solidFill>
              </a:rPr>
              <a:t>canopic</a:t>
            </a:r>
            <a:r>
              <a:rPr lang="en-GB" altLang="en-US" dirty="0">
                <a:solidFill>
                  <a:srgbClr val="FF0000"/>
                </a:solidFill>
              </a:rPr>
              <a:t> jars </a:t>
            </a:r>
            <a:r>
              <a:rPr lang="en-GB" altLang="en-US" dirty="0">
                <a:latin typeface="Twinkl" pitchFamily="2" charset="0"/>
              </a:rPr>
              <a:t>had four different heads representing the four </a:t>
            </a:r>
            <a:br>
              <a:rPr lang="en-GB" altLang="en-US" dirty="0">
                <a:latin typeface="Twinkl" pitchFamily="2" charset="0"/>
              </a:rPr>
            </a:br>
            <a:r>
              <a:rPr lang="en-GB" altLang="en-US" dirty="0">
                <a:latin typeface="Twinkl" pitchFamily="2" charset="0"/>
              </a:rPr>
              <a:t>sons of Horus.</a:t>
            </a:r>
          </a:p>
        </p:txBody>
      </p:sp>
      <p:sp>
        <p:nvSpPr>
          <p:cNvPr id="15" name="Rectangle 14"/>
          <p:cNvSpPr>
            <a:spLocks noChangeArrowheads="1"/>
          </p:cNvSpPr>
          <p:nvPr/>
        </p:nvSpPr>
        <p:spPr bwMode="auto">
          <a:xfrm>
            <a:off x="9411376" y="4407144"/>
            <a:ext cx="19986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GB" altLang="en-US" sz="1800" b="1" dirty="0" err="1">
                <a:solidFill>
                  <a:srgbClr val="E84D15"/>
                </a:solidFill>
                <a:latin typeface="Twinkl SemiBold" pitchFamily="2" charset="0"/>
                <a:cs typeface="Arial" panose="020B0604020202020204" pitchFamily="34" charset="0"/>
              </a:rPr>
              <a:t>Hapi</a:t>
            </a:r>
            <a:endParaRPr lang="en-GB" altLang="en-US" sz="1800" b="1" dirty="0">
              <a:solidFill>
                <a:srgbClr val="E84D15"/>
              </a:solidFill>
              <a:latin typeface="Twinkl SemiBold" pitchFamily="2" charset="0"/>
              <a:cs typeface="Arial" panose="020B0604020202020204" pitchFamily="34" charset="0"/>
            </a:endParaRPr>
          </a:p>
          <a:p>
            <a:pPr algn="ctr" eaLnBrk="0" fontAlgn="base" hangingPunct="0">
              <a:spcBef>
                <a:spcPct val="0"/>
              </a:spcBef>
              <a:spcAft>
                <a:spcPct val="0"/>
              </a:spcAft>
              <a:buFontTx/>
              <a:buNone/>
            </a:pPr>
            <a:r>
              <a:rPr lang="en-GB" altLang="en-US" sz="1800" dirty="0">
                <a:solidFill>
                  <a:prstClr val="black"/>
                </a:solidFill>
                <a:latin typeface="Twinkl" pitchFamily="2" charset="0"/>
                <a:cs typeface="Arial" panose="020B0604020202020204" pitchFamily="34" charset="0"/>
              </a:rPr>
              <a:t>Baboon headed God. Looked after the lungs.</a:t>
            </a:r>
          </a:p>
        </p:txBody>
      </p:sp>
      <p:pic>
        <p:nvPicPr>
          <p:cNvPr id="16" name="Picture 15"/>
          <p:cNvPicPr>
            <a:picLocks noChangeAspect="1"/>
          </p:cNvPicPr>
          <p:nvPr/>
        </p:nvPicPr>
        <p:blipFill>
          <a:blip r:embed="rId4"/>
          <a:stretch>
            <a:fillRect/>
          </a:stretch>
        </p:blipFill>
        <p:spPr>
          <a:xfrm>
            <a:off x="302217" y="4444061"/>
            <a:ext cx="2334970" cy="1322947"/>
          </a:xfrm>
          <a:prstGeom prst="rect">
            <a:avLst/>
          </a:prstGeom>
        </p:spPr>
      </p:pic>
      <p:pic>
        <p:nvPicPr>
          <p:cNvPr id="17" name="Picture 16"/>
          <p:cNvPicPr>
            <a:picLocks noChangeAspect="1"/>
          </p:cNvPicPr>
          <p:nvPr/>
        </p:nvPicPr>
        <p:blipFill>
          <a:blip r:embed="rId5"/>
          <a:stretch>
            <a:fillRect/>
          </a:stretch>
        </p:blipFill>
        <p:spPr>
          <a:xfrm>
            <a:off x="6273972" y="4407143"/>
            <a:ext cx="2145978" cy="1322947"/>
          </a:xfrm>
          <a:prstGeom prst="rect">
            <a:avLst/>
          </a:prstGeom>
        </p:spPr>
      </p:pic>
      <p:pic>
        <p:nvPicPr>
          <p:cNvPr id="18" name="Picture 17"/>
          <p:cNvPicPr>
            <a:picLocks noChangeAspect="1"/>
          </p:cNvPicPr>
          <p:nvPr/>
        </p:nvPicPr>
        <p:blipFill>
          <a:blip r:embed="rId6"/>
          <a:stretch>
            <a:fillRect/>
          </a:stretch>
        </p:blipFill>
        <p:spPr>
          <a:xfrm>
            <a:off x="3182895" y="4422504"/>
            <a:ext cx="1999661" cy="1322947"/>
          </a:xfrm>
          <a:prstGeom prst="rect">
            <a:avLst/>
          </a:prstGeom>
        </p:spPr>
      </p:pic>
      <p:pic>
        <p:nvPicPr>
          <p:cNvPr id="19" name="Picture 18"/>
          <p:cNvPicPr>
            <a:picLocks noChangeAspect="1"/>
          </p:cNvPicPr>
          <p:nvPr/>
        </p:nvPicPr>
        <p:blipFill>
          <a:blip r:embed="rId7"/>
          <a:stretch>
            <a:fillRect/>
          </a:stretch>
        </p:blipFill>
        <p:spPr>
          <a:xfrm>
            <a:off x="9411376" y="5612647"/>
            <a:ext cx="2144223" cy="1102939"/>
          </a:xfrm>
          <a:prstGeom prst="rect">
            <a:avLst/>
          </a:prstGeom>
        </p:spPr>
      </p:pic>
      <p:pic>
        <p:nvPicPr>
          <p:cNvPr id="20" name="Picture 19"/>
          <p:cNvPicPr>
            <a:picLocks noChangeAspect="1"/>
          </p:cNvPicPr>
          <p:nvPr/>
        </p:nvPicPr>
        <p:blipFill>
          <a:blip r:embed="rId8"/>
          <a:stretch>
            <a:fillRect/>
          </a:stretch>
        </p:blipFill>
        <p:spPr>
          <a:xfrm>
            <a:off x="6808504" y="5612647"/>
            <a:ext cx="1199311" cy="1199311"/>
          </a:xfrm>
          <a:prstGeom prst="rect">
            <a:avLst/>
          </a:prstGeom>
        </p:spPr>
      </p:pic>
      <p:pic>
        <p:nvPicPr>
          <p:cNvPr id="21" name="Picture 20"/>
          <p:cNvPicPr>
            <a:picLocks noChangeAspect="1"/>
          </p:cNvPicPr>
          <p:nvPr/>
        </p:nvPicPr>
        <p:blipFill>
          <a:blip r:embed="rId9"/>
          <a:stretch>
            <a:fillRect/>
          </a:stretch>
        </p:blipFill>
        <p:spPr>
          <a:xfrm>
            <a:off x="3354114" y="5767008"/>
            <a:ext cx="1657222" cy="948578"/>
          </a:xfrm>
          <a:prstGeom prst="rect">
            <a:avLst/>
          </a:prstGeom>
        </p:spPr>
      </p:pic>
      <p:sp>
        <p:nvSpPr>
          <p:cNvPr id="22" name="AutoShape 2" descr="Image result for intestines"/>
          <p:cNvSpPr>
            <a:spLocks noChangeAspect="1" noChangeArrowheads="1"/>
          </p:cNvSpPr>
          <p:nvPr/>
        </p:nvSpPr>
        <p:spPr bwMode="auto">
          <a:xfrm>
            <a:off x="63500" y="-136525"/>
            <a:ext cx="2600325" cy="1733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 name="Picture 22"/>
          <p:cNvPicPr>
            <a:picLocks noChangeAspect="1"/>
          </p:cNvPicPr>
          <p:nvPr/>
        </p:nvPicPr>
        <p:blipFill>
          <a:blip r:embed="rId10"/>
          <a:stretch>
            <a:fillRect/>
          </a:stretch>
        </p:blipFill>
        <p:spPr>
          <a:xfrm>
            <a:off x="681924" y="5808255"/>
            <a:ext cx="1363475" cy="907331"/>
          </a:xfrm>
          <a:prstGeom prst="rect">
            <a:avLst/>
          </a:prstGeom>
        </p:spPr>
      </p:pic>
    </p:spTree>
    <p:extLst>
      <p:ext uri="{BB962C8B-B14F-4D97-AF65-F5344CB8AC3E}">
        <p14:creationId xmlns:p14="http://schemas.microsoft.com/office/powerpoint/2010/main" val="33448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rotWithShape="1">
          <a:blip r:embed="rId2"/>
          <a:srcRect r="4359" b="15185"/>
          <a:stretch/>
        </p:blipFill>
        <p:spPr>
          <a:xfrm>
            <a:off x="681949" y="1444383"/>
            <a:ext cx="5079245" cy="2533665"/>
          </a:xfrm>
          <a:prstGeom prst="rect">
            <a:avLst/>
          </a:prstGeom>
        </p:spPr>
      </p:pic>
      <p:sp>
        <p:nvSpPr>
          <p:cNvPr id="3" name="Rectangle 2"/>
          <p:cNvSpPr/>
          <p:nvPr/>
        </p:nvSpPr>
        <p:spPr>
          <a:xfrm>
            <a:off x="1045029" y="4978178"/>
            <a:ext cx="4119154" cy="646331"/>
          </a:xfrm>
          <a:prstGeom prst="rect">
            <a:avLst/>
          </a:prstGeom>
        </p:spPr>
        <p:txBody>
          <a:bodyPr wrap="square">
            <a:spAutoFit/>
          </a:bodyPr>
          <a:lstStyle/>
          <a:p>
            <a:r>
              <a:rPr lang="en-GB" dirty="0">
                <a:hlinkClick r:id="rId3"/>
              </a:rPr>
              <a:t>https://www.natgeokids.com/uk/discover/history/egypt/how-to-make-a-mummy/</a:t>
            </a:r>
            <a:r>
              <a:rPr lang="en-GB" dirty="0"/>
              <a:t> </a:t>
            </a:r>
          </a:p>
        </p:txBody>
      </p:sp>
      <p:sp>
        <p:nvSpPr>
          <p:cNvPr id="6" name="Rectangle 5"/>
          <p:cNvSpPr/>
          <p:nvPr/>
        </p:nvSpPr>
        <p:spPr>
          <a:xfrm>
            <a:off x="7646125" y="4423954"/>
            <a:ext cx="3779520" cy="1477328"/>
          </a:xfrm>
          <a:prstGeom prst="rect">
            <a:avLst/>
          </a:prstGeom>
        </p:spPr>
        <p:txBody>
          <a:bodyPr wrap="square">
            <a:spAutoFit/>
          </a:bodyPr>
          <a:lstStyle/>
          <a:p>
            <a:r>
              <a:rPr lang="en-GB" dirty="0">
                <a:hlinkClick r:id="rId4"/>
              </a:rPr>
              <a:t>https://classroom.thenational.academy/lessons/where-did-the-ancient-egyptians-believe-they-would-go-after-death-6hgpce?step=2&amp;activity=video</a:t>
            </a:r>
            <a:r>
              <a:rPr lang="en-GB" dirty="0"/>
              <a:t> </a:t>
            </a:r>
          </a:p>
        </p:txBody>
      </p:sp>
      <p:pic>
        <p:nvPicPr>
          <p:cNvPr id="7" name="Picture 6"/>
          <p:cNvPicPr>
            <a:picLocks noChangeAspect="1"/>
          </p:cNvPicPr>
          <p:nvPr/>
        </p:nvPicPr>
        <p:blipFill>
          <a:blip r:embed="rId5"/>
          <a:stretch>
            <a:fillRect/>
          </a:stretch>
        </p:blipFill>
        <p:spPr>
          <a:xfrm>
            <a:off x="7759880" y="1539298"/>
            <a:ext cx="3552009" cy="2700007"/>
          </a:xfrm>
          <a:prstGeom prst="rect">
            <a:avLst/>
          </a:prstGeom>
        </p:spPr>
      </p:pic>
      <p:sp>
        <p:nvSpPr>
          <p:cNvPr id="8" name="TextBox 7"/>
          <p:cNvSpPr txBox="1"/>
          <p:nvPr/>
        </p:nvSpPr>
        <p:spPr>
          <a:xfrm>
            <a:off x="1045029" y="444253"/>
            <a:ext cx="9518468" cy="584775"/>
          </a:xfrm>
          <a:prstGeom prst="rect">
            <a:avLst/>
          </a:prstGeom>
          <a:noFill/>
        </p:spPr>
        <p:txBody>
          <a:bodyPr wrap="square" rtlCol="0">
            <a:spAutoFit/>
          </a:bodyPr>
          <a:lstStyle/>
          <a:p>
            <a:r>
              <a:rPr lang="en-GB" sz="3200" dirty="0"/>
              <a:t>Please watch the  two clip to help support your learning</a:t>
            </a:r>
            <a:r>
              <a:rPr lang="en-GB" dirty="0"/>
              <a:t>.</a:t>
            </a:r>
          </a:p>
        </p:txBody>
      </p:sp>
    </p:spTree>
    <p:extLst>
      <p:ext uri="{BB962C8B-B14F-4D97-AF65-F5344CB8AC3E}">
        <p14:creationId xmlns:p14="http://schemas.microsoft.com/office/powerpoint/2010/main" val="3240834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1628502" y="235131"/>
            <a:ext cx="9292046" cy="830997"/>
          </a:xfrm>
          <a:prstGeom prst="rect">
            <a:avLst/>
          </a:prstGeom>
          <a:noFill/>
        </p:spPr>
        <p:txBody>
          <a:bodyPr wrap="square" rtlCol="0">
            <a:spAutoFit/>
          </a:bodyPr>
          <a:lstStyle/>
          <a:p>
            <a:r>
              <a:rPr lang="en-GB" sz="2400" dirty="0"/>
              <a:t>My turn: To fill in the grid with the six stages of mummification. I used the slides above to support my answers.</a:t>
            </a:r>
          </a:p>
        </p:txBody>
      </p:sp>
      <p:graphicFrame>
        <p:nvGraphicFramePr>
          <p:cNvPr id="7" name="Table 6"/>
          <p:cNvGraphicFramePr>
            <a:graphicFrameLocks noGrp="1"/>
          </p:cNvGraphicFramePr>
          <p:nvPr>
            <p:extLst>
              <p:ext uri="{D42A27DB-BD31-4B8C-83A1-F6EECF244321}">
                <p14:modId xmlns:p14="http://schemas.microsoft.com/office/powerpoint/2010/main" val="1005498380"/>
              </p:ext>
            </p:extLst>
          </p:nvPr>
        </p:nvGraphicFramePr>
        <p:xfrm>
          <a:off x="1940490" y="1619879"/>
          <a:ext cx="8495026" cy="4745268"/>
        </p:xfrm>
        <a:graphic>
          <a:graphicData uri="http://schemas.openxmlformats.org/drawingml/2006/table">
            <a:tbl>
              <a:tblPr firstRow="1" bandRow="1">
                <a:tableStyleId>{5C22544A-7EE6-4342-B048-85BDC9FD1C3A}</a:tableStyleId>
              </a:tblPr>
              <a:tblGrid>
                <a:gridCol w="1473868">
                  <a:extLst>
                    <a:ext uri="{9D8B030D-6E8A-4147-A177-3AD203B41FA5}">
                      <a16:colId xmlns:a16="http://schemas.microsoft.com/office/drawing/2014/main" val="3375368725"/>
                    </a:ext>
                  </a:extLst>
                </a:gridCol>
                <a:gridCol w="7021158">
                  <a:extLst>
                    <a:ext uri="{9D8B030D-6E8A-4147-A177-3AD203B41FA5}">
                      <a16:colId xmlns:a16="http://schemas.microsoft.com/office/drawing/2014/main" val="226358053"/>
                    </a:ext>
                  </a:extLst>
                </a:gridCol>
              </a:tblGrid>
              <a:tr h="835763">
                <a:tc>
                  <a:txBody>
                    <a:bodyPr/>
                    <a:lstStyle/>
                    <a:p>
                      <a:r>
                        <a:rPr lang="en-GB" dirty="0"/>
                        <a:t>Stagers</a:t>
                      </a:r>
                      <a:r>
                        <a:rPr lang="en-GB" baseline="0" dirty="0"/>
                        <a:t> of mummification</a:t>
                      </a:r>
                      <a:endParaRPr lang="en-GB" dirty="0"/>
                    </a:p>
                  </a:txBody>
                  <a:tcPr/>
                </a:tc>
                <a:tc>
                  <a:txBody>
                    <a:bodyPr/>
                    <a:lstStyle/>
                    <a:p>
                      <a:pPr algn="ctr"/>
                      <a:r>
                        <a:rPr lang="en-GB" dirty="0"/>
                        <a:t>The stagers of mummification </a:t>
                      </a:r>
                    </a:p>
                  </a:txBody>
                  <a:tcPr/>
                </a:tc>
                <a:extLst>
                  <a:ext uri="{0D108BD9-81ED-4DB2-BD59-A6C34878D82A}">
                    <a16:rowId xmlns:a16="http://schemas.microsoft.com/office/drawing/2014/main" val="4005119957"/>
                  </a:ext>
                </a:extLst>
              </a:tr>
              <a:tr h="835763">
                <a:tc>
                  <a:txBody>
                    <a:bodyPr/>
                    <a:lstStyle/>
                    <a:p>
                      <a:pPr algn="ctr"/>
                      <a:r>
                        <a:rPr lang="en-GB" sz="24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body was cleansed with palm wine and rinsed with water from the River Nile.</a:t>
                      </a:r>
                    </a:p>
                    <a:p>
                      <a:endParaRPr lang="en-GB" dirty="0"/>
                    </a:p>
                  </a:txBody>
                  <a:tcPr/>
                </a:tc>
                <a:extLst>
                  <a:ext uri="{0D108BD9-81ED-4DB2-BD59-A6C34878D82A}">
                    <a16:rowId xmlns:a16="http://schemas.microsoft.com/office/drawing/2014/main" val="822655245"/>
                  </a:ext>
                </a:extLst>
              </a:tr>
              <a:tr h="486078">
                <a:tc>
                  <a:txBody>
                    <a:bodyPr/>
                    <a:lstStyle/>
                    <a:p>
                      <a:pPr algn="ctr"/>
                      <a:r>
                        <a:rPr lang="en-GB" sz="2400" dirty="0"/>
                        <a:t>2</a:t>
                      </a:r>
                    </a:p>
                  </a:txBody>
                  <a:tcPr/>
                </a:tc>
                <a:tc>
                  <a:txBody>
                    <a:bodyPr/>
                    <a:lstStyle/>
                    <a:p>
                      <a:endParaRPr lang="en-GB"/>
                    </a:p>
                  </a:txBody>
                  <a:tcPr/>
                </a:tc>
                <a:extLst>
                  <a:ext uri="{0D108BD9-81ED-4DB2-BD59-A6C34878D82A}">
                    <a16:rowId xmlns:a16="http://schemas.microsoft.com/office/drawing/2014/main" val="759026115"/>
                  </a:ext>
                </a:extLst>
              </a:tr>
              <a:tr h="486078">
                <a:tc>
                  <a:txBody>
                    <a:bodyPr/>
                    <a:lstStyle/>
                    <a:p>
                      <a:pPr algn="ctr"/>
                      <a:r>
                        <a:rPr lang="en-GB" sz="2400" dirty="0"/>
                        <a:t>3</a:t>
                      </a:r>
                    </a:p>
                  </a:txBody>
                  <a:tcPr/>
                </a:tc>
                <a:tc>
                  <a:txBody>
                    <a:bodyPr/>
                    <a:lstStyle/>
                    <a:p>
                      <a:endParaRPr lang="en-GB"/>
                    </a:p>
                  </a:txBody>
                  <a:tcPr/>
                </a:tc>
                <a:extLst>
                  <a:ext uri="{0D108BD9-81ED-4DB2-BD59-A6C34878D82A}">
                    <a16:rowId xmlns:a16="http://schemas.microsoft.com/office/drawing/2014/main" val="2142639584"/>
                  </a:ext>
                </a:extLst>
              </a:tr>
              <a:tr h="486078">
                <a:tc>
                  <a:txBody>
                    <a:bodyPr/>
                    <a:lstStyle/>
                    <a:p>
                      <a:pPr algn="ctr"/>
                      <a:r>
                        <a:rPr lang="en-GB" sz="2400" dirty="0"/>
                        <a:t>4</a:t>
                      </a:r>
                    </a:p>
                  </a:txBody>
                  <a:tcPr/>
                </a:tc>
                <a:tc>
                  <a:txBody>
                    <a:bodyPr/>
                    <a:lstStyle/>
                    <a:p>
                      <a:endParaRPr lang="en-GB"/>
                    </a:p>
                  </a:txBody>
                  <a:tcPr/>
                </a:tc>
                <a:extLst>
                  <a:ext uri="{0D108BD9-81ED-4DB2-BD59-A6C34878D82A}">
                    <a16:rowId xmlns:a16="http://schemas.microsoft.com/office/drawing/2014/main" val="462786066"/>
                  </a:ext>
                </a:extLst>
              </a:tr>
              <a:tr h="486078">
                <a:tc>
                  <a:txBody>
                    <a:bodyPr/>
                    <a:lstStyle/>
                    <a:p>
                      <a:pPr algn="ctr"/>
                      <a:r>
                        <a:rPr lang="en-GB" sz="2400" dirty="0"/>
                        <a:t>5</a:t>
                      </a:r>
                    </a:p>
                  </a:txBody>
                  <a:tcPr/>
                </a:tc>
                <a:tc>
                  <a:txBody>
                    <a:bodyPr/>
                    <a:lstStyle/>
                    <a:p>
                      <a:endParaRPr lang="en-GB"/>
                    </a:p>
                  </a:txBody>
                  <a:tcPr/>
                </a:tc>
                <a:extLst>
                  <a:ext uri="{0D108BD9-81ED-4DB2-BD59-A6C34878D82A}">
                    <a16:rowId xmlns:a16="http://schemas.microsoft.com/office/drawing/2014/main" val="1907683915"/>
                  </a:ext>
                </a:extLst>
              </a:tr>
              <a:tr h="486078">
                <a:tc>
                  <a:txBody>
                    <a:bodyPr/>
                    <a:lstStyle/>
                    <a:p>
                      <a:pPr algn="ctr"/>
                      <a:r>
                        <a:rPr lang="en-GB" sz="2400" dirty="0"/>
                        <a:t>6</a:t>
                      </a:r>
                    </a:p>
                  </a:txBody>
                  <a:tcPr/>
                </a:tc>
                <a:tc>
                  <a:txBody>
                    <a:bodyPr/>
                    <a:lstStyle/>
                    <a:p>
                      <a:endParaRPr lang="en-GB" dirty="0"/>
                    </a:p>
                  </a:txBody>
                  <a:tcPr/>
                </a:tc>
                <a:extLst>
                  <a:ext uri="{0D108BD9-81ED-4DB2-BD59-A6C34878D82A}">
                    <a16:rowId xmlns:a16="http://schemas.microsoft.com/office/drawing/2014/main" val="473417881"/>
                  </a:ext>
                </a:extLst>
              </a:tr>
              <a:tr h="486078">
                <a:tc>
                  <a:txBody>
                    <a:bodyPr/>
                    <a:lstStyle/>
                    <a:p>
                      <a:pPr algn="ctr"/>
                      <a:r>
                        <a:rPr lang="en-GB" sz="2400" dirty="0"/>
                        <a:t>7</a:t>
                      </a:r>
                    </a:p>
                  </a:txBody>
                  <a:tcPr/>
                </a:tc>
                <a:tc>
                  <a:txBody>
                    <a:bodyPr/>
                    <a:lstStyle/>
                    <a:p>
                      <a:endParaRPr lang="en-GB" dirty="0"/>
                    </a:p>
                  </a:txBody>
                  <a:tcPr/>
                </a:tc>
                <a:extLst>
                  <a:ext uri="{0D108BD9-81ED-4DB2-BD59-A6C34878D82A}">
                    <a16:rowId xmlns:a16="http://schemas.microsoft.com/office/drawing/2014/main" val="3631665364"/>
                  </a:ext>
                </a:extLst>
              </a:tr>
            </a:tbl>
          </a:graphicData>
        </a:graphic>
      </p:graphicFrame>
      <p:pic>
        <p:nvPicPr>
          <p:cNvPr id="10" name="Picture 9"/>
          <p:cNvPicPr>
            <a:picLocks noChangeAspect="1"/>
          </p:cNvPicPr>
          <p:nvPr/>
        </p:nvPicPr>
        <p:blipFill>
          <a:blip r:embed="rId2"/>
          <a:stretch>
            <a:fillRect/>
          </a:stretch>
        </p:blipFill>
        <p:spPr>
          <a:xfrm rot="3869279">
            <a:off x="10561087" y="782027"/>
            <a:ext cx="1309564" cy="1319400"/>
          </a:xfrm>
          <a:prstGeom prst="rect">
            <a:avLst/>
          </a:prstGeom>
        </p:spPr>
      </p:pic>
      <p:pic>
        <p:nvPicPr>
          <p:cNvPr id="8" name="Picture 7"/>
          <p:cNvPicPr>
            <a:picLocks noChangeAspect="1"/>
          </p:cNvPicPr>
          <p:nvPr/>
        </p:nvPicPr>
        <p:blipFill>
          <a:blip r:embed="rId3"/>
          <a:stretch>
            <a:fillRect/>
          </a:stretch>
        </p:blipFill>
        <p:spPr>
          <a:xfrm rot="19986692">
            <a:off x="229499" y="822763"/>
            <a:ext cx="1470671" cy="1414323"/>
          </a:xfrm>
          <a:prstGeom prst="rect">
            <a:avLst/>
          </a:prstGeom>
        </p:spPr>
      </p:pic>
    </p:spTree>
    <p:extLst>
      <p:ext uri="{BB962C8B-B14F-4D97-AF65-F5344CB8AC3E}">
        <p14:creationId xmlns:p14="http://schemas.microsoft.com/office/powerpoint/2010/main" val="1383841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1628502" y="235131"/>
            <a:ext cx="9292046" cy="830997"/>
          </a:xfrm>
          <a:prstGeom prst="rect">
            <a:avLst/>
          </a:prstGeom>
          <a:noFill/>
        </p:spPr>
        <p:txBody>
          <a:bodyPr wrap="square" rtlCol="0">
            <a:spAutoFit/>
          </a:bodyPr>
          <a:lstStyle/>
          <a:p>
            <a:r>
              <a:rPr lang="en-GB" sz="2400" dirty="0"/>
              <a:t>Your turn: fill in the grid with the six stages of mummification. Use the slides above to support your answers.</a:t>
            </a:r>
          </a:p>
        </p:txBody>
      </p:sp>
      <p:graphicFrame>
        <p:nvGraphicFramePr>
          <p:cNvPr id="7" name="Table 6"/>
          <p:cNvGraphicFramePr>
            <a:graphicFrameLocks noGrp="1"/>
          </p:cNvGraphicFramePr>
          <p:nvPr>
            <p:extLst>
              <p:ext uri="{D42A27DB-BD31-4B8C-83A1-F6EECF244321}">
                <p14:modId xmlns:p14="http://schemas.microsoft.com/office/powerpoint/2010/main" val="1005498380"/>
              </p:ext>
            </p:extLst>
          </p:nvPr>
        </p:nvGraphicFramePr>
        <p:xfrm>
          <a:off x="1940490" y="1619879"/>
          <a:ext cx="8495026" cy="4745268"/>
        </p:xfrm>
        <a:graphic>
          <a:graphicData uri="http://schemas.openxmlformats.org/drawingml/2006/table">
            <a:tbl>
              <a:tblPr firstRow="1" bandRow="1">
                <a:tableStyleId>{5C22544A-7EE6-4342-B048-85BDC9FD1C3A}</a:tableStyleId>
              </a:tblPr>
              <a:tblGrid>
                <a:gridCol w="1473868">
                  <a:extLst>
                    <a:ext uri="{9D8B030D-6E8A-4147-A177-3AD203B41FA5}">
                      <a16:colId xmlns:a16="http://schemas.microsoft.com/office/drawing/2014/main" val="3375368725"/>
                    </a:ext>
                  </a:extLst>
                </a:gridCol>
                <a:gridCol w="7021158">
                  <a:extLst>
                    <a:ext uri="{9D8B030D-6E8A-4147-A177-3AD203B41FA5}">
                      <a16:colId xmlns:a16="http://schemas.microsoft.com/office/drawing/2014/main" val="226358053"/>
                    </a:ext>
                  </a:extLst>
                </a:gridCol>
              </a:tblGrid>
              <a:tr h="835763">
                <a:tc>
                  <a:txBody>
                    <a:bodyPr/>
                    <a:lstStyle/>
                    <a:p>
                      <a:r>
                        <a:rPr lang="en-GB" dirty="0"/>
                        <a:t>Stagers</a:t>
                      </a:r>
                      <a:r>
                        <a:rPr lang="en-GB" baseline="0" dirty="0"/>
                        <a:t> of mummification</a:t>
                      </a:r>
                      <a:endParaRPr lang="en-GB" dirty="0"/>
                    </a:p>
                  </a:txBody>
                  <a:tcPr/>
                </a:tc>
                <a:tc>
                  <a:txBody>
                    <a:bodyPr/>
                    <a:lstStyle/>
                    <a:p>
                      <a:pPr algn="ctr"/>
                      <a:r>
                        <a:rPr lang="en-GB" dirty="0"/>
                        <a:t>The stagers of mummification </a:t>
                      </a:r>
                    </a:p>
                  </a:txBody>
                  <a:tcPr/>
                </a:tc>
                <a:extLst>
                  <a:ext uri="{0D108BD9-81ED-4DB2-BD59-A6C34878D82A}">
                    <a16:rowId xmlns:a16="http://schemas.microsoft.com/office/drawing/2014/main" val="4005119957"/>
                  </a:ext>
                </a:extLst>
              </a:tr>
              <a:tr h="835763">
                <a:tc>
                  <a:txBody>
                    <a:bodyPr/>
                    <a:lstStyle/>
                    <a:p>
                      <a:pPr algn="ctr"/>
                      <a:r>
                        <a:rPr lang="en-GB" sz="24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body was cleansed with palm wine and rinsed with water from the River Nile.</a:t>
                      </a:r>
                    </a:p>
                    <a:p>
                      <a:endParaRPr lang="en-GB" dirty="0"/>
                    </a:p>
                  </a:txBody>
                  <a:tcPr/>
                </a:tc>
                <a:extLst>
                  <a:ext uri="{0D108BD9-81ED-4DB2-BD59-A6C34878D82A}">
                    <a16:rowId xmlns:a16="http://schemas.microsoft.com/office/drawing/2014/main" val="822655245"/>
                  </a:ext>
                </a:extLst>
              </a:tr>
              <a:tr h="486078">
                <a:tc>
                  <a:txBody>
                    <a:bodyPr/>
                    <a:lstStyle/>
                    <a:p>
                      <a:pPr algn="ctr"/>
                      <a:r>
                        <a:rPr lang="en-GB" sz="2400" dirty="0"/>
                        <a:t>2</a:t>
                      </a:r>
                    </a:p>
                  </a:txBody>
                  <a:tcPr/>
                </a:tc>
                <a:tc>
                  <a:txBody>
                    <a:bodyPr/>
                    <a:lstStyle/>
                    <a:p>
                      <a:endParaRPr lang="en-GB"/>
                    </a:p>
                  </a:txBody>
                  <a:tcPr/>
                </a:tc>
                <a:extLst>
                  <a:ext uri="{0D108BD9-81ED-4DB2-BD59-A6C34878D82A}">
                    <a16:rowId xmlns:a16="http://schemas.microsoft.com/office/drawing/2014/main" val="759026115"/>
                  </a:ext>
                </a:extLst>
              </a:tr>
              <a:tr h="486078">
                <a:tc>
                  <a:txBody>
                    <a:bodyPr/>
                    <a:lstStyle/>
                    <a:p>
                      <a:pPr algn="ctr"/>
                      <a:r>
                        <a:rPr lang="en-GB" sz="2400" dirty="0"/>
                        <a:t>3</a:t>
                      </a:r>
                    </a:p>
                  </a:txBody>
                  <a:tcPr/>
                </a:tc>
                <a:tc>
                  <a:txBody>
                    <a:bodyPr/>
                    <a:lstStyle/>
                    <a:p>
                      <a:endParaRPr lang="en-GB"/>
                    </a:p>
                  </a:txBody>
                  <a:tcPr/>
                </a:tc>
                <a:extLst>
                  <a:ext uri="{0D108BD9-81ED-4DB2-BD59-A6C34878D82A}">
                    <a16:rowId xmlns:a16="http://schemas.microsoft.com/office/drawing/2014/main" val="2142639584"/>
                  </a:ext>
                </a:extLst>
              </a:tr>
              <a:tr h="486078">
                <a:tc>
                  <a:txBody>
                    <a:bodyPr/>
                    <a:lstStyle/>
                    <a:p>
                      <a:pPr algn="ctr"/>
                      <a:r>
                        <a:rPr lang="en-GB" sz="2400" dirty="0"/>
                        <a:t>4</a:t>
                      </a:r>
                    </a:p>
                  </a:txBody>
                  <a:tcPr/>
                </a:tc>
                <a:tc>
                  <a:txBody>
                    <a:bodyPr/>
                    <a:lstStyle/>
                    <a:p>
                      <a:endParaRPr lang="en-GB"/>
                    </a:p>
                  </a:txBody>
                  <a:tcPr/>
                </a:tc>
                <a:extLst>
                  <a:ext uri="{0D108BD9-81ED-4DB2-BD59-A6C34878D82A}">
                    <a16:rowId xmlns:a16="http://schemas.microsoft.com/office/drawing/2014/main" val="462786066"/>
                  </a:ext>
                </a:extLst>
              </a:tr>
              <a:tr h="486078">
                <a:tc>
                  <a:txBody>
                    <a:bodyPr/>
                    <a:lstStyle/>
                    <a:p>
                      <a:pPr algn="ctr"/>
                      <a:r>
                        <a:rPr lang="en-GB" sz="2400" dirty="0"/>
                        <a:t>5</a:t>
                      </a:r>
                    </a:p>
                  </a:txBody>
                  <a:tcPr/>
                </a:tc>
                <a:tc>
                  <a:txBody>
                    <a:bodyPr/>
                    <a:lstStyle/>
                    <a:p>
                      <a:endParaRPr lang="en-GB"/>
                    </a:p>
                  </a:txBody>
                  <a:tcPr/>
                </a:tc>
                <a:extLst>
                  <a:ext uri="{0D108BD9-81ED-4DB2-BD59-A6C34878D82A}">
                    <a16:rowId xmlns:a16="http://schemas.microsoft.com/office/drawing/2014/main" val="1907683915"/>
                  </a:ext>
                </a:extLst>
              </a:tr>
              <a:tr h="486078">
                <a:tc>
                  <a:txBody>
                    <a:bodyPr/>
                    <a:lstStyle/>
                    <a:p>
                      <a:pPr algn="ctr"/>
                      <a:r>
                        <a:rPr lang="en-GB" sz="2400" dirty="0"/>
                        <a:t>6</a:t>
                      </a:r>
                    </a:p>
                  </a:txBody>
                  <a:tcPr/>
                </a:tc>
                <a:tc>
                  <a:txBody>
                    <a:bodyPr/>
                    <a:lstStyle/>
                    <a:p>
                      <a:endParaRPr lang="en-GB" dirty="0"/>
                    </a:p>
                  </a:txBody>
                  <a:tcPr/>
                </a:tc>
                <a:extLst>
                  <a:ext uri="{0D108BD9-81ED-4DB2-BD59-A6C34878D82A}">
                    <a16:rowId xmlns:a16="http://schemas.microsoft.com/office/drawing/2014/main" val="473417881"/>
                  </a:ext>
                </a:extLst>
              </a:tr>
              <a:tr h="486078">
                <a:tc>
                  <a:txBody>
                    <a:bodyPr/>
                    <a:lstStyle/>
                    <a:p>
                      <a:pPr algn="ctr"/>
                      <a:r>
                        <a:rPr lang="en-GB" sz="2400" dirty="0"/>
                        <a:t>7</a:t>
                      </a:r>
                    </a:p>
                  </a:txBody>
                  <a:tcPr/>
                </a:tc>
                <a:tc>
                  <a:txBody>
                    <a:bodyPr/>
                    <a:lstStyle/>
                    <a:p>
                      <a:endParaRPr lang="en-GB" dirty="0"/>
                    </a:p>
                  </a:txBody>
                  <a:tcPr/>
                </a:tc>
                <a:extLst>
                  <a:ext uri="{0D108BD9-81ED-4DB2-BD59-A6C34878D82A}">
                    <a16:rowId xmlns:a16="http://schemas.microsoft.com/office/drawing/2014/main" val="3631665364"/>
                  </a:ext>
                </a:extLst>
              </a:tr>
            </a:tbl>
          </a:graphicData>
        </a:graphic>
      </p:graphicFrame>
      <p:pic>
        <p:nvPicPr>
          <p:cNvPr id="10" name="Picture 9"/>
          <p:cNvPicPr>
            <a:picLocks noChangeAspect="1"/>
          </p:cNvPicPr>
          <p:nvPr/>
        </p:nvPicPr>
        <p:blipFill>
          <a:blip r:embed="rId2"/>
          <a:stretch>
            <a:fillRect/>
          </a:stretch>
        </p:blipFill>
        <p:spPr>
          <a:xfrm rot="3869279">
            <a:off x="10561087" y="782027"/>
            <a:ext cx="1309564" cy="1319400"/>
          </a:xfrm>
          <a:prstGeom prst="rect">
            <a:avLst/>
          </a:prstGeom>
        </p:spPr>
      </p:pic>
      <p:pic>
        <p:nvPicPr>
          <p:cNvPr id="8" name="Picture 7"/>
          <p:cNvPicPr>
            <a:picLocks noChangeAspect="1"/>
          </p:cNvPicPr>
          <p:nvPr/>
        </p:nvPicPr>
        <p:blipFill>
          <a:blip r:embed="rId3"/>
          <a:stretch>
            <a:fillRect/>
          </a:stretch>
        </p:blipFill>
        <p:spPr>
          <a:xfrm rot="19986692">
            <a:off x="229499" y="822763"/>
            <a:ext cx="1470671" cy="1414323"/>
          </a:xfrm>
          <a:prstGeom prst="rect">
            <a:avLst/>
          </a:prstGeom>
        </p:spPr>
      </p:pic>
    </p:spTree>
    <p:extLst>
      <p:ext uri="{BB962C8B-B14F-4D97-AF65-F5344CB8AC3E}">
        <p14:creationId xmlns:p14="http://schemas.microsoft.com/office/powerpoint/2010/main" val="28052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2278949" y="-3965"/>
            <a:ext cx="8979933" cy="2041744"/>
          </a:xfrm>
        </p:spPr>
        <p:txBody>
          <a:bodyPr>
            <a:normAutofit/>
          </a:bodyPr>
          <a:lstStyle/>
          <a:p>
            <a:pPr algn="ctr"/>
            <a:br>
              <a:rPr lang="en-GB" dirty="0"/>
            </a:br>
            <a:endParaRPr lang="en-GB" dirty="0"/>
          </a:p>
        </p:txBody>
      </p:sp>
      <p:sp>
        <p:nvSpPr>
          <p:cNvPr id="8" name="Title 1"/>
          <p:cNvSpPr txBox="1">
            <a:spLocks/>
          </p:cNvSpPr>
          <p:nvPr/>
        </p:nvSpPr>
        <p:spPr>
          <a:xfrm>
            <a:off x="1254016" y="7937"/>
            <a:ext cx="8935764" cy="20417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effectLst>
                  <a:outerShdw blurRad="38100" dist="38100" dir="2700000" algn="tl">
                    <a:srgbClr val="000000">
                      <a:alpha val="43137"/>
                    </a:srgbClr>
                  </a:outerShdw>
                </a:effectLst>
                <a:latin typeface="+mn-lt"/>
              </a:rPr>
              <a:t>Let’s take a look at some more famous Pharaohs  </a:t>
            </a:r>
            <a:br>
              <a:rPr lang="en-GB" dirty="0"/>
            </a:br>
            <a:endParaRPr lang="en-GB" dirty="0"/>
          </a:p>
        </p:txBody>
      </p:sp>
      <p:pic>
        <p:nvPicPr>
          <p:cNvPr id="3074" name="Picture 2" descr="Temple of Hatsheps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441" y="3351548"/>
            <a:ext cx="4267200" cy="15811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42631" y="1476185"/>
            <a:ext cx="6096000" cy="2031325"/>
          </a:xfrm>
          <a:prstGeom prst="rect">
            <a:avLst/>
          </a:prstGeom>
        </p:spPr>
        <p:txBody>
          <a:bodyPr>
            <a:spAutoFit/>
          </a:bodyPr>
          <a:lstStyle/>
          <a:p>
            <a:r>
              <a:rPr lang="en-GB" dirty="0">
                <a:solidFill>
                  <a:srgbClr val="333333"/>
                </a:solidFill>
              </a:rPr>
              <a:t>Hatshepsut was the first lady to rule Egypt, actually the queen of a pharaoh, King Thutmose II. After he died she took the title of ‘regent’ to her nephew (Thutmose III), who was a baby and next in line. A regent is a guardian for a pharaoh, when they are too young to make decisions. It falls on the regent to make all of the decisions in the place of the young pharaoh.</a:t>
            </a:r>
            <a:br>
              <a:rPr lang="en-GB" dirty="0"/>
            </a:br>
            <a:endParaRPr lang="en-GB" dirty="0"/>
          </a:p>
        </p:txBody>
      </p:sp>
      <p:sp>
        <p:nvSpPr>
          <p:cNvPr id="4" name="Rectangle 3"/>
          <p:cNvSpPr/>
          <p:nvPr/>
        </p:nvSpPr>
        <p:spPr>
          <a:xfrm>
            <a:off x="155575" y="4766319"/>
            <a:ext cx="6096000" cy="1754326"/>
          </a:xfrm>
          <a:prstGeom prst="rect">
            <a:avLst/>
          </a:prstGeom>
        </p:spPr>
        <p:txBody>
          <a:bodyPr>
            <a:spAutoFit/>
          </a:bodyPr>
          <a:lstStyle/>
          <a:p>
            <a:r>
              <a:rPr lang="en-GB" dirty="0">
                <a:solidFill>
                  <a:srgbClr val="333333"/>
                </a:solidFill>
              </a:rPr>
              <a:t>Hatshepsut played the role of ‘regent’ until suddenly, she decided that she was a pharaoh. No one is sure why, but she began to dress in the same male pharaoh clothes and even wore the pharaoh “beard’ that was part of their sign of power. It is believed she dressed that way, because they didn’t have any way for a female pharaoh to dress.</a:t>
            </a:r>
            <a:endParaRPr lang="en-GB" dirty="0"/>
          </a:p>
        </p:txBody>
      </p:sp>
      <p:pic>
        <p:nvPicPr>
          <p:cNvPr id="3078" name="Picture 6" descr="Hatshepsu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100097"/>
            <a:ext cx="2735275" cy="3298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51575" y="4932699"/>
            <a:ext cx="6096000" cy="1754326"/>
          </a:xfrm>
          <a:prstGeom prst="rect">
            <a:avLst/>
          </a:prstGeom>
        </p:spPr>
        <p:txBody>
          <a:bodyPr>
            <a:spAutoFit/>
          </a:bodyPr>
          <a:lstStyle/>
          <a:p>
            <a:br>
              <a:rPr lang="en-GB" dirty="0"/>
            </a:br>
            <a:r>
              <a:rPr lang="en-GB" dirty="0">
                <a:solidFill>
                  <a:srgbClr val="333333"/>
                </a:solidFill>
              </a:rPr>
              <a:t>One of her finest buildings was the temple </a:t>
            </a:r>
            <a:r>
              <a:rPr lang="en-GB" dirty="0" err="1">
                <a:solidFill>
                  <a:srgbClr val="333333"/>
                </a:solidFill>
              </a:rPr>
              <a:t>Djeser-djeseru</a:t>
            </a:r>
            <a:r>
              <a:rPr lang="en-GB" dirty="0">
                <a:solidFill>
                  <a:srgbClr val="333333"/>
                </a:solidFill>
              </a:rPr>
              <a:t> (which means holiest of holy places). This was dedicated to the god Amon. She continued to build and add monuments throughout Egypt. One of the two red granite obelisks still stands at the temple of Amon in </a:t>
            </a:r>
            <a:r>
              <a:rPr lang="en-GB" dirty="0" err="1">
                <a:solidFill>
                  <a:srgbClr val="333333"/>
                </a:solidFill>
              </a:rPr>
              <a:t>Karnak</a:t>
            </a:r>
            <a:r>
              <a:rPr lang="en-GB" dirty="0">
                <a:solidFill>
                  <a:srgbClr val="333333"/>
                </a:solidFill>
                <a:latin typeface="Lato"/>
              </a:rPr>
              <a:t>.</a:t>
            </a:r>
            <a:endParaRPr lang="en-GB" dirty="0"/>
          </a:p>
        </p:txBody>
      </p:sp>
      <p:sp>
        <p:nvSpPr>
          <p:cNvPr id="11" name="TextBox 10"/>
          <p:cNvSpPr txBox="1"/>
          <p:nvPr/>
        </p:nvSpPr>
        <p:spPr>
          <a:xfrm>
            <a:off x="3585940" y="3506027"/>
            <a:ext cx="2869276" cy="646331"/>
          </a:xfrm>
          <a:prstGeom prst="rect">
            <a:avLst/>
          </a:prstGeom>
          <a:noFill/>
        </p:spPr>
        <p:txBody>
          <a:bodyPr wrap="square" rtlCol="0">
            <a:spAutoFit/>
          </a:bodyPr>
          <a:lstStyle/>
          <a:p>
            <a:r>
              <a:rPr lang="en-GB" sz="3600" dirty="0">
                <a:solidFill>
                  <a:srgbClr val="FF0000"/>
                </a:solidFill>
              </a:rPr>
              <a:t>Hatshepsut</a:t>
            </a:r>
          </a:p>
        </p:txBody>
      </p:sp>
    </p:spTree>
    <p:extLst>
      <p:ext uri="{BB962C8B-B14F-4D97-AF65-F5344CB8AC3E}">
        <p14:creationId xmlns:p14="http://schemas.microsoft.com/office/powerpoint/2010/main" val="1559353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rotWithShape="1">
          <a:blip r:embed="rId2"/>
          <a:srcRect l="65421" t="17777" r="10047" b="19755"/>
          <a:stretch/>
        </p:blipFill>
        <p:spPr>
          <a:xfrm>
            <a:off x="14645640" y="1600835"/>
            <a:ext cx="2612487" cy="3568667"/>
          </a:xfrm>
          <a:prstGeom prst="rect">
            <a:avLst/>
          </a:prstGeom>
        </p:spPr>
      </p:pic>
      <p:pic>
        <p:nvPicPr>
          <p:cNvPr id="3" name="Picture 2"/>
          <p:cNvPicPr>
            <a:picLocks noChangeAspect="1"/>
          </p:cNvPicPr>
          <p:nvPr/>
        </p:nvPicPr>
        <p:blipFill>
          <a:blip r:embed="rId3"/>
          <a:stretch>
            <a:fillRect/>
          </a:stretch>
        </p:blipFill>
        <p:spPr>
          <a:xfrm>
            <a:off x="12951068" y="-1362631"/>
            <a:ext cx="4541520" cy="2436336"/>
          </a:xfrm>
          <a:prstGeom prst="rect">
            <a:avLst/>
          </a:prstGeom>
        </p:spPr>
      </p:pic>
      <p:sp>
        <p:nvSpPr>
          <p:cNvPr id="6" name="TextBox 5"/>
          <p:cNvSpPr txBox="1"/>
          <p:nvPr/>
        </p:nvSpPr>
        <p:spPr>
          <a:xfrm>
            <a:off x="302217" y="312738"/>
            <a:ext cx="11824850" cy="707886"/>
          </a:xfrm>
          <a:prstGeom prst="rect">
            <a:avLst/>
          </a:prstGeom>
          <a:noFill/>
        </p:spPr>
        <p:txBody>
          <a:bodyPr wrap="square" rtlCol="0">
            <a:spAutoFit/>
          </a:bodyPr>
          <a:lstStyle/>
          <a:p>
            <a:r>
              <a:rPr lang="en-GB" sz="4000" dirty="0"/>
              <a:t>Can you fill in the missing words to complete the facts.</a:t>
            </a:r>
          </a:p>
        </p:txBody>
      </p:sp>
      <p:pic>
        <p:nvPicPr>
          <p:cNvPr id="10" name="Picture 9"/>
          <p:cNvPicPr>
            <a:picLocks noChangeAspect="1"/>
          </p:cNvPicPr>
          <p:nvPr/>
        </p:nvPicPr>
        <p:blipFill rotWithShape="1">
          <a:blip r:embed="rId3"/>
          <a:srcRect l="30707" t="32545" r="59382" b="32927"/>
          <a:stretch/>
        </p:blipFill>
        <p:spPr>
          <a:xfrm>
            <a:off x="917337" y="2046288"/>
            <a:ext cx="1093694" cy="2043953"/>
          </a:xfrm>
          <a:prstGeom prst="rect">
            <a:avLst/>
          </a:prstGeom>
        </p:spPr>
      </p:pic>
      <p:pic>
        <p:nvPicPr>
          <p:cNvPr id="11" name="Picture 10"/>
          <p:cNvPicPr>
            <a:picLocks noChangeAspect="1"/>
          </p:cNvPicPr>
          <p:nvPr/>
        </p:nvPicPr>
        <p:blipFill rotWithShape="1">
          <a:blip r:embed="rId3"/>
          <a:srcRect l="47021" t="32658" r="42580" b="32512"/>
          <a:stretch/>
        </p:blipFill>
        <p:spPr>
          <a:xfrm>
            <a:off x="3755741" y="1993231"/>
            <a:ext cx="1147482" cy="2061883"/>
          </a:xfrm>
          <a:prstGeom prst="rect">
            <a:avLst/>
          </a:prstGeom>
        </p:spPr>
      </p:pic>
      <p:pic>
        <p:nvPicPr>
          <p:cNvPr id="13" name="Picture 12"/>
          <p:cNvPicPr>
            <a:picLocks noChangeAspect="1"/>
          </p:cNvPicPr>
          <p:nvPr/>
        </p:nvPicPr>
        <p:blipFill rotWithShape="1">
          <a:blip r:embed="rId3"/>
          <a:srcRect l="60264" t="27509" r="27957" b="32665"/>
          <a:stretch/>
        </p:blipFill>
        <p:spPr>
          <a:xfrm>
            <a:off x="6936839" y="1652659"/>
            <a:ext cx="1299882" cy="2357718"/>
          </a:xfrm>
          <a:prstGeom prst="rect">
            <a:avLst/>
          </a:prstGeom>
        </p:spPr>
      </p:pic>
      <p:pic>
        <p:nvPicPr>
          <p:cNvPr id="14" name="Picture 13"/>
          <p:cNvPicPr>
            <a:picLocks noChangeAspect="1"/>
          </p:cNvPicPr>
          <p:nvPr/>
        </p:nvPicPr>
        <p:blipFill rotWithShape="1">
          <a:blip r:embed="rId3"/>
          <a:srcRect l="74236" t="33415" r="8257" b="32512"/>
          <a:stretch/>
        </p:blipFill>
        <p:spPr>
          <a:xfrm>
            <a:off x="9623705" y="1830093"/>
            <a:ext cx="1931894" cy="2017059"/>
          </a:xfrm>
          <a:prstGeom prst="rect">
            <a:avLst/>
          </a:prstGeom>
        </p:spPr>
      </p:pic>
      <p:sp>
        <p:nvSpPr>
          <p:cNvPr id="7" name="TextBox 6"/>
          <p:cNvSpPr txBox="1"/>
          <p:nvPr/>
        </p:nvSpPr>
        <p:spPr>
          <a:xfrm>
            <a:off x="2090756" y="1183762"/>
            <a:ext cx="7691718" cy="646331"/>
          </a:xfrm>
          <a:prstGeom prst="rect">
            <a:avLst/>
          </a:prstGeom>
          <a:noFill/>
        </p:spPr>
        <p:txBody>
          <a:bodyPr wrap="square" rtlCol="0">
            <a:spAutoFit/>
          </a:bodyPr>
          <a:lstStyle/>
          <a:p>
            <a:pPr algn="ctr">
              <a:spcBef>
                <a:spcPct val="0"/>
              </a:spcBef>
              <a:buFontTx/>
              <a:buNone/>
            </a:pPr>
            <a:r>
              <a:rPr lang="en-GB" altLang="en-US" dirty="0">
                <a:latin typeface="Twinkl" pitchFamily="2" charset="0"/>
              </a:rPr>
              <a:t>The </a:t>
            </a:r>
            <a:r>
              <a:rPr lang="en-GB" altLang="en-US" dirty="0" err="1">
                <a:solidFill>
                  <a:srgbClr val="FF0000"/>
                </a:solidFill>
              </a:rPr>
              <a:t>canopic</a:t>
            </a:r>
            <a:r>
              <a:rPr lang="en-GB" altLang="en-US" dirty="0">
                <a:solidFill>
                  <a:srgbClr val="FF0000"/>
                </a:solidFill>
              </a:rPr>
              <a:t> jars </a:t>
            </a:r>
            <a:r>
              <a:rPr lang="en-GB" altLang="en-US" dirty="0">
                <a:latin typeface="Twinkl" pitchFamily="2" charset="0"/>
              </a:rPr>
              <a:t>had four different heads representing the four </a:t>
            </a:r>
            <a:br>
              <a:rPr lang="en-GB" altLang="en-US" dirty="0">
                <a:latin typeface="Twinkl" pitchFamily="2" charset="0"/>
              </a:rPr>
            </a:br>
            <a:r>
              <a:rPr lang="en-GB" altLang="en-US" dirty="0">
                <a:latin typeface="Twinkl" pitchFamily="2" charset="0"/>
              </a:rPr>
              <a:t>sons of Horus.</a:t>
            </a:r>
          </a:p>
        </p:txBody>
      </p:sp>
      <p:sp>
        <p:nvSpPr>
          <p:cNvPr id="15" name="Rectangle 14"/>
          <p:cNvSpPr>
            <a:spLocks noChangeArrowheads="1"/>
          </p:cNvSpPr>
          <p:nvPr/>
        </p:nvSpPr>
        <p:spPr bwMode="auto">
          <a:xfrm>
            <a:off x="9556937" y="4175862"/>
            <a:ext cx="19986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GB" altLang="en-US" sz="1800" dirty="0" err="1">
                <a:latin typeface="+mn-lt"/>
                <a:cs typeface="Arial" panose="020B0604020202020204" pitchFamily="34" charset="0"/>
              </a:rPr>
              <a:t>Hapi</a:t>
            </a:r>
            <a:endParaRPr lang="en-GB" altLang="en-US" sz="1800" dirty="0">
              <a:latin typeface="+mn-lt"/>
              <a:cs typeface="Arial" panose="020B0604020202020204" pitchFamily="34" charset="0"/>
            </a:endParaRPr>
          </a:p>
          <a:p>
            <a:pPr algn="ctr" eaLnBrk="0" fontAlgn="base" hangingPunct="0">
              <a:spcBef>
                <a:spcPct val="0"/>
              </a:spcBef>
              <a:spcAft>
                <a:spcPct val="0"/>
              </a:spcAft>
              <a:buFontTx/>
              <a:buNone/>
            </a:pPr>
            <a:r>
              <a:rPr lang="en-GB" altLang="en-US" sz="1800" dirty="0">
                <a:solidFill>
                  <a:prstClr val="black"/>
                </a:solidFill>
                <a:latin typeface="+mn-lt"/>
                <a:cs typeface="Arial" panose="020B0604020202020204" pitchFamily="34" charset="0"/>
              </a:rPr>
              <a:t>_________ headed God. Looked after the ________</a:t>
            </a:r>
            <a:endParaRPr lang="en-GB" altLang="en-US" sz="1800" dirty="0">
              <a:solidFill>
                <a:prstClr val="black"/>
              </a:solidFill>
              <a:latin typeface="Twinkl" pitchFamily="2" charset="0"/>
              <a:cs typeface="Arial" panose="020B0604020202020204" pitchFamily="34" charset="0"/>
            </a:endParaRPr>
          </a:p>
        </p:txBody>
      </p:sp>
      <p:pic>
        <p:nvPicPr>
          <p:cNvPr id="19" name="Picture 18"/>
          <p:cNvPicPr>
            <a:picLocks noChangeAspect="1"/>
          </p:cNvPicPr>
          <p:nvPr/>
        </p:nvPicPr>
        <p:blipFill>
          <a:blip r:embed="rId4"/>
          <a:stretch>
            <a:fillRect/>
          </a:stretch>
        </p:blipFill>
        <p:spPr>
          <a:xfrm>
            <a:off x="9411376" y="5612647"/>
            <a:ext cx="2144223" cy="1102939"/>
          </a:xfrm>
          <a:prstGeom prst="rect">
            <a:avLst/>
          </a:prstGeom>
        </p:spPr>
      </p:pic>
      <p:pic>
        <p:nvPicPr>
          <p:cNvPr id="20" name="Picture 19"/>
          <p:cNvPicPr>
            <a:picLocks noChangeAspect="1"/>
          </p:cNvPicPr>
          <p:nvPr/>
        </p:nvPicPr>
        <p:blipFill>
          <a:blip r:embed="rId5"/>
          <a:stretch>
            <a:fillRect/>
          </a:stretch>
        </p:blipFill>
        <p:spPr>
          <a:xfrm>
            <a:off x="6808504" y="5612647"/>
            <a:ext cx="1199311" cy="1199311"/>
          </a:xfrm>
          <a:prstGeom prst="rect">
            <a:avLst/>
          </a:prstGeom>
        </p:spPr>
      </p:pic>
      <p:pic>
        <p:nvPicPr>
          <p:cNvPr id="21" name="Picture 20"/>
          <p:cNvPicPr>
            <a:picLocks noChangeAspect="1"/>
          </p:cNvPicPr>
          <p:nvPr/>
        </p:nvPicPr>
        <p:blipFill>
          <a:blip r:embed="rId6"/>
          <a:stretch>
            <a:fillRect/>
          </a:stretch>
        </p:blipFill>
        <p:spPr>
          <a:xfrm>
            <a:off x="3354114" y="5767008"/>
            <a:ext cx="1657222" cy="948578"/>
          </a:xfrm>
          <a:prstGeom prst="rect">
            <a:avLst/>
          </a:prstGeom>
        </p:spPr>
      </p:pic>
      <p:sp>
        <p:nvSpPr>
          <p:cNvPr id="22" name="AutoShape 2" descr="Image result for intestines"/>
          <p:cNvSpPr>
            <a:spLocks noChangeAspect="1" noChangeArrowheads="1"/>
          </p:cNvSpPr>
          <p:nvPr/>
        </p:nvSpPr>
        <p:spPr bwMode="auto">
          <a:xfrm>
            <a:off x="63500" y="-136525"/>
            <a:ext cx="2600325" cy="1733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 name="Picture 22"/>
          <p:cNvPicPr>
            <a:picLocks noChangeAspect="1"/>
          </p:cNvPicPr>
          <p:nvPr/>
        </p:nvPicPr>
        <p:blipFill>
          <a:blip r:embed="rId7"/>
          <a:stretch>
            <a:fillRect/>
          </a:stretch>
        </p:blipFill>
        <p:spPr>
          <a:xfrm>
            <a:off x="681924" y="5891939"/>
            <a:ext cx="1363475" cy="907331"/>
          </a:xfrm>
          <a:prstGeom prst="rect">
            <a:avLst/>
          </a:prstGeom>
        </p:spPr>
      </p:pic>
      <p:sp>
        <p:nvSpPr>
          <p:cNvPr id="4" name="TextBox 3"/>
          <p:cNvSpPr txBox="1"/>
          <p:nvPr/>
        </p:nvSpPr>
        <p:spPr>
          <a:xfrm>
            <a:off x="721763" y="4137613"/>
            <a:ext cx="1759352" cy="1754326"/>
          </a:xfrm>
          <a:prstGeom prst="rect">
            <a:avLst/>
          </a:prstGeom>
          <a:noFill/>
        </p:spPr>
        <p:txBody>
          <a:bodyPr wrap="square" rtlCol="0">
            <a:spAutoFit/>
          </a:bodyPr>
          <a:lstStyle/>
          <a:p>
            <a:r>
              <a:rPr lang="en-GB" dirty="0" err="1"/>
              <a:t>Qebehsenuef</a:t>
            </a:r>
            <a:endParaRPr lang="en-GB" dirty="0"/>
          </a:p>
          <a:p>
            <a:endParaRPr lang="en-GB" dirty="0"/>
          </a:p>
          <a:p>
            <a:r>
              <a:rPr lang="en-GB" dirty="0"/>
              <a:t>_________</a:t>
            </a:r>
          </a:p>
          <a:p>
            <a:r>
              <a:rPr lang="en-GB" dirty="0"/>
              <a:t>headed God. Looked after the </a:t>
            </a:r>
          </a:p>
          <a:p>
            <a:r>
              <a:rPr lang="en-GB" dirty="0"/>
              <a:t>_____________</a:t>
            </a:r>
          </a:p>
        </p:txBody>
      </p:sp>
      <p:sp>
        <p:nvSpPr>
          <p:cNvPr id="8" name="TextBox 7"/>
          <p:cNvSpPr txBox="1"/>
          <p:nvPr/>
        </p:nvSpPr>
        <p:spPr>
          <a:xfrm>
            <a:off x="3391475" y="4158164"/>
            <a:ext cx="1810166" cy="1754326"/>
          </a:xfrm>
          <a:prstGeom prst="rect">
            <a:avLst/>
          </a:prstGeom>
          <a:noFill/>
        </p:spPr>
        <p:txBody>
          <a:bodyPr wrap="square" rtlCol="0">
            <a:spAutoFit/>
          </a:bodyPr>
          <a:lstStyle/>
          <a:p>
            <a:pPr algn="ctr"/>
            <a:r>
              <a:rPr lang="en-GB" dirty="0" err="1"/>
              <a:t>Imsety</a:t>
            </a:r>
            <a:endParaRPr lang="en-GB" dirty="0"/>
          </a:p>
          <a:p>
            <a:endParaRPr lang="en-GB" dirty="0"/>
          </a:p>
          <a:p>
            <a:r>
              <a:rPr lang="en-GB" dirty="0"/>
              <a:t>Huma headed ______________</a:t>
            </a:r>
          </a:p>
          <a:p>
            <a:r>
              <a:rPr lang="en-GB" dirty="0"/>
              <a:t>Looked after the ______________</a:t>
            </a:r>
          </a:p>
        </p:txBody>
      </p:sp>
      <p:sp>
        <p:nvSpPr>
          <p:cNvPr id="24" name="TextBox 23"/>
          <p:cNvSpPr txBox="1"/>
          <p:nvPr/>
        </p:nvSpPr>
        <p:spPr>
          <a:xfrm>
            <a:off x="6792386" y="4032483"/>
            <a:ext cx="1627564" cy="1754326"/>
          </a:xfrm>
          <a:prstGeom prst="rect">
            <a:avLst/>
          </a:prstGeom>
          <a:noFill/>
        </p:spPr>
        <p:txBody>
          <a:bodyPr wrap="square" rtlCol="0">
            <a:spAutoFit/>
          </a:bodyPr>
          <a:lstStyle/>
          <a:p>
            <a:pPr algn="ctr"/>
            <a:r>
              <a:rPr lang="en-GB" dirty="0" err="1"/>
              <a:t>Duamutee</a:t>
            </a:r>
            <a:endParaRPr lang="en-GB" dirty="0"/>
          </a:p>
          <a:p>
            <a:endParaRPr lang="en-GB" dirty="0"/>
          </a:p>
          <a:p>
            <a:r>
              <a:rPr lang="en-GB" dirty="0"/>
              <a:t>Jackal headed God. Looked after the ___________</a:t>
            </a:r>
          </a:p>
        </p:txBody>
      </p:sp>
    </p:spTree>
    <p:extLst>
      <p:ext uri="{BB962C8B-B14F-4D97-AF65-F5344CB8AC3E}">
        <p14:creationId xmlns:p14="http://schemas.microsoft.com/office/powerpoint/2010/main" val="248521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1267036" y="290120"/>
            <a:ext cx="10013872" cy="1077218"/>
          </a:xfrm>
          <a:prstGeom prst="rect">
            <a:avLst/>
          </a:prstGeom>
          <a:noFill/>
        </p:spPr>
        <p:txBody>
          <a:bodyPr wrap="square" rtlCol="0">
            <a:spAutoFit/>
          </a:bodyPr>
          <a:lstStyle/>
          <a:p>
            <a:pPr algn="ctr"/>
            <a:r>
              <a:rPr lang="en-GB" sz="3200" dirty="0"/>
              <a:t> Match the correct organ to the Canopic jar. You point or drag and drop then in place.</a:t>
            </a:r>
          </a:p>
        </p:txBody>
      </p:sp>
      <p:pic>
        <p:nvPicPr>
          <p:cNvPr id="10" name="Picture 9"/>
          <p:cNvPicPr>
            <a:picLocks noChangeAspect="1"/>
          </p:cNvPicPr>
          <p:nvPr/>
        </p:nvPicPr>
        <p:blipFill rotWithShape="1">
          <a:blip r:embed="rId2"/>
          <a:srcRect l="30707" t="32545" r="59382" b="32927"/>
          <a:stretch/>
        </p:blipFill>
        <p:spPr>
          <a:xfrm>
            <a:off x="777834" y="1424651"/>
            <a:ext cx="1422631" cy="2658688"/>
          </a:xfrm>
          <a:prstGeom prst="rect">
            <a:avLst/>
          </a:prstGeom>
        </p:spPr>
      </p:pic>
      <p:pic>
        <p:nvPicPr>
          <p:cNvPr id="11" name="Picture 10"/>
          <p:cNvPicPr>
            <a:picLocks noChangeAspect="1"/>
          </p:cNvPicPr>
          <p:nvPr/>
        </p:nvPicPr>
        <p:blipFill rotWithShape="1">
          <a:blip r:embed="rId2"/>
          <a:srcRect l="47021" t="32658" r="42580" b="32512"/>
          <a:stretch/>
        </p:blipFill>
        <p:spPr>
          <a:xfrm>
            <a:off x="3688454" y="1542690"/>
            <a:ext cx="1476420" cy="2652944"/>
          </a:xfrm>
          <a:prstGeom prst="rect">
            <a:avLst/>
          </a:prstGeom>
        </p:spPr>
      </p:pic>
      <p:pic>
        <p:nvPicPr>
          <p:cNvPr id="13" name="Picture 12"/>
          <p:cNvPicPr>
            <a:picLocks noChangeAspect="1"/>
          </p:cNvPicPr>
          <p:nvPr/>
        </p:nvPicPr>
        <p:blipFill rotWithShape="1">
          <a:blip r:embed="rId2"/>
          <a:srcRect l="60264" t="27509" r="27957" b="32665"/>
          <a:stretch/>
        </p:blipFill>
        <p:spPr>
          <a:xfrm>
            <a:off x="6847964" y="1461721"/>
            <a:ext cx="1507290" cy="2733913"/>
          </a:xfrm>
          <a:prstGeom prst="rect">
            <a:avLst/>
          </a:prstGeom>
        </p:spPr>
      </p:pic>
      <p:pic>
        <p:nvPicPr>
          <p:cNvPr id="14" name="Picture 13"/>
          <p:cNvPicPr>
            <a:picLocks noChangeAspect="1"/>
          </p:cNvPicPr>
          <p:nvPr/>
        </p:nvPicPr>
        <p:blipFill rotWithShape="1">
          <a:blip r:embed="rId2"/>
          <a:srcRect l="74236" t="33415" r="8257" b="32512"/>
          <a:stretch/>
        </p:blipFill>
        <p:spPr>
          <a:xfrm>
            <a:off x="9349013" y="1550113"/>
            <a:ext cx="2533821" cy="2645521"/>
          </a:xfrm>
          <a:prstGeom prst="rect">
            <a:avLst/>
          </a:prstGeom>
        </p:spPr>
      </p:pic>
      <p:sp>
        <p:nvSpPr>
          <p:cNvPr id="15" name="Rectangle 14"/>
          <p:cNvSpPr>
            <a:spLocks noChangeArrowheads="1"/>
          </p:cNvSpPr>
          <p:nvPr/>
        </p:nvSpPr>
        <p:spPr bwMode="auto">
          <a:xfrm>
            <a:off x="9684433" y="4368840"/>
            <a:ext cx="19986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GB" altLang="en-US" b="1" dirty="0" err="1">
                <a:latin typeface="+mn-lt"/>
                <a:cs typeface="Arial" panose="020B0604020202020204" pitchFamily="34" charset="0"/>
              </a:rPr>
              <a:t>Hapi</a:t>
            </a:r>
            <a:endParaRPr lang="en-GB" altLang="en-US" b="1" dirty="0">
              <a:latin typeface="+mn-lt"/>
              <a:cs typeface="Arial" panose="020B0604020202020204" pitchFamily="34" charset="0"/>
            </a:endParaRPr>
          </a:p>
          <a:p>
            <a:pPr algn="ctr" eaLnBrk="0" fontAlgn="base" hangingPunct="0">
              <a:spcBef>
                <a:spcPct val="0"/>
              </a:spcBef>
              <a:spcAft>
                <a:spcPct val="0"/>
              </a:spcAft>
              <a:buFontTx/>
              <a:buNone/>
            </a:pPr>
            <a:endParaRPr lang="en-GB" altLang="en-US" sz="1800" dirty="0">
              <a:solidFill>
                <a:prstClr val="black"/>
              </a:solidFill>
              <a:latin typeface="Twinkl" pitchFamily="2" charset="0"/>
              <a:cs typeface="Arial" panose="020B0604020202020204" pitchFamily="34" charset="0"/>
            </a:endParaRPr>
          </a:p>
        </p:txBody>
      </p:sp>
      <p:pic>
        <p:nvPicPr>
          <p:cNvPr id="19" name="Picture 18"/>
          <p:cNvPicPr>
            <a:picLocks noChangeAspect="1"/>
          </p:cNvPicPr>
          <p:nvPr/>
        </p:nvPicPr>
        <p:blipFill>
          <a:blip r:embed="rId3"/>
          <a:stretch>
            <a:fillRect/>
          </a:stretch>
        </p:blipFill>
        <p:spPr>
          <a:xfrm>
            <a:off x="3100852" y="5042769"/>
            <a:ext cx="2651623" cy="1363934"/>
          </a:xfrm>
          <a:prstGeom prst="rect">
            <a:avLst/>
          </a:prstGeom>
        </p:spPr>
      </p:pic>
      <p:pic>
        <p:nvPicPr>
          <p:cNvPr id="20" name="Picture 19"/>
          <p:cNvPicPr>
            <a:picLocks noChangeAspect="1"/>
          </p:cNvPicPr>
          <p:nvPr/>
        </p:nvPicPr>
        <p:blipFill>
          <a:blip r:embed="rId4"/>
          <a:stretch>
            <a:fillRect/>
          </a:stretch>
        </p:blipFill>
        <p:spPr>
          <a:xfrm>
            <a:off x="9974686" y="4893844"/>
            <a:ext cx="1708409" cy="1708409"/>
          </a:xfrm>
          <a:prstGeom prst="rect">
            <a:avLst/>
          </a:prstGeom>
        </p:spPr>
      </p:pic>
      <p:pic>
        <p:nvPicPr>
          <p:cNvPr id="21" name="Picture 20"/>
          <p:cNvPicPr>
            <a:picLocks noChangeAspect="1"/>
          </p:cNvPicPr>
          <p:nvPr/>
        </p:nvPicPr>
        <p:blipFill>
          <a:blip r:embed="rId5"/>
          <a:stretch>
            <a:fillRect/>
          </a:stretch>
        </p:blipFill>
        <p:spPr>
          <a:xfrm>
            <a:off x="6489109" y="5087156"/>
            <a:ext cx="2309233" cy="1321783"/>
          </a:xfrm>
          <a:prstGeom prst="rect">
            <a:avLst/>
          </a:prstGeom>
        </p:spPr>
      </p:pic>
      <p:sp>
        <p:nvSpPr>
          <p:cNvPr id="22" name="AutoShape 2" descr="Image result for intestines"/>
          <p:cNvSpPr>
            <a:spLocks noChangeAspect="1" noChangeArrowheads="1"/>
          </p:cNvSpPr>
          <p:nvPr/>
        </p:nvSpPr>
        <p:spPr bwMode="auto">
          <a:xfrm>
            <a:off x="63500" y="-136525"/>
            <a:ext cx="2600325" cy="1733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 name="Picture 22"/>
          <p:cNvPicPr>
            <a:picLocks noChangeAspect="1"/>
          </p:cNvPicPr>
          <p:nvPr/>
        </p:nvPicPr>
        <p:blipFill>
          <a:blip r:embed="rId6"/>
          <a:stretch>
            <a:fillRect/>
          </a:stretch>
        </p:blipFill>
        <p:spPr>
          <a:xfrm>
            <a:off x="253983" y="5051931"/>
            <a:ext cx="2219358" cy="1476882"/>
          </a:xfrm>
          <a:prstGeom prst="rect">
            <a:avLst/>
          </a:prstGeom>
        </p:spPr>
      </p:pic>
      <p:sp>
        <p:nvSpPr>
          <p:cNvPr id="24" name="TextBox 23"/>
          <p:cNvSpPr txBox="1"/>
          <p:nvPr/>
        </p:nvSpPr>
        <p:spPr>
          <a:xfrm>
            <a:off x="206951" y="4231580"/>
            <a:ext cx="2456874" cy="584775"/>
          </a:xfrm>
          <a:prstGeom prst="rect">
            <a:avLst/>
          </a:prstGeom>
          <a:noFill/>
        </p:spPr>
        <p:txBody>
          <a:bodyPr wrap="square" rtlCol="0">
            <a:spAutoFit/>
          </a:bodyPr>
          <a:lstStyle/>
          <a:p>
            <a:r>
              <a:rPr lang="en-GB" sz="3200" dirty="0" err="1"/>
              <a:t>Qebehsenuef</a:t>
            </a:r>
            <a:endParaRPr lang="en-GB" sz="3200" dirty="0"/>
          </a:p>
        </p:txBody>
      </p:sp>
      <p:sp>
        <p:nvSpPr>
          <p:cNvPr id="25" name="TextBox 24"/>
          <p:cNvSpPr txBox="1"/>
          <p:nvPr/>
        </p:nvSpPr>
        <p:spPr>
          <a:xfrm>
            <a:off x="3521581" y="4231580"/>
            <a:ext cx="1810166" cy="584775"/>
          </a:xfrm>
          <a:prstGeom prst="rect">
            <a:avLst/>
          </a:prstGeom>
          <a:noFill/>
        </p:spPr>
        <p:txBody>
          <a:bodyPr wrap="square" rtlCol="0">
            <a:spAutoFit/>
          </a:bodyPr>
          <a:lstStyle/>
          <a:p>
            <a:pPr algn="ctr"/>
            <a:r>
              <a:rPr lang="en-GB" sz="3200" dirty="0" err="1"/>
              <a:t>Imsety</a:t>
            </a:r>
            <a:endParaRPr lang="en-GB" sz="3200" dirty="0"/>
          </a:p>
        </p:txBody>
      </p:sp>
      <p:sp>
        <p:nvSpPr>
          <p:cNvPr id="26" name="TextBox 25"/>
          <p:cNvSpPr txBox="1"/>
          <p:nvPr/>
        </p:nvSpPr>
        <p:spPr>
          <a:xfrm>
            <a:off x="6706245" y="4268235"/>
            <a:ext cx="2775022" cy="584775"/>
          </a:xfrm>
          <a:prstGeom prst="rect">
            <a:avLst/>
          </a:prstGeom>
          <a:noFill/>
        </p:spPr>
        <p:txBody>
          <a:bodyPr wrap="square" rtlCol="0">
            <a:spAutoFit/>
          </a:bodyPr>
          <a:lstStyle/>
          <a:p>
            <a:r>
              <a:rPr lang="en-GB" sz="3200" dirty="0" err="1"/>
              <a:t>Duamutee</a:t>
            </a:r>
            <a:endParaRPr lang="en-GB" sz="3200" dirty="0"/>
          </a:p>
        </p:txBody>
      </p:sp>
    </p:spTree>
    <p:extLst>
      <p:ext uri="{BB962C8B-B14F-4D97-AF65-F5344CB8AC3E}">
        <p14:creationId xmlns:p14="http://schemas.microsoft.com/office/powerpoint/2010/main" val="27038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r>
              <a:rPr lang="en-GB" dirty="0">
                <a:solidFill>
                  <a:srgbClr val="FF0000"/>
                </a:solidFill>
              </a:rPr>
              <a:t>Akhenaten</a:t>
            </a:r>
            <a:br>
              <a:rPr lang="en-GB" dirty="0"/>
            </a:br>
            <a:endParaRPr lang="en-GB" dirty="0"/>
          </a:p>
        </p:txBody>
      </p:sp>
      <p:pic>
        <p:nvPicPr>
          <p:cNvPr id="2" name="Picture 1"/>
          <p:cNvPicPr>
            <a:picLocks noChangeAspect="1"/>
          </p:cNvPicPr>
          <p:nvPr/>
        </p:nvPicPr>
        <p:blipFill>
          <a:blip r:embed="rId2"/>
          <a:stretch>
            <a:fillRect/>
          </a:stretch>
        </p:blipFill>
        <p:spPr>
          <a:xfrm>
            <a:off x="612775" y="957805"/>
            <a:ext cx="3429000" cy="4572000"/>
          </a:xfrm>
          <a:prstGeom prst="rect">
            <a:avLst/>
          </a:prstGeom>
        </p:spPr>
      </p:pic>
      <p:sp>
        <p:nvSpPr>
          <p:cNvPr id="3" name="Rectangle 2"/>
          <p:cNvSpPr/>
          <p:nvPr/>
        </p:nvSpPr>
        <p:spPr>
          <a:xfrm>
            <a:off x="4683016" y="957805"/>
            <a:ext cx="6096000" cy="4801314"/>
          </a:xfrm>
          <a:prstGeom prst="rect">
            <a:avLst/>
          </a:prstGeom>
        </p:spPr>
        <p:txBody>
          <a:bodyPr>
            <a:spAutoFit/>
          </a:bodyPr>
          <a:lstStyle/>
          <a:p>
            <a:pPr lvl="0" eaLnBrk="0" fontAlgn="base" hangingPunct="0">
              <a:spcBef>
                <a:spcPct val="0"/>
              </a:spcBef>
              <a:spcAft>
                <a:spcPct val="0"/>
              </a:spcAft>
              <a:defRPr/>
            </a:pPr>
            <a:r>
              <a:rPr lang="en-GB" sz="2400" dirty="0">
                <a:solidFill>
                  <a:srgbClr val="333333"/>
                </a:solidFill>
              </a:rPr>
              <a:t>During Akhenaten’s reign, Egypt was at its peak  it was wealthy, powerful and respected the world over for its contributions to science and architecture. Akhenaten’s reign is most famous for the changes it made to the Ancient Egyptian religion; namely, his effort to switch the people from polytheistic worship of many gods to the worship of a single god, Aten.</a:t>
            </a:r>
            <a:r>
              <a:rPr lang="en-GB" altLang="en-US" sz="2400" dirty="0">
                <a:solidFill>
                  <a:prstClr val="black"/>
                </a:solidFill>
              </a:rPr>
              <a:t> He closed all the temples to the old gods.</a:t>
            </a:r>
          </a:p>
          <a:p>
            <a:pPr lvl="0" eaLnBrk="0" fontAlgn="base" hangingPunct="0">
              <a:spcBef>
                <a:spcPct val="0"/>
              </a:spcBef>
              <a:spcAft>
                <a:spcPct val="0"/>
              </a:spcAft>
              <a:defRPr/>
            </a:pPr>
            <a:endParaRPr lang="en-GB" altLang="en-US" sz="2400" dirty="0">
              <a:solidFill>
                <a:prstClr val="black"/>
              </a:solidFill>
            </a:endParaRPr>
          </a:p>
          <a:p>
            <a:pPr lvl="0" eaLnBrk="0" fontAlgn="base" hangingPunct="0">
              <a:spcBef>
                <a:spcPct val="0"/>
              </a:spcBef>
              <a:spcAft>
                <a:spcPct val="0"/>
              </a:spcAft>
              <a:defRPr/>
            </a:pPr>
            <a:r>
              <a:rPr lang="en-GB" altLang="en-US" sz="2400" dirty="0">
                <a:solidFill>
                  <a:prstClr val="black"/>
                </a:solidFill>
              </a:rPr>
              <a:t>He moved the capital from Thebes to the city he named </a:t>
            </a:r>
            <a:r>
              <a:rPr lang="en-GB" altLang="en-US" sz="2400" dirty="0" err="1">
                <a:solidFill>
                  <a:prstClr val="black"/>
                </a:solidFill>
              </a:rPr>
              <a:t>Akhetaton</a:t>
            </a:r>
            <a:r>
              <a:rPr lang="en-GB" altLang="en-US" sz="2400" dirty="0">
                <a:solidFill>
                  <a:prstClr val="black"/>
                </a:solidFill>
              </a:rPr>
              <a:t>, in Middle Egypt.</a:t>
            </a:r>
          </a:p>
          <a:p>
            <a:endParaRPr lang="en-GB" dirty="0"/>
          </a:p>
        </p:txBody>
      </p:sp>
    </p:spTree>
    <p:extLst>
      <p:ext uri="{BB962C8B-B14F-4D97-AF65-F5344CB8AC3E}">
        <p14:creationId xmlns:p14="http://schemas.microsoft.com/office/powerpoint/2010/main" val="271178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Box 19"/>
          <p:cNvSpPr txBox="1"/>
          <p:nvPr/>
        </p:nvSpPr>
        <p:spPr>
          <a:xfrm>
            <a:off x="4479403" y="312738"/>
            <a:ext cx="7338350" cy="830997"/>
          </a:xfrm>
          <a:prstGeom prst="rect">
            <a:avLst/>
          </a:prstGeom>
          <a:noFill/>
        </p:spPr>
        <p:txBody>
          <a:bodyPr wrap="square" rtlCol="0">
            <a:spAutoFit/>
          </a:bodyPr>
          <a:lstStyle/>
          <a:p>
            <a:r>
              <a:rPr lang="en-GB" sz="4800" dirty="0" err="1">
                <a:solidFill>
                  <a:srgbClr val="FF0000"/>
                </a:solidFill>
              </a:rPr>
              <a:t>Ramess</a:t>
            </a:r>
            <a:r>
              <a:rPr lang="en-GB" sz="4800" dirty="0">
                <a:solidFill>
                  <a:srgbClr val="FF0000"/>
                </a:solidFill>
              </a:rPr>
              <a:t> II</a:t>
            </a:r>
          </a:p>
        </p:txBody>
      </p:sp>
      <p:sp>
        <p:nvSpPr>
          <p:cNvPr id="22" name="Rectangle 21"/>
          <p:cNvSpPr/>
          <p:nvPr/>
        </p:nvSpPr>
        <p:spPr>
          <a:xfrm>
            <a:off x="4744922" y="1320755"/>
            <a:ext cx="6563544" cy="2585323"/>
          </a:xfrm>
          <a:prstGeom prst="rect">
            <a:avLst/>
          </a:prstGeom>
        </p:spPr>
        <p:txBody>
          <a:bodyPr wrap="square">
            <a:spAutoFit/>
          </a:bodyPr>
          <a:lstStyle/>
          <a:p>
            <a:pPr>
              <a:defRPr/>
            </a:pPr>
            <a:r>
              <a:rPr lang="en-GB" altLang="en-US" dirty="0">
                <a:latin typeface="Twinkl" pitchFamily="2" charset="0"/>
              </a:rPr>
              <a:t>During his reign as Pharaoh, Ramses II led the Egyptian army against several enemies including the Hittites, Syrians, Libyans and Nubians.  He expanded the Egyptian Empire and secured its borders.</a:t>
            </a:r>
          </a:p>
          <a:p>
            <a:pPr>
              <a:defRPr/>
            </a:pPr>
            <a:endParaRPr lang="en-GB" altLang="en-US" dirty="0">
              <a:latin typeface="Twinkl" pitchFamily="2" charset="0"/>
            </a:endParaRPr>
          </a:p>
          <a:p>
            <a:pPr>
              <a:defRPr/>
            </a:pPr>
            <a:r>
              <a:rPr lang="en-GB" altLang="en-US" dirty="0">
                <a:latin typeface="Twinkl" pitchFamily="2" charset="0"/>
              </a:rPr>
              <a:t>Ramses II is also known as a great builder. He rebuilt many of the existing temples in Egypt and built many new structures of his own including: </a:t>
            </a:r>
            <a:r>
              <a:rPr lang="en-GB" altLang="en-US" dirty="0" err="1">
                <a:latin typeface="Twinkl" pitchFamily="2" charset="0"/>
              </a:rPr>
              <a:t>Ramesseum</a:t>
            </a:r>
            <a:r>
              <a:rPr lang="en-GB" altLang="en-US" dirty="0">
                <a:latin typeface="Twinkl" pitchFamily="2" charset="0"/>
              </a:rPr>
              <a:t> temple, Abu Simbel temple and a new capital city of Egypt called Pi-Ramesses</a:t>
            </a:r>
            <a:endParaRPr lang="en-GB" dirty="0"/>
          </a:p>
        </p:txBody>
      </p:sp>
      <p:sp>
        <p:nvSpPr>
          <p:cNvPr id="23" name="Rectangle 22"/>
          <p:cNvSpPr/>
          <p:nvPr/>
        </p:nvSpPr>
        <p:spPr>
          <a:xfrm>
            <a:off x="1049439" y="4433649"/>
            <a:ext cx="2723908" cy="1754326"/>
          </a:xfrm>
          <a:prstGeom prst="rect">
            <a:avLst/>
          </a:prstGeom>
        </p:spPr>
        <p:txBody>
          <a:bodyPr wrap="square">
            <a:spAutoFit/>
          </a:bodyPr>
          <a:lstStyle/>
          <a:p>
            <a:pPr>
              <a:defRPr/>
            </a:pPr>
            <a:r>
              <a:rPr lang="en-GB" altLang="en-US" b="1" dirty="0">
                <a:latin typeface="Twinkl" pitchFamily="2" charset="0"/>
              </a:rPr>
              <a:t>GOOD FACT: </a:t>
            </a:r>
            <a:r>
              <a:rPr lang="en-GB" altLang="en-US" dirty="0">
                <a:latin typeface="Twinkl" pitchFamily="2" charset="0"/>
              </a:rPr>
              <a:t>He lived to be over 90 years old. At the temple of Abu Simbel, he built 4 statues of himself which were 69 feet high!</a:t>
            </a:r>
          </a:p>
        </p:txBody>
      </p:sp>
      <p:sp>
        <p:nvSpPr>
          <p:cNvPr id="24" name="AutoShape 2" descr="Image result for ramses 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5" name="Picture 24"/>
          <p:cNvPicPr>
            <a:picLocks noChangeAspect="1"/>
          </p:cNvPicPr>
          <p:nvPr/>
        </p:nvPicPr>
        <p:blipFill>
          <a:blip r:embed="rId2"/>
          <a:stretch>
            <a:fillRect/>
          </a:stretch>
        </p:blipFill>
        <p:spPr>
          <a:xfrm>
            <a:off x="6525575" y="4061861"/>
            <a:ext cx="3246005" cy="2497902"/>
          </a:xfrm>
          <a:prstGeom prst="rect">
            <a:avLst/>
          </a:prstGeom>
        </p:spPr>
      </p:pic>
      <p:pic>
        <p:nvPicPr>
          <p:cNvPr id="26" name="Picture 25"/>
          <p:cNvPicPr>
            <a:picLocks noChangeAspect="1"/>
          </p:cNvPicPr>
          <p:nvPr/>
        </p:nvPicPr>
        <p:blipFill>
          <a:blip r:embed="rId3"/>
          <a:stretch>
            <a:fillRect/>
          </a:stretch>
        </p:blipFill>
        <p:spPr>
          <a:xfrm>
            <a:off x="859662" y="728236"/>
            <a:ext cx="2659042" cy="3541360"/>
          </a:xfrm>
          <a:prstGeom prst="rect">
            <a:avLst/>
          </a:prstGeom>
        </p:spPr>
      </p:pic>
    </p:spTree>
    <p:extLst>
      <p:ext uri="{BB962C8B-B14F-4D97-AF65-F5344CB8AC3E}">
        <p14:creationId xmlns:p14="http://schemas.microsoft.com/office/powerpoint/2010/main" val="1091261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br>
              <a:rPr lang="en-GB" dirty="0"/>
            </a:br>
            <a:endParaRPr lang="en-GB" dirty="0"/>
          </a:p>
        </p:txBody>
      </p:sp>
      <p:sp>
        <p:nvSpPr>
          <p:cNvPr id="2" name="TextBox 1"/>
          <p:cNvSpPr txBox="1"/>
          <p:nvPr/>
        </p:nvSpPr>
        <p:spPr>
          <a:xfrm>
            <a:off x="3908530" y="235947"/>
            <a:ext cx="3321935" cy="923330"/>
          </a:xfrm>
          <a:prstGeom prst="rect">
            <a:avLst/>
          </a:prstGeom>
          <a:noFill/>
        </p:spPr>
        <p:txBody>
          <a:bodyPr wrap="square" rtlCol="0">
            <a:spAutoFit/>
          </a:bodyPr>
          <a:lstStyle/>
          <a:p>
            <a:r>
              <a:rPr lang="en-GB" sz="5400" dirty="0">
                <a:solidFill>
                  <a:srgbClr val="FF0000"/>
                </a:solidFill>
              </a:rPr>
              <a:t>Cleopatra</a:t>
            </a:r>
          </a:p>
        </p:txBody>
      </p:sp>
      <p:sp>
        <p:nvSpPr>
          <p:cNvPr id="13" name="Rectangle 1"/>
          <p:cNvSpPr>
            <a:spLocks noChangeArrowheads="1"/>
          </p:cNvSpPr>
          <p:nvPr/>
        </p:nvSpPr>
        <p:spPr bwMode="auto">
          <a:xfrm>
            <a:off x="4631208" y="1251763"/>
            <a:ext cx="649670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rgbClr val="333333"/>
                </a:solidFill>
                <a:effectLst/>
                <a:latin typeface="+mn-lt"/>
              </a:rPr>
              <a:t>Cleopatra VII was very intelligent and politically astute and one of the few Queens, who learned the Egyptian language.</a:t>
            </a:r>
            <a:endParaRPr kumimoji="0" lang="en-US" altLang="en-US" sz="200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rgbClr val="333333"/>
                </a:solidFill>
                <a:effectLst/>
                <a:latin typeface="+mn-lt"/>
              </a:rPr>
              <a:t>In 47 BC, she had a son (</a:t>
            </a:r>
            <a:r>
              <a:rPr kumimoji="0" lang="en-US" altLang="en-US" sz="2000" i="0" u="none" strike="noStrike" cap="none" normalizeH="0" baseline="0" dirty="0" err="1">
                <a:ln>
                  <a:noFill/>
                </a:ln>
                <a:solidFill>
                  <a:srgbClr val="333333"/>
                </a:solidFill>
                <a:effectLst/>
                <a:latin typeface="+mn-lt"/>
              </a:rPr>
              <a:t>Caesarion</a:t>
            </a:r>
            <a:r>
              <a:rPr kumimoji="0" lang="en-US" altLang="en-US" sz="2000" i="0" u="none" strike="noStrike" cap="none" normalizeH="0" baseline="0" dirty="0">
                <a:ln>
                  <a:noFill/>
                </a:ln>
                <a:solidFill>
                  <a:srgbClr val="333333"/>
                </a:solidFill>
                <a:effectLst/>
                <a:latin typeface="+mn-lt"/>
              </a:rPr>
              <a:t>) she claimed that Caesar (Roman dictator and military general) was the father.</a:t>
            </a:r>
            <a:endParaRPr kumimoji="0" lang="en-US" altLang="en-US" sz="200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rgbClr val="333333"/>
                </a:solidFill>
                <a:effectLst/>
                <a:latin typeface="+mn-lt"/>
              </a:rPr>
              <a:t>When she was in Rome Caesar was assassinated and when she returned back to Egypt a similar fate happened to her brother who she replaced with </a:t>
            </a:r>
            <a:r>
              <a:rPr kumimoji="0" lang="en-US" altLang="en-US" sz="2000" i="0" u="none" strike="noStrike" cap="none" normalizeH="0" baseline="0" dirty="0" err="1">
                <a:ln>
                  <a:noFill/>
                </a:ln>
                <a:solidFill>
                  <a:srgbClr val="333333"/>
                </a:solidFill>
                <a:effectLst/>
                <a:latin typeface="+mn-lt"/>
              </a:rPr>
              <a:t>Caesarion</a:t>
            </a:r>
            <a:r>
              <a:rPr kumimoji="0" lang="en-US" altLang="en-US" sz="2000" i="0" u="none" strike="noStrike" cap="none" normalizeH="0" baseline="0" dirty="0">
                <a:ln>
                  <a:noFill/>
                </a:ln>
                <a:solidFill>
                  <a:srgbClr val="333333"/>
                </a:solidFill>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rgbClr val="333333"/>
                </a:solidFill>
                <a:effectLst/>
                <a:latin typeface="+mn-lt"/>
              </a:rPr>
              <a:t>She married Mark Antony and had twins (34 BC), later in 32 BC Mark Antony’s Roman wife brother (Octavian) led a campaign against him and Cleopatra in the Naval battle of Actium.</a:t>
            </a:r>
            <a:endParaRPr kumimoji="0" lang="en-US" altLang="en-US" sz="200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err="1">
                <a:ln>
                  <a:noFill/>
                </a:ln>
                <a:solidFill>
                  <a:srgbClr val="333333"/>
                </a:solidFill>
                <a:effectLst/>
                <a:latin typeface="+mn-lt"/>
              </a:rPr>
              <a:t>Cleopatras</a:t>
            </a:r>
            <a:r>
              <a:rPr kumimoji="0" lang="en-US" altLang="en-US" sz="2000" i="0" u="none" strike="noStrike" cap="none" normalizeH="0" baseline="0" dirty="0">
                <a:ln>
                  <a:noFill/>
                </a:ln>
                <a:solidFill>
                  <a:srgbClr val="333333"/>
                </a:solidFill>
                <a:effectLst/>
                <a:latin typeface="+mn-lt"/>
              </a:rPr>
              <a:t> troops withdrew and fled unexpectedly and Octavian pursue them into Egypt but Anthony committed suicide and Cleopatra followed shortly after.</a:t>
            </a:r>
            <a:endParaRPr kumimoji="0" lang="en-US" altLang="en-US" sz="2000" i="0" u="none" strike="noStrike" cap="none" normalizeH="0" baseline="0" dirty="0">
              <a:ln>
                <a:noFill/>
              </a:ln>
              <a:solidFill>
                <a:schemeClr val="tx1"/>
              </a:solidFill>
              <a:effectLst/>
              <a:latin typeface="+mn-lt"/>
            </a:endParaRPr>
          </a:p>
          <a:p>
            <a:pPr lvl="0"/>
            <a:r>
              <a:rPr kumimoji="0" lang="en-US" altLang="en-US" sz="2000" i="0" u="none" strike="noStrike" cap="none" normalizeH="0" baseline="0" dirty="0">
                <a:ln>
                  <a:noFill/>
                </a:ln>
                <a:solidFill>
                  <a:srgbClr val="333333"/>
                </a:solidFill>
                <a:effectLst/>
                <a:latin typeface="+mn-lt"/>
              </a:rPr>
              <a:t>Octavian also killed Cleopatra’s son </a:t>
            </a:r>
            <a:r>
              <a:rPr kumimoji="0" lang="en-US" altLang="en-US" sz="2000" i="0" u="none" strike="noStrike" cap="none" normalizeH="0" baseline="0" dirty="0" err="1">
                <a:ln>
                  <a:noFill/>
                </a:ln>
                <a:solidFill>
                  <a:srgbClr val="333333"/>
                </a:solidFill>
                <a:effectLst/>
                <a:latin typeface="+mn-lt"/>
              </a:rPr>
              <a:t>Caesarion</a:t>
            </a:r>
            <a:r>
              <a:rPr kumimoji="0" lang="en-US" altLang="en-US" sz="2000" i="0" u="none" strike="noStrike" cap="none" normalizeH="0" baseline="0" dirty="0">
                <a:ln>
                  <a:noFill/>
                </a:ln>
                <a:solidFill>
                  <a:srgbClr val="333333"/>
                </a:solidFill>
                <a:effectLst/>
                <a:latin typeface="+mn-lt"/>
              </a:rPr>
              <a:t> and made himself Pharaoh.</a:t>
            </a:r>
            <a:r>
              <a:rPr lang="en-GB" altLang="en-US" sz="2000" dirty="0">
                <a:latin typeface="+mn-lt"/>
              </a:rPr>
              <a:t> </a:t>
            </a:r>
            <a:endParaRPr kumimoji="0" lang="en-US" altLang="en-US" sz="2000" i="0" u="none" strike="noStrike" cap="none" normalizeH="0" baseline="0" dirty="0">
              <a:ln>
                <a:noFill/>
              </a:ln>
              <a:solidFill>
                <a:schemeClr val="tx1"/>
              </a:solidFill>
              <a:effectLst/>
              <a:latin typeface="+mn-lt"/>
            </a:endParaRPr>
          </a:p>
        </p:txBody>
      </p:sp>
      <p:pic>
        <p:nvPicPr>
          <p:cNvPr id="5123" name="Picture 3" descr="Image result for cleopa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421041"/>
            <a:ext cx="3571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33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612775" y="-953616"/>
            <a:ext cx="10843457" cy="2227906"/>
          </a:xfrm>
        </p:spPr>
        <p:txBody>
          <a:bodyPr>
            <a:normAutofit/>
          </a:bodyPr>
          <a:lstStyle/>
          <a:p>
            <a:pPr algn="ctr"/>
            <a:br>
              <a:rPr lang="en-GB" dirty="0"/>
            </a:br>
            <a:r>
              <a:rPr lang="en-GB" sz="2700" dirty="0"/>
              <a:t>Your tune: Can you now fill in the missing words to complete the sentences, use the words below to support your learning.</a:t>
            </a:r>
          </a:p>
        </p:txBody>
      </p:sp>
      <p:sp>
        <p:nvSpPr>
          <p:cNvPr id="2" name="TextBox 1"/>
          <p:cNvSpPr txBox="1"/>
          <p:nvPr/>
        </p:nvSpPr>
        <p:spPr>
          <a:xfrm>
            <a:off x="723417" y="1088021"/>
            <a:ext cx="10822330" cy="5909310"/>
          </a:xfrm>
          <a:prstGeom prst="rect">
            <a:avLst/>
          </a:prstGeom>
          <a:noFill/>
        </p:spPr>
        <p:txBody>
          <a:bodyPr wrap="square" rtlCol="0">
            <a:spAutoFit/>
          </a:bodyPr>
          <a:lstStyle/>
          <a:p>
            <a:pPr marL="342900" indent="-342900">
              <a:buAutoNum type="arabicPeriod"/>
            </a:pPr>
            <a:r>
              <a:rPr lang="en-GB" dirty="0"/>
              <a:t>The Pharaoh was the most_________________________ person in the land.</a:t>
            </a:r>
          </a:p>
          <a:p>
            <a:pPr marL="342900" indent="-342900">
              <a:buAutoNum type="arabicPeriod"/>
            </a:pPr>
            <a:endParaRPr lang="en-GB" dirty="0"/>
          </a:p>
          <a:p>
            <a:pPr marL="342900" indent="-342900">
              <a:buAutoNum type="arabicPeriod"/>
            </a:pPr>
            <a:r>
              <a:rPr lang="en-GB" dirty="0"/>
              <a:t>The Pharaohs were the _________________________________of all of Egypt.</a:t>
            </a:r>
          </a:p>
          <a:p>
            <a:pPr marL="342900" indent="-342900">
              <a:buAutoNum type="arabicPeriod"/>
            </a:pPr>
            <a:endParaRPr lang="en-GB" dirty="0"/>
          </a:p>
          <a:p>
            <a:pPr marL="342900" indent="-342900">
              <a:buAutoNum type="arabicPeriod"/>
            </a:pPr>
            <a:r>
              <a:rPr lang="en-GB" dirty="0"/>
              <a:t>The Egyptian believed that the pharaoh was half-man, half ____________________________.</a:t>
            </a:r>
          </a:p>
          <a:p>
            <a:pPr marL="342900" indent="-342900">
              <a:buAutoNum type="arabicPeriod"/>
            </a:pPr>
            <a:endParaRPr lang="en-GB" dirty="0"/>
          </a:p>
          <a:p>
            <a:pPr marL="342900" indent="-342900">
              <a:buAutoNum type="arabicPeriod"/>
            </a:pPr>
            <a:r>
              <a:rPr lang="en-GB" altLang="en-US" dirty="0"/>
              <a:t>The first pharaoh of Egypt was ________________________.</a:t>
            </a:r>
          </a:p>
          <a:p>
            <a:pPr marL="342900" indent="-342900">
              <a:buAutoNum type="arabicPeriod"/>
            </a:pPr>
            <a:endParaRPr lang="en-GB" dirty="0"/>
          </a:p>
          <a:p>
            <a:pPr marL="342900" indent="-342900">
              <a:buAutoNum type="arabicPeriod"/>
            </a:pPr>
            <a:r>
              <a:rPr lang="en-GB" dirty="0">
                <a:solidFill>
                  <a:srgbClr val="333333"/>
                </a:solidFill>
              </a:rPr>
              <a:t>______________________ was the first lady to rule Egypt.</a:t>
            </a:r>
          </a:p>
          <a:p>
            <a:pPr marL="342900" indent="-342900">
              <a:buAutoNum type="arabicPeriod"/>
            </a:pPr>
            <a:endParaRPr lang="en-GB" dirty="0">
              <a:solidFill>
                <a:srgbClr val="333333"/>
              </a:solidFill>
            </a:endParaRPr>
          </a:p>
          <a:p>
            <a:pPr marL="342900" indent="-342900">
              <a:buAutoNum type="arabicPeriod"/>
            </a:pPr>
            <a:r>
              <a:rPr lang="en-GB" dirty="0" err="1">
                <a:solidFill>
                  <a:srgbClr val="333333"/>
                </a:solidFill>
              </a:rPr>
              <a:t>Hatstepsut</a:t>
            </a:r>
            <a:r>
              <a:rPr lang="en-GB" dirty="0">
                <a:solidFill>
                  <a:srgbClr val="333333"/>
                </a:solidFill>
              </a:rPr>
              <a:t> dressed as a ____________________. </a:t>
            </a:r>
          </a:p>
          <a:p>
            <a:pPr marL="342900" indent="-342900">
              <a:buAutoNum type="arabicPeriod"/>
            </a:pPr>
            <a:endParaRPr lang="en-GB" dirty="0">
              <a:solidFill>
                <a:srgbClr val="333333"/>
              </a:solidFill>
            </a:endParaRPr>
          </a:p>
          <a:p>
            <a:pPr marL="342900" indent="-342900">
              <a:buAutoNum type="arabicPeriod"/>
            </a:pPr>
            <a:r>
              <a:rPr lang="en-GB" dirty="0">
                <a:solidFill>
                  <a:srgbClr val="333333"/>
                </a:solidFill>
              </a:rPr>
              <a:t>Akhenaten's reign is most famous for the changing _______________________&gt; </a:t>
            </a:r>
          </a:p>
          <a:p>
            <a:pPr marL="342900" indent="-342900">
              <a:buAutoNum type="arabicPeriod"/>
            </a:pPr>
            <a:endParaRPr lang="en-GB" altLang="en-US" dirty="0">
              <a:solidFill>
                <a:srgbClr val="333333"/>
              </a:solidFill>
              <a:latin typeface="Twinkl" pitchFamily="2" charset="0"/>
            </a:endParaRPr>
          </a:p>
          <a:p>
            <a:pPr marL="342900" indent="-342900">
              <a:buAutoNum type="arabicPeriod"/>
            </a:pPr>
            <a:r>
              <a:rPr lang="en-GB" altLang="en-US" dirty="0" err="1">
                <a:solidFill>
                  <a:srgbClr val="333333"/>
                </a:solidFill>
                <a:latin typeface="Twinkl" pitchFamily="2" charset="0"/>
              </a:rPr>
              <a:t>Ramess</a:t>
            </a:r>
            <a:r>
              <a:rPr lang="en-GB" altLang="en-US" dirty="0">
                <a:solidFill>
                  <a:srgbClr val="333333"/>
                </a:solidFill>
                <a:latin typeface="Twinkl" pitchFamily="2" charset="0"/>
              </a:rPr>
              <a:t> ii </a:t>
            </a:r>
            <a:r>
              <a:rPr lang="en-GB" altLang="en-US" dirty="0">
                <a:latin typeface="Twinkl" pitchFamily="2" charset="0"/>
              </a:rPr>
              <a:t>lived to be over ____________ years old.</a:t>
            </a:r>
          </a:p>
          <a:p>
            <a:pPr marL="342900" indent="-342900">
              <a:buAutoNum type="arabicPeriod"/>
            </a:pPr>
            <a:endParaRPr lang="en-GB" altLang="en-US" dirty="0">
              <a:latin typeface="Twinkl" pitchFamily="2" charset="0"/>
            </a:endParaRPr>
          </a:p>
          <a:p>
            <a:pPr marL="342900" indent="-342900">
              <a:buAutoNum type="arabicPeriod"/>
            </a:pPr>
            <a:r>
              <a:rPr lang="en-GB" altLang="en-US" dirty="0">
                <a:latin typeface="Twinkl" pitchFamily="2" charset="0"/>
              </a:rPr>
              <a:t>Cleopatra was married to ________________________________________.</a:t>
            </a:r>
          </a:p>
          <a:p>
            <a:pPr marL="342900" indent="-342900">
              <a:buAutoNum type="arabicPeriod"/>
            </a:pPr>
            <a:endParaRPr lang="en-GB" dirty="0">
              <a:latin typeface="Twinkl" pitchFamily="2" charset="0"/>
            </a:endParaRPr>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p:txBody>
      </p:sp>
      <p:sp>
        <p:nvSpPr>
          <p:cNvPr id="3" name="TextBox 2"/>
          <p:cNvSpPr txBox="1"/>
          <p:nvPr/>
        </p:nvSpPr>
        <p:spPr>
          <a:xfrm>
            <a:off x="307975" y="6285053"/>
            <a:ext cx="11968222" cy="369332"/>
          </a:xfrm>
          <a:prstGeom prst="rect">
            <a:avLst/>
          </a:prstGeom>
          <a:noFill/>
        </p:spPr>
        <p:txBody>
          <a:bodyPr wrap="square" rtlCol="0">
            <a:spAutoFit/>
          </a:bodyPr>
          <a:lstStyle/>
          <a:p>
            <a:r>
              <a:rPr lang="en-GB" dirty="0"/>
              <a:t>King and Queen       religion       Hatshepsut      powerfulness         God        Pharaoh        </a:t>
            </a:r>
            <a:r>
              <a:rPr lang="en-US" altLang="en-US" dirty="0">
                <a:solidFill>
                  <a:srgbClr val="333333"/>
                </a:solidFill>
              </a:rPr>
              <a:t>Mark Antony’s</a:t>
            </a:r>
            <a:r>
              <a:rPr lang="en-GB" dirty="0"/>
              <a:t>             </a:t>
            </a:r>
            <a:r>
              <a:rPr lang="en-GB" dirty="0" err="1"/>
              <a:t>Narmer</a:t>
            </a:r>
            <a:r>
              <a:rPr lang="en-GB" dirty="0"/>
              <a:t>       90</a:t>
            </a:r>
          </a:p>
        </p:txBody>
      </p:sp>
    </p:spTree>
    <p:extLst>
      <p:ext uri="{BB962C8B-B14F-4D97-AF65-F5344CB8AC3E}">
        <p14:creationId xmlns:p14="http://schemas.microsoft.com/office/powerpoint/2010/main" val="252121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Oval 15"/>
          <p:cNvSpPr/>
          <p:nvPr/>
        </p:nvSpPr>
        <p:spPr>
          <a:xfrm>
            <a:off x="484309" y="5806440"/>
            <a:ext cx="2639891" cy="929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br>
              <a:rPr lang="en-GB" dirty="0"/>
            </a:br>
            <a:endParaRPr lang="en-GB" dirty="0"/>
          </a:p>
        </p:txBody>
      </p:sp>
      <p:sp>
        <p:nvSpPr>
          <p:cNvPr id="8" name="Title 1"/>
          <p:cNvSpPr txBox="1">
            <a:spLocks/>
          </p:cNvSpPr>
          <p:nvPr/>
        </p:nvSpPr>
        <p:spPr>
          <a:xfrm>
            <a:off x="460375" y="0"/>
            <a:ext cx="10843457" cy="2227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My turn: Now you have found out some information about some of the most famous Pharaohs, lets see if we can put the in alphabetical order.</a:t>
            </a:r>
          </a:p>
        </p:txBody>
      </p:sp>
      <p:pic>
        <p:nvPicPr>
          <p:cNvPr id="11" name="Picture 2" descr="https://encrypted-tbn0.gstatic.com/images?q=tbn:ANd9GcQUhV06jubaGEooI0YLkHnNV9v-JrS94fcyZwWrTwpA1VnkoBzfpmqETzoczg&amp;usqp=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5755" y="2041744"/>
            <a:ext cx="3142877" cy="4380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9109" y="2041744"/>
            <a:ext cx="2449304" cy="5909310"/>
          </a:xfrm>
          <a:prstGeom prst="rect">
            <a:avLst/>
          </a:prstGeom>
          <a:noFill/>
        </p:spPr>
        <p:txBody>
          <a:bodyPr wrap="square" rtlCol="0">
            <a:spAutoFit/>
          </a:bodyPr>
          <a:lstStyle/>
          <a:p>
            <a:r>
              <a:rPr lang="en-GB" sz="3200" dirty="0"/>
              <a:t>Cleopatra</a:t>
            </a:r>
          </a:p>
          <a:p>
            <a:endParaRPr lang="en-GB" sz="3200" dirty="0"/>
          </a:p>
          <a:p>
            <a:r>
              <a:rPr lang="en-GB" sz="3200" dirty="0"/>
              <a:t>Rameses II</a:t>
            </a:r>
          </a:p>
          <a:p>
            <a:endParaRPr lang="en-GB" sz="3200" dirty="0"/>
          </a:p>
          <a:p>
            <a:r>
              <a:rPr lang="en-GB" sz="3200" dirty="0"/>
              <a:t>Hatshepsut</a:t>
            </a:r>
          </a:p>
          <a:p>
            <a:endParaRPr lang="en-GB" sz="3200" dirty="0"/>
          </a:p>
          <a:p>
            <a:r>
              <a:rPr lang="en-GB" sz="3200" dirty="0" err="1"/>
              <a:t>Narmer</a:t>
            </a:r>
            <a:endParaRPr lang="en-GB" sz="3200" dirty="0"/>
          </a:p>
          <a:p>
            <a:endParaRPr lang="en-GB" sz="3200" dirty="0"/>
          </a:p>
          <a:p>
            <a:r>
              <a:rPr lang="en-GB" sz="3200" dirty="0">
                <a:solidFill>
                  <a:srgbClr val="FF0000"/>
                </a:solidFill>
              </a:rPr>
              <a:t>A</a:t>
            </a:r>
            <a:r>
              <a:rPr lang="en-GB" sz="3200" dirty="0"/>
              <a:t>khenaten </a:t>
            </a:r>
          </a:p>
          <a:p>
            <a:endParaRPr lang="en-GB" dirty="0"/>
          </a:p>
          <a:p>
            <a:endParaRPr lang="en-GB" dirty="0"/>
          </a:p>
          <a:p>
            <a:endParaRPr lang="en-GB" dirty="0"/>
          </a:p>
          <a:p>
            <a:endParaRPr lang="en-GB" dirty="0"/>
          </a:p>
          <a:p>
            <a:endParaRPr lang="en-GB" dirty="0"/>
          </a:p>
        </p:txBody>
      </p:sp>
      <p:sp>
        <p:nvSpPr>
          <p:cNvPr id="4" name="TextBox 3"/>
          <p:cNvSpPr txBox="1"/>
          <p:nvPr/>
        </p:nvSpPr>
        <p:spPr>
          <a:xfrm>
            <a:off x="3901439" y="2041745"/>
            <a:ext cx="3588955" cy="4380980"/>
          </a:xfrm>
          <a:prstGeom prst="rect">
            <a:avLst/>
          </a:prstGeom>
          <a:noFill/>
        </p:spPr>
        <p:txBody>
          <a:bodyPr wrap="square" rtlCol="0">
            <a:spAutoFit/>
          </a:bodyPr>
          <a:lstStyle/>
          <a:p>
            <a:r>
              <a:rPr lang="en-GB" sz="2800" dirty="0"/>
              <a:t>So lets look at the alphabet, we know it starts with the letter A. To find my first answer, I need to look down the list and see if any of the Pharaohs names begin with an </a:t>
            </a:r>
            <a:r>
              <a:rPr lang="en-GB" sz="2800" dirty="0">
                <a:solidFill>
                  <a:srgbClr val="FF0000"/>
                </a:solidFill>
              </a:rPr>
              <a:t>A</a:t>
            </a:r>
            <a:r>
              <a:rPr lang="en-GB" sz="2800" dirty="0"/>
              <a:t>. The first in my list would be </a:t>
            </a:r>
            <a:r>
              <a:rPr lang="en-GB" sz="2800" dirty="0">
                <a:solidFill>
                  <a:srgbClr val="FF0000"/>
                </a:solidFill>
              </a:rPr>
              <a:t>A</a:t>
            </a:r>
            <a:r>
              <a:rPr lang="en-GB" sz="2800" dirty="0"/>
              <a:t>khenaten</a:t>
            </a:r>
            <a:endParaRPr lang="en-GB" sz="3200" dirty="0"/>
          </a:p>
        </p:txBody>
      </p:sp>
      <p:sp>
        <p:nvSpPr>
          <p:cNvPr id="5" name="TextBox 4"/>
          <p:cNvSpPr txBox="1"/>
          <p:nvPr/>
        </p:nvSpPr>
        <p:spPr>
          <a:xfrm>
            <a:off x="9246492" y="1446293"/>
            <a:ext cx="1473160" cy="523220"/>
          </a:xfrm>
          <a:prstGeom prst="rect">
            <a:avLst/>
          </a:prstGeom>
          <a:noFill/>
        </p:spPr>
        <p:txBody>
          <a:bodyPr wrap="none" rtlCol="0">
            <a:spAutoFit/>
          </a:bodyPr>
          <a:lstStyle/>
          <a:p>
            <a:r>
              <a:rPr lang="en-GB" sz="2800" dirty="0">
                <a:solidFill>
                  <a:srgbClr val="FF0000"/>
                </a:solidFill>
              </a:rPr>
              <a:t>alphabet</a:t>
            </a:r>
          </a:p>
        </p:txBody>
      </p:sp>
      <p:cxnSp>
        <p:nvCxnSpPr>
          <p:cNvPr id="14" name="Straight Arrow Connector 13"/>
          <p:cNvCxnSpPr/>
          <p:nvPr/>
        </p:nvCxnSpPr>
        <p:spPr>
          <a:xfrm flipV="1">
            <a:off x="7223760" y="2400811"/>
            <a:ext cx="1443806" cy="7469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01616" y="1563533"/>
            <a:ext cx="1036320" cy="533400"/>
          </a:xfrm>
          <a:prstGeom prst="rect">
            <a:avLst/>
          </a:prstGeom>
          <a:noFill/>
        </p:spPr>
        <p:txBody>
          <a:bodyPr wrap="square" rtlCol="0">
            <a:spAutoFit/>
          </a:bodyPr>
          <a:lstStyle/>
          <a:p>
            <a:r>
              <a:rPr lang="en-GB" sz="2800" dirty="0">
                <a:solidFill>
                  <a:srgbClr val="FF0000"/>
                </a:solidFill>
              </a:rPr>
              <a:t>list</a:t>
            </a:r>
          </a:p>
        </p:txBody>
      </p:sp>
    </p:spTree>
    <p:extLst>
      <p:ext uri="{BB962C8B-B14F-4D97-AF65-F5344CB8AC3E}">
        <p14:creationId xmlns:p14="http://schemas.microsoft.com/office/powerpoint/2010/main" val="1921995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7492</TotalTime>
  <Words>3140</Words>
  <Application>Microsoft Office PowerPoint</Application>
  <PresentationFormat>Widescreen</PresentationFormat>
  <Paragraphs>292</Paragraphs>
  <Slides>41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vt:lpstr>
      <vt:lpstr>Avenir Next W01</vt:lpstr>
      <vt:lpstr>Calibri</vt:lpstr>
      <vt:lpstr>Calibri Light</vt:lpstr>
      <vt:lpstr>chelsea market</vt:lpstr>
      <vt:lpstr>Lato</vt:lpstr>
      <vt:lpstr>Twinkl</vt:lpstr>
      <vt:lpstr>Twinkl SemiBold</vt:lpstr>
      <vt:lpstr>Office Theme</vt:lpstr>
      <vt:lpstr>PowerPoint Presentation</vt:lpstr>
      <vt:lpstr>PowerPoint Presentation</vt:lpstr>
      <vt:lpstr>Let’s take at the very first Pharaohs  </vt:lpstr>
      <vt:lpstr> </vt:lpstr>
      <vt:lpstr>Akhenaten </vt:lpstr>
      <vt:lpstr>PowerPoint Presentation</vt:lpstr>
      <vt:lpstr> </vt:lpstr>
      <vt:lpstr> Your tune: Can you now fill in the missing words to complete the sentences, use the words below to support your learning.</vt:lpstr>
      <vt:lpstr> </vt:lpstr>
      <vt:lpstr> </vt:lpstr>
      <vt:lpstr> </vt:lpstr>
      <vt:lpstr> </vt:lpstr>
      <vt:lpstr>PowerPoint Presentation</vt:lpstr>
      <vt:lpstr> </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S.Mounsey [ Wheatley Hill Community Primary School ]</cp:lastModifiedBy>
  <cp:revision>227</cp:revision>
  <dcterms:created xsi:type="dcterms:W3CDTF">2020-11-14T17:39:43Z</dcterms:created>
  <dcterms:modified xsi:type="dcterms:W3CDTF">2021-03-01T09:07:35Z</dcterms:modified>
</cp:coreProperties>
</file>