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6"/>
  </p:notesMasterIdLst>
  <p:sldIdLst>
    <p:sldId id="536" r:id="rId2"/>
    <p:sldId id="257" r:id="rId3"/>
    <p:sldId id="401" r:id="rId4"/>
    <p:sldId id="481" r:id="rId5"/>
    <p:sldId id="504" r:id="rId6"/>
    <p:sldId id="482" r:id="rId7"/>
    <p:sldId id="483" r:id="rId8"/>
    <p:sldId id="484" r:id="rId9"/>
    <p:sldId id="485" r:id="rId10"/>
    <p:sldId id="486" r:id="rId11"/>
    <p:sldId id="487" r:id="rId12"/>
    <p:sldId id="488" r:id="rId13"/>
    <p:sldId id="489" r:id="rId14"/>
    <p:sldId id="490" r:id="rId15"/>
    <p:sldId id="300" r:id="rId16"/>
    <p:sldId id="480" r:id="rId17"/>
    <p:sldId id="294" r:id="rId18"/>
    <p:sldId id="402" r:id="rId19"/>
    <p:sldId id="491" r:id="rId20"/>
    <p:sldId id="492" r:id="rId21"/>
    <p:sldId id="493" r:id="rId22"/>
    <p:sldId id="494" r:id="rId23"/>
    <p:sldId id="495" r:id="rId24"/>
    <p:sldId id="497" r:id="rId25"/>
    <p:sldId id="498" r:id="rId26"/>
    <p:sldId id="499" r:id="rId27"/>
    <p:sldId id="500" r:id="rId28"/>
    <p:sldId id="496" r:id="rId29"/>
    <p:sldId id="445" r:id="rId30"/>
    <p:sldId id="479" r:id="rId31"/>
    <p:sldId id="261" r:id="rId32"/>
    <p:sldId id="403" r:id="rId33"/>
    <p:sldId id="501" r:id="rId34"/>
    <p:sldId id="502" r:id="rId35"/>
    <p:sldId id="503" r:id="rId36"/>
    <p:sldId id="505" r:id="rId37"/>
    <p:sldId id="506" r:id="rId38"/>
    <p:sldId id="507" r:id="rId39"/>
    <p:sldId id="508" r:id="rId40"/>
    <p:sldId id="509" r:id="rId41"/>
    <p:sldId id="510" r:id="rId42"/>
    <p:sldId id="511" r:id="rId43"/>
    <p:sldId id="280" r:id="rId44"/>
    <p:sldId id="478" r:id="rId45"/>
    <p:sldId id="282" r:id="rId46"/>
    <p:sldId id="404" r:id="rId47"/>
    <p:sldId id="512" r:id="rId48"/>
    <p:sldId id="513" r:id="rId49"/>
    <p:sldId id="514" r:id="rId50"/>
    <p:sldId id="515" r:id="rId51"/>
    <p:sldId id="516" r:id="rId52"/>
    <p:sldId id="517" r:id="rId53"/>
    <p:sldId id="518" r:id="rId54"/>
    <p:sldId id="519" r:id="rId55"/>
    <p:sldId id="520" r:id="rId56"/>
    <p:sldId id="521" r:id="rId57"/>
    <p:sldId id="525" r:id="rId58"/>
    <p:sldId id="523" r:id="rId59"/>
    <p:sldId id="526" r:id="rId60"/>
    <p:sldId id="287" r:id="rId61"/>
    <p:sldId id="477" r:id="rId62"/>
    <p:sldId id="349" r:id="rId63"/>
    <p:sldId id="405" r:id="rId64"/>
    <p:sldId id="527" r:id="rId65"/>
    <p:sldId id="528" r:id="rId66"/>
    <p:sldId id="529" r:id="rId67"/>
    <p:sldId id="530" r:id="rId68"/>
    <p:sldId id="534" r:id="rId69"/>
    <p:sldId id="532" r:id="rId70"/>
    <p:sldId id="531" r:id="rId71"/>
    <p:sldId id="535" r:id="rId72"/>
    <p:sldId id="533" r:id="rId73"/>
    <p:sldId id="358" r:id="rId74"/>
    <p:sldId id="400" r:id="rId7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0CE4"/>
    <a:srgbClr val="FF5050"/>
    <a:srgbClr val="FFFF66"/>
    <a:srgbClr val="FF6600"/>
    <a:srgbClr val="005E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12" autoAdjust="0"/>
    <p:restoredTop sz="95332" autoAdjust="0"/>
  </p:normalViewPr>
  <p:slideViewPr>
    <p:cSldViewPr snapToGrid="0">
      <p:cViewPr varScale="1">
        <p:scale>
          <a:sx n="68" d="100"/>
          <a:sy n="68" d="100"/>
        </p:scale>
        <p:origin x="564" y="60"/>
      </p:cViewPr>
      <p:guideLst/>
    </p:cSldViewPr>
  </p:slideViewPr>
  <p:outlineViewPr>
    <p:cViewPr>
      <p:scale>
        <a:sx n="33" d="100"/>
        <a:sy n="33" d="100"/>
      </p:scale>
      <p:origin x="0" y="-217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8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. Stanners [ Wheatley Hill Primary School ]" userId="S::j.stanners300@whprimary.com::95d13023-5fe8-4aa6-af64-49ca2f97d09d" providerId="AD" clId="Web-{39385938-60A9-D814-BA36-CB2394FA3009}"/>
    <pc:docChg chg="modSld">
      <pc:chgData name="J. Stanners [ Wheatley Hill Primary School ]" userId="S::j.stanners300@whprimary.com::95d13023-5fe8-4aa6-af64-49ca2f97d09d" providerId="AD" clId="Web-{39385938-60A9-D814-BA36-CB2394FA3009}" dt="2021-01-28T15:55:24.059" v="24" actId="1076"/>
      <pc:docMkLst>
        <pc:docMk/>
      </pc:docMkLst>
      <pc:sldChg chg="addSp modSp">
        <pc:chgData name="J. Stanners [ Wheatley Hill Primary School ]" userId="S::j.stanners300@whprimary.com::95d13023-5fe8-4aa6-af64-49ca2f97d09d" providerId="AD" clId="Web-{39385938-60A9-D814-BA36-CB2394FA3009}" dt="2021-01-28T15:55:24.059" v="24" actId="1076"/>
        <pc:sldMkLst>
          <pc:docMk/>
          <pc:sldMk cId="730202969" sldId="536"/>
        </pc:sldMkLst>
        <pc:spChg chg="add mod">
          <ac:chgData name="J. Stanners [ Wheatley Hill Primary School ]" userId="S::j.stanners300@whprimary.com::95d13023-5fe8-4aa6-af64-49ca2f97d09d" providerId="AD" clId="Web-{39385938-60A9-D814-BA36-CB2394FA3009}" dt="2021-01-28T15:55:24.059" v="24" actId="1076"/>
          <ac:spMkLst>
            <pc:docMk/>
            <pc:sldMk cId="730202969" sldId="536"/>
            <ac:spMk id="2" creationId="{F28550D1-5A6A-4337-87C6-201A095EC5DB}"/>
          </ac:spMkLst>
        </pc:spChg>
        <pc:spChg chg="add mod">
          <ac:chgData name="J. Stanners [ Wheatley Hill Primary School ]" userId="S::j.stanners300@whprimary.com::95d13023-5fe8-4aa6-af64-49ca2f97d09d" providerId="AD" clId="Web-{39385938-60A9-D814-BA36-CB2394FA3009}" dt="2021-01-28T15:55:09.590" v="23" actId="20577"/>
          <ac:spMkLst>
            <pc:docMk/>
            <pc:sldMk cId="730202969" sldId="536"/>
            <ac:spMk id="8" creationId="{8AEDBBC5-CFAA-4EBA-B9EC-2950B81BF74F}"/>
          </ac:spMkLst>
        </pc:spChg>
        <pc:picChg chg="add">
          <ac:chgData name="J. Stanners [ Wheatley Hill Primary School ]" userId="S::j.stanners300@whprimary.com::95d13023-5fe8-4aa6-af64-49ca2f97d09d" providerId="AD" clId="Web-{39385938-60A9-D814-BA36-CB2394FA3009}" dt="2021-01-28T15:54:29.511" v="18"/>
          <ac:picMkLst>
            <pc:docMk/>
            <pc:sldMk cId="730202969" sldId="536"/>
            <ac:picMk id="3" creationId="{88FAF6DA-BD7C-4C96-AC64-743BA9EEA8B4}"/>
          </ac:picMkLst>
        </pc:picChg>
      </pc:sldChg>
    </pc:docChg>
  </pc:docChgLst>
  <pc:docChgLst>
    <pc:chgData name="J. Stanners [ Wheatley Hill Primary School ]" userId="S::j.stanners300@whprimary.com::95d13023-5fe8-4aa6-af64-49ca2f97d09d" providerId="AD" clId="Web-{67FCD8B6-E0BB-BDEF-4CAB-F0320878FB6B}"/>
    <pc:docChg chg="addSld modSld sldOrd">
      <pc:chgData name="J. Stanners [ Wheatley Hill Primary School ]" userId="S::j.stanners300@whprimary.com::95d13023-5fe8-4aa6-af64-49ca2f97d09d" providerId="AD" clId="Web-{67FCD8B6-E0BB-BDEF-4CAB-F0320878FB6B}" dt="2021-01-28T15:51:26.891" v="16" actId="1076"/>
      <pc:docMkLst>
        <pc:docMk/>
      </pc:docMkLst>
      <pc:sldChg chg="addSp delSp modSp new ord">
        <pc:chgData name="J. Stanners [ Wheatley Hill Primary School ]" userId="S::j.stanners300@whprimary.com::95d13023-5fe8-4aa6-af64-49ca2f97d09d" providerId="AD" clId="Web-{67FCD8B6-E0BB-BDEF-4CAB-F0320878FB6B}" dt="2021-01-28T15:51:26.891" v="16" actId="1076"/>
        <pc:sldMkLst>
          <pc:docMk/>
          <pc:sldMk cId="730202969" sldId="536"/>
        </pc:sldMkLst>
        <pc:spChg chg="del mod">
          <ac:chgData name="J. Stanners [ Wheatley Hill Primary School ]" userId="S::j.stanners300@whprimary.com::95d13023-5fe8-4aa6-af64-49ca2f97d09d" providerId="AD" clId="Web-{67FCD8B6-E0BB-BDEF-4CAB-F0320878FB6B}" dt="2021-01-28T15:47:44.354" v="5"/>
          <ac:spMkLst>
            <pc:docMk/>
            <pc:sldMk cId="730202969" sldId="536"/>
            <ac:spMk id="2" creationId="{FBDFB978-BFC6-4637-A652-62F25B28A360}"/>
          </ac:spMkLst>
        </pc:spChg>
        <pc:spChg chg="del mod">
          <ac:chgData name="J. Stanners [ Wheatley Hill Primary School ]" userId="S::j.stanners300@whprimary.com::95d13023-5fe8-4aa6-af64-49ca2f97d09d" providerId="AD" clId="Web-{67FCD8B6-E0BB-BDEF-4CAB-F0320878FB6B}" dt="2021-01-28T15:47:38.432" v="3"/>
          <ac:spMkLst>
            <pc:docMk/>
            <pc:sldMk cId="730202969" sldId="536"/>
            <ac:spMk id="3" creationId="{B836B714-07AA-4061-B9A0-E134E374263D}"/>
          </ac:spMkLst>
        </pc:spChg>
        <pc:spChg chg="add">
          <ac:chgData name="J. Stanners [ Wheatley Hill Primary School ]" userId="S::j.stanners300@whprimary.com::95d13023-5fe8-4aa6-af64-49ca2f97d09d" providerId="AD" clId="Web-{67FCD8B6-E0BB-BDEF-4CAB-F0320878FB6B}" dt="2021-01-28T15:49:31.029" v="12"/>
          <ac:spMkLst>
            <pc:docMk/>
            <pc:sldMk cId="730202969" sldId="536"/>
            <ac:spMk id="5" creationId="{993ED78B-C069-43DB-AC2E-4B0BF6D9D0FD}"/>
          </ac:spMkLst>
        </pc:spChg>
        <pc:spChg chg="add mod">
          <ac:chgData name="J. Stanners [ Wheatley Hill Primary School ]" userId="S::j.stanners300@whprimary.com::95d13023-5fe8-4aa6-af64-49ca2f97d09d" providerId="AD" clId="Web-{67FCD8B6-E0BB-BDEF-4CAB-F0320878FB6B}" dt="2021-01-28T15:51:26.891" v="16" actId="1076"/>
          <ac:spMkLst>
            <pc:docMk/>
            <pc:sldMk cId="730202969" sldId="536"/>
            <ac:spMk id="6" creationId="{993ED78B-C069-43DB-AC2E-4B0BF6D9D0FD}"/>
          </ac:spMkLst>
        </pc:spChg>
        <pc:picChg chg="add mod">
          <ac:chgData name="J. Stanners [ Wheatley Hill Primary School ]" userId="S::j.stanners300@whprimary.com::95d13023-5fe8-4aa6-af64-49ca2f97d09d" providerId="AD" clId="Web-{67FCD8B6-E0BB-BDEF-4CAB-F0320878FB6B}" dt="2021-01-28T15:49:19.575" v="11" actId="1076"/>
          <ac:picMkLst>
            <pc:docMk/>
            <pc:sldMk cId="730202969" sldId="536"/>
            <ac:picMk id="4" creationId="{DC308925-EE81-42EC-A228-701EA75566BC}"/>
          </ac:picMkLst>
        </pc:picChg>
      </pc:sldChg>
    </pc:docChg>
  </pc:docChgLst>
  <pc:docChgLst>
    <pc:chgData name="R.McCartney [ Wheatley Hill Community Primary School ]" userId="8370e262-f51d-4192-81e2-00bb8d05bf7e" providerId="ADAL" clId="{2B20B430-02C2-4041-9960-934F09B6A88E}"/>
    <pc:docChg chg="modSld">
      <pc:chgData name="R.McCartney [ Wheatley Hill Community Primary School ]" userId="8370e262-f51d-4192-81e2-00bb8d05bf7e" providerId="ADAL" clId="{2B20B430-02C2-4041-9960-934F09B6A88E}" dt="2021-01-30T12:49:45.841" v="4" actId="1036"/>
      <pc:docMkLst>
        <pc:docMk/>
      </pc:docMkLst>
      <pc:sldChg chg="modSp mod">
        <pc:chgData name="R.McCartney [ Wheatley Hill Community Primary School ]" userId="8370e262-f51d-4192-81e2-00bb8d05bf7e" providerId="ADAL" clId="{2B20B430-02C2-4041-9960-934F09B6A88E}" dt="2021-01-30T12:48:39.907" v="3" actId="1036"/>
        <pc:sldMkLst>
          <pc:docMk/>
          <pc:sldMk cId="1398219763" sldId="280"/>
        </pc:sldMkLst>
        <pc:picChg chg="mod">
          <ac:chgData name="R.McCartney [ Wheatley Hill Community Primary School ]" userId="8370e262-f51d-4192-81e2-00bb8d05bf7e" providerId="ADAL" clId="{2B20B430-02C2-4041-9960-934F09B6A88E}" dt="2021-01-30T12:48:39.907" v="3" actId="1036"/>
          <ac:picMkLst>
            <pc:docMk/>
            <pc:sldMk cId="1398219763" sldId="280"/>
            <ac:picMk id="3" creationId="{2AE80420-56D5-4795-AD57-A8E4F116464A}"/>
          </ac:picMkLst>
        </pc:picChg>
      </pc:sldChg>
      <pc:sldChg chg="modSp mod">
        <pc:chgData name="R.McCartney [ Wheatley Hill Community Primary School ]" userId="8370e262-f51d-4192-81e2-00bb8d05bf7e" providerId="ADAL" clId="{2B20B430-02C2-4041-9960-934F09B6A88E}" dt="2021-01-30T12:49:45.841" v="4" actId="1036"/>
        <pc:sldMkLst>
          <pc:docMk/>
          <pc:sldMk cId="466594964" sldId="287"/>
        </pc:sldMkLst>
        <pc:picChg chg="mod">
          <ac:chgData name="R.McCartney [ Wheatley Hill Community Primary School ]" userId="8370e262-f51d-4192-81e2-00bb8d05bf7e" providerId="ADAL" clId="{2B20B430-02C2-4041-9960-934F09B6A88E}" dt="2021-01-30T12:49:45.841" v="4" actId="1036"/>
          <ac:picMkLst>
            <pc:docMk/>
            <pc:sldMk cId="466594964" sldId="287"/>
            <ac:picMk id="2" creationId="{00000000-0000-0000-0000-000000000000}"/>
          </ac:picMkLst>
        </pc:picChg>
      </pc:sldChg>
      <pc:sldChg chg="modSp mod">
        <pc:chgData name="R.McCartney [ Wheatley Hill Community Primary School ]" userId="8370e262-f51d-4192-81e2-00bb8d05bf7e" providerId="ADAL" clId="{2B20B430-02C2-4041-9960-934F09B6A88E}" dt="2021-01-30T12:46:21.124" v="2" actId="1036"/>
        <pc:sldMkLst>
          <pc:docMk/>
          <pc:sldMk cId="2325521125" sldId="445"/>
        </pc:sldMkLst>
        <pc:picChg chg="mod">
          <ac:chgData name="R.McCartney [ Wheatley Hill Community Primary School ]" userId="8370e262-f51d-4192-81e2-00bb8d05bf7e" providerId="ADAL" clId="{2B20B430-02C2-4041-9960-934F09B6A88E}" dt="2021-01-30T12:46:21.124" v="2" actId="1036"/>
          <ac:picMkLst>
            <pc:docMk/>
            <pc:sldMk cId="2325521125" sldId="445"/>
            <ac:picMk id="2" creationId="{00000000-0000-0000-0000-000000000000}"/>
          </ac:picMkLst>
        </pc:picChg>
      </pc:sldChg>
    </pc:docChg>
  </pc:docChgLst>
  <pc:docChgLst>
    <pc:chgData clId="Web-{39385938-60A9-D814-BA36-CB2394FA3009}"/>
    <pc:docChg chg="modSld">
      <pc:chgData name="" userId="" providerId="" clId="Web-{39385938-60A9-D814-BA36-CB2394FA3009}" dt="2021-01-28T15:52:39.025" v="0"/>
      <pc:docMkLst>
        <pc:docMk/>
      </pc:docMkLst>
      <pc:sldChg chg="delSp">
        <pc:chgData name="" userId="" providerId="" clId="Web-{39385938-60A9-D814-BA36-CB2394FA3009}" dt="2021-01-28T15:52:39.025" v="0"/>
        <pc:sldMkLst>
          <pc:docMk/>
          <pc:sldMk cId="730202969" sldId="536"/>
        </pc:sldMkLst>
        <pc:spChg chg="del">
          <ac:chgData name="" userId="" providerId="" clId="Web-{39385938-60A9-D814-BA36-CB2394FA3009}" dt="2021-01-28T15:52:39.025" v="0"/>
          <ac:spMkLst>
            <pc:docMk/>
            <pc:sldMk cId="730202969" sldId="536"/>
            <ac:spMk id="6" creationId="{993ED78B-C069-43DB-AC2E-4B0BF6D9D0F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5E92BF-6D48-41B0-A49B-B7D86EBF0B7E}" type="datetimeFigureOut">
              <a:rPr lang="en-GB" smtClean="0"/>
              <a:t>30/01/2021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AC7FE5-BBF7-42AB-8324-F736AB7EDD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8313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C7FE5-BBF7-42AB-8324-F736AB7EDDF8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01580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C7FE5-BBF7-42AB-8324-F736AB7EDDF8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53905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C7FE5-BBF7-42AB-8324-F736AB7EDDF8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55416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C7FE5-BBF7-42AB-8324-F736AB7EDDF8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56446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C7FE5-BBF7-42AB-8324-F736AB7EDDF8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11697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C7FE5-BBF7-42AB-8324-F736AB7EDDF8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67508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C7FE5-BBF7-42AB-8324-F736AB7EDDF8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21838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C7FE5-BBF7-42AB-8324-F736AB7EDDF8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2382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6727A-AC5A-4337-A144-CC643A89E2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726EF0-A477-42C4-AFF5-E9A57E7C11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522D24-609E-4DE8-9D87-B430996BB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6B88B-5340-4AE3-A0DB-C3E372B3DDC9}" type="datetimeFigureOut">
              <a:rPr lang="en-GB" smtClean="0"/>
              <a:t>30/01/2021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DF1F07-5932-456E-8C24-FE5E5A43F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2859B4-3008-4CC5-9450-536D4C1CF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B5C83-DD3F-4F3D-85A4-1F4D4545DB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9574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B79DC-4BCD-42FF-BA4F-9491DF558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385186-84F9-4099-8C84-F46D6A9008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F91FD3-950D-4313-BC13-966EAF2B7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6B88B-5340-4AE3-A0DB-C3E372B3DDC9}" type="datetimeFigureOut">
              <a:rPr lang="en-GB" smtClean="0"/>
              <a:t>30/01/2021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5BE33A-D07B-4FD7-A666-5B1AF7E7A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424AA6-C74F-4CCA-9CC0-25122ADCE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B5C83-DD3F-4F3D-85A4-1F4D4545DB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1784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8199B8-5C8A-4577-BBD1-40A66ED743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57724D-20B6-4E1A-B7B6-D7203EEB81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6C7087-7DE4-4BBD-B5FE-9AC2EA0D5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6B88B-5340-4AE3-A0DB-C3E372B3DDC9}" type="datetimeFigureOut">
              <a:rPr lang="en-GB" smtClean="0"/>
              <a:t>30/01/2021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EC1DA2-6E5E-485D-8E68-4069B2BB6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507B73-078B-4247-B7EF-E8D37795B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B5C83-DD3F-4F3D-85A4-1F4D4545DB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6619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30E65-328A-47B9-8FC1-CDDF392C9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7B37A0-9658-4506-93A4-1B321EB61E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521CA6-CE3E-4F55-AE92-49C2DF249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6B88B-5340-4AE3-A0DB-C3E372B3DDC9}" type="datetimeFigureOut">
              <a:rPr lang="en-GB" smtClean="0"/>
              <a:t>30/01/2021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C4EE0B-8E7A-4915-96D9-D6D792D30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BC3238-DDF4-48A6-8A0D-9C3B3F673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B5C83-DD3F-4F3D-85A4-1F4D4545DB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1746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65CE7-26A0-4089-96AD-098D850B8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2C9C76-531D-48B1-8F8B-13D9440630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8306ED-5D61-4F23-B1D4-F3CA13F16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6B88B-5340-4AE3-A0DB-C3E372B3DDC9}" type="datetimeFigureOut">
              <a:rPr lang="en-GB" smtClean="0"/>
              <a:t>30/01/2021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F74D7C-7BAF-46B1-865D-ED45BDEE4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4742DA-7D3C-45CF-B459-FAC43E12D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B5C83-DD3F-4F3D-85A4-1F4D4545DB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7274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00789-77BA-44E5-9646-D09A1E972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432956-ECAC-4DDD-A789-68AD356638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9C45EF-D86F-4BAF-B171-6EE50699B9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D5BE65-1BEF-465B-A8A3-FE4670055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6B88B-5340-4AE3-A0DB-C3E372B3DDC9}" type="datetimeFigureOut">
              <a:rPr lang="en-GB" smtClean="0"/>
              <a:t>30/01/2021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79A087-FC7B-492E-9383-AB76A5304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FF4CFD-5D3E-441F-BF46-3120B5755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B5C83-DD3F-4F3D-85A4-1F4D4545DB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6428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2C067-FA36-4587-9951-9E9C41ED2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8AADD8-ABB2-4672-A7B9-A145AA2D65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BBFD2B-E9CF-4932-88DC-5D11616CC9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3BD8D5-1893-4903-81D5-28F26CC15D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E5D84A-5233-44C0-9082-6EEB8E446B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ED6B76-F538-48C7-8268-5BBCC8AF2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6B88B-5340-4AE3-A0DB-C3E372B3DDC9}" type="datetimeFigureOut">
              <a:rPr lang="en-GB" smtClean="0"/>
              <a:t>30/01/2021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488C1BB-79FC-465C-B6CB-84EDC79B2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A870F9F-E399-4FEF-8ADB-B924E2428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B5C83-DD3F-4F3D-85A4-1F4D4545DB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0728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38AFB-B792-4CAE-89C6-CF88706C3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773AEB-430B-43C2-8CDA-FEA095F6C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6B88B-5340-4AE3-A0DB-C3E372B3DDC9}" type="datetimeFigureOut">
              <a:rPr lang="en-GB" smtClean="0"/>
              <a:t>30/01/2021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7FF9A1-09F2-41C6-9F80-01ED2EB2E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BFFF6B-7ABA-4E56-A6EA-091F4D62E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B5C83-DD3F-4F3D-85A4-1F4D4545DB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3377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CA4242-2B2F-4109-B918-913F8DE5D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6B88B-5340-4AE3-A0DB-C3E372B3DDC9}" type="datetimeFigureOut">
              <a:rPr lang="en-GB" smtClean="0"/>
              <a:t>30/01/2021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86AA75-9A2E-407A-968A-F629BFCE3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1ABB01-B743-468F-822E-4BE16B188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B5C83-DD3F-4F3D-85A4-1F4D4545DB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7196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3F3B3-E7F3-4405-845E-2FC3558FC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565FD3-E700-4387-8A18-1E6512A75D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477DDE-006B-4946-88E7-5DEB9B653C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49443D-2F45-4438-A616-0E4EAD1E7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6B88B-5340-4AE3-A0DB-C3E372B3DDC9}" type="datetimeFigureOut">
              <a:rPr lang="en-GB" smtClean="0"/>
              <a:t>30/01/2021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643C37-67A3-4C06-8D2E-1C97DC616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8FD211-7805-4C4A-8F99-FA6082DD4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B5C83-DD3F-4F3D-85A4-1F4D4545DB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1976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9CF8B-7314-41B4-82E2-7516C632E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D28645-0261-4476-ACEF-8FFC7D4511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F13399-A961-4356-9003-873E99C52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8182AA-1B90-4525-BE34-0E1521B88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6B88B-5340-4AE3-A0DB-C3E372B3DDC9}" type="datetimeFigureOut">
              <a:rPr lang="en-GB" smtClean="0"/>
              <a:t>30/01/2021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96368-D3AA-4019-A0EC-F3BD62376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5A4136-F43D-4DD6-8743-61BEF59AC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B5C83-DD3F-4F3D-85A4-1F4D4545DB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3159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0C3E0C-B04B-4823-9694-790B67BE9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0925F6-B705-4B10-9D64-49BB31B7DF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7930EC-E575-44FE-B8B2-4C0941FE31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26B88B-5340-4AE3-A0DB-C3E372B3DDC9}" type="datetimeFigureOut">
              <a:rPr lang="en-GB" smtClean="0"/>
              <a:t>30/01/2021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39BC33-23DF-4C4B-B576-E419201590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B5CB1A-890F-4688-AB63-F7DD4855BD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B5C83-DD3F-4F3D-85A4-1F4D4545DB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5552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Pioneerspupils@gmail.com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lassroom.thenational.academy/lessons/to-measure-lengths-using-non-standard-units-part-1-64v30t?step=1&amp;activity=video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24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lassroom.thenational.academy/lessons/to-compare-lengths-and-heights-of-objects-6wrpce?step=1&amp;activity=video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mailto:Pioneerspupils@gmail.com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classroom.thenational.academy/lessons/to-measure-lengths-using-non-standard-units-part-2-6ngkac?step=1&amp;activity=video" TargetMode="External"/><Relationship Id="rId4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3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3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4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39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mailto:Pioneerspupils@gmail.com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lassroom.thenational.academy/lessons/measuring-length-in-centimetres-70r6ad?step=2&amp;activity=video" TargetMode="Externa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5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10" Type="http://schemas.openxmlformats.org/officeDocument/2006/relationships/image" Target="../media/image9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mailto:Pioneerspupils@gmail.com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lassroom.thenational.academy/lessons/measuring-length-in-centimetres-70r6ad?step=2&amp;activity=video" TargetMode="Externa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hyperlink" Target="mailto:Pioneerspupils@gmail.com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DC308925-EE81-42EC-A228-701EA75566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0928" y="-112302"/>
            <a:ext cx="7085161" cy="718324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93ED78B-C069-43DB-AC2E-4B0BF6D9D0FD}"/>
              </a:ext>
            </a:extLst>
          </p:cNvPr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28550D1-5A6A-4337-87C6-201A095EC5DB}"/>
              </a:ext>
            </a:extLst>
          </p:cNvPr>
          <p:cNvSpPr txBox="1"/>
          <p:nvPr/>
        </p:nvSpPr>
        <p:spPr>
          <a:xfrm>
            <a:off x="402757" y="222475"/>
            <a:ext cx="7426334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200" dirty="0"/>
              <a:t>Subject: Maths</a:t>
            </a:r>
            <a:r>
              <a:rPr lang="en-GB" sz="3600" dirty="0"/>
              <a:t> </a:t>
            </a:r>
            <a:endParaRPr lang="en-GB" sz="3600" dirty="0">
              <a:cs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EDBBC5-CFAA-4EBA-B9EC-2950B81BF74F}"/>
              </a:ext>
            </a:extLst>
          </p:cNvPr>
          <p:cNvSpPr txBox="1"/>
          <p:nvPr/>
        </p:nvSpPr>
        <p:spPr>
          <a:xfrm>
            <a:off x="963473" y="6074059"/>
            <a:ext cx="7426334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 dirty="0"/>
              <a:t>Pack: B</a:t>
            </a:r>
            <a:r>
              <a:rPr lang="en-GB" sz="2800" dirty="0"/>
              <a:t> </a:t>
            </a:r>
            <a:endParaRPr lang="en-GB" sz="2800" dirty="0">
              <a:cs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FAF6DA-BD7C-4C96-AC64-743BA9EEA8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98" y="5980303"/>
            <a:ext cx="588390" cy="58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2029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A013C9B-AA61-4042-B922-4A463A221E00}"/>
              </a:ext>
            </a:extLst>
          </p:cNvPr>
          <p:cNvSpPr txBox="1"/>
          <p:nvPr/>
        </p:nvSpPr>
        <p:spPr>
          <a:xfrm>
            <a:off x="3095598" y="0"/>
            <a:ext cx="61475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/>
              <a:t>Comparing Length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6B096AC9-48C2-4FDF-B64D-2D87B0E150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89588">
            <a:off x="323301" y="2961690"/>
            <a:ext cx="1963927" cy="172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B59D65FD-E835-49EE-ABB4-D8BB6D528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43754">
            <a:off x="674540" y="2897236"/>
            <a:ext cx="2568723" cy="3110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D45BF94-3BD3-485D-8CC7-71D56FEBB4C8}"/>
              </a:ext>
            </a:extLst>
          </p:cNvPr>
          <p:cNvSpPr txBox="1"/>
          <p:nvPr/>
        </p:nvSpPr>
        <p:spPr>
          <a:xfrm>
            <a:off x="0" y="5335132"/>
            <a:ext cx="52894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The blue pencil is ___________ than the red pencil.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449A28-C32E-42E9-944A-9977A41F15AB}"/>
              </a:ext>
            </a:extLst>
          </p:cNvPr>
          <p:cNvSpPr txBox="1"/>
          <p:nvPr/>
        </p:nvSpPr>
        <p:spPr>
          <a:xfrm>
            <a:off x="2644726" y="5288965"/>
            <a:ext cx="11483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longer</a:t>
            </a:r>
          </a:p>
        </p:txBody>
      </p:sp>
      <p:pic>
        <p:nvPicPr>
          <p:cNvPr id="6150" name="Picture 6" descr="giraffe clipart png - Clip Art Library">
            <a:extLst>
              <a:ext uri="{FF2B5EF4-FFF2-40B4-BE49-F238E27FC236}">
                <a16:creationId xmlns:a16="http://schemas.microsoft.com/office/drawing/2014/main" id="{F0B31C55-6BE0-4949-B276-0ACAF8371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3180" y="1697956"/>
            <a:ext cx="2555994" cy="3462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Download Free Rhino Clipart - Rhinoceros Images Clip Art - Full Size PNG  Image - PNGkit">
            <a:extLst>
              <a:ext uri="{FF2B5EF4-FFF2-40B4-BE49-F238E27FC236}">
                <a16:creationId xmlns:a16="http://schemas.microsoft.com/office/drawing/2014/main" id="{52825A2A-013B-490E-9805-1F1F52AC62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255" y="3629465"/>
            <a:ext cx="2163992" cy="1367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96E9B65-CFBF-4BCB-9ABB-14CE7E3B5BFD}"/>
              </a:ext>
            </a:extLst>
          </p:cNvPr>
          <p:cNvSpPr txBox="1"/>
          <p:nvPr/>
        </p:nvSpPr>
        <p:spPr>
          <a:xfrm>
            <a:off x="7369128" y="5228568"/>
            <a:ext cx="52894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The rhino is ___________ than the giraffe.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DED1BF0-A14E-48F0-BC58-0111696D6627}"/>
              </a:ext>
            </a:extLst>
          </p:cNvPr>
          <p:cNvSpPr txBox="1"/>
          <p:nvPr/>
        </p:nvSpPr>
        <p:spPr>
          <a:xfrm>
            <a:off x="9288006" y="5231010"/>
            <a:ext cx="11483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shorter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39B1B1-9860-430A-8022-7DC7880F7E86}"/>
              </a:ext>
            </a:extLst>
          </p:cNvPr>
          <p:cNvSpPr txBox="1"/>
          <p:nvPr/>
        </p:nvSpPr>
        <p:spPr>
          <a:xfrm>
            <a:off x="2940500" y="1074708"/>
            <a:ext cx="645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I am choosing from the words </a:t>
            </a:r>
            <a:r>
              <a:rPr lang="en-GB" sz="2000" b="1" dirty="0"/>
              <a:t>longer, shorter </a:t>
            </a:r>
            <a:r>
              <a:rPr lang="en-GB" sz="2000" dirty="0"/>
              <a:t>and</a:t>
            </a:r>
            <a:r>
              <a:rPr lang="en-GB" sz="2000" b="1" dirty="0"/>
              <a:t> taller</a:t>
            </a:r>
            <a:r>
              <a:rPr lang="en-GB" sz="2000" dirty="0"/>
              <a:t>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4377" y="113644"/>
            <a:ext cx="1318460" cy="97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6457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A013C9B-AA61-4042-B922-4A463A221E00}"/>
              </a:ext>
            </a:extLst>
          </p:cNvPr>
          <p:cNvSpPr txBox="1"/>
          <p:nvPr/>
        </p:nvSpPr>
        <p:spPr>
          <a:xfrm>
            <a:off x="3022209" y="-130352"/>
            <a:ext cx="61475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/>
              <a:t>Comparing Length</a:t>
            </a:r>
          </a:p>
        </p:txBody>
      </p:sp>
      <p:pic>
        <p:nvPicPr>
          <p:cNvPr id="6148" name="Picture 4">
            <a:extLst>
              <a:ext uri="{FF2B5EF4-FFF2-40B4-BE49-F238E27FC236}">
                <a16:creationId xmlns:a16="http://schemas.microsoft.com/office/drawing/2014/main" id="{B59D65FD-E835-49EE-ABB4-D8BB6D528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808007">
            <a:off x="1545280" y="988734"/>
            <a:ext cx="2568723" cy="493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D45BF94-3BD3-485D-8CC7-71D56FEBB4C8}"/>
              </a:ext>
            </a:extLst>
          </p:cNvPr>
          <p:cNvSpPr txBox="1"/>
          <p:nvPr/>
        </p:nvSpPr>
        <p:spPr>
          <a:xfrm>
            <a:off x="0" y="5363258"/>
            <a:ext cx="52894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The green pencil is ___________ than the blue pencil.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6E9B65-CFBF-4BCB-9ABB-14CE7E3B5BFD}"/>
              </a:ext>
            </a:extLst>
          </p:cNvPr>
          <p:cNvSpPr txBox="1"/>
          <p:nvPr/>
        </p:nvSpPr>
        <p:spPr>
          <a:xfrm>
            <a:off x="6902550" y="5317091"/>
            <a:ext cx="52894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The elephant is ___________ than the monkey.</a:t>
            </a:r>
          </a:p>
        </p:txBody>
      </p:sp>
      <p:pic>
        <p:nvPicPr>
          <p:cNvPr id="7170" name="Picture 2" descr="Elephant Clipart - Full Size Clipart (#2697727) - PinClipart">
            <a:extLst>
              <a:ext uri="{FF2B5EF4-FFF2-40B4-BE49-F238E27FC236}">
                <a16:creationId xmlns:a16="http://schemas.microsoft.com/office/drawing/2014/main" id="{66A02A15-BC7D-48B3-8987-A89569F67C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018" y="2314227"/>
            <a:ext cx="3460653" cy="2883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Download Monkey Sweet Clipart Png - Monkey Clipart - Full Size PNG Image -  PNGkit">
            <a:extLst>
              <a:ext uri="{FF2B5EF4-FFF2-40B4-BE49-F238E27FC236}">
                <a16:creationId xmlns:a16="http://schemas.microsoft.com/office/drawing/2014/main" id="{D0315348-8CAE-4F80-A015-E5751E46C3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1489" y="3587252"/>
            <a:ext cx="1267603" cy="1490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>
            <a:extLst>
              <a:ext uri="{FF2B5EF4-FFF2-40B4-BE49-F238E27FC236}">
                <a16:creationId xmlns:a16="http://schemas.microsoft.com/office/drawing/2014/main" id="{20641BC9-10F9-434A-822E-EE1F1AD06F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663730">
            <a:off x="720135" y="2990007"/>
            <a:ext cx="2269352" cy="2546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72C05B1-3A9E-40A9-A74E-15BCB99873A3}"/>
              </a:ext>
            </a:extLst>
          </p:cNvPr>
          <p:cNvSpPr txBox="1"/>
          <p:nvPr/>
        </p:nvSpPr>
        <p:spPr>
          <a:xfrm>
            <a:off x="3441113" y="718236"/>
            <a:ext cx="54723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Choose from the words </a:t>
            </a:r>
            <a:r>
              <a:rPr lang="en-GB" sz="2000" b="1" dirty="0"/>
              <a:t>longer</a:t>
            </a:r>
            <a:r>
              <a:rPr lang="en-GB" sz="2000" dirty="0"/>
              <a:t>, </a:t>
            </a:r>
            <a:r>
              <a:rPr lang="en-GB" sz="2000" b="1" dirty="0"/>
              <a:t>shorter</a:t>
            </a:r>
            <a:r>
              <a:rPr lang="en-GB" sz="2000" dirty="0"/>
              <a:t> and </a:t>
            </a:r>
            <a:r>
              <a:rPr lang="en-GB" sz="2000" b="1" dirty="0"/>
              <a:t>taller</a:t>
            </a:r>
            <a:r>
              <a:rPr lang="en-GB" sz="2000" dirty="0"/>
              <a:t>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6ED49D5-119A-43B1-A234-989215EDC3DB}"/>
              </a:ext>
            </a:extLst>
          </p:cNvPr>
          <p:cNvSpPr txBox="1"/>
          <p:nvPr/>
        </p:nvSpPr>
        <p:spPr>
          <a:xfrm>
            <a:off x="10769411" y="1242505"/>
            <a:ext cx="1165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Task 5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4818" y="143620"/>
            <a:ext cx="1334461" cy="990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1023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C0766DE-0DE3-4E2C-9ED1-F71D46EFF298}"/>
              </a:ext>
            </a:extLst>
          </p:cNvPr>
          <p:cNvSpPr txBox="1"/>
          <p:nvPr/>
        </p:nvSpPr>
        <p:spPr>
          <a:xfrm>
            <a:off x="1147103" y="604006"/>
            <a:ext cx="97864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Task 6: Can you find objects around your house and compare the length? Which one is</a:t>
            </a:r>
            <a:r>
              <a:rPr lang="en-GB" sz="2800" b="1" dirty="0"/>
              <a:t> longer </a:t>
            </a:r>
            <a:r>
              <a:rPr lang="en-GB" sz="2800" dirty="0"/>
              <a:t>/ </a:t>
            </a:r>
            <a:r>
              <a:rPr lang="en-GB" sz="2800" b="1" dirty="0"/>
              <a:t>shorter</a:t>
            </a:r>
            <a:r>
              <a:rPr lang="en-GB" sz="2800" dirty="0"/>
              <a:t> or </a:t>
            </a:r>
            <a:r>
              <a:rPr lang="en-GB" sz="2800" b="1" dirty="0"/>
              <a:t>taller</a:t>
            </a:r>
            <a:r>
              <a:rPr lang="en-GB" sz="2800" dirty="0"/>
              <a:t> / </a:t>
            </a:r>
            <a:r>
              <a:rPr lang="en-GB" sz="2800" b="1" dirty="0"/>
              <a:t>shorter</a:t>
            </a:r>
            <a:r>
              <a:rPr lang="en-GB" sz="2800" dirty="0"/>
              <a:t>?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D04A76-D9C2-4735-8A08-A2DDF5967F87}"/>
              </a:ext>
            </a:extLst>
          </p:cNvPr>
          <p:cNvSpPr txBox="1"/>
          <p:nvPr/>
        </p:nvSpPr>
        <p:spPr>
          <a:xfrm>
            <a:off x="150258" y="3279182"/>
            <a:ext cx="80467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Use this sentence to help you compare the length</a:t>
            </a:r>
          </a:p>
          <a:p>
            <a:endParaRPr lang="en-GB" sz="2400" dirty="0"/>
          </a:p>
          <a:p>
            <a:r>
              <a:rPr lang="en-GB" sz="2400" dirty="0"/>
              <a:t>The (object) is ___________ than the (object)</a:t>
            </a:r>
          </a:p>
          <a:p>
            <a:endParaRPr lang="en-GB" sz="2400" dirty="0"/>
          </a:p>
          <a:p>
            <a:r>
              <a:rPr lang="en-GB" sz="2400" b="1" dirty="0"/>
              <a:t>For example:</a:t>
            </a:r>
          </a:p>
          <a:p>
            <a:endParaRPr lang="en-GB" sz="2400" dirty="0"/>
          </a:p>
          <a:p>
            <a:r>
              <a:rPr lang="en-GB" sz="2400" dirty="0"/>
              <a:t>The lamp is taller than the TV.</a:t>
            </a:r>
          </a:p>
        </p:txBody>
      </p:sp>
      <p:pic>
        <p:nvPicPr>
          <p:cNvPr id="8194" name="Picture 2" descr="Eglo 98552 Cannafesca 1 Light Floor Lamp Brown/Wood">
            <a:extLst>
              <a:ext uri="{FF2B5EF4-FFF2-40B4-BE49-F238E27FC236}">
                <a16:creationId xmlns:a16="http://schemas.microsoft.com/office/drawing/2014/main" id="{9E98ADE8-DED5-41A0-AAB2-4C0BC6E8B1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55" r="38376"/>
          <a:stretch/>
        </p:blipFill>
        <p:spPr bwMode="auto">
          <a:xfrm>
            <a:off x="10657246" y="1558113"/>
            <a:ext cx="1206744" cy="5299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Roku | Roku United Kingdom">
            <a:extLst>
              <a:ext uri="{FF2B5EF4-FFF2-40B4-BE49-F238E27FC236}">
                <a16:creationId xmlns:a16="http://schemas.microsoft.com/office/drawing/2014/main" id="{B702B8E6-4F0C-469E-8C5E-90C8ECBDDE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6054" y="4262140"/>
            <a:ext cx="3527474" cy="235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EDE6067-3E24-43C9-8B67-7E47196C548F}"/>
              </a:ext>
            </a:extLst>
          </p:cNvPr>
          <p:cNvSpPr txBox="1"/>
          <p:nvPr/>
        </p:nvSpPr>
        <p:spPr>
          <a:xfrm>
            <a:off x="2636129" y="-22221"/>
            <a:ext cx="61475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/>
              <a:t>Comparing Length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454" y="70209"/>
            <a:ext cx="1299108" cy="96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0744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8541BA2-1F7F-4049-B8EC-2F891353EEE3}"/>
              </a:ext>
            </a:extLst>
          </p:cNvPr>
          <p:cNvSpPr txBox="1"/>
          <p:nvPr/>
        </p:nvSpPr>
        <p:spPr>
          <a:xfrm>
            <a:off x="1145547" y="631938"/>
            <a:ext cx="9786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Task 7: Finish the sentence to compare the lengths of the people.</a:t>
            </a:r>
          </a:p>
        </p:txBody>
      </p:sp>
      <p:pic>
        <p:nvPicPr>
          <p:cNvPr id="5" name="Picture 2" descr="cartoon man in suit - Clip Art Library">
            <a:extLst>
              <a:ext uri="{FF2B5EF4-FFF2-40B4-BE49-F238E27FC236}">
                <a16:creationId xmlns:a16="http://schemas.microsoft.com/office/drawing/2014/main" id="{6EF0645C-2963-480A-B034-80C013FF41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23" r="29904"/>
          <a:stretch/>
        </p:blipFill>
        <p:spPr bwMode="auto">
          <a:xfrm>
            <a:off x="105091" y="2554908"/>
            <a:ext cx="1158657" cy="2848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hild standing clipart - Clip Art Library">
            <a:extLst>
              <a:ext uri="{FF2B5EF4-FFF2-40B4-BE49-F238E27FC236}">
                <a16:creationId xmlns:a16="http://schemas.microsoft.com/office/drawing/2014/main" id="{358A0EC8-8EE1-401C-9EEA-888B38BA23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748" y="3772286"/>
            <a:ext cx="1158657" cy="1631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hild clipart boy, Child boy Transparent FREE for download on  WebStockReview 2021">
            <a:extLst>
              <a:ext uri="{FF2B5EF4-FFF2-40B4-BE49-F238E27FC236}">
                <a16:creationId xmlns:a16="http://schemas.microsoft.com/office/drawing/2014/main" id="{1BEEDEB4-1C65-46D1-901E-AD24D2A159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9791" y="3772286"/>
            <a:ext cx="948909" cy="1679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73E2E667-F57A-44FF-9C66-BEB1C890BA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7106" y="2555347"/>
            <a:ext cx="1380979" cy="2848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7205F50-E5A9-4DC8-A373-008C95AD07DB}"/>
              </a:ext>
            </a:extLst>
          </p:cNvPr>
          <p:cNvSpPr txBox="1"/>
          <p:nvPr/>
        </p:nvSpPr>
        <p:spPr>
          <a:xfrm>
            <a:off x="0" y="5839037"/>
            <a:ext cx="5289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The man is  ___________ than the girl.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890557-7BEB-4B1E-A2B7-6D375AB9DDE6}"/>
              </a:ext>
            </a:extLst>
          </p:cNvPr>
          <p:cNvSpPr txBox="1"/>
          <p:nvPr/>
        </p:nvSpPr>
        <p:spPr>
          <a:xfrm>
            <a:off x="6999519" y="5839037"/>
            <a:ext cx="5289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The boy is  ___________ than the man.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447E600-F7ED-4B07-A76A-CACFAE616A6E}"/>
              </a:ext>
            </a:extLst>
          </p:cNvPr>
          <p:cNvSpPr txBox="1"/>
          <p:nvPr/>
        </p:nvSpPr>
        <p:spPr>
          <a:xfrm>
            <a:off x="3097236" y="1185160"/>
            <a:ext cx="54723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Choose from the words </a:t>
            </a:r>
            <a:r>
              <a:rPr lang="en-GB" sz="2000" b="1" dirty="0"/>
              <a:t>longer</a:t>
            </a:r>
            <a:r>
              <a:rPr lang="en-GB" sz="2000" dirty="0"/>
              <a:t>, </a:t>
            </a:r>
            <a:r>
              <a:rPr lang="en-GB" sz="2000" b="1" dirty="0"/>
              <a:t>shorter</a:t>
            </a:r>
            <a:r>
              <a:rPr lang="en-GB" sz="2000" dirty="0"/>
              <a:t> and </a:t>
            </a:r>
            <a:r>
              <a:rPr lang="en-GB" sz="2000" b="1" dirty="0"/>
              <a:t>taller</a:t>
            </a:r>
            <a:r>
              <a:rPr lang="en-GB" sz="2000" dirty="0"/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A48E0D5-7DC3-4C72-884A-2C1301D529DA}"/>
              </a:ext>
            </a:extLst>
          </p:cNvPr>
          <p:cNvSpPr txBox="1"/>
          <p:nvPr/>
        </p:nvSpPr>
        <p:spPr>
          <a:xfrm>
            <a:off x="2644726" y="-33395"/>
            <a:ext cx="61475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/>
              <a:t>Comparing Length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DF051BF-DA1F-4761-9767-3B3E32F0B9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4818" y="143620"/>
            <a:ext cx="1334461" cy="990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7608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D9F09E1-2338-4239-9CD9-A1EAA641E313}"/>
              </a:ext>
            </a:extLst>
          </p:cNvPr>
          <p:cNvSpPr txBox="1"/>
          <p:nvPr/>
        </p:nvSpPr>
        <p:spPr>
          <a:xfrm>
            <a:off x="534572" y="1389032"/>
            <a:ext cx="1078660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Task 8: Can you compare the height of you and other people in your home?</a:t>
            </a:r>
          </a:p>
          <a:p>
            <a:pPr algn="ctr"/>
            <a:r>
              <a:rPr lang="en-GB" sz="2800" dirty="0"/>
              <a:t>Who is </a:t>
            </a:r>
            <a:r>
              <a:rPr lang="en-GB" sz="2800" b="1" dirty="0"/>
              <a:t>taller</a:t>
            </a:r>
            <a:r>
              <a:rPr lang="en-GB" sz="2800" dirty="0"/>
              <a:t> or </a:t>
            </a:r>
            <a:r>
              <a:rPr lang="en-GB" sz="2800" b="1" dirty="0"/>
              <a:t>shorter</a:t>
            </a:r>
            <a:r>
              <a:rPr lang="en-GB" sz="2800" dirty="0"/>
              <a:t>?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C48241-9211-4E48-B0E3-A795342D083B}"/>
              </a:ext>
            </a:extLst>
          </p:cNvPr>
          <p:cNvSpPr txBox="1"/>
          <p:nvPr/>
        </p:nvSpPr>
        <p:spPr>
          <a:xfrm>
            <a:off x="150258" y="3279182"/>
            <a:ext cx="80467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Use this example sentence to help you compare your height</a:t>
            </a:r>
          </a:p>
          <a:p>
            <a:endParaRPr lang="en-GB" sz="2400" b="1" dirty="0"/>
          </a:p>
          <a:p>
            <a:r>
              <a:rPr lang="en-GB" sz="2400" dirty="0"/>
              <a:t>My sister is taller than me.</a:t>
            </a:r>
          </a:p>
          <a:p>
            <a:endParaRPr lang="en-GB" sz="2400" dirty="0"/>
          </a:p>
          <a:p>
            <a:r>
              <a:rPr lang="en-GB" sz="2400" dirty="0"/>
              <a:t>My brother is shorter than my Mam.</a:t>
            </a:r>
          </a:p>
        </p:txBody>
      </p:sp>
      <p:pic>
        <p:nvPicPr>
          <p:cNvPr id="6" name="Picture 2" descr="cartoon man in suit - Clip Art Library">
            <a:extLst>
              <a:ext uri="{FF2B5EF4-FFF2-40B4-BE49-F238E27FC236}">
                <a16:creationId xmlns:a16="http://schemas.microsoft.com/office/drawing/2014/main" id="{0C31FE87-F31A-4585-B3AB-80D8BBE1D9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23" r="29904"/>
          <a:stretch/>
        </p:blipFill>
        <p:spPr bwMode="auto">
          <a:xfrm>
            <a:off x="8524792" y="4598583"/>
            <a:ext cx="879841" cy="2259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hild standing clipart - Clip Art Library">
            <a:extLst>
              <a:ext uri="{FF2B5EF4-FFF2-40B4-BE49-F238E27FC236}">
                <a16:creationId xmlns:a16="http://schemas.microsoft.com/office/drawing/2014/main" id="{6D364FB6-380B-4045-B820-E67B452B09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2213" y="5124529"/>
            <a:ext cx="879841" cy="1631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hild clipart boy, Child boy Transparent FREE for download on  WebStockReview 2021">
            <a:extLst>
              <a:ext uri="{FF2B5EF4-FFF2-40B4-BE49-F238E27FC236}">
                <a16:creationId xmlns:a16="http://schemas.microsoft.com/office/drawing/2014/main" id="{2E9C87CB-A3EB-4BA1-B374-E3F70946B3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1179" y="5218174"/>
            <a:ext cx="720563" cy="1464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A09AE88A-8E32-4C93-BA37-536A1EFA4E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5227" y="4598583"/>
            <a:ext cx="1045952" cy="2157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EF5D272-C770-4DCA-A14D-7C3FC6ABEF8B}"/>
              </a:ext>
            </a:extLst>
          </p:cNvPr>
          <p:cNvSpPr txBox="1"/>
          <p:nvPr/>
        </p:nvSpPr>
        <p:spPr>
          <a:xfrm>
            <a:off x="3022209" y="-71230"/>
            <a:ext cx="61475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/>
              <a:t>Comparing Length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454" y="70209"/>
            <a:ext cx="1299108" cy="96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8546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318A0D6-75DF-49AA-BB21-DFB8246D480F}"/>
              </a:ext>
            </a:extLst>
          </p:cNvPr>
          <p:cNvSpPr txBox="1"/>
          <p:nvPr/>
        </p:nvSpPr>
        <p:spPr>
          <a:xfrm>
            <a:off x="346898" y="185298"/>
            <a:ext cx="4805996" cy="14014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Challenge!</a:t>
            </a:r>
          </a:p>
        </p:txBody>
      </p:sp>
      <p:pic>
        <p:nvPicPr>
          <p:cNvPr id="1026" name="Picture 2" descr="Trophy Store Gold Well Done Medal award, 5 cm, Free Ribbon, Free engraving  up to 45 letters AM1182.01: Amazon.co.uk: Sports &amp; Outdoors">
            <a:extLst>
              <a:ext uri="{FF2B5EF4-FFF2-40B4-BE49-F238E27FC236}">
                <a16:creationId xmlns:a16="http://schemas.microsoft.com/office/drawing/2014/main" id="{2D9305EB-4C1C-4E8C-B387-332C2BDF4B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28" r="1175" b="3"/>
          <a:stretch/>
        </p:blipFill>
        <p:spPr bwMode="auto">
          <a:xfrm>
            <a:off x="1" y="1946365"/>
            <a:ext cx="4276451" cy="4921109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740472" y="185298"/>
            <a:ext cx="2484116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If you are working on a computer, insert a text box to type your answer.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3AF2D15-2B1C-4D8F-897D-AE4A6BEAB451}"/>
              </a:ext>
            </a:extLst>
          </p:cNvPr>
          <p:cNvCxnSpPr>
            <a:cxnSpLocks/>
          </p:cNvCxnSpPr>
          <p:nvPr/>
        </p:nvCxnSpPr>
        <p:spPr>
          <a:xfrm flipV="1">
            <a:off x="4376580" y="6273478"/>
            <a:ext cx="7342904" cy="411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1847" y="1802481"/>
            <a:ext cx="6612370" cy="35142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454" y="70209"/>
            <a:ext cx="1299108" cy="96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9163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947A6C7-372F-40F1-B98F-29ED30462BA9}"/>
              </a:ext>
            </a:extLst>
          </p:cNvPr>
          <p:cNvSpPr/>
          <p:nvPr/>
        </p:nvSpPr>
        <p:spPr>
          <a:xfrm>
            <a:off x="1141122" y="556591"/>
            <a:ext cx="1018612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Well done for your hard work today!</a:t>
            </a:r>
          </a:p>
          <a:p>
            <a:pPr algn="ctr"/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8434" name="Picture 2">
            <a:extLst>
              <a:ext uri="{FF2B5EF4-FFF2-40B4-BE49-F238E27FC236}">
                <a16:creationId xmlns:a16="http://schemas.microsoft.com/office/drawing/2014/main" id="{824485AA-765F-45AF-9367-E143BBEF4A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630" y="1922827"/>
            <a:ext cx="1838739" cy="1838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1DA034D-D00C-4536-8B51-C6434F7FE87D}"/>
              </a:ext>
            </a:extLst>
          </p:cNvPr>
          <p:cNvSpPr txBox="1"/>
          <p:nvPr/>
        </p:nvSpPr>
        <p:spPr>
          <a:xfrm>
            <a:off x="1141122" y="4498609"/>
            <a:ext cx="96740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Could any completed work / photographic evidence of completed work please be sent to </a:t>
            </a:r>
            <a:r>
              <a:rPr lang="en-GB" sz="2400" dirty="0">
                <a:hlinkClick r:id="rId3"/>
              </a:rPr>
              <a:t>Pioneerspupils@gmail.com</a:t>
            </a:r>
            <a:r>
              <a:rPr lang="en-GB" sz="2400" dirty="0"/>
              <a:t> or submitted into the drop box at school.</a:t>
            </a:r>
          </a:p>
          <a:p>
            <a:pPr algn="ctr"/>
            <a:endParaRPr lang="en-GB" sz="2400" dirty="0"/>
          </a:p>
          <a:p>
            <a:pPr algn="ctr"/>
            <a:r>
              <a:rPr lang="en-GB" sz="2400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8401626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76" y="5987219"/>
            <a:ext cx="588390" cy="5883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9471" y="5905850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864066" y="6033803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Subject</a:t>
            </a:r>
            <a:r>
              <a:rPr lang="en-GB" dirty="0"/>
              <a:t>: </a:t>
            </a:r>
            <a:r>
              <a:rPr lang="en-GB" sz="2400" dirty="0"/>
              <a:t>Maths 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189471" y="164755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273361" y="222475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Date</a:t>
            </a:r>
            <a:r>
              <a:rPr lang="en-GB" dirty="0"/>
              <a:t>: </a:t>
            </a:r>
            <a:r>
              <a:rPr lang="en-GB" sz="3200" dirty="0"/>
              <a:t>02.02.21</a:t>
            </a:r>
            <a:r>
              <a:rPr lang="en-GB" dirty="0"/>
              <a:t>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093" y="1728060"/>
            <a:ext cx="2219325" cy="11049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69871" y="2835982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635485" y="2832960"/>
            <a:ext cx="104295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L.O. To be able to measure lengths using non-standard units.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1657" y="5940593"/>
            <a:ext cx="759101" cy="6816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98" y="5980303"/>
            <a:ext cx="588390" cy="58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4243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7175" y="180975"/>
            <a:ext cx="11696700" cy="64579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" y="271459"/>
            <a:ext cx="771525" cy="7715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864320" y="100310"/>
            <a:ext cx="64824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Pre-recorded Teaching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862" y="3318918"/>
            <a:ext cx="4098916" cy="22247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23950" y="1201783"/>
            <a:ext cx="995335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Access the online teaching video below that will support you to complete the work in this lesson. This video will act as a support but all of the work can still be successfully understood &amp; completed using paper-based versions of this pack. If you need further support to understand / complete work then please contact school via e-mail or telephone.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hlinkClick r:id="rId4"/>
          </p:cNvPr>
          <p:cNvSpPr/>
          <p:nvPr/>
        </p:nvSpPr>
        <p:spPr>
          <a:xfrm>
            <a:off x="6226203" y="3299574"/>
            <a:ext cx="4415246" cy="141078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Play Video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63491" y="5543653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1" dirty="0"/>
              <a:t>https://classroom.thenational.academy/lessons/to-measure-lengths-using-non-standard-units-part-1-64v30t?step=1&amp;activity=video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50322" y="5034478"/>
            <a:ext cx="3315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Or copy and paste the below link</a:t>
            </a:r>
          </a:p>
        </p:txBody>
      </p:sp>
    </p:spTree>
    <p:extLst>
      <p:ext uri="{BB962C8B-B14F-4D97-AF65-F5344CB8AC3E}">
        <p14:creationId xmlns:p14="http://schemas.microsoft.com/office/powerpoint/2010/main" val="9927672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46187E2-2389-4E6F-9EDC-42902E7091AF}"/>
              </a:ext>
            </a:extLst>
          </p:cNvPr>
          <p:cNvSpPr txBox="1"/>
          <p:nvPr/>
        </p:nvSpPr>
        <p:spPr>
          <a:xfrm>
            <a:off x="3022209" y="0"/>
            <a:ext cx="614758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/>
              <a:t>Recap: Comparing Length</a:t>
            </a:r>
          </a:p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5" name="Picture 6" descr="giraffe clipart png - Clip Art Library">
            <a:extLst>
              <a:ext uri="{FF2B5EF4-FFF2-40B4-BE49-F238E27FC236}">
                <a16:creationId xmlns:a16="http://schemas.microsoft.com/office/drawing/2014/main" id="{F0B31C55-6BE0-4949-B276-0ACAF8371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199" y="1781082"/>
            <a:ext cx="2555994" cy="3462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Download Monkey Sweet Clipart Png - Monkey Clipart - Full Size PNG Image -  PNGkit">
            <a:extLst>
              <a:ext uri="{FF2B5EF4-FFF2-40B4-BE49-F238E27FC236}">
                <a16:creationId xmlns:a16="http://schemas.microsoft.com/office/drawing/2014/main" id="{D0315348-8CAE-4F80-A015-E5751E46C3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2193" y="3659908"/>
            <a:ext cx="1267603" cy="1490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7205F50-E5A9-4DC8-A373-008C95AD07DB}"/>
              </a:ext>
            </a:extLst>
          </p:cNvPr>
          <p:cNvSpPr txBox="1"/>
          <p:nvPr/>
        </p:nvSpPr>
        <p:spPr>
          <a:xfrm>
            <a:off x="0" y="5839037"/>
            <a:ext cx="52894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The monkey is  ___________ than the giraffe.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6B096AC9-48C2-4FDF-B64D-2D87B0E150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89588">
            <a:off x="7472251" y="3499521"/>
            <a:ext cx="1963927" cy="172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>
            <a:extLst>
              <a:ext uri="{FF2B5EF4-FFF2-40B4-BE49-F238E27FC236}">
                <a16:creationId xmlns:a16="http://schemas.microsoft.com/office/drawing/2014/main" id="{20641BC9-10F9-434A-822E-EE1F1AD06F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663730">
            <a:off x="7721675" y="3312869"/>
            <a:ext cx="2570850" cy="2885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7205F50-E5A9-4DC8-A373-008C95AD07DB}"/>
              </a:ext>
            </a:extLst>
          </p:cNvPr>
          <p:cNvSpPr txBox="1"/>
          <p:nvPr/>
        </p:nvSpPr>
        <p:spPr>
          <a:xfrm>
            <a:off x="6902548" y="5839036"/>
            <a:ext cx="52894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The green pencil is  ___________ than the red pencil.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D9F09E1-2338-4239-9CD9-A1EAA641E313}"/>
              </a:ext>
            </a:extLst>
          </p:cNvPr>
          <p:cNvSpPr txBox="1"/>
          <p:nvPr/>
        </p:nvSpPr>
        <p:spPr>
          <a:xfrm>
            <a:off x="702696" y="1288318"/>
            <a:ext cx="107866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Task 1: Can you complete the sentences to compare the length of the objects?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454" y="70209"/>
            <a:ext cx="1299108" cy="96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954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76" y="5987219"/>
            <a:ext cx="588390" cy="5883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9471" y="5905850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864066" y="6033803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Subject</a:t>
            </a:r>
            <a:r>
              <a:rPr lang="en-GB" dirty="0"/>
              <a:t>: </a:t>
            </a:r>
            <a:r>
              <a:rPr lang="en-GB" sz="2400" dirty="0"/>
              <a:t>Maths 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189471" y="164755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273361" y="222475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Date</a:t>
            </a:r>
            <a:r>
              <a:rPr lang="en-GB" dirty="0"/>
              <a:t>: </a:t>
            </a:r>
            <a:r>
              <a:rPr lang="en-GB" sz="3200" dirty="0"/>
              <a:t>01.02.21</a:t>
            </a:r>
            <a:r>
              <a:rPr lang="en-GB" dirty="0"/>
              <a:t>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093" y="1728060"/>
            <a:ext cx="2219325" cy="11049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69871" y="2835982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635485" y="2832960"/>
            <a:ext cx="104295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L.O. To be able to compare lengths and heights of objects.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1657" y="5940593"/>
            <a:ext cx="759101" cy="6816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98" y="5980303"/>
            <a:ext cx="588390" cy="58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1692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46187E2-2389-4E6F-9EDC-42902E7091AF}"/>
              </a:ext>
            </a:extLst>
          </p:cNvPr>
          <p:cNvSpPr txBox="1"/>
          <p:nvPr/>
        </p:nvSpPr>
        <p:spPr>
          <a:xfrm>
            <a:off x="3022209" y="0"/>
            <a:ext cx="61475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/>
              <a:t>Measuring Objects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9F09E1-2338-4239-9CD9-A1EAA641E313}"/>
              </a:ext>
            </a:extLst>
          </p:cNvPr>
          <p:cNvSpPr txBox="1"/>
          <p:nvPr/>
        </p:nvSpPr>
        <p:spPr>
          <a:xfrm>
            <a:off x="534572" y="692092"/>
            <a:ext cx="107866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Today we are going to measure objects using our hands!</a:t>
            </a:r>
          </a:p>
          <a:p>
            <a:pPr algn="ctr"/>
            <a:r>
              <a:rPr lang="en-GB" sz="2800" dirty="0"/>
              <a:t>To measure something means to find out how long or tall something is.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9F09E1-2338-4239-9CD9-A1EAA641E313}"/>
              </a:ext>
            </a:extLst>
          </p:cNvPr>
          <p:cNvSpPr txBox="1"/>
          <p:nvPr/>
        </p:nvSpPr>
        <p:spPr>
          <a:xfrm>
            <a:off x="0" y="2956252"/>
            <a:ext cx="10786607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Can you find 3 objects which are longer than your hand?</a:t>
            </a:r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r>
              <a:rPr lang="en-GB" sz="2400" dirty="0"/>
              <a:t>Can you find 3 objects which are shorter than your hand?</a:t>
            </a:r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r>
              <a:rPr lang="en-GB" sz="1600" dirty="0"/>
              <a:t>Can you write what you have found or take pictures of them to show us?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9F09E1-2338-4239-9CD9-A1EAA641E313}"/>
              </a:ext>
            </a:extLst>
          </p:cNvPr>
          <p:cNvSpPr txBox="1"/>
          <p:nvPr/>
        </p:nvSpPr>
        <p:spPr>
          <a:xfrm>
            <a:off x="0" y="0"/>
            <a:ext cx="11418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Task 2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00879" y="4243948"/>
            <a:ext cx="1372697" cy="17658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55169" y="2888435"/>
            <a:ext cx="1245710" cy="323758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946589" y="4816194"/>
            <a:ext cx="806636" cy="11936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454" y="70209"/>
            <a:ext cx="1299108" cy="96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0929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46187E2-2389-4E6F-9EDC-42902E7091AF}"/>
              </a:ext>
            </a:extLst>
          </p:cNvPr>
          <p:cNvSpPr txBox="1"/>
          <p:nvPr/>
        </p:nvSpPr>
        <p:spPr>
          <a:xfrm>
            <a:off x="3022209" y="0"/>
            <a:ext cx="61475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/>
              <a:t>Measuring Objects</a:t>
            </a:r>
          </a:p>
        </p:txBody>
      </p:sp>
      <p:pic>
        <p:nvPicPr>
          <p:cNvPr id="3" name="Picture 4" descr="Roku | Roku United Kingdom">
            <a:extLst>
              <a:ext uri="{FF2B5EF4-FFF2-40B4-BE49-F238E27FC236}">
                <a16:creationId xmlns:a16="http://schemas.microsoft.com/office/drawing/2014/main" id="{B702B8E6-4F0C-469E-8C5E-90C8ECBDDE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35" y="2068945"/>
            <a:ext cx="6997376" cy="4664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14317" y="5181600"/>
            <a:ext cx="773052" cy="9944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14317" y="4200468"/>
            <a:ext cx="773052" cy="99447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14317" y="3205989"/>
            <a:ext cx="773052" cy="99447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14317" y="2224857"/>
            <a:ext cx="773052" cy="99447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447E600-F7ED-4B07-A76A-CACFAE616A6E}"/>
              </a:ext>
            </a:extLst>
          </p:cNvPr>
          <p:cNvSpPr txBox="1"/>
          <p:nvPr/>
        </p:nvSpPr>
        <p:spPr>
          <a:xfrm>
            <a:off x="7883236" y="1849792"/>
            <a:ext cx="40992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I have used my hands to measure how tall the TV is.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47E600-F7ED-4B07-A76A-CACFAE616A6E}"/>
              </a:ext>
            </a:extLst>
          </p:cNvPr>
          <p:cNvSpPr txBox="1"/>
          <p:nvPr/>
        </p:nvSpPr>
        <p:spPr>
          <a:xfrm>
            <a:off x="7883236" y="3230540"/>
            <a:ext cx="4099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The TV is about 4 hands tall!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7533126" y="2680789"/>
            <a:ext cx="397504" cy="60274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C447E600-F7ED-4B07-A76A-CACFAE616A6E}"/>
              </a:ext>
            </a:extLst>
          </p:cNvPr>
          <p:cNvSpPr txBox="1"/>
          <p:nvPr/>
        </p:nvSpPr>
        <p:spPr>
          <a:xfrm>
            <a:off x="8146473" y="5209707"/>
            <a:ext cx="37390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Make sure the hands start at the bottom of the object and all hands are touching.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6614318" y="6206302"/>
            <a:ext cx="1532155" cy="20373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9451" y="52712"/>
            <a:ext cx="1318460" cy="97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4774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46187E2-2389-4E6F-9EDC-42902E7091AF}"/>
              </a:ext>
            </a:extLst>
          </p:cNvPr>
          <p:cNvSpPr txBox="1"/>
          <p:nvPr/>
        </p:nvSpPr>
        <p:spPr>
          <a:xfrm>
            <a:off x="3022209" y="-128935"/>
            <a:ext cx="614758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/>
              <a:t>Measuring Objects</a:t>
            </a:r>
          </a:p>
          <a:p>
            <a:pPr algn="ctr"/>
            <a:endParaRPr lang="en-GB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68868" y="5828145"/>
            <a:ext cx="773052" cy="9944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68868" y="4847013"/>
            <a:ext cx="773052" cy="99447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68868" y="3852534"/>
            <a:ext cx="773052" cy="99447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68868" y="2871402"/>
            <a:ext cx="773052" cy="99447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447E600-F7ED-4B07-A76A-CACFAE616A6E}"/>
              </a:ext>
            </a:extLst>
          </p:cNvPr>
          <p:cNvSpPr txBox="1"/>
          <p:nvPr/>
        </p:nvSpPr>
        <p:spPr>
          <a:xfrm>
            <a:off x="3927175" y="2879252"/>
            <a:ext cx="40992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I have used my hands to measure how tall the lamp is.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47E600-F7ED-4B07-A76A-CACFAE616A6E}"/>
              </a:ext>
            </a:extLst>
          </p:cNvPr>
          <p:cNvSpPr txBox="1"/>
          <p:nvPr/>
        </p:nvSpPr>
        <p:spPr>
          <a:xfrm>
            <a:off x="3686169" y="4730323"/>
            <a:ext cx="48196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The lamp is about ______ hands tall!</a:t>
            </a:r>
          </a:p>
        </p:txBody>
      </p:sp>
      <p:cxnSp>
        <p:nvCxnSpPr>
          <p:cNvPr id="14" name="Straight Arrow Connector 13"/>
          <p:cNvCxnSpPr>
            <a:stCxn id="11" idx="1"/>
          </p:cNvCxnSpPr>
          <p:nvPr/>
        </p:nvCxnSpPr>
        <p:spPr>
          <a:xfrm flipH="1">
            <a:off x="3022209" y="3294751"/>
            <a:ext cx="904966" cy="41549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Picture 2" descr="Eglo 98552 Cannafesca 1 Light Floor Lamp Brown/Wood">
            <a:extLst>
              <a:ext uri="{FF2B5EF4-FFF2-40B4-BE49-F238E27FC236}">
                <a16:creationId xmlns:a16="http://schemas.microsoft.com/office/drawing/2014/main" id="{9E98ADE8-DED5-41A0-AAB2-4C0BC6E8B1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55" r="38376"/>
          <a:stretch/>
        </p:blipFill>
        <p:spPr bwMode="auto">
          <a:xfrm>
            <a:off x="330853" y="292819"/>
            <a:ext cx="1627118" cy="7146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68868" y="1890270"/>
            <a:ext cx="773052" cy="9944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68868" y="909138"/>
            <a:ext cx="773052" cy="99447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D9F09E1-2338-4239-9CD9-A1EAA641E313}"/>
              </a:ext>
            </a:extLst>
          </p:cNvPr>
          <p:cNvSpPr txBox="1"/>
          <p:nvPr/>
        </p:nvSpPr>
        <p:spPr>
          <a:xfrm>
            <a:off x="2151500" y="1428605"/>
            <a:ext cx="107866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Task 3: Can you complete the sentence to tell me how tall the lamp is?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4818" y="143620"/>
            <a:ext cx="1334461" cy="990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4932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46187E2-2389-4E6F-9EDC-42902E7091AF}"/>
              </a:ext>
            </a:extLst>
          </p:cNvPr>
          <p:cNvSpPr txBox="1"/>
          <p:nvPr/>
        </p:nvSpPr>
        <p:spPr>
          <a:xfrm>
            <a:off x="3022209" y="-128935"/>
            <a:ext cx="614758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/>
              <a:t>Measuring Objects</a:t>
            </a:r>
          </a:p>
          <a:p>
            <a:pPr algn="ctr"/>
            <a:r>
              <a:rPr lang="en-GB" sz="4400" dirty="0"/>
              <a:t>Your turn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9F09E1-2338-4239-9CD9-A1EAA641E313}"/>
              </a:ext>
            </a:extLst>
          </p:cNvPr>
          <p:cNvSpPr txBox="1"/>
          <p:nvPr/>
        </p:nvSpPr>
        <p:spPr>
          <a:xfrm>
            <a:off x="483414" y="1273790"/>
            <a:ext cx="107866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Task 4: Can you have a look around your house and measure things with your hands?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9F09E1-2338-4239-9CD9-A1EAA641E313}"/>
              </a:ext>
            </a:extLst>
          </p:cNvPr>
          <p:cNvSpPr txBox="1"/>
          <p:nvPr/>
        </p:nvSpPr>
        <p:spPr>
          <a:xfrm>
            <a:off x="77013" y="2492398"/>
            <a:ext cx="10786607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Use this example sentence to help you when measuring with your hands</a:t>
            </a:r>
          </a:p>
          <a:p>
            <a:endParaRPr lang="en-GB" sz="2400" dirty="0"/>
          </a:p>
          <a:p>
            <a:endParaRPr lang="en-GB" sz="2400" dirty="0"/>
          </a:p>
          <a:p>
            <a:r>
              <a:rPr lang="en-GB" sz="2400" dirty="0"/>
              <a:t>The (object) is _____ hands tall.</a:t>
            </a:r>
          </a:p>
          <a:p>
            <a:endParaRPr lang="en-GB" sz="2400" dirty="0"/>
          </a:p>
          <a:p>
            <a:r>
              <a:rPr lang="en-GB" sz="2400" dirty="0"/>
              <a:t>Or</a:t>
            </a:r>
          </a:p>
          <a:p>
            <a:endParaRPr lang="en-GB" sz="2400" dirty="0"/>
          </a:p>
          <a:p>
            <a:r>
              <a:rPr lang="en-GB" sz="2400" dirty="0"/>
              <a:t>The (object) is _____ hands long.</a:t>
            </a:r>
          </a:p>
          <a:p>
            <a:endParaRPr lang="en-GB" sz="2400" dirty="0"/>
          </a:p>
          <a:p>
            <a:endParaRPr lang="en-GB" dirty="0"/>
          </a:p>
          <a:p>
            <a:r>
              <a:rPr lang="en-GB" dirty="0"/>
              <a:t>Can you write some examples to show us what you have measured.</a:t>
            </a:r>
          </a:p>
          <a:p>
            <a:endParaRPr lang="en-GB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67194" y="4515622"/>
            <a:ext cx="1596426" cy="20536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454" y="70209"/>
            <a:ext cx="1299108" cy="96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8895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46187E2-2389-4E6F-9EDC-42902E7091AF}"/>
              </a:ext>
            </a:extLst>
          </p:cNvPr>
          <p:cNvSpPr txBox="1"/>
          <p:nvPr/>
        </p:nvSpPr>
        <p:spPr>
          <a:xfrm>
            <a:off x="3022209" y="-128935"/>
            <a:ext cx="61475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/>
              <a:t>Measuring Objects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9F09E1-2338-4239-9CD9-A1EAA641E313}"/>
              </a:ext>
            </a:extLst>
          </p:cNvPr>
          <p:cNvSpPr txBox="1"/>
          <p:nvPr/>
        </p:nvSpPr>
        <p:spPr>
          <a:xfrm>
            <a:off x="-172720" y="1236386"/>
            <a:ext cx="12537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300" dirty="0"/>
              <a:t>This time I’m going to </a:t>
            </a:r>
            <a:r>
              <a:rPr lang="en-GB" sz="2300" b="1" dirty="0"/>
              <a:t>estimate </a:t>
            </a:r>
            <a:r>
              <a:rPr lang="en-GB" sz="2300" dirty="0"/>
              <a:t>how tall an object is and then I’m going to measure with my hands.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94383" y="1855402"/>
            <a:ext cx="4265179" cy="4646468"/>
          </a:xfrm>
          <a:prstGeom prst="rect">
            <a:avLst/>
          </a:prstGeom>
        </p:spPr>
      </p:pic>
      <p:sp>
        <p:nvSpPr>
          <p:cNvPr id="10" name="Cloud 9"/>
          <p:cNvSpPr/>
          <p:nvPr/>
        </p:nvSpPr>
        <p:spPr>
          <a:xfrm rot="492131">
            <a:off x="7499927" y="1959913"/>
            <a:ext cx="3805381" cy="1874982"/>
          </a:xfrm>
          <a:prstGeom prst="cloud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D9F09E1-2338-4239-9CD9-A1EAA641E313}"/>
              </a:ext>
            </a:extLst>
          </p:cNvPr>
          <p:cNvSpPr txBox="1"/>
          <p:nvPr/>
        </p:nvSpPr>
        <p:spPr>
          <a:xfrm rot="369861">
            <a:off x="7790870" y="2378792"/>
            <a:ext cx="296487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300" dirty="0"/>
              <a:t>Estimate is when you think and guess!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D9F09E1-2338-4239-9CD9-A1EAA641E313}"/>
              </a:ext>
            </a:extLst>
          </p:cNvPr>
          <p:cNvSpPr txBox="1"/>
          <p:nvPr/>
        </p:nvSpPr>
        <p:spPr>
          <a:xfrm>
            <a:off x="5309062" y="4607522"/>
            <a:ext cx="574686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300" dirty="0"/>
              <a:t>I </a:t>
            </a:r>
            <a:r>
              <a:rPr lang="en-GB" sz="2300" b="1" dirty="0"/>
              <a:t>estimate</a:t>
            </a:r>
            <a:r>
              <a:rPr lang="en-GB" sz="2300" dirty="0"/>
              <a:t> that the chair will be around 6 hands tall!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9451" y="52712"/>
            <a:ext cx="1318460" cy="97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0179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46187E2-2389-4E6F-9EDC-42902E7091AF}"/>
              </a:ext>
            </a:extLst>
          </p:cNvPr>
          <p:cNvSpPr txBox="1"/>
          <p:nvPr/>
        </p:nvSpPr>
        <p:spPr>
          <a:xfrm>
            <a:off x="3022209" y="-128935"/>
            <a:ext cx="61475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/>
              <a:t>Measuring Objects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9F09E1-2338-4239-9CD9-A1EAA641E313}"/>
              </a:ext>
            </a:extLst>
          </p:cNvPr>
          <p:cNvSpPr txBox="1"/>
          <p:nvPr/>
        </p:nvSpPr>
        <p:spPr>
          <a:xfrm>
            <a:off x="-172720" y="1236386"/>
            <a:ext cx="12537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300" dirty="0"/>
              <a:t>This time I’m going to </a:t>
            </a:r>
            <a:r>
              <a:rPr lang="en-GB" sz="2300" b="1" dirty="0"/>
              <a:t>estimate </a:t>
            </a:r>
            <a:r>
              <a:rPr lang="en-GB" sz="2300" dirty="0"/>
              <a:t>how tall an object is and then I’m going to measure with my hands.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94383" y="1855402"/>
            <a:ext cx="4265179" cy="4646468"/>
          </a:xfrm>
          <a:prstGeom prst="rect">
            <a:avLst/>
          </a:prstGeom>
        </p:spPr>
      </p:pic>
      <p:sp>
        <p:nvSpPr>
          <p:cNvPr id="10" name="Cloud 9"/>
          <p:cNvSpPr/>
          <p:nvPr/>
        </p:nvSpPr>
        <p:spPr>
          <a:xfrm rot="492131">
            <a:off x="7499927" y="1959913"/>
            <a:ext cx="3805381" cy="1874982"/>
          </a:xfrm>
          <a:prstGeom prst="cloud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D9F09E1-2338-4239-9CD9-A1EAA641E313}"/>
              </a:ext>
            </a:extLst>
          </p:cNvPr>
          <p:cNvSpPr txBox="1"/>
          <p:nvPr/>
        </p:nvSpPr>
        <p:spPr>
          <a:xfrm rot="369861">
            <a:off x="7790870" y="2378792"/>
            <a:ext cx="296487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300" dirty="0"/>
              <a:t>Estimate is when you think and guess!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D9F09E1-2338-4239-9CD9-A1EAA641E313}"/>
              </a:ext>
            </a:extLst>
          </p:cNvPr>
          <p:cNvSpPr txBox="1"/>
          <p:nvPr/>
        </p:nvSpPr>
        <p:spPr>
          <a:xfrm>
            <a:off x="6526552" y="4096756"/>
            <a:ext cx="478443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300" dirty="0"/>
              <a:t>Nearly! I estimated that the chair was around 6 hands tall but when I measured it was actually around 4 hands tall.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45599" y="4950691"/>
            <a:ext cx="773052" cy="99447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45599" y="3969559"/>
            <a:ext cx="773052" cy="99447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45599" y="2975080"/>
            <a:ext cx="773052" cy="99447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45599" y="1993948"/>
            <a:ext cx="773052" cy="99447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D9F09E1-2338-4239-9CD9-A1EAA641E313}"/>
              </a:ext>
            </a:extLst>
          </p:cNvPr>
          <p:cNvSpPr txBox="1"/>
          <p:nvPr/>
        </p:nvSpPr>
        <p:spPr>
          <a:xfrm>
            <a:off x="6777573" y="6365734"/>
            <a:ext cx="478443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300" dirty="0"/>
              <a:t>I’ve made sure all hands are touching.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9451" y="52712"/>
            <a:ext cx="1318460" cy="97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6605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46187E2-2389-4E6F-9EDC-42902E7091AF}"/>
              </a:ext>
            </a:extLst>
          </p:cNvPr>
          <p:cNvSpPr txBox="1"/>
          <p:nvPr/>
        </p:nvSpPr>
        <p:spPr>
          <a:xfrm>
            <a:off x="3022209" y="-128935"/>
            <a:ext cx="61475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/>
              <a:t>Measuring Objects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9F09E1-2338-4239-9CD9-A1EAA641E313}"/>
              </a:ext>
            </a:extLst>
          </p:cNvPr>
          <p:cNvSpPr txBox="1"/>
          <p:nvPr/>
        </p:nvSpPr>
        <p:spPr>
          <a:xfrm>
            <a:off x="-172720" y="1236386"/>
            <a:ext cx="1253744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300" dirty="0"/>
              <a:t>Task 5: Can you </a:t>
            </a:r>
            <a:r>
              <a:rPr lang="en-GB" sz="2300" b="1" dirty="0"/>
              <a:t>estimate </a:t>
            </a:r>
            <a:r>
              <a:rPr lang="en-GB" sz="2300" dirty="0"/>
              <a:t>how tall this object is before we work it out with our hands?</a:t>
            </a:r>
          </a:p>
        </p:txBody>
      </p:sp>
      <p:sp>
        <p:nvSpPr>
          <p:cNvPr id="4" name="Cloud 3"/>
          <p:cNvSpPr/>
          <p:nvPr/>
        </p:nvSpPr>
        <p:spPr>
          <a:xfrm rot="492131">
            <a:off x="7499927" y="1959913"/>
            <a:ext cx="3805381" cy="1874982"/>
          </a:xfrm>
          <a:prstGeom prst="cloud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9F09E1-2338-4239-9CD9-A1EAA641E313}"/>
              </a:ext>
            </a:extLst>
          </p:cNvPr>
          <p:cNvSpPr txBox="1"/>
          <p:nvPr/>
        </p:nvSpPr>
        <p:spPr>
          <a:xfrm rot="369861">
            <a:off x="7790870" y="2378792"/>
            <a:ext cx="296487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300" dirty="0"/>
              <a:t>Estimate is when you think and guess!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4007" y="2221920"/>
            <a:ext cx="4203862" cy="463608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D9F09E1-2338-4239-9CD9-A1EAA641E313}"/>
              </a:ext>
            </a:extLst>
          </p:cNvPr>
          <p:cNvSpPr txBox="1"/>
          <p:nvPr/>
        </p:nvSpPr>
        <p:spPr>
          <a:xfrm>
            <a:off x="5832058" y="4954946"/>
            <a:ext cx="495808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300" dirty="0"/>
              <a:t>I </a:t>
            </a:r>
            <a:r>
              <a:rPr lang="en-GB" sz="2300" b="1" dirty="0"/>
              <a:t>estimate </a:t>
            </a:r>
            <a:r>
              <a:rPr lang="en-GB" sz="2300" dirty="0"/>
              <a:t>it is _______ hands tall.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4818" y="143620"/>
            <a:ext cx="1334461" cy="990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3466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04959" y="5863521"/>
            <a:ext cx="773052" cy="99447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04959" y="4882389"/>
            <a:ext cx="773052" cy="9944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04959" y="3887910"/>
            <a:ext cx="773052" cy="9944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46071" y="2910805"/>
            <a:ext cx="773052" cy="9944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46071" y="1929673"/>
            <a:ext cx="773052" cy="9944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4007" y="2221920"/>
            <a:ext cx="4203862" cy="463608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46187E2-2389-4E6F-9EDC-42902E7091AF}"/>
              </a:ext>
            </a:extLst>
          </p:cNvPr>
          <p:cNvSpPr txBox="1"/>
          <p:nvPr/>
        </p:nvSpPr>
        <p:spPr>
          <a:xfrm>
            <a:off x="3022209" y="-128935"/>
            <a:ext cx="61475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/>
              <a:t>Measuring Objects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9F09E1-2338-4239-9CD9-A1EAA641E313}"/>
              </a:ext>
            </a:extLst>
          </p:cNvPr>
          <p:cNvSpPr txBox="1"/>
          <p:nvPr/>
        </p:nvSpPr>
        <p:spPr>
          <a:xfrm>
            <a:off x="-172720" y="1236386"/>
            <a:ext cx="1253744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300" dirty="0"/>
              <a:t>Task 6: Now, count how many hands tall it is.</a:t>
            </a:r>
          </a:p>
        </p:txBody>
      </p:sp>
      <p:sp>
        <p:nvSpPr>
          <p:cNvPr id="10" name="Cloud 9"/>
          <p:cNvSpPr/>
          <p:nvPr/>
        </p:nvSpPr>
        <p:spPr>
          <a:xfrm rot="492131">
            <a:off x="7499927" y="1959913"/>
            <a:ext cx="3805381" cy="1874982"/>
          </a:xfrm>
          <a:prstGeom prst="cloud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D9F09E1-2338-4239-9CD9-A1EAA641E313}"/>
              </a:ext>
            </a:extLst>
          </p:cNvPr>
          <p:cNvSpPr txBox="1"/>
          <p:nvPr/>
        </p:nvSpPr>
        <p:spPr>
          <a:xfrm rot="369861">
            <a:off x="7790870" y="2378792"/>
            <a:ext cx="296487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300" dirty="0"/>
              <a:t>Estimate is when you think and guess!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D9F09E1-2338-4239-9CD9-A1EAA641E313}"/>
              </a:ext>
            </a:extLst>
          </p:cNvPr>
          <p:cNvSpPr txBox="1"/>
          <p:nvPr/>
        </p:nvSpPr>
        <p:spPr>
          <a:xfrm>
            <a:off x="6461514" y="4898138"/>
            <a:ext cx="495808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300" dirty="0"/>
              <a:t>Were you right?</a:t>
            </a:r>
          </a:p>
          <a:p>
            <a:pPr algn="ctr"/>
            <a:endParaRPr lang="en-GB" sz="2300" dirty="0"/>
          </a:p>
          <a:p>
            <a:pPr algn="ctr"/>
            <a:r>
              <a:rPr lang="en-GB" sz="2300" dirty="0"/>
              <a:t>It is _______ hands tall.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4818" y="143620"/>
            <a:ext cx="1334461" cy="990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7711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46187E2-2389-4E6F-9EDC-42902E7091AF}"/>
              </a:ext>
            </a:extLst>
          </p:cNvPr>
          <p:cNvSpPr txBox="1"/>
          <p:nvPr/>
        </p:nvSpPr>
        <p:spPr>
          <a:xfrm>
            <a:off x="3022209" y="-128935"/>
            <a:ext cx="61475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/>
              <a:t>Measuring Objects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9F09E1-2338-4239-9CD9-A1EAA641E313}"/>
              </a:ext>
            </a:extLst>
          </p:cNvPr>
          <p:cNvSpPr txBox="1"/>
          <p:nvPr/>
        </p:nvSpPr>
        <p:spPr>
          <a:xfrm>
            <a:off x="605334" y="1324748"/>
            <a:ext cx="107866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Task 7: Now look for different objects in your house. Estimate how many hands long/tall they will be and then measure with your hands!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9F09E1-2338-4239-9CD9-A1EAA641E313}"/>
              </a:ext>
            </a:extLst>
          </p:cNvPr>
          <p:cNvSpPr txBox="1"/>
          <p:nvPr/>
        </p:nvSpPr>
        <p:spPr>
          <a:xfrm>
            <a:off x="198933" y="2670437"/>
            <a:ext cx="10786607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Use this example sentence to help you when measuring with your hands</a:t>
            </a:r>
          </a:p>
          <a:p>
            <a:endParaRPr lang="en-GB" sz="2400" dirty="0"/>
          </a:p>
          <a:p>
            <a:endParaRPr lang="en-GB" sz="2400" dirty="0"/>
          </a:p>
          <a:p>
            <a:r>
              <a:rPr lang="en-GB" sz="2400" dirty="0"/>
              <a:t>The (object) is _____ hands tall.</a:t>
            </a:r>
          </a:p>
          <a:p>
            <a:endParaRPr lang="en-GB" sz="2400" dirty="0"/>
          </a:p>
          <a:p>
            <a:endParaRPr lang="en-GB" sz="2400" dirty="0"/>
          </a:p>
          <a:p>
            <a:endParaRPr lang="en-GB" dirty="0"/>
          </a:p>
          <a:p>
            <a:r>
              <a:rPr lang="en-GB" dirty="0"/>
              <a:t>Can you write some examples to show us what you have measured.</a:t>
            </a:r>
          </a:p>
          <a:p>
            <a:endParaRPr lang="en-GB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47E600-F7ED-4B07-A76A-CACFAE616A6E}"/>
              </a:ext>
            </a:extLst>
          </p:cNvPr>
          <p:cNvSpPr txBox="1"/>
          <p:nvPr/>
        </p:nvSpPr>
        <p:spPr>
          <a:xfrm>
            <a:off x="7833850" y="4544743"/>
            <a:ext cx="37390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Make sure the hands start at the bottom of the object and all hands are touching.</a:t>
            </a:r>
          </a:p>
        </p:txBody>
      </p:sp>
      <p:sp>
        <p:nvSpPr>
          <p:cNvPr id="3" name="Cloud 2"/>
          <p:cNvSpPr/>
          <p:nvPr/>
        </p:nvSpPr>
        <p:spPr>
          <a:xfrm rot="225060">
            <a:off x="7213099" y="4132907"/>
            <a:ext cx="4980510" cy="2199247"/>
          </a:xfrm>
          <a:prstGeom prst="clou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454" y="70209"/>
            <a:ext cx="1299108" cy="96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9313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A5D847F-5F0F-4869-B7AC-49C3953088A6}"/>
              </a:ext>
            </a:extLst>
          </p:cNvPr>
          <p:cNvSpPr txBox="1"/>
          <p:nvPr/>
        </p:nvSpPr>
        <p:spPr>
          <a:xfrm>
            <a:off x="0" y="0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/>
              <a:t>Challenge!</a:t>
            </a:r>
          </a:p>
        </p:txBody>
      </p:sp>
      <p:pic>
        <p:nvPicPr>
          <p:cNvPr id="7" name="Picture 2" descr="Trophy Store Gold Well Done Medal award, 5 cm, Free Ribbon, Free engraving  up to 45 letters AM1182.01: Amazon.co.uk: Sports &amp; Outdoors">
            <a:extLst>
              <a:ext uri="{FF2B5EF4-FFF2-40B4-BE49-F238E27FC236}">
                <a16:creationId xmlns:a16="http://schemas.microsoft.com/office/drawing/2014/main" id="{671E78DA-444E-4A61-9926-B13B1E87DA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28" r="1175" b="3"/>
          <a:stretch/>
        </p:blipFill>
        <p:spPr bwMode="auto">
          <a:xfrm>
            <a:off x="-1" y="40135"/>
            <a:ext cx="1944687" cy="2237843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5474" y="951466"/>
            <a:ext cx="7123835" cy="392230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415636" y="5768960"/>
            <a:ext cx="11212946" cy="776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4050145" y="6311171"/>
            <a:ext cx="40917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(Look at how the sticks are spaced out)</a:t>
            </a:r>
          </a:p>
        </p:txBody>
      </p:sp>
      <p:sp>
        <p:nvSpPr>
          <p:cNvPr id="9" name="Rectangle 8"/>
          <p:cNvSpPr/>
          <p:nvPr/>
        </p:nvSpPr>
        <p:spPr>
          <a:xfrm>
            <a:off x="332510" y="2745980"/>
            <a:ext cx="26970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This time they haven’t measured with their hands, they have measured with lolly sticks.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454" y="70209"/>
            <a:ext cx="1299108" cy="96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5211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9570" y="200025"/>
            <a:ext cx="11696700" cy="64579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" y="271459"/>
            <a:ext cx="771525" cy="7715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864320" y="100310"/>
            <a:ext cx="64824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Pre-recorded Teaching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862" y="3318918"/>
            <a:ext cx="4098916" cy="22247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23950" y="1201783"/>
            <a:ext cx="995335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ysClr val="windowText" lastClr="000000"/>
                </a:solidFill>
              </a:rPr>
              <a:t>Access the online teaching video below that will support you to complete the work in this lesson. This video will act as a support but all of the work can still be successfully understood &amp; completed using paper-based versions of this pack. If you need further support to understand / complete work then please contact school via e-mail or telephone.</a:t>
            </a:r>
            <a:endParaRPr lang="en-GB" sz="2400" dirty="0">
              <a:solidFill>
                <a:sysClr val="windowText" lastClr="000000"/>
              </a:solidFill>
            </a:endParaRPr>
          </a:p>
        </p:txBody>
      </p:sp>
      <p:sp>
        <p:nvSpPr>
          <p:cNvPr id="5" name="Rectangle 4">
            <a:hlinkClick r:id="rId4"/>
          </p:cNvPr>
          <p:cNvSpPr/>
          <p:nvPr/>
        </p:nvSpPr>
        <p:spPr>
          <a:xfrm>
            <a:off x="6100626" y="3318918"/>
            <a:ext cx="4415246" cy="141078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Play Video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5377543" y="5638333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1" dirty="0"/>
              <a:t>https://classroom.thenational.academy/lessons/to-compare-lengths-and-heights-of-objects-6wrpce?step=1&amp;activity=video</a:t>
            </a:r>
          </a:p>
          <a:p>
            <a:endParaRPr lang="en-GB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650322" y="5034478"/>
            <a:ext cx="3315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Or copy and paste the below link</a:t>
            </a:r>
          </a:p>
        </p:txBody>
      </p:sp>
    </p:spTree>
    <p:extLst>
      <p:ext uri="{BB962C8B-B14F-4D97-AF65-F5344CB8AC3E}">
        <p14:creationId xmlns:p14="http://schemas.microsoft.com/office/powerpoint/2010/main" val="12386502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947A6C7-372F-40F1-B98F-29ED30462BA9}"/>
              </a:ext>
            </a:extLst>
          </p:cNvPr>
          <p:cNvSpPr/>
          <p:nvPr/>
        </p:nvSpPr>
        <p:spPr>
          <a:xfrm>
            <a:off x="1141122" y="556591"/>
            <a:ext cx="1018612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Well done for your hard work today!</a:t>
            </a:r>
          </a:p>
          <a:p>
            <a:pPr algn="ctr"/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8434" name="Picture 2">
            <a:extLst>
              <a:ext uri="{FF2B5EF4-FFF2-40B4-BE49-F238E27FC236}">
                <a16:creationId xmlns:a16="http://schemas.microsoft.com/office/drawing/2014/main" id="{824485AA-765F-45AF-9367-E143BBEF4A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630" y="1922827"/>
            <a:ext cx="1838739" cy="1838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1DA034D-D00C-4536-8B51-C6434F7FE87D}"/>
              </a:ext>
            </a:extLst>
          </p:cNvPr>
          <p:cNvSpPr txBox="1"/>
          <p:nvPr/>
        </p:nvSpPr>
        <p:spPr>
          <a:xfrm>
            <a:off x="1141122" y="4498609"/>
            <a:ext cx="96740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Could any completed work / photographic evidence of completed work please be sent to </a:t>
            </a:r>
            <a:r>
              <a:rPr lang="en-GB" sz="2400" dirty="0">
                <a:hlinkClick r:id="rId3"/>
              </a:rPr>
              <a:t>Pioneerspupils@gmail.com</a:t>
            </a:r>
            <a:r>
              <a:rPr lang="en-GB" sz="2400" dirty="0"/>
              <a:t> or submitted into the drop box at school.</a:t>
            </a:r>
          </a:p>
          <a:p>
            <a:pPr algn="ctr"/>
            <a:endParaRPr lang="en-GB" sz="2400" dirty="0"/>
          </a:p>
          <a:p>
            <a:pPr algn="ctr"/>
            <a:r>
              <a:rPr lang="en-GB" sz="2400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6810526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76" y="5987219"/>
            <a:ext cx="588390" cy="5883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9471" y="5905850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864066" y="6033803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Subject</a:t>
            </a:r>
            <a:r>
              <a:rPr lang="en-GB" dirty="0"/>
              <a:t>: </a:t>
            </a:r>
            <a:r>
              <a:rPr lang="en-GB" sz="2400" dirty="0"/>
              <a:t>Maths 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189471" y="164755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273361" y="222475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Date</a:t>
            </a:r>
            <a:r>
              <a:rPr lang="en-GB" dirty="0"/>
              <a:t>: </a:t>
            </a:r>
            <a:r>
              <a:rPr lang="en-GB" sz="3200" dirty="0"/>
              <a:t>03.02.21</a:t>
            </a:r>
            <a:r>
              <a:rPr lang="en-GB" dirty="0"/>
              <a:t>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093" y="1728060"/>
            <a:ext cx="2219325" cy="11049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69871" y="2835982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635485" y="2832960"/>
            <a:ext cx="104295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L.O. To be able to measure lengths using non-standard units.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1657" y="5940593"/>
            <a:ext cx="759101" cy="6816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98" y="5980303"/>
            <a:ext cx="588390" cy="58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8279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7175" y="180975"/>
            <a:ext cx="11696700" cy="64579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" y="271459"/>
            <a:ext cx="771525" cy="7715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864320" y="100310"/>
            <a:ext cx="64824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Pre-recorded Teaching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862" y="3318918"/>
            <a:ext cx="4098916" cy="22247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23950" y="1201783"/>
            <a:ext cx="995335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Access the online teaching video below that will support you to complete the work in this lesson. This video will act as a support but all of the work can still be successfully understood &amp; completed using paper-based versions of this pack. If you need further support to understand / complete work then please contact school via e-mail or telephone.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hlinkClick r:id="rId5"/>
          </p:cNvPr>
          <p:cNvSpPr/>
          <p:nvPr/>
        </p:nvSpPr>
        <p:spPr>
          <a:xfrm>
            <a:off x="6226203" y="3020496"/>
            <a:ext cx="4415246" cy="141078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Play Video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89600" y="5497883"/>
            <a:ext cx="5994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https://classroom.thenational.academy/lessons/to-measure-lengths-using-non-standard-units-part-2-6ngkac?step=1&amp;activity=video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50322" y="5034478"/>
            <a:ext cx="3315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Or copy and paste the below link</a:t>
            </a:r>
          </a:p>
        </p:txBody>
      </p:sp>
    </p:spTree>
    <p:extLst>
      <p:ext uri="{BB962C8B-B14F-4D97-AF65-F5344CB8AC3E}">
        <p14:creationId xmlns:p14="http://schemas.microsoft.com/office/powerpoint/2010/main" val="40845680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46187E2-2389-4E6F-9EDC-42902E7091AF}"/>
              </a:ext>
            </a:extLst>
          </p:cNvPr>
          <p:cNvSpPr txBox="1"/>
          <p:nvPr/>
        </p:nvSpPr>
        <p:spPr>
          <a:xfrm>
            <a:off x="3022209" y="0"/>
            <a:ext cx="61475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/>
              <a:t>Recap: Measuring length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9F09E1-2338-4239-9CD9-A1EAA641E313}"/>
              </a:ext>
            </a:extLst>
          </p:cNvPr>
          <p:cNvSpPr txBox="1"/>
          <p:nvPr/>
        </p:nvSpPr>
        <p:spPr>
          <a:xfrm>
            <a:off x="702696" y="1288318"/>
            <a:ext cx="107866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Task 1: Can you complete the sentence to tell me how tall the chair is.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76800" y="4560853"/>
            <a:ext cx="773052" cy="9944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76800" y="3597095"/>
            <a:ext cx="773052" cy="9944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76800" y="2602616"/>
            <a:ext cx="773052" cy="99447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2427253"/>
            <a:ext cx="4876800" cy="42672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447E600-F7ED-4B07-A76A-CACFAE616A6E}"/>
              </a:ext>
            </a:extLst>
          </p:cNvPr>
          <p:cNvSpPr txBox="1"/>
          <p:nvPr/>
        </p:nvSpPr>
        <p:spPr>
          <a:xfrm>
            <a:off x="6355478" y="4560853"/>
            <a:ext cx="48196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The chair is about ______ hands tall!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454" y="70209"/>
            <a:ext cx="1299108" cy="96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7829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46187E2-2389-4E6F-9EDC-42902E7091AF}"/>
              </a:ext>
            </a:extLst>
          </p:cNvPr>
          <p:cNvSpPr txBox="1"/>
          <p:nvPr/>
        </p:nvSpPr>
        <p:spPr>
          <a:xfrm>
            <a:off x="3022209" y="0"/>
            <a:ext cx="61475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/>
              <a:t>Measuring Objects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9F09E1-2338-4239-9CD9-A1EAA641E313}"/>
              </a:ext>
            </a:extLst>
          </p:cNvPr>
          <p:cNvSpPr txBox="1"/>
          <p:nvPr/>
        </p:nvSpPr>
        <p:spPr>
          <a:xfrm>
            <a:off x="0" y="582992"/>
            <a:ext cx="107866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Yesterday we measured objects with our hands. Today we are going to measure with objects!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9F09E1-2338-4239-9CD9-A1EAA641E313}"/>
              </a:ext>
            </a:extLst>
          </p:cNvPr>
          <p:cNvSpPr txBox="1"/>
          <p:nvPr/>
        </p:nvSpPr>
        <p:spPr>
          <a:xfrm>
            <a:off x="534572" y="2338291"/>
            <a:ext cx="107866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In school, we might have measured objects with cubes, but because you don’t have cubes could you use coins which are the same size?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7008" y="3856759"/>
            <a:ext cx="2095500" cy="28575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42045" y="6243781"/>
            <a:ext cx="299027" cy="29902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39167" y="5944754"/>
            <a:ext cx="299027" cy="299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39166" y="5662573"/>
            <a:ext cx="299027" cy="29902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39166" y="5363546"/>
            <a:ext cx="299027" cy="2990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36288" y="5064519"/>
            <a:ext cx="299027" cy="29902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36287" y="4782338"/>
            <a:ext cx="299027" cy="2990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39165" y="4500157"/>
            <a:ext cx="299027" cy="29902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36287" y="4201130"/>
            <a:ext cx="299027" cy="29902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36286" y="3918949"/>
            <a:ext cx="299027" cy="29902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447E600-F7ED-4B07-A76A-CACFAE616A6E}"/>
              </a:ext>
            </a:extLst>
          </p:cNvPr>
          <p:cNvSpPr txBox="1"/>
          <p:nvPr/>
        </p:nvSpPr>
        <p:spPr>
          <a:xfrm>
            <a:off x="4434314" y="4350643"/>
            <a:ext cx="32965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I have used 1ps to measure the length of a cereal box. </a:t>
            </a:r>
          </a:p>
          <a:p>
            <a:endParaRPr lang="en-GB" sz="2000" dirty="0"/>
          </a:p>
          <a:p>
            <a:r>
              <a:rPr lang="en-GB" sz="2000" dirty="0"/>
              <a:t>I have made sure they are the same coins and they are lined up on top of each other. 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3205018" y="5285509"/>
            <a:ext cx="1034473" cy="52657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loud 21"/>
          <p:cNvSpPr/>
          <p:nvPr/>
        </p:nvSpPr>
        <p:spPr>
          <a:xfrm>
            <a:off x="8118763" y="3856759"/>
            <a:ext cx="3842328" cy="2617932"/>
          </a:xfrm>
          <a:prstGeom prst="cloud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447E600-F7ED-4B07-A76A-CACFAE616A6E}"/>
              </a:ext>
            </a:extLst>
          </p:cNvPr>
          <p:cNvSpPr txBox="1"/>
          <p:nvPr/>
        </p:nvSpPr>
        <p:spPr>
          <a:xfrm>
            <a:off x="8761550" y="4500157"/>
            <a:ext cx="27931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You can use any object, as long as they’re all the same size!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9451" y="52712"/>
            <a:ext cx="1318460" cy="97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959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46187E2-2389-4E6F-9EDC-42902E7091AF}"/>
              </a:ext>
            </a:extLst>
          </p:cNvPr>
          <p:cNvSpPr txBox="1"/>
          <p:nvPr/>
        </p:nvSpPr>
        <p:spPr>
          <a:xfrm>
            <a:off x="3022209" y="0"/>
            <a:ext cx="61475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/>
              <a:t>Measuring Objects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37878" r="39962"/>
          <a:stretch/>
        </p:blipFill>
        <p:spPr>
          <a:xfrm>
            <a:off x="1200727" y="1323110"/>
            <a:ext cx="1080654" cy="48768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25205" y="5266932"/>
            <a:ext cx="477969" cy="47796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25206" y="4798199"/>
            <a:ext cx="477969" cy="47796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25207" y="4320230"/>
            <a:ext cx="477969" cy="47796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32525" y="3842261"/>
            <a:ext cx="477969" cy="47796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25208" y="3364292"/>
            <a:ext cx="477969" cy="47796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25208" y="2886323"/>
            <a:ext cx="477969" cy="47796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32526" y="2408354"/>
            <a:ext cx="477969" cy="47796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25209" y="1930385"/>
            <a:ext cx="477969" cy="47796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32527" y="1452416"/>
            <a:ext cx="477969" cy="477969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25204" y="5735665"/>
            <a:ext cx="477969" cy="477969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C447E600-F7ED-4B07-A76A-CACFAE616A6E}"/>
              </a:ext>
            </a:extLst>
          </p:cNvPr>
          <p:cNvSpPr txBox="1"/>
          <p:nvPr/>
        </p:nvSpPr>
        <p:spPr>
          <a:xfrm>
            <a:off x="4242196" y="1671683"/>
            <a:ext cx="730510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I have used coins (1ps) to measure the length of a fork.</a:t>
            </a:r>
          </a:p>
          <a:p>
            <a:endParaRPr lang="en-GB" sz="2800" dirty="0"/>
          </a:p>
          <a:p>
            <a:r>
              <a:rPr lang="en-GB" sz="2800" dirty="0"/>
              <a:t>I counted how many coins are used to measure the fork.</a:t>
            </a:r>
          </a:p>
          <a:p>
            <a:endParaRPr lang="en-GB" sz="2800" dirty="0"/>
          </a:p>
          <a:p>
            <a:r>
              <a:rPr lang="en-GB" sz="2800" b="1" dirty="0"/>
              <a:t>The fork is around 10 coins tall. </a:t>
            </a:r>
          </a:p>
          <a:p>
            <a:endParaRPr lang="en-GB" sz="2800" dirty="0"/>
          </a:p>
          <a:p>
            <a:endParaRPr lang="en-GB" sz="2800" dirty="0"/>
          </a:p>
        </p:txBody>
      </p:sp>
      <p:cxnSp>
        <p:nvCxnSpPr>
          <p:cNvPr id="34" name="Straight Arrow Connector 33"/>
          <p:cNvCxnSpPr/>
          <p:nvPr/>
        </p:nvCxnSpPr>
        <p:spPr>
          <a:xfrm flipH="1">
            <a:off x="3022209" y="2483934"/>
            <a:ext cx="1034473" cy="52657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9451" y="52712"/>
            <a:ext cx="1318460" cy="97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6842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1000+ Free Book Clipart Images You Can Download Right Now">
            <a:extLst>
              <a:ext uri="{FF2B5EF4-FFF2-40B4-BE49-F238E27FC236}">
                <a16:creationId xmlns:a16="http://schemas.microsoft.com/office/drawing/2014/main" id="{0EB107F7-FE58-43AB-AA20-AA5BB924EB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42" y="953702"/>
            <a:ext cx="6088559" cy="6088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46187E2-2389-4E6F-9EDC-42902E7091AF}"/>
              </a:ext>
            </a:extLst>
          </p:cNvPr>
          <p:cNvSpPr txBox="1"/>
          <p:nvPr/>
        </p:nvSpPr>
        <p:spPr>
          <a:xfrm>
            <a:off x="2514209" y="-57352"/>
            <a:ext cx="61475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/>
              <a:t>Measuring Objects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5587" y="5904298"/>
            <a:ext cx="477969" cy="477969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C447E600-F7ED-4B07-A76A-CACFAE616A6E}"/>
              </a:ext>
            </a:extLst>
          </p:cNvPr>
          <p:cNvSpPr txBox="1"/>
          <p:nvPr/>
        </p:nvSpPr>
        <p:spPr>
          <a:xfrm>
            <a:off x="774317" y="711685"/>
            <a:ext cx="9599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Task 2: Complete the sentence to tell me how long the book is?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25EB2B6-3055-40EE-84AB-E9544029657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3556" y="5904297"/>
            <a:ext cx="477969" cy="47796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5187042-E6CD-40B2-AEB6-57BF272B9DF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51525" y="5904297"/>
            <a:ext cx="477969" cy="47796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D1BE611-49FB-4532-B436-E0F39E821B9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29494" y="5904296"/>
            <a:ext cx="477969" cy="47796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BFA71CA-1C11-485D-A62C-0C84F40336F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75784" y="5904298"/>
            <a:ext cx="477969" cy="47796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0486DD3-6037-4A1E-818D-3E635990DC3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53753" y="5904297"/>
            <a:ext cx="477969" cy="47796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0EFABE7C-F23B-4837-A0DF-9F96911312A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31722" y="5904297"/>
            <a:ext cx="477969" cy="47796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DABCEE76-EEED-463F-864C-FC76458CD65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09691" y="5904296"/>
            <a:ext cx="477969" cy="47796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FFA1A74B-2C26-465E-83E7-B21787865FD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68719" y="5904298"/>
            <a:ext cx="477969" cy="477969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F2ACA977-4357-492E-986F-C69CDA0D077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46688" y="5904297"/>
            <a:ext cx="477969" cy="47796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6685747C-9354-4AB0-9C25-680599261FA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24657" y="5904297"/>
            <a:ext cx="477969" cy="477969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A7E9C088-62E5-4C45-BF04-F48E345D50F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02626" y="5904296"/>
            <a:ext cx="477969" cy="477969"/>
          </a:xfrm>
          <a:prstGeom prst="rect">
            <a:avLst/>
          </a:prstGeom>
        </p:spPr>
      </p:pic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8B72C6F4-B75B-4AA4-8833-36F076A495C7}"/>
              </a:ext>
            </a:extLst>
          </p:cNvPr>
          <p:cNvCxnSpPr/>
          <p:nvPr/>
        </p:nvCxnSpPr>
        <p:spPr>
          <a:xfrm flipH="1">
            <a:off x="6215001" y="5379399"/>
            <a:ext cx="1034473" cy="52657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CE152E74-C060-4B43-853C-B8CF8E0F4A44}"/>
              </a:ext>
            </a:extLst>
          </p:cNvPr>
          <p:cNvSpPr txBox="1"/>
          <p:nvPr/>
        </p:nvSpPr>
        <p:spPr>
          <a:xfrm>
            <a:off x="6096001" y="3226640"/>
            <a:ext cx="5805268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I have used coins (1ps) to measure the length of the book.</a:t>
            </a:r>
          </a:p>
          <a:p>
            <a:endParaRPr lang="en-GB" sz="2400" b="1" dirty="0"/>
          </a:p>
          <a:p>
            <a:r>
              <a:rPr lang="en-GB" sz="2400" dirty="0"/>
              <a:t>The book is ____ coins long.</a:t>
            </a:r>
          </a:p>
          <a:p>
            <a:endParaRPr lang="en-GB" sz="2800" dirty="0"/>
          </a:p>
          <a:p>
            <a:endParaRPr lang="en-GB" sz="2800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4818" y="143620"/>
            <a:ext cx="1334461" cy="990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75264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46187E2-2389-4E6F-9EDC-42902E7091AF}"/>
              </a:ext>
            </a:extLst>
          </p:cNvPr>
          <p:cNvSpPr txBox="1"/>
          <p:nvPr/>
        </p:nvSpPr>
        <p:spPr>
          <a:xfrm>
            <a:off x="3022209" y="0"/>
            <a:ext cx="61475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/>
              <a:t>Measuring Objects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447E600-F7ED-4B07-A76A-CACFAE616A6E}"/>
              </a:ext>
            </a:extLst>
          </p:cNvPr>
          <p:cNvSpPr txBox="1"/>
          <p:nvPr/>
        </p:nvSpPr>
        <p:spPr>
          <a:xfrm>
            <a:off x="85696" y="1397679"/>
            <a:ext cx="117897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Task 3: Choose objects from around your house and start measuring them with coins (or another object you have lots of)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2D59ACA-AB26-45EC-AC7C-DDE44EA6295D}"/>
              </a:ext>
            </a:extLst>
          </p:cNvPr>
          <p:cNvSpPr txBox="1"/>
          <p:nvPr/>
        </p:nvSpPr>
        <p:spPr>
          <a:xfrm>
            <a:off x="0" y="2553530"/>
            <a:ext cx="10786607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Use this example sentence to help you when measuring with coins</a:t>
            </a:r>
          </a:p>
          <a:p>
            <a:endParaRPr lang="en-GB" sz="2400" dirty="0"/>
          </a:p>
          <a:p>
            <a:endParaRPr lang="en-GB" sz="2400" dirty="0"/>
          </a:p>
          <a:p>
            <a:r>
              <a:rPr lang="en-GB" sz="2400" dirty="0"/>
              <a:t>The (object) is _____ coins tall.</a:t>
            </a:r>
          </a:p>
          <a:p>
            <a:endParaRPr lang="en-GB" sz="2400" dirty="0"/>
          </a:p>
          <a:p>
            <a:r>
              <a:rPr lang="en-GB" sz="2400" dirty="0"/>
              <a:t>Or</a:t>
            </a:r>
          </a:p>
          <a:p>
            <a:endParaRPr lang="en-GB" sz="2400" dirty="0"/>
          </a:p>
          <a:p>
            <a:r>
              <a:rPr lang="en-GB" sz="2400" dirty="0"/>
              <a:t>The (object) is _____ coins long.</a:t>
            </a:r>
          </a:p>
          <a:p>
            <a:endParaRPr lang="en-GB" sz="2400" dirty="0"/>
          </a:p>
          <a:p>
            <a:endParaRPr lang="en-GB" dirty="0"/>
          </a:p>
          <a:p>
            <a:r>
              <a:rPr lang="en-GB" dirty="0"/>
              <a:t>Can you write some examples to show us what you have measured.</a:t>
            </a:r>
          </a:p>
          <a:p>
            <a:endParaRPr lang="en-GB" sz="24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FAC3A26-28F6-4A59-8150-55AFB01CE270}"/>
              </a:ext>
            </a:extLst>
          </p:cNvPr>
          <p:cNvSpPr txBox="1"/>
          <p:nvPr/>
        </p:nvSpPr>
        <p:spPr>
          <a:xfrm>
            <a:off x="9120045" y="4242313"/>
            <a:ext cx="20459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Remember:</a:t>
            </a:r>
          </a:p>
        </p:txBody>
      </p:sp>
      <p:pic>
        <p:nvPicPr>
          <p:cNvPr id="26" name="Picture 2" descr="Clipart snow scarf, Picture #673371 clipart snow scarf">
            <a:extLst>
              <a:ext uri="{FF2B5EF4-FFF2-40B4-BE49-F238E27FC236}">
                <a16:creationId xmlns:a16="http://schemas.microsoft.com/office/drawing/2014/main" id="{15A1ECE2-AB5B-46FB-8B8C-9AC8FC23BD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46619">
            <a:off x="7720387" y="5919459"/>
            <a:ext cx="1916728" cy="805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>
            <a:extLst>
              <a:ext uri="{FF2B5EF4-FFF2-40B4-BE49-F238E27FC236}">
                <a16:creationId xmlns:a16="http://schemas.microsoft.com/office/drawing/2014/main" id="{383ECF2E-4044-47A5-947A-7B21AF6D55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3010" y="4827681"/>
            <a:ext cx="2217989" cy="1947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ED339E6F-47DE-499F-9099-C7CDC1751688}"/>
              </a:ext>
            </a:extLst>
          </p:cNvPr>
          <p:cNvSpPr txBox="1"/>
          <p:nvPr/>
        </p:nvSpPr>
        <p:spPr>
          <a:xfrm>
            <a:off x="10263425" y="6027982"/>
            <a:ext cx="7104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Tall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F5A5E4D-DD02-4129-B536-F42FF5E94333}"/>
              </a:ext>
            </a:extLst>
          </p:cNvPr>
          <p:cNvSpPr txBox="1"/>
          <p:nvPr/>
        </p:nvSpPr>
        <p:spPr>
          <a:xfrm>
            <a:off x="8459373" y="5536073"/>
            <a:ext cx="7104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Long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E562DA4-A8AD-4FD4-8844-91B7DD80D5CB}"/>
              </a:ext>
            </a:extLst>
          </p:cNvPr>
          <p:cNvCxnSpPr/>
          <p:nvPr/>
        </p:nvCxnSpPr>
        <p:spPr>
          <a:xfrm>
            <a:off x="7962314" y="5992837"/>
            <a:ext cx="1573877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F73F9B1B-2C76-48CD-A275-377A8E67F584}"/>
              </a:ext>
            </a:extLst>
          </p:cNvPr>
          <p:cNvCxnSpPr>
            <a:cxnSpLocks/>
          </p:cNvCxnSpPr>
          <p:nvPr/>
        </p:nvCxnSpPr>
        <p:spPr>
          <a:xfrm>
            <a:off x="10255348" y="4951828"/>
            <a:ext cx="0" cy="1873509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454" y="70209"/>
            <a:ext cx="1299108" cy="96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12709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46187E2-2389-4E6F-9EDC-42902E7091AF}"/>
              </a:ext>
            </a:extLst>
          </p:cNvPr>
          <p:cNvSpPr txBox="1"/>
          <p:nvPr/>
        </p:nvSpPr>
        <p:spPr>
          <a:xfrm>
            <a:off x="2714206" y="-74109"/>
            <a:ext cx="61475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/>
              <a:t>Measuring Objects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447E600-F7ED-4B07-A76A-CACFAE616A6E}"/>
              </a:ext>
            </a:extLst>
          </p:cNvPr>
          <p:cNvSpPr txBox="1"/>
          <p:nvPr/>
        </p:nvSpPr>
        <p:spPr>
          <a:xfrm>
            <a:off x="4260265" y="2600150"/>
            <a:ext cx="730510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I am going to </a:t>
            </a:r>
            <a:r>
              <a:rPr lang="en-GB" sz="2800" b="1" dirty="0"/>
              <a:t>estimate </a:t>
            </a:r>
            <a:r>
              <a:rPr lang="en-GB" sz="2800" dirty="0"/>
              <a:t>how many coins tall the bottle is.</a:t>
            </a:r>
          </a:p>
          <a:p>
            <a:endParaRPr lang="en-GB" sz="2800" dirty="0"/>
          </a:p>
          <a:p>
            <a:r>
              <a:rPr lang="en-GB" sz="2800" dirty="0"/>
              <a:t>I </a:t>
            </a:r>
            <a:r>
              <a:rPr lang="en-GB" sz="2800" b="1" dirty="0"/>
              <a:t>estimate</a:t>
            </a:r>
            <a:r>
              <a:rPr lang="en-GB" sz="2800" dirty="0"/>
              <a:t> the bottle is around 7 coins tall.</a:t>
            </a:r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r>
              <a:rPr lang="en-GB" sz="2800" dirty="0"/>
              <a:t>Lets find out if I am correct on the next slide</a:t>
            </a:r>
          </a:p>
          <a:p>
            <a:endParaRPr lang="en-GB" sz="2800" dirty="0"/>
          </a:p>
        </p:txBody>
      </p:sp>
      <p:cxnSp>
        <p:nvCxnSpPr>
          <p:cNvPr id="34" name="Straight Arrow Connector 33"/>
          <p:cNvCxnSpPr>
            <a:cxnSpLocks/>
          </p:cNvCxnSpPr>
          <p:nvPr/>
        </p:nvCxnSpPr>
        <p:spPr>
          <a:xfrm flipH="1">
            <a:off x="2245892" y="3291840"/>
            <a:ext cx="1580520" cy="92219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Free Water Bottles Cliparts, Download Free Clip Art, Free Clip Art on  Clipart Library">
            <a:extLst>
              <a:ext uri="{FF2B5EF4-FFF2-40B4-BE49-F238E27FC236}">
                <a16:creationId xmlns:a16="http://schemas.microsoft.com/office/drawing/2014/main" id="{360D74D8-26AB-4BF5-A93B-91FDE0FFE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625" y="2444881"/>
            <a:ext cx="1488267" cy="4280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02362C05-09C4-4385-96D5-FD436576ECBC}"/>
              </a:ext>
            </a:extLst>
          </p:cNvPr>
          <p:cNvSpPr txBox="1"/>
          <p:nvPr/>
        </p:nvSpPr>
        <p:spPr>
          <a:xfrm>
            <a:off x="2375724" y="597047"/>
            <a:ext cx="696678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300" b="1" dirty="0"/>
              <a:t>Remember: </a:t>
            </a:r>
          </a:p>
          <a:p>
            <a:pPr algn="ctr"/>
            <a:r>
              <a:rPr lang="en-GB" sz="2300" b="1" dirty="0"/>
              <a:t>Estimate is when you think and guess!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9451" y="52712"/>
            <a:ext cx="1318460" cy="97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87434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46187E2-2389-4E6F-9EDC-42902E7091AF}"/>
              </a:ext>
            </a:extLst>
          </p:cNvPr>
          <p:cNvSpPr txBox="1"/>
          <p:nvPr/>
        </p:nvSpPr>
        <p:spPr>
          <a:xfrm>
            <a:off x="3022209" y="0"/>
            <a:ext cx="61475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/>
              <a:t>Measuring Objects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25205" y="5266932"/>
            <a:ext cx="477969" cy="47796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25206" y="4798199"/>
            <a:ext cx="477969" cy="47796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25207" y="4320230"/>
            <a:ext cx="477969" cy="47796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32525" y="3842261"/>
            <a:ext cx="477969" cy="47796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25208" y="3364292"/>
            <a:ext cx="477969" cy="47796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25208" y="2886323"/>
            <a:ext cx="477969" cy="47796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32526" y="2408354"/>
            <a:ext cx="477969" cy="47796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25209" y="1930385"/>
            <a:ext cx="477969" cy="477969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25204" y="5735665"/>
            <a:ext cx="477969" cy="477969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C447E600-F7ED-4B07-A76A-CACFAE616A6E}"/>
              </a:ext>
            </a:extLst>
          </p:cNvPr>
          <p:cNvSpPr txBox="1"/>
          <p:nvPr/>
        </p:nvSpPr>
        <p:spPr>
          <a:xfrm>
            <a:off x="4056682" y="2379448"/>
            <a:ext cx="730510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I </a:t>
            </a:r>
            <a:r>
              <a:rPr lang="en-GB" sz="2800" b="1" dirty="0"/>
              <a:t>estimated</a:t>
            </a:r>
            <a:r>
              <a:rPr lang="en-GB" sz="2800" dirty="0"/>
              <a:t> the bottle is 7 coins tall.</a:t>
            </a:r>
          </a:p>
          <a:p>
            <a:endParaRPr lang="en-GB" sz="2800" dirty="0"/>
          </a:p>
          <a:p>
            <a:r>
              <a:rPr lang="en-GB" sz="2800" dirty="0"/>
              <a:t>Nearly! </a:t>
            </a:r>
          </a:p>
          <a:p>
            <a:endParaRPr lang="en-GB" sz="2800" dirty="0"/>
          </a:p>
          <a:p>
            <a:r>
              <a:rPr lang="en-GB" sz="2800" dirty="0"/>
              <a:t>The bottle is around </a:t>
            </a:r>
            <a:r>
              <a:rPr lang="en-GB" sz="2800" b="1" dirty="0"/>
              <a:t>9</a:t>
            </a:r>
            <a:r>
              <a:rPr lang="en-GB" sz="2800" dirty="0"/>
              <a:t> coins tall.</a:t>
            </a:r>
          </a:p>
          <a:p>
            <a:endParaRPr lang="en-GB" sz="2800" dirty="0"/>
          </a:p>
        </p:txBody>
      </p:sp>
      <p:cxnSp>
        <p:nvCxnSpPr>
          <p:cNvPr id="34" name="Straight Arrow Connector 33"/>
          <p:cNvCxnSpPr/>
          <p:nvPr/>
        </p:nvCxnSpPr>
        <p:spPr>
          <a:xfrm flipH="1">
            <a:off x="2862693" y="3101003"/>
            <a:ext cx="1034473" cy="52657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Free Water Bottles Cliparts, Download Free Clip Art, Free Clip Art on  Clipart Library">
            <a:extLst>
              <a:ext uri="{FF2B5EF4-FFF2-40B4-BE49-F238E27FC236}">
                <a16:creationId xmlns:a16="http://schemas.microsoft.com/office/drawing/2014/main" id="{360D74D8-26AB-4BF5-A93B-91FDE0FFE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630" y="2073610"/>
            <a:ext cx="1488267" cy="4280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2362C05-09C4-4385-96D5-FD436576ECBC}"/>
              </a:ext>
            </a:extLst>
          </p:cNvPr>
          <p:cNvSpPr txBox="1"/>
          <p:nvPr/>
        </p:nvSpPr>
        <p:spPr>
          <a:xfrm>
            <a:off x="2375724" y="597047"/>
            <a:ext cx="696678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300" b="1" dirty="0"/>
              <a:t>Remember: </a:t>
            </a:r>
          </a:p>
          <a:p>
            <a:pPr algn="ctr"/>
            <a:r>
              <a:rPr lang="en-GB" sz="2300" b="1" dirty="0"/>
              <a:t>Estimate is when you think and guess!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9451" y="52712"/>
            <a:ext cx="1318460" cy="97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006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lipart snow scarf, Picture #673371 clipart snow scarf">
            <a:extLst>
              <a:ext uri="{FF2B5EF4-FFF2-40B4-BE49-F238E27FC236}">
                <a16:creationId xmlns:a16="http://schemas.microsoft.com/office/drawing/2014/main" id="{22565199-B284-4294-84DC-677F9BE060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46619">
            <a:off x="5010325" y="4011624"/>
            <a:ext cx="6787628" cy="3598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12FBAA86-A327-403C-BAEB-429E11E515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4136" y="12073"/>
            <a:ext cx="4763644" cy="6845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B3E9C072-CFF3-4ABC-9A20-F066497BE14C}"/>
              </a:ext>
            </a:extLst>
          </p:cNvPr>
          <p:cNvCxnSpPr>
            <a:cxnSpLocks/>
          </p:cNvCxnSpPr>
          <p:nvPr/>
        </p:nvCxnSpPr>
        <p:spPr>
          <a:xfrm flipH="1">
            <a:off x="7841115" y="5021719"/>
            <a:ext cx="246245" cy="31003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8B47E65-9472-4AF7-AE3A-A35D349D1A02}"/>
              </a:ext>
            </a:extLst>
          </p:cNvPr>
          <p:cNvCxnSpPr>
            <a:cxnSpLocks/>
          </p:cNvCxnSpPr>
          <p:nvPr/>
        </p:nvCxnSpPr>
        <p:spPr>
          <a:xfrm flipH="1">
            <a:off x="3312160" y="2335928"/>
            <a:ext cx="557238" cy="14311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5E03DD2-98E6-4057-A25B-7B47386D06C2}"/>
              </a:ext>
            </a:extLst>
          </p:cNvPr>
          <p:cNvSpPr txBox="1"/>
          <p:nvPr/>
        </p:nvSpPr>
        <p:spPr>
          <a:xfrm>
            <a:off x="3869398" y="1532615"/>
            <a:ext cx="44039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This object stands up and goes from bottom to top, so we would say it is tall!</a:t>
            </a:r>
          </a:p>
          <a:p>
            <a:r>
              <a:rPr lang="en-GB" sz="2000" dirty="0"/>
              <a:t>When someone/something is tall, another word for length is height.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B672754-874E-419A-B140-97967C4CB2D3}"/>
              </a:ext>
            </a:extLst>
          </p:cNvPr>
          <p:cNvSpPr txBox="1"/>
          <p:nvPr/>
        </p:nvSpPr>
        <p:spPr>
          <a:xfrm>
            <a:off x="6727483" y="4291996"/>
            <a:ext cx="44039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This object lies flat and goes from left to right, so we would say it is long!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CCF7B4A-113F-4060-9E28-DEA03B3F6EEE}"/>
              </a:ext>
            </a:extLst>
          </p:cNvPr>
          <p:cNvSpPr txBox="1"/>
          <p:nvPr/>
        </p:nvSpPr>
        <p:spPr>
          <a:xfrm>
            <a:off x="5140179" y="-16792"/>
            <a:ext cx="25579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Long &amp; Tall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9451" y="12072"/>
            <a:ext cx="1318460" cy="97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97878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46187E2-2389-4E6F-9EDC-42902E7091AF}"/>
              </a:ext>
            </a:extLst>
          </p:cNvPr>
          <p:cNvSpPr txBox="1"/>
          <p:nvPr/>
        </p:nvSpPr>
        <p:spPr>
          <a:xfrm>
            <a:off x="3022209" y="0"/>
            <a:ext cx="61475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/>
              <a:t>Measuring Objects</a:t>
            </a:r>
          </a:p>
        </p:txBody>
      </p:sp>
      <p:pic>
        <p:nvPicPr>
          <p:cNvPr id="5122" name="Picture 2" descr="Best hair brushes for fine, thick and dry hair | The Independent">
            <a:extLst>
              <a:ext uri="{FF2B5EF4-FFF2-40B4-BE49-F238E27FC236}">
                <a16:creationId xmlns:a16="http://schemas.microsoft.com/office/drawing/2014/main" id="{BA902477-A461-48EB-993A-AE004E42FA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92" r="36999"/>
          <a:stretch/>
        </p:blipFill>
        <p:spPr bwMode="auto">
          <a:xfrm rot="5400000">
            <a:off x="1885071" y="1229280"/>
            <a:ext cx="2325858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3F6A61EE-A03E-432B-B3D5-335AD8DC4DFB}"/>
              </a:ext>
            </a:extLst>
          </p:cNvPr>
          <p:cNvSpPr txBox="1"/>
          <p:nvPr/>
        </p:nvSpPr>
        <p:spPr>
          <a:xfrm>
            <a:off x="-436662" y="2028140"/>
            <a:ext cx="1253744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300" dirty="0"/>
              <a:t>Task 4: Can you </a:t>
            </a:r>
            <a:r>
              <a:rPr lang="en-GB" sz="2300" b="1" dirty="0"/>
              <a:t>estimate </a:t>
            </a:r>
            <a:r>
              <a:rPr lang="en-GB" sz="2300" dirty="0"/>
              <a:t>how long the hairbrush is before we work it out with coins?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9CE3AF1-7247-43FB-8AFF-3479A7A9C889}"/>
              </a:ext>
            </a:extLst>
          </p:cNvPr>
          <p:cNvSpPr txBox="1"/>
          <p:nvPr/>
        </p:nvSpPr>
        <p:spPr>
          <a:xfrm>
            <a:off x="6363099" y="4446338"/>
            <a:ext cx="495808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300" dirty="0"/>
              <a:t>I </a:t>
            </a:r>
            <a:r>
              <a:rPr lang="en-GB" sz="2300" b="1" dirty="0"/>
              <a:t>estimate </a:t>
            </a:r>
            <a:r>
              <a:rPr lang="en-GB" sz="2300" dirty="0"/>
              <a:t>it is _______ coins long.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2362C05-09C4-4385-96D5-FD436576ECBC}"/>
              </a:ext>
            </a:extLst>
          </p:cNvPr>
          <p:cNvSpPr txBox="1"/>
          <p:nvPr/>
        </p:nvSpPr>
        <p:spPr>
          <a:xfrm>
            <a:off x="2375724" y="597047"/>
            <a:ext cx="696678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300" b="1" dirty="0"/>
              <a:t>Remember: </a:t>
            </a:r>
          </a:p>
          <a:p>
            <a:pPr algn="ctr"/>
            <a:r>
              <a:rPr lang="en-GB" sz="2300" b="1" dirty="0"/>
              <a:t>Estimate is when you think and guess!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4818" y="143620"/>
            <a:ext cx="1334461" cy="990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89840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46187E2-2389-4E6F-9EDC-42902E7091AF}"/>
              </a:ext>
            </a:extLst>
          </p:cNvPr>
          <p:cNvSpPr txBox="1"/>
          <p:nvPr/>
        </p:nvSpPr>
        <p:spPr>
          <a:xfrm>
            <a:off x="3022209" y="0"/>
            <a:ext cx="61475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/>
              <a:t>Measuring Objects</a:t>
            </a:r>
          </a:p>
        </p:txBody>
      </p:sp>
      <p:pic>
        <p:nvPicPr>
          <p:cNvPr id="5122" name="Picture 2" descr="Best hair brushes for fine, thick and dry hair | The Independent">
            <a:extLst>
              <a:ext uri="{FF2B5EF4-FFF2-40B4-BE49-F238E27FC236}">
                <a16:creationId xmlns:a16="http://schemas.microsoft.com/office/drawing/2014/main" id="{BA902477-A461-48EB-993A-AE004E42FA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92" r="36999"/>
          <a:stretch/>
        </p:blipFill>
        <p:spPr bwMode="auto">
          <a:xfrm rot="5400000">
            <a:off x="1885071" y="1229280"/>
            <a:ext cx="2325858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ED10C91-8E7A-42F0-AC5D-95D0D846298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6775" y="5402267"/>
            <a:ext cx="477969" cy="47796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5B25433-F2DC-4776-8C54-BCC29B4C39D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4744" y="5402266"/>
            <a:ext cx="477969" cy="47796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1B30E5D-DA5D-419B-9371-C62A02B1144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2713" y="5402266"/>
            <a:ext cx="477969" cy="47796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A3AC4C7-7FCB-404C-A41B-329545A70DE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60682" y="5402265"/>
            <a:ext cx="477969" cy="47796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C35403C8-A6B1-48FA-8512-D296BFE3584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06972" y="5402267"/>
            <a:ext cx="477969" cy="47796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3049C668-7F85-4410-BDAF-B247892AEFD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84941" y="5402266"/>
            <a:ext cx="477969" cy="47796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8279A2FF-040D-47F4-A525-8672A193A4C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62910" y="5402266"/>
            <a:ext cx="477969" cy="47796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B4CB5DE9-0B76-447A-B42A-67D741E37D2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40879" y="5402265"/>
            <a:ext cx="477969" cy="477969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89E22CF-7C28-4837-8C3A-CAFE0B35CD8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99907" y="5402267"/>
            <a:ext cx="477969" cy="47796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2CADCFFC-0607-40E4-AFF0-8B38F383BAD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77876" y="5402263"/>
            <a:ext cx="477969" cy="477969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17CE576E-3FC5-429C-B533-29EB804FDF8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36904" y="5402265"/>
            <a:ext cx="477969" cy="477969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AD420B07-0455-4E23-B7BE-0512F27CAFF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52755" y="5402261"/>
            <a:ext cx="477969" cy="477969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B6813F8B-5FDB-4D9F-819C-4BD19F4EFBE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11783" y="5402263"/>
            <a:ext cx="477969" cy="477969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72003178-3954-4DF7-8AC0-8AD614F4EF5D}"/>
              </a:ext>
            </a:extLst>
          </p:cNvPr>
          <p:cNvSpPr txBox="1"/>
          <p:nvPr/>
        </p:nvSpPr>
        <p:spPr>
          <a:xfrm>
            <a:off x="-437996" y="1907404"/>
            <a:ext cx="1253744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300" dirty="0"/>
              <a:t>Task 5: Count how many coins have been used to measure the hairbrush.</a:t>
            </a:r>
          </a:p>
          <a:p>
            <a:pPr algn="ctr"/>
            <a:endParaRPr lang="en-GB" sz="2300" dirty="0"/>
          </a:p>
          <a:p>
            <a:pPr algn="ctr"/>
            <a:r>
              <a:rPr lang="en-GB" sz="2300" dirty="0"/>
              <a:t>Was your estimation correct?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5A3BC46-662E-4B47-AF8E-20CC29775707}"/>
              </a:ext>
            </a:extLst>
          </p:cNvPr>
          <p:cNvSpPr txBox="1"/>
          <p:nvPr/>
        </p:nvSpPr>
        <p:spPr>
          <a:xfrm>
            <a:off x="6560047" y="4277279"/>
            <a:ext cx="495808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300" dirty="0"/>
              <a:t>The hairbrush is _______ coins long.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74C5748-C44C-49DF-A923-BAD38701D8DD}"/>
              </a:ext>
            </a:extLst>
          </p:cNvPr>
          <p:cNvCxnSpPr/>
          <p:nvPr/>
        </p:nvCxnSpPr>
        <p:spPr>
          <a:xfrm flipV="1">
            <a:off x="126775" y="4723555"/>
            <a:ext cx="0" cy="716654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D0B8101-D309-43CA-8762-15A897D02CFE}"/>
              </a:ext>
            </a:extLst>
          </p:cNvPr>
          <p:cNvCxnSpPr>
            <a:endCxn id="19" idx="1"/>
          </p:cNvCxnSpPr>
          <p:nvPr/>
        </p:nvCxnSpPr>
        <p:spPr>
          <a:xfrm flipH="1" flipV="1">
            <a:off x="126775" y="5641252"/>
            <a:ext cx="703219" cy="8861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9ED98368-BC0D-4F1F-B6C5-291438E72239}"/>
              </a:ext>
            </a:extLst>
          </p:cNvPr>
          <p:cNvSpPr txBox="1"/>
          <p:nvPr/>
        </p:nvSpPr>
        <p:spPr>
          <a:xfrm>
            <a:off x="694108" y="6282176"/>
            <a:ext cx="8763559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300" dirty="0"/>
              <a:t>It is really important to start measuring from the start of the object!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4818" y="143620"/>
            <a:ext cx="1334461" cy="990937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02362C05-09C4-4385-96D5-FD436576ECBC}"/>
              </a:ext>
            </a:extLst>
          </p:cNvPr>
          <p:cNvSpPr txBox="1"/>
          <p:nvPr/>
        </p:nvSpPr>
        <p:spPr>
          <a:xfrm>
            <a:off x="2375724" y="597047"/>
            <a:ext cx="696678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300" b="1" dirty="0"/>
              <a:t>Remember: </a:t>
            </a:r>
          </a:p>
          <a:p>
            <a:pPr algn="ctr"/>
            <a:r>
              <a:rPr lang="en-GB" sz="2300" b="1" dirty="0"/>
              <a:t>Estimate is when you think and guess!</a:t>
            </a:r>
          </a:p>
        </p:txBody>
      </p:sp>
    </p:spTree>
    <p:extLst>
      <p:ext uri="{BB962C8B-B14F-4D97-AF65-F5344CB8AC3E}">
        <p14:creationId xmlns:p14="http://schemas.microsoft.com/office/powerpoint/2010/main" val="21833965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6F36C52-62B2-4AA4-B116-18FAEBEF65FB}"/>
              </a:ext>
            </a:extLst>
          </p:cNvPr>
          <p:cNvSpPr txBox="1"/>
          <p:nvPr/>
        </p:nvSpPr>
        <p:spPr>
          <a:xfrm>
            <a:off x="2872508" y="-132080"/>
            <a:ext cx="61475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/>
              <a:t>Measuring Objects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D0AFD5AB-FFD6-41D3-AB12-42DB7981D0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9702178"/>
              </p:ext>
            </p:extLst>
          </p:nvPr>
        </p:nvGraphicFramePr>
        <p:xfrm>
          <a:off x="1675713" y="2779639"/>
          <a:ext cx="8127999" cy="38494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59130878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189314846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857250498"/>
                    </a:ext>
                  </a:extLst>
                </a:gridCol>
              </a:tblGrid>
              <a:tr h="641571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</a:rPr>
                        <a:t>Object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</a:rPr>
                        <a:t>Estimate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</a:rPr>
                        <a:t>Measurement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5379216"/>
                  </a:ext>
                </a:extLst>
              </a:tr>
              <a:tr h="641571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</a:rPr>
                        <a:t>Water bottle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</a:rPr>
                        <a:t>7 coins tall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</a:rPr>
                        <a:t>9 coins tall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1224494"/>
                  </a:ext>
                </a:extLst>
              </a:tr>
              <a:tr h="641571">
                <a:tc>
                  <a:txBody>
                    <a:bodyPr/>
                    <a:lstStyle/>
                    <a:p>
                      <a:endParaRPr lang="en-GB" sz="28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8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871382"/>
                  </a:ext>
                </a:extLst>
              </a:tr>
              <a:tr h="641571">
                <a:tc>
                  <a:txBody>
                    <a:bodyPr/>
                    <a:lstStyle/>
                    <a:p>
                      <a:endParaRPr lang="en-GB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438402"/>
                  </a:ext>
                </a:extLst>
              </a:tr>
              <a:tr h="641571">
                <a:tc>
                  <a:txBody>
                    <a:bodyPr/>
                    <a:lstStyle/>
                    <a:p>
                      <a:endParaRPr lang="en-GB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8866955"/>
                  </a:ext>
                </a:extLst>
              </a:tr>
              <a:tr h="641571">
                <a:tc>
                  <a:txBody>
                    <a:bodyPr/>
                    <a:lstStyle/>
                    <a:p>
                      <a:endParaRPr lang="en-GB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2911628"/>
                  </a:ext>
                </a:extLst>
              </a:tr>
            </a:tbl>
          </a:graphicData>
        </a:graphic>
      </p:graphicFrame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4100352-94C1-407B-86AC-F6F004B53CF6}"/>
              </a:ext>
            </a:extLst>
          </p:cNvPr>
          <p:cNvCxnSpPr/>
          <p:nvPr/>
        </p:nvCxnSpPr>
        <p:spPr>
          <a:xfrm flipH="1" flipV="1">
            <a:off x="9631774" y="3206359"/>
            <a:ext cx="1012874" cy="2813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D7E84FE-417F-40A3-A94A-CE6C5A4E47E5}"/>
              </a:ext>
            </a:extLst>
          </p:cNvPr>
          <p:cNvSpPr txBox="1"/>
          <p:nvPr/>
        </p:nvSpPr>
        <p:spPr>
          <a:xfrm>
            <a:off x="9803712" y="3615217"/>
            <a:ext cx="23448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Fill in this column once you have measured the objects with the coins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10969C-7699-416A-BB47-72CF274254D0}"/>
              </a:ext>
            </a:extLst>
          </p:cNvPr>
          <p:cNvSpPr txBox="1"/>
          <p:nvPr/>
        </p:nvSpPr>
        <p:spPr>
          <a:xfrm>
            <a:off x="2872508" y="472692"/>
            <a:ext cx="573440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300" b="1" dirty="0"/>
              <a:t>Remember:</a:t>
            </a:r>
          </a:p>
          <a:p>
            <a:pPr algn="ctr"/>
            <a:r>
              <a:rPr lang="en-GB" sz="2300" b="1" dirty="0"/>
              <a:t>Start measuring at the start of the object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20A63A-2A8A-4C62-81FA-E2D77B095965}"/>
              </a:ext>
            </a:extLst>
          </p:cNvPr>
          <p:cNvSpPr txBox="1"/>
          <p:nvPr/>
        </p:nvSpPr>
        <p:spPr>
          <a:xfrm>
            <a:off x="71120" y="1462184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Task 6: Choose objects from around your home. Estimate and then measure how long or tall they are using coins. Fill in the table below to record your results. I have done the first one for you.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454" y="70209"/>
            <a:ext cx="1299108" cy="96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41526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318A0D6-75DF-49AA-BB21-DFB8246D480F}"/>
              </a:ext>
            </a:extLst>
          </p:cNvPr>
          <p:cNvSpPr txBox="1"/>
          <p:nvPr/>
        </p:nvSpPr>
        <p:spPr>
          <a:xfrm>
            <a:off x="477527" y="0"/>
            <a:ext cx="4805996" cy="14014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Challenge!</a:t>
            </a:r>
          </a:p>
        </p:txBody>
      </p:sp>
      <p:pic>
        <p:nvPicPr>
          <p:cNvPr id="1026" name="Picture 2" descr="Trophy Store Gold Well Done Medal award, 5 cm, Free Ribbon, Free engraving  up to 45 letters AM1182.01: Amazon.co.uk: Sports &amp; Outdoors">
            <a:extLst>
              <a:ext uri="{FF2B5EF4-FFF2-40B4-BE49-F238E27FC236}">
                <a16:creationId xmlns:a16="http://schemas.microsoft.com/office/drawing/2014/main" id="{2D9305EB-4C1C-4E8C-B387-332C2BDF4B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28" r="1175" b="3"/>
          <a:stretch/>
        </p:blipFill>
        <p:spPr bwMode="auto">
          <a:xfrm>
            <a:off x="1" y="888273"/>
            <a:ext cx="4545873" cy="5979201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>
            <a:cxnSpLocks/>
          </p:cNvCxnSpPr>
          <p:nvPr/>
        </p:nvCxnSpPr>
        <p:spPr>
          <a:xfrm>
            <a:off x="9003323" y="1847947"/>
            <a:ext cx="3095060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9614267" y="5855063"/>
            <a:ext cx="2484116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If you are working on a computer, insert a text box to type your answer.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163A6BE-4B7C-459B-9B90-C2451D9C7C6A}"/>
              </a:ext>
            </a:extLst>
          </p:cNvPr>
          <p:cNvCxnSpPr>
            <a:cxnSpLocks/>
          </p:cNvCxnSpPr>
          <p:nvPr/>
        </p:nvCxnSpPr>
        <p:spPr>
          <a:xfrm>
            <a:off x="9003323" y="2394242"/>
            <a:ext cx="3095060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A8F45E9-A4DD-4A0D-9F88-A1F720D50537}"/>
              </a:ext>
            </a:extLst>
          </p:cNvPr>
          <p:cNvCxnSpPr>
            <a:cxnSpLocks/>
          </p:cNvCxnSpPr>
          <p:nvPr/>
        </p:nvCxnSpPr>
        <p:spPr>
          <a:xfrm>
            <a:off x="9003323" y="2940537"/>
            <a:ext cx="3095060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7EF23C1-6F00-493F-BEB3-BE47D28725EB}"/>
              </a:ext>
            </a:extLst>
          </p:cNvPr>
          <p:cNvCxnSpPr>
            <a:cxnSpLocks/>
          </p:cNvCxnSpPr>
          <p:nvPr/>
        </p:nvCxnSpPr>
        <p:spPr>
          <a:xfrm>
            <a:off x="9003323" y="3486832"/>
            <a:ext cx="3095060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BACEC8E-450D-4726-8A91-AC119DC421C8}"/>
              </a:ext>
            </a:extLst>
          </p:cNvPr>
          <p:cNvCxnSpPr>
            <a:cxnSpLocks/>
          </p:cNvCxnSpPr>
          <p:nvPr/>
        </p:nvCxnSpPr>
        <p:spPr>
          <a:xfrm>
            <a:off x="9003323" y="4033127"/>
            <a:ext cx="3095060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E476447-A5D3-4475-8889-97232CCFACE8}"/>
              </a:ext>
            </a:extLst>
          </p:cNvPr>
          <p:cNvCxnSpPr>
            <a:cxnSpLocks/>
          </p:cNvCxnSpPr>
          <p:nvPr/>
        </p:nvCxnSpPr>
        <p:spPr>
          <a:xfrm>
            <a:off x="9003323" y="4579422"/>
            <a:ext cx="3095060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E90A6AE-76DF-481E-9762-5D802E82FBF4}"/>
              </a:ext>
            </a:extLst>
          </p:cNvPr>
          <p:cNvCxnSpPr>
            <a:cxnSpLocks/>
          </p:cNvCxnSpPr>
          <p:nvPr/>
        </p:nvCxnSpPr>
        <p:spPr>
          <a:xfrm>
            <a:off x="9003323" y="5125717"/>
            <a:ext cx="3095060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64864F7-4856-4C31-8595-7A3A04FD9792}"/>
              </a:ext>
            </a:extLst>
          </p:cNvPr>
          <p:cNvCxnSpPr>
            <a:cxnSpLocks/>
          </p:cNvCxnSpPr>
          <p:nvPr/>
        </p:nvCxnSpPr>
        <p:spPr>
          <a:xfrm>
            <a:off x="9003323" y="5672012"/>
            <a:ext cx="3095060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2AE80420-56D5-4795-AD57-A8E4F11646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5943" y="714792"/>
            <a:ext cx="4002698" cy="588222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454" y="70209"/>
            <a:ext cx="1299108" cy="96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21976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947A6C7-372F-40F1-B98F-29ED30462BA9}"/>
              </a:ext>
            </a:extLst>
          </p:cNvPr>
          <p:cNvSpPr/>
          <p:nvPr/>
        </p:nvSpPr>
        <p:spPr>
          <a:xfrm>
            <a:off x="1141122" y="556591"/>
            <a:ext cx="1018612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Well done for your hard work today!</a:t>
            </a:r>
          </a:p>
          <a:p>
            <a:pPr algn="ctr"/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8434" name="Picture 2">
            <a:extLst>
              <a:ext uri="{FF2B5EF4-FFF2-40B4-BE49-F238E27FC236}">
                <a16:creationId xmlns:a16="http://schemas.microsoft.com/office/drawing/2014/main" id="{824485AA-765F-45AF-9367-E143BBEF4A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630" y="1922827"/>
            <a:ext cx="1838739" cy="1838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1DA034D-D00C-4536-8B51-C6434F7FE87D}"/>
              </a:ext>
            </a:extLst>
          </p:cNvPr>
          <p:cNvSpPr txBox="1"/>
          <p:nvPr/>
        </p:nvSpPr>
        <p:spPr>
          <a:xfrm>
            <a:off x="1141122" y="4498609"/>
            <a:ext cx="96740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Could any completed work / photographic evidence of completed work please be sent to </a:t>
            </a:r>
            <a:r>
              <a:rPr lang="en-GB" sz="2400" dirty="0">
                <a:hlinkClick r:id="rId3"/>
              </a:rPr>
              <a:t>Pioneerspupils@gmail.com</a:t>
            </a:r>
            <a:r>
              <a:rPr lang="en-GB" sz="2400" dirty="0"/>
              <a:t> or submitted into the drop box at school.</a:t>
            </a:r>
          </a:p>
          <a:p>
            <a:pPr algn="ctr"/>
            <a:endParaRPr lang="en-GB" sz="2400" dirty="0"/>
          </a:p>
          <a:p>
            <a:pPr algn="ctr"/>
            <a:r>
              <a:rPr lang="en-GB" sz="2400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93063006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76" y="5987219"/>
            <a:ext cx="588390" cy="5883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9471" y="5905850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864066" y="6033803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Subject</a:t>
            </a:r>
            <a:r>
              <a:rPr lang="en-GB" dirty="0"/>
              <a:t>: </a:t>
            </a:r>
            <a:r>
              <a:rPr lang="en-GB" sz="2400" dirty="0"/>
              <a:t>Maths 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189471" y="164755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273361" y="222475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Date: 04.02.21</a:t>
            </a:r>
            <a:r>
              <a:rPr lang="en-GB" dirty="0"/>
              <a:t>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093" y="1728060"/>
            <a:ext cx="2219325" cy="11049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69871" y="2835982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635485" y="2832960"/>
            <a:ext cx="104295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L.O. To be able to measure lengths using a ruler.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1657" y="5940593"/>
            <a:ext cx="759101" cy="6816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98" y="5980303"/>
            <a:ext cx="588390" cy="58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52035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7175" y="180975"/>
            <a:ext cx="11696700" cy="64579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" y="271459"/>
            <a:ext cx="771525" cy="7715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864320" y="100310"/>
            <a:ext cx="64824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Pre-recorded Teaching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862" y="3318918"/>
            <a:ext cx="4098916" cy="22247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23950" y="1201783"/>
            <a:ext cx="995335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Access the online teaching video below that will support you to complete the work in this lesson. This video will act as a support but all of the work can still be successfully understood &amp; completed using paper-based versions of this pack. If you need further support to understand / complete work then please contact school via e-mail or telephone.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hlinkClick r:id="rId4"/>
          </p:cNvPr>
          <p:cNvSpPr/>
          <p:nvPr/>
        </p:nvSpPr>
        <p:spPr>
          <a:xfrm>
            <a:off x="6217920" y="3779520"/>
            <a:ext cx="4415246" cy="141078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Play Video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77543" y="5819762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1" dirty="0"/>
              <a:t>https://classroom.thenational.academy/lessons/measuring-length-in-centimetres-70r6ad?step=2&amp;activity=video</a:t>
            </a:r>
          </a:p>
          <a:p>
            <a:endParaRPr lang="en-GB" b="1" dirty="0"/>
          </a:p>
        </p:txBody>
      </p:sp>
      <p:sp>
        <p:nvSpPr>
          <p:cNvPr id="9" name="Rectangle 8"/>
          <p:cNvSpPr/>
          <p:nvPr/>
        </p:nvSpPr>
        <p:spPr>
          <a:xfrm>
            <a:off x="6986146" y="526582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Or copy and paste the below link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437756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79418" y="0"/>
            <a:ext cx="84097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/>
              <a:t>Recap: Measuring Objects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50727" y="4585855"/>
            <a:ext cx="29925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9266" y="3338945"/>
            <a:ext cx="733425" cy="28090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7675202" y="3946330"/>
            <a:ext cx="3764642" cy="6386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6423" y="3460659"/>
            <a:ext cx="2904830" cy="270758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31521" y="6341061"/>
            <a:ext cx="472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The teddy bear is ____ cubes tall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74991" y="2383312"/>
            <a:ext cx="1438275" cy="376464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736081" y="6341060"/>
            <a:ext cx="4419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The bottle is _____ cubes tall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E350848-D87D-42A2-AB78-013CFC4FAC6B}"/>
              </a:ext>
            </a:extLst>
          </p:cNvPr>
          <p:cNvSpPr txBox="1"/>
          <p:nvPr/>
        </p:nvSpPr>
        <p:spPr>
          <a:xfrm>
            <a:off x="225083" y="1051208"/>
            <a:ext cx="1237956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Task 1: I have measured the objects with cubes. Can you count how many cubes tall they are?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454" y="70209"/>
            <a:ext cx="1299108" cy="96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77315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580" t="26053" r="16" b="23885"/>
          <a:stretch/>
        </p:blipFill>
        <p:spPr>
          <a:xfrm>
            <a:off x="301758" y="2478403"/>
            <a:ext cx="8657810" cy="6873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4691" y="858569"/>
            <a:ext cx="123392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Today we are going to be measuring objects using a </a:t>
            </a:r>
            <a:r>
              <a:rPr lang="en-GB" sz="2800" b="1" dirty="0"/>
              <a:t>ruler</a:t>
            </a:r>
            <a:r>
              <a:rPr lang="en-GB" sz="2800" dirty="0"/>
              <a:t>.  </a:t>
            </a:r>
          </a:p>
          <a:p>
            <a:r>
              <a:rPr lang="en-GB" sz="2800" dirty="0"/>
              <a:t>A ruler is a piece of equipment we use to measure length or to draw straight lines.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1788" y="2044328"/>
            <a:ext cx="1031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Ruler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8290" y="4235161"/>
            <a:ext cx="2355273" cy="22669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24042" y="3346738"/>
            <a:ext cx="2692103" cy="214517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959568" y="5853875"/>
            <a:ext cx="22210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Tape measure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449" y="4495175"/>
            <a:ext cx="47979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400" dirty="0"/>
              <a:t>You need a ruler to complete this lesson. If you do not have a ruler, you could use a tape measure.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78110" y="29637"/>
            <a:ext cx="82496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/>
              <a:t>Measuring objects with a ruler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9451" y="52712"/>
            <a:ext cx="1318460" cy="97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64272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1329" y="2368738"/>
            <a:ext cx="8708016" cy="445311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7419" y="769441"/>
            <a:ext cx="101211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When we measure with a ruler, we use the words ‘centimetre’ after the number. You write ‘cm’ for short!</a:t>
            </a:r>
          </a:p>
          <a:p>
            <a:endParaRPr lang="en-GB" sz="2400" dirty="0"/>
          </a:p>
          <a:p>
            <a:r>
              <a:rPr lang="en-GB" sz="2400" dirty="0"/>
              <a:t>Always put the start of your object at 0cm as shown on the picture below.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FF8199-C264-45BA-BF0D-0C16EFB2E4A8}"/>
              </a:ext>
            </a:extLst>
          </p:cNvPr>
          <p:cNvSpPr txBox="1"/>
          <p:nvPr/>
        </p:nvSpPr>
        <p:spPr>
          <a:xfrm>
            <a:off x="1641329" y="0"/>
            <a:ext cx="82496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/>
              <a:t>Measuring objects with a ruler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9451" y="52712"/>
            <a:ext cx="1318460" cy="97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495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hild standing clipart - Clip Art Library">
            <a:extLst>
              <a:ext uri="{FF2B5EF4-FFF2-40B4-BE49-F238E27FC236}">
                <a16:creationId xmlns:a16="http://schemas.microsoft.com/office/drawing/2014/main" id="{FEC6CAFF-1370-429A-B38E-12C69DBBB5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2456" y="4065270"/>
            <a:ext cx="1983544" cy="2792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1B86CF6-7DAC-474D-92BB-682D7341601A}"/>
              </a:ext>
            </a:extLst>
          </p:cNvPr>
          <p:cNvSpPr txBox="1"/>
          <p:nvPr/>
        </p:nvSpPr>
        <p:spPr>
          <a:xfrm>
            <a:off x="2876844" y="5684"/>
            <a:ext cx="61827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/>
              <a:t>Comparing Length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64E546-9638-4055-BB0A-2D7AFA7659B7}"/>
              </a:ext>
            </a:extLst>
          </p:cNvPr>
          <p:cNvSpPr txBox="1"/>
          <p:nvPr/>
        </p:nvSpPr>
        <p:spPr>
          <a:xfrm>
            <a:off x="2121873" y="801486"/>
            <a:ext cx="96269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I have put a circle around the person who is the </a:t>
            </a:r>
            <a:r>
              <a:rPr lang="en-GB" sz="2800" b="1" dirty="0"/>
              <a:t>tallest. </a:t>
            </a:r>
            <a:endParaRPr lang="en-GB" sz="2800" dirty="0"/>
          </a:p>
        </p:txBody>
      </p:sp>
      <p:pic>
        <p:nvPicPr>
          <p:cNvPr id="1026" name="Picture 2" descr="Free Woman Cliparts, Download Free Clip Art, Free Clip Art on Clipart  Library">
            <a:extLst>
              <a:ext uri="{FF2B5EF4-FFF2-40B4-BE49-F238E27FC236}">
                <a16:creationId xmlns:a16="http://schemas.microsoft.com/office/drawing/2014/main" id="{610618ED-162B-4AC7-A28D-2FEC0343FA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8219" y="2419644"/>
            <a:ext cx="1699058" cy="4438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E1F63AF5-2C3C-4641-B99E-690802496225}"/>
              </a:ext>
            </a:extLst>
          </p:cNvPr>
          <p:cNvSpPr/>
          <p:nvPr/>
        </p:nvSpPr>
        <p:spPr>
          <a:xfrm>
            <a:off x="5469594" y="2194560"/>
            <a:ext cx="2696308" cy="4717143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4537" y="57189"/>
            <a:ext cx="1318460" cy="97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43415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n Arrow 3"/>
          <p:cNvSpPr/>
          <p:nvPr/>
        </p:nvSpPr>
        <p:spPr>
          <a:xfrm>
            <a:off x="170944" y="4237371"/>
            <a:ext cx="221673" cy="678873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Down Arrow 4"/>
          <p:cNvSpPr/>
          <p:nvPr/>
        </p:nvSpPr>
        <p:spPr>
          <a:xfrm>
            <a:off x="3693835" y="4243844"/>
            <a:ext cx="193963" cy="678873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944" y="2372868"/>
            <a:ext cx="3819274" cy="183767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562599" y="1902217"/>
            <a:ext cx="550371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400" dirty="0"/>
              <a:t>I put the start of scissors on 0cm. </a:t>
            </a:r>
          </a:p>
          <a:p>
            <a:pPr algn="just"/>
            <a:endParaRPr lang="en-GB" sz="2400" dirty="0"/>
          </a:p>
          <a:p>
            <a:pPr algn="just"/>
            <a:r>
              <a:rPr lang="en-GB" sz="2400" dirty="0"/>
              <a:t>The end of the scissors is next to the number 9.</a:t>
            </a:r>
          </a:p>
          <a:p>
            <a:pPr algn="just"/>
            <a:endParaRPr lang="en-GB" sz="2400" dirty="0"/>
          </a:p>
          <a:p>
            <a:pPr algn="just"/>
            <a:r>
              <a:rPr lang="en-GB" sz="2400" dirty="0"/>
              <a:t>This means the scissors are 9cm.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2557" t="55914" r="3267" b="16273"/>
          <a:stretch/>
        </p:blipFill>
        <p:spPr>
          <a:xfrm>
            <a:off x="0" y="5107222"/>
            <a:ext cx="12192000" cy="159985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3E0FAD3-140F-4047-AB32-316D2E26FF5B}"/>
              </a:ext>
            </a:extLst>
          </p:cNvPr>
          <p:cNvSpPr txBox="1"/>
          <p:nvPr/>
        </p:nvSpPr>
        <p:spPr>
          <a:xfrm>
            <a:off x="1978110" y="29637"/>
            <a:ext cx="82496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/>
              <a:t>Measuring objects with a ruler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9451" y="52712"/>
            <a:ext cx="1318460" cy="97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13633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248164" y="4473524"/>
            <a:ext cx="2762321" cy="4705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557" t="55914" r="3267" b="16273"/>
          <a:stretch/>
        </p:blipFill>
        <p:spPr>
          <a:xfrm>
            <a:off x="5228" y="5093178"/>
            <a:ext cx="12195399" cy="160030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44653" y="1468425"/>
            <a:ext cx="119153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Task 2: Can you measure this pencil using the ruler?</a:t>
            </a:r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r>
              <a:rPr lang="en-GB" sz="2000" dirty="0"/>
              <a:t>I have remembered to start at 0cm</a:t>
            </a:r>
            <a:r>
              <a:rPr lang="en-GB" sz="2400" dirty="0"/>
              <a:t>.</a:t>
            </a:r>
          </a:p>
        </p:txBody>
      </p:sp>
      <p:cxnSp>
        <p:nvCxnSpPr>
          <p:cNvPr id="8" name="Straight Arrow Connector 7"/>
          <p:cNvCxnSpPr>
            <a:cxnSpLocks/>
          </p:cNvCxnSpPr>
          <p:nvPr/>
        </p:nvCxnSpPr>
        <p:spPr>
          <a:xfrm>
            <a:off x="248164" y="3450583"/>
            <a:ext cx="0" cy="13879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lowchart: Connector 2"/>
          <p:cNvSpPr/>
          <p:nvPr/>
        </p:nvSpPr>
        <p:spPr>
          <a:xfrm>
            <a:off x="2873643" y="5391431"/>
            <a:ext cx="277520" cy="279107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Arrow Connector 10"/>
          <p:cNvCxnSpPr>
            <a:cxnSpLocks/>
          </p:cNvCxnSpPr>
          <p:nvPr/>
        </p:nvCxnSpPr>
        <p:spPr>
          <a:xfrm flipH="1">
            <a:off x="3151163" y="4236128"/>
            <a:ext cx="536993" cy="8570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DEBEDA93-3F85-4B8E-9444-1C5174DC9E89}"/>
              </a:ext>
            </a:extLst>
          </p:cNvPr>
          <p:cNvSpPr txBox="1"/>
          <p:nvPr/>
        </p:nvSpPr>
        <p:spPr>
          <a:xfrm>
            <a:off x="1978110" y="29637"/>
            <a:ext cx="82496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/>
              <a:t>Measuring objects with a ruler</a:t>
            </a:r>
          </a:p>
        </p:txBody>
      </p:sp>
      <p:sp>
        <p:nvSpPr>
          <p:cNvPr id="12" name="Flowchart: Connector 11">
            <a:extLst>
              <a:ext uri="{FF2B5EF4-FFF2-40B4-BE49-F238E27FC236}">
                <a16:creationId xmlns:a16="http://schemas.microsoft.com/office/drawing/2014/main" id="{B66DD8DE-45B2-41C8-9366-43E00F8F5613}"/>
              </a:ext>
            </a:extLst>
          </p:cNvPr>
          <p:cNvSpPr/>
          <p:nvPr/>
        </p:nvSpPr>
        <p:spPr>
          <a:xfrm>
            <a:off x="109406" y="5391432"/>
            <a:ext cx="277520" cy="279107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938C2F7-E777-46C0-8B1D-02B7F898D0FB}"/>
              </a:ext>
            </a:extLst>
          </p:cNvPr>
          <p:cNvSpPr txBox="1"/>
          <p:nvPr/>
        </p:nvSpPr>
        <p:spPr>
          <a:xfrm>
            <a:off x="3688156" y="3882569"/>
            <a:ext cx="43361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The pencil ends on the number 7.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2577F34-58BF-443D-81BF-7A05FE2A9131}"/>
              </a:ext>
            </a:extLst>
          </p:cNvPr>
          <p:cNvSpPr txBox="1"/>
          <p:nvPr/>
        </p:nvSpPr>
        <p:spPr>
          <a:xfrm>
            <a:off x="-44653" y="2196808"/>
            <a:ext cx="61475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/>
              <a:t>The pencil is _____cm long.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4818" y="143620"/>
            <a:ext cx="1334461" cy="990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63108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557" t="55914" r="3267" b="16273"/>
          <a:stretch/>
        </p:blipFill>
        <p:spPr>
          <a:xfrm>
            <a:off x="0" y="5078437"/>
            <a:ext cx="12252264" cy="16077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573041" y="1731617"/>
            <a:ext cx="799130" cy="55340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539270"/>
            <a:ext cx="109868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Task 3:  Use the ruler to measure how long the toothbrush is.</a:t>
            </a:r>
          </a:p>
          <a:p>
            <a:endParaRPr lang="en-GB" sz="2400" dirty="0"/>
          </a:p>
          <a:p>
            <a:r>
              <a:rPr lang="en-GB" sz="2400" b="1" dirty="0"/>
              <a:t>The toothbrush is _____cm long.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4D48E4-27A3-4994-B6DE-2844572BA379}"/>
              </a:ext>
            </a:extLst>
          </p:cNvPr>
          <p:cNvSpPr txBox="1"/>
          <p:nvPr/>
        </p:nvSpPr>
        <p:spPr>
          <a:xfrm>
            <a:off x="1978110" y="29637"/>
            <a:ext cx="82496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/>
              <a:t>Measuring objects with a ruler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454" y="70209"/>
            <a:ext cx="1299108" cy="96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99836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557" t="55914" r="3267" b="16273"/>
          <a:stretch/>
        </p:blipFill>
        <p:spPr>
          <a:xfrm>
            <a:off x="0" y="4970519"/>
            <a:ext cx="12192000" cy="16319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653693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Task 4:  Use the ruler to measure how long the remote is.</a:t>
            </a:r>
          </a:p>
          <a:p>
            <a:endParaRPr lang="en-GB" sz="2400" dirty="0"/>
          </a:p>
          <a:p>
            <a:r>
              <a:rPr lang="en-GB" sz="2400" b="1" dirty="0"/>
              <a:t>The remote is _____cm long.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381978" y="-81983"/>
            <a:ext cx="1569660" cy="787237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7967EBB-4586-407F-AF91-0964314BC7AA}"/>
              </a:ext>
            </a:extLst>
          </p:cNvPr>
          <p:cNvSpPr txBox="1"/>
          <p:nvPr/>
        </p:nvSpPr>
        <p:spPr>
          <a:xfrm>
            <a:off x="1978110" y="29637"/>
            <a:ext cx="82496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/>
              <a:t>Measuring objects with a ruler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454" y="70209"/>
            <a:ext cx="1299108" cy="96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58010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557" t="55914" r="3267" b="16273"/>
          <a:stretch/>
        </p:blipFill>
        <p:spPr>
          <a:xfrm>
            <a:off x="0" y="5009466"/>
            <a:ext cx="12192000" cy="15998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82593" y="-31616"/>
            <a:ext cx="63653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Greater than and less than</a:t>
            </a:r>
          </a:p>
        </p:txBody>
      </p:sp>
      <p:sp>
        <p:nvSpPr>
          <p:cNvPr id="7" name="Oval 6"/>
          <p:cNvSpPr/>
          <p:nvPr/>
        </p:nvSpPr>
        <p:spPr>
          <a:xfrm>
            <a:off x="5965243" y="5261455"/>
            <a:ext cx="318244" cy="33783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Arrow Connector 8"/>
          <p:cNvCxnSpPr>
            <a:cxnSpLocks/>
          </p:cNvCxnSpPr>
          <p:nvPr/>
        </p:nvCxnSpPr>
        <p:spPr>
          <a:xfrm>
            <a:off x="6124365" y="2306583"/>
            <a:ext cx="0" cy="27028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652630" y="1042407"/>
            <a:ext cx="5040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Below the number 15 has been circled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48669" y="2040357"/>
            <a:ext cx="226847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Any number lower than 15 and to the left of the number would be classed as less than.</a:t>
            </a:r>
          </a:p>
        </p:txBody>
      </p:sp>
      <p:sp>
        <p:nvSpPr>
          <p:cNvPr id="16" name="Oval 15"/>
          <p:cNvSpPr/>
          <p:nvPr/>
        </p:nvSpPr>
        <p:spPr>
          <a:xfrm>
            <a:off x="1851539" y="1682514"/>
            <a:ext cx="3262735" cy="246977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11244DC-EBBB-49BB-A909-D4B34C005396}"/>
              </a:ext>
            </a:extLst>
          </p:cNvPr>
          <p:cNvCxnSpPr/>
          <p:nvPr/>
        </p:nvCxnSpPr>
        <p:spPr>
          <a:xfrm flipH="1">
            <a:off x="928468" y="4752110"/>
            <a:ext cx="475488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268C2DC-B161-4438-B6AC-5255411E3C0C}"/>
              </a:ext>
            </a:extLst>
          </p:cNvPr>
          <p:cNvCxnSpPr>
            <a:cxnSpLocks/>
          </p:cNvCxnSpPr>
          <p:nvPr/>
        </p:nvCxnSpPr>
        <p:spPr>
          <a:xfrm>
            <a:off x="6691745" y="4752110"/>
            <a:ext cx="479942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637D0398-990F-4437-9980-4305124BFA9B}"/>
              </a:ext>
            </a:extLst>
          </p:cNvPr>
          <p:cNvSpPr txBox="1"/>
          <p:nvPr/>
        </p:nvSpPr>
        <p:spPr>
          <a:xfrm>
            <a:off x="2782593" y="4416825"/>
            <a:ext cx="11289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sz="1800" dirty="0"/>
              <a:t>Less than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6E4E19F-A165-472D-BEF3-46697AA86CED}"/>
              </a:ext>
            </a:extLst>
          </p:cNvPr>
          <p:cNvSpPr txBox="1"/>
          <p:nvPr/>
        </p:nvSpPr>
        <p:spPr>
          <a:xfrm>
            <a:off x="8337205" y="4412269"/>
            <a:ext cx="14961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sz="1800" dirty="0"/>
              <a:t>Greater than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999E406-8014-4E79-B8AA-14447C94E5F1}"/>
              </a:ext>
            </a:extLst>
          </p:cNvPr>
          <p:cNvSpPr txBox="1"/>
          <p:nvPr/>
        </p:nvSpPr>
        <p:spPr>
          <a:xfrm>
            <a:off x="7951022" y="2101150"/>
            <a:ext cx="226847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Any number higher than 15 and to the right of the number would be classed as greater than.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27656F5-DFB1-4768-AA88-948F15EEAD37}"/>
              </a:ext>
            </a:extLst>
          </p:cNvPr>
          <p:cNvSpPr/>
          <p:nvPr/>
        </p:nvSpPr>
        <p:spPr>
          <a:xfrm>
            <a:off x="7327113" y="1681871"/>
            <a:ext cx="3262735" cy="246977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Cloud 23">
            <a:extLst>
              <a:ext uri="{FF2B5EF4-FFF2-40B4-BE49-F238E27FC236}">
                <a16:creationId xmlns:a16="http://schemas.microsoft.com/office/drawing/2014/main" id="{229FE1C9-1D34-46D6-A992-5DCA784AD20B}"/>
              </a:ext>
            </a:extLst>
          </p:cNvPr>
          <p:cNvSpPr/>
          <p:nvPr/>
        </p:nvSpPr>
        <p:spPr>
          <a:xfrm rot="693813">
            <a:off x="144359" y="246108"/>
            <a:ext cx="2555864" cy="1699119"/>
          </a:xfrm>
          <a:prstGeom prst="clou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000D65A-B28C-45CE-B125-9A51FB618796}"/>
              </a:ext>
            </a:extLst>
          </p:cNvPr>
          <p:cNvSpPr txBox="1"/>
          <p:nvPr/>
        </p:nvSpPr>
        <p:spPr>
          <a:xfrm>
            <a:off x="512481" y="632420"/>
            <a:ext cx="22684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Greater is another word for bigger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9451" y="52712"/>
            <a:ext cx="1318460" cy="97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46410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0072" y="35494"/>
            <a:ext cx="68718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Greater than and less than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557" t="55914" r="3267" b="16273"/>
          <a:stretch/>
        </p:blipFill>
        <p:spPr>
          <a:xfrm>
            <a:off x="0" y="5065087"/>
            <a:ext cx="12192000" cy="164743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1473" y="2828835"/>
            <a:ext cx="111489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Number 6 is </a:t>
            </a:r>
            <a:r>
              <a:rPr lang="en-GB" sz="2400" u="sng" dirty="0">
                <a:solidFill>
                  <a:srgbClr val="FF0000"/>
                </a:solidFill>
              </a:rPr>
              <a:t>less than </a:t>
            </a:r>
            <a:r>
              <a:rPr lang="en-GB" sz="2400" dirty="0"/>
              <a:t>the number 13. </a:t>
            </a:r>
          </a:p>
          <a:p>
            <a:endParaRPr lang="en-GB" sz="2400" dirty="0"/>
          </a:p>
          <a:p>
            <a:r>
              <a:rPr lang="en-GB" sz="2400" dirty="0"/>
              <a:t>I know this because 6 is a smaller number and is closer to 0.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4407" y="1893829"/>
            <a:ext cx="6892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This time… number 13 is circled on the ruler.</a:t>
            </a:r>
          </a:p>
        </p:txBody>
      </p:sp>
      <p:sp>
        <p:nvSpPr>
          <p:cNvPr id="6" name="Flowchart: Connector 5"/>
          <p:cNvSpPr/>
          <p:nvPr/>
        </p:nvSpPr>
        <p:spPr>
          <a:xfrm>
            <a:off x="5190978" y="5355833"/>
            <a:ext cx="323557" cy="313447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F8D400EC-EC72-40F1-8646-A2D1C0445DCA}"/>
              </a:ext>
            </a:extLst>
          </p:cNvPr>
          <p:cNvSpPr/>
          <p:nvPr/>
        </p:nvSpPr>
        <p:spPr>
          <a:xfrm>
            <a:off x="2461847" y="5327696"/>
            <a:ext cx="323557" cy="313447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E79D32C-DEA1-4C36-8B3D-B175CBDFC10A}"/>
              </a:ext>
            </a:extLst>
          </p:cNvPr>
          <p:cNvCxnSpPr>
            <a:cxnSpLocks/>
          </p:cNvCxnSpPr>
          <p:nvPr/>
        </p:nvCxnSpPr>
        <p:spPr>
          <a:xfrm>
            <a:off x="5322507" y="4135902"/>
            <a:ext cx="0" cy="82930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8A2E8D8-BE8D-4249-B1D2-82890340FEB3}"/>
              </a:ext>
            </a:extLst>
          </p:cNvPr>
          <p:cNvCxnSpPr/>
          <p:nvPr/>
        </p:nvCxnSpPr>
        <p:spPr>
          <a:xfrm flipH="1">
            <a:off x="84407" y="4931157"/>
            <a:ext cx="475488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88BB968-F220-4C81-95A4-A3C850429355}"/>
              </a:ext>
            </a:extLst>
          </p:cNvPr>
          <p:cNvCxnSpPr>
            <a:cxnSpLocks/>
          </p:cNvCxnSpPr>
          <p:nvPr/>
        </p:nvCxnSpPr>
        <p:spPr>
          <a:xfrm>
            <a:off x="5641145" y="4931157"/>
            <a:ext cx="616164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07A56746-06CF-4D3E-9E57-4FCA4AD592D4}"/>
              </a:ext>
            </a:extLst>
          </p:cNvPr>
          <p:cNvSpPr txBox="1"/>
          <p:nvPr/>
        </p:nvSpPr>
        <p:spPr>
          <a:xfrm>
            <a:off x="1938532" y="4595872"/>
            <a:ext cx="11289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sz="1800" dirty="0"/>
              <a:t>Less than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008E03C-8EDE-4E11-AB38-C2F31C791AA6}"/>
              </a:ext>
            </a:extLst>
          </p:cNvPr>
          <p:cNvSpPr txBox="1"/>
          <p:nvPr/>
        </p:nvSpPr>
        <p:spPr>
          <a:xfrm>
            <a:off x="7493144" y="4591316"/>
            <a:ext cx="14961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sz="1800" dirty="0"/>
              <a:t>Greater than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9451" y="52712"/>
            <a:ext cx="1318460" cy="97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28941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1E89D41-B7CC-445D-84A1-09575A9994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57" t="55914" r="3267" b="16273"/>
          <a:stretch/>
        </p:blipFill>
        <p:spPr>
          <a:xfrm>
            <a:off x="0" y="5072969"/>
            <a:ext cx="12192000" cy="164743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743201" y="193964"/>
            <a:ext cx="68302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/>
              <a:t>Greater than and less than</a:t>
            </a:r>
          </a:p>
        </p:txBody>
      </p:sp>
      <p:sp>
        <p:nvSpPr>
          <p:cNvPr id="4" name="Flowchart: Connector 3"/>
          <p:cNvSpPr/>
          <p:nvPr/>
        </p:nvSpPr>
        <p:spPr>
          <a:xfrm>
            <a:off x="5160548" y="5228174"/>
            <a:ext cx="353987" cy="469241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136038" y="2044381"/>
            <a:ext cx="64804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Number 13 is still circled on the ruler.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105608" y="3198167"/>
            <a:ext cx="6674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Task 5: The number 10 is _________________ 13.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97F3C69-A535-4B2A-8F0E-E7B3220A39C7}"/>
              </a:ext>
            </a:extLst>
          </p:cNvPr>
          <p:cNvCxnSpPr>
            <a:cxnSpLocks/>
          </p:cNvCxnSpPr>
          <p:nvPr/>
        </p:nvCxnSpPr>
        <p:spPr>
          <a:xfrm>
            <a:off x="5322507" y="4135902"/>
            <a:ext cx="0" cy="82930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5A113DE-7F2F-4A04-A9CF-118AA8004A4F}"/>
              </a:ext>
            </a:extLst>
          </p:cNvPr>
          <p:cNvCxnSpPr/>
          <p:nvPr/>
        </p:nvCxnSpPr>
        <p:spPr>
          <a:xfrm flipH="1">
            <a:off x="84407" y="4931157"/>
            <a:ext cx="475488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9D88C9E-70A3-4373-8102-E7D9180056AE}"/>
              </a:ext>
            </a:extLst>
          </p:cNvPr>
          <p:cNvCxnSpPr>
            <a:cxnSpLocks/>
          </p:cNvCxnSpPr>
          <p:nvPr/>
        </p:nvCxnSpPr>
        <p:spPr>
          <a:xfrm>
            <a:off x="5641145" y="4931157"/>
            <a:ext cx="616164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1DD7E43-9836-4E74-9528-849FEBB7EBF5}"/>
              </a:ext>
            </a:extLst>
          </p:cNvPr>
          <p:cNvSpPr txBox="1"/>
          <p:nvPr/>
        </p:nvSpPr>
        <p:spPr>
          <a:xfrm>
            <a:off x="1938532" y="4595872"/>
            <a:ext cx="11289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sz="1800" dirty="0"/>
              <a:t>Less than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972409C-0A9A-4494-8A3B-D0A5BBDE4381}"/>
              </a:ext>
            </a:extLst>
          </p:cNvPr>
          <p:cNvSpPr txBox="1"/>
          <p:nvPr/>
        </p:nvSpPr>
        <p:spPr>
          <a:xfrm>
            <a:off x="7493144" y="4591316"/>
            <a:ext cx="14961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sz="1800" dirty="0"/>
              <a:t>Greater than</a:t>
            </a:r>
          </a:p>
        </p:txBody>
      </p:sp>
      <p:sp>
        <p:nvSpPr>
          <p:cNvPr id="14" name="Flowchart: Connector 13">
            <a:extLst>
              <a:ext uri="{FF2B5EF4-FFF2-40B4-BE49-F238E27FC236}">
                <a16:creationId xmlns:a16="http://schemas.microsoft.com/office/drawing/2014/main" id="{E27DA083-0597-4A16-B203-0CE89C8DB0CF}"/>
              </a:ext>
            </a:extLst>
          </p:cNvPr>
          <p:cNvSpPr/>
          <p:nvPr/>
        </p:nvSpPr>
        <p:spPr>
          <a:xfrm>
            <a:off x="4023360" y="5336781"/>
            <a:ext cx="323557" cy="313447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2EBFE8-B6E9-41DC-A02A-694AC212AAFE}"/>
              </a:ext>
            </a:extLst>
          </p:cNvPr>
          <p:cNvSpPr txBox="1"/>
          <p:nvPr/>
        </p:nvSpPr>
        <p:spPr>
          <a:xfrm>
            <a:off x="9411286" y="1741727"/>
            <a:ext cx="222269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Choose from:</a:t>
            </a:r>
          </a:p>
          <a:p>
            <a:endParaRPr lang="en-GB" sz="2000" dirty="0"/>
          </a:p>
          <a:p>
            <a:r>
              <a:rPr lang="en-GB" sz="2000" dirty="0"/>
              <a:t>Less than</a:t>
            </a:r>
          </a:p>
          <a:p>
            <a:endParaRPr lang="en-GB" sz="2000" dirty="0"/>
          </a:p>
          <a:p>
            <a:r>
              <a:rPr lang="en-GB" sz="2000" dirty="0"/>
              <a:t>Greater than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4818" y="143620"/>
            <a:ext cx="1334461" cy="990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62380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1E89D41-B7CC-445D-84A1-09575A9994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57" t="55914" r="3267" b="16273"/>
          <a:stretch/>
        </p:blipFill>
        <p:spPr>
          <a:xfrm>
            <a:off x="0" y="5072969"/>
            <a:ext cx="12192000" cy="164743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743201" y="193964"/>
            <a:ext cx="68302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/>
              <a:t>Greater than and less than</a:t>
            </a:r>
          </a:p>
        </p:txBody>
      </p:sp>
      <p:sp>
        <p:nvSpPr>
          <p:cNvPr id="4" name="Flowchart: Connector 3"/>
          <p:cNvSpPr/>
          <p:nvPr/>
        </p:nvSpPr>
        <p:spPr>
          <a:xfrm>
            <a:off x="5160548" y="5228174"/>
            <a:ext cx="353987" cy="469241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136038" y="2044381"/>
            <a:ext cx="64804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Number 13 is still circled on the ruler.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105608" y="3198167"/>
            <a:ext cx="6674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Task 6: The number 4 is _________________ 13.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97F3C69-A535-4B2A-8F0E-E7B3220A39C7}"/>
              </a:ext>
            </a:extLst>
          </p:cNvPr>
          <p:cNvCxnSpPr>
            <a:cxnSpLocks/>
          </p:cNvCxnSpPr>
          <p:nvPr/>
        </p:nvCxnSpPr>
        <p:spPr>
          <a:xfrm>
            <a:off x="5322507" y="4135902"/>
            <a:ext cx="0" cy="82930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5A113DE-7F2F-4A04-A9CF-118AA8004A4F}"/>
              </a:ext>
            </a:extLst>
          </p:cNvPr>
          <p:cNvCxnSpPr/>
          <p:nvPr/>
        </p:nvCxnSpPr>
        <p:spPr>
          <a:xfrm flipH="1">
            <a:off x="84407" y="4931157"/>
            <a:ext cx="475488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9D88C9E-70A3-4373-8102-E7D9180056AE}"/>
              </a:ext>
            </a:extLst>
          </p:cNvPr>
          <p:cNvCxnSpPr>
            <a:cxnSpLocks/>
          </p:cNvCxnSpPr>
          <p:nvPr/>
        </p:nvCxnSpPr>
        <p:spPr>
          <a:xfrm>
            <a:off x="5641145" y="4931157"/>
            <a:ext cx="616164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1DD7E43-9836-4E74-9528-849FEBB7EBF5}"/>
              </a:ext>
            </a:extLst>
          </p:cNvPr>
          <p:cNvSpPr txBox="1"/>
          <p:nvPr/>
        </p:nvSpPr>
        <p:spPr>
          <a:xfrm>
            <a:off x="1938532" y="4595872"/>
            <a:ext cx="11289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sz="1800" dirty="0"/>
              <a:t>Less than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972409C-0A9A-4494-8A3B-D0A5BBDE4381}"/>
              </a:ext>
            </a:extLst>
          </p:cNvPr>
          <p:cNvSpPr txBox="1"/>
          <p:nvPr/>
        </p:nvSpPr>
        <p:spPr>
          <a:xfrm>
            <a:off x="7493144" y="4591316"/>
            <a:ext cx="14961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sz="1800" dirty="0"/>
              <a:t>Greater than</a:t>
            </a:r>
          </a:p>
        </p:txBody>
      </p:sp>
      <p:sp>
        <p:nvSpPr>
          <p:cNvPr id="14" name="Flowchart: Connector 13">
            <a:extLst>
              <a:ext uri="{FF2B5EF4-FFF2-40B4-BE49-F238E27FC236}">
                <a16:creationId xmlns:a16="http://schemas.microsoft.com/office/drawing/2014/main" id="{E27DA083-0597-4A16-B203-0CE89C8DB0CF}"/>
              </a:ext>
            </a:extLst>
          </p:cNvPr>
          <p:cNvSpPr/>
          <p:nvPr/>
        </p:nvSpPr>
        <p:spPr>
          <a:xfrm>
            <a:off x="1685315" y="5326648"/>
            <a:ext cx="323557" cy="313447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2EBFE8-B6E9-41DC-A02A-694AC212AAFE}"/>
              </a:ext>
            </a:extLst>
          </p:cNvPr>
          <p:cNvSpPr txBox="1"/>
          <p:nvPr/>
        </p:nvSpPr>
        <p:spPr>
          <a:xfrm>
            <a:off x="9411286" y="1741727"/>
            <a:ext cx="222269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Choose from:</a:t>
            </a:r>
          </a:p>
          <a:p>
            <a:endParaRPr lang="en-GB" sz="2000" dirty="0"/>
          </a:p>
          <a:p>
            <a:r>
              <a:rPr lang="en-GB" sz="2000" dirty="0"/>
              <a:t>Less than</a:t>
            </a:r>
          </a:p>
          <a:p>
            <a:endParaRPr lang="en-GB" sz="2000" dirty="0"/>
          </a:p>
          <a:p>
            <a:r>
              <a:rPr lang="en-GB" sz="2000" dirty="0"/>
              <a:t>Greater than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4818" y="143620"/>
            <a:ext cx="1334461" cy="990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06863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6839248" y="2611599"/>
            <a:ext cx="4405746" cy="41563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Oval 2"/>
          <p:cNvSpPr/>
          <p:nvPr/>
        </p:nvSpPr>
        <p:spPr>
          <a:xfrm>
            <a:off x="523024" y="2613280"/>
            <a:ext cx="4405746" cy="41563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8092" y="3821966"/>
            <a:ext cx="806591" cy="8598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64440" y="2921124"/>
            <a:ext cx="2181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Greater than 7cm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83793" y="2867640"/>
            <a:ext cx="1949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Less than 13cm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7914" y="3906390"/>
            <a:ext cx="1070252" cy="13924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9895" y="3585340"/>
            <a:ext cx="2076450" cy="19907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06873" y="1864061"/>
            <a:ext cx="34070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If they measure less than 13cm I have put them in this group.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11582" y="-170213"/>
            <a:ext cx="69688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Greater than and less than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3876" y="5685969"/>
            <a:ext cx="438150" cy="4286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11260" y="3748215"/>
            <a:ext cx="518523" cy="197687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55899" y="3467140"/>
            <a:ext cx="1598896" cy="209825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82424" y="5264230"/>
            <a:ext cx="528638" cy="63605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65520" y="5652236"/>
            <a:ext cx="1268996" cy="89601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4D52F92-34D0-40AE-88CE-139A01DC82D3}"/>
              </a:ext>
            </a:extLst>
          </p:cNvPr>
          <p:cNvSpPr txBox="1"/>
          <p:nvPr/>
        </p:nvSpPr>
        <p:spPr>
          <a:xfrm>
            <a:off x="1783793" y="790824"/>
            <a:ext cx="121659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I have measured objects and grouped them into 2 groups. </a:t>
            </a:r>
            <a:endParaRPr lang="en-GB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5B86CFE-46DF-40C8-81B5-AEC0D8442E92}"/>
              </a:ext>
            </a:extLst>
          </p:cNvPr>
          <p:cNvSpPr txBox="1"/>
          <p:nvPr/>
        </p:nvSpPr>
        <p:spPr>
          <a:xfrm>
            <a:off x="7217351" y="1847866"/>
            <a:ext cx="39474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If they measure greater than 13cm I have put them in this group. 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9451" y="52712"/>
            <a:ext cx="1318460" cy="97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96106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6839248" y="2611599"/>
            <a:ext cx="4405746" cy="41563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Oval 2"/>
          <p:cNvSpPr/>
          <p:nvPr/>
        </p:nvSpPr>
        <p:spPr>
          <a:xfrm>
            <a:off x="523024" y="2613280"/>
            <a:ext cx="4405746" cy="41563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1345702" y="2165389"/>
            <a:ext cx="25551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Less than 13cm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11582" y="-170213"/>
            <a:ext cx="69688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Greater than and less than</a:t>
            </a:r>
          </a:p>
          <a:p>
            <a:pPr algn="ctr"/>
            <a:r>
              <a:rPr lang="en-GB" sz="4400" dirty="0"/>
              <a:t>Your turn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4D52F92-34D0-40AE-88CE-139A01DC82D3}"/>
              </a:ext>
            </a:extLst>
          </p:cNvPr>
          <p:cNvSpPr txBox="1"/>
          <p:nvPr/>
        </p:nvSpPr>
        <p:spPr>
          <a:xfrm>
            <a:off x="26011" y="1070286"/>
            <a:ext cx="121659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400" dirty="0"/>
              <a:t>Task 7: Can you go on a scavenger hunt around your home for objects you can measure with your ruler or tape measure? Put the objects in the correct group once you have measured them!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62F3189-274B-4D51-A459-72B4040636BC}"/>
              </a:ext>
            </a:extLst>
          </p:cNvPr>
          <p:cNvSpPr txBox="1"/>
          <p:nvPr/>
        </p:nvSpPr>
        <p:spPr>
          <a:xfrm>
            <a:off x="7867147" y="2149934"/>
            <a:ext cx="25551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Greater than 13cm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C08CFBC-26E5-433B-ABE7-A61A9546A392}"/>
              </a:ext>
            </a:extLst>
          </p:cNvPr>
          <p:cNvSpPr txBox="1"/>
          <p:nvPr/>
        </p:nvSpPr>
        <p:spPr>
          <a:xfrm>
            <a:off x="4928770" y="5787714"/>
            <a:ext cx="2377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Take a picture or draw/write the items so we can see!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454" y="70209"/>
            <a:ext cx="1299108" cy="96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8507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artoon man in suit - Clip Art Library">
            <a:extLst>
              <a:ext uri="{FF2B5EF4-FFF2-40B4-BE49-F238E27FC236}">
                <a16:creationId xmlns:a16="http://schemas.microsoft.com/office/drawing/2014/main" id="{B9777AB8-6AF9-490C-8C6B-CD855EB3CD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23" r="29904"/>
          <a:stretch/>
        </p:blipFill>
        <p:spPr bwMode="auto">
          <a:xfrm>
            <a:off x="6096000" y="1981200"/>
            <a:ext cx="1983544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hild standing clipart - Clip Art Library">
            <a:extLst>
              <a:ext uri="{FF2B5EF4-FFF2-40B4-BE49-F238E27FC236}">
                <a16:creationId xmlns:a16="http://schemas.microsoft.com/office/drawing/2014/main" id="{FEC6CAFF-1370-429A-B38E-12C69DBBB5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2456" y="4065270"/>
            <a:ext cx="1983544" cy="2792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1B86CF6-7DAC-474D-92BB-682D7341601A}"/>
              </a:ext>
            </a:extLst>
          </p:cNvPr>
          <p:cNvSpPr txBox="1"/>
          <p:nvPr/>
        </p:nvSpPr>
        <p:spPr>
          <a:xfrm>
            <a:off x="3022209" y="-71230"/>
            <a:ext cx="61475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/>
              <a:t>Comparing Length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64E546-9638-4055-BB0A-2D7AFA7659B7}"/>
              </a:ext>
            </a:extLst>
          </p:cNvPr>
          <p:cNvSpPr txBox="1"/>
          <p:nvPr/>
        </p:nvSpPr>
        <p:spPr>
          <a:xfrm>
            <a:off x="1452099" y="677555"/>
            <a:ext cx="96269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Task 1: Can you point to or circle the person who is the </a:t>
            </a:r>
            <a:r>
              <a:rPr lang="en-GB" sz="2800" b="1" dirty="0"/>
              <a:t>tallest?</a:t>
            </a:r>
            <a:endParaRPr lang="en-GB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6A7D2E-61F1-4B80-9B50-0F3470CB3AB4}"/>
              </a:ext>
            </a:extLst>
          </p:cNvPr>
          <p:cNvSpPr txBox="1"/>
          <p:nvPr/>
        </p:nvSpPr>
        <p:spPr>
          <a:xfrm>
            <a:off x="961293" y="4999970"/>
            <a:ext cx="31511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 have made sure they start in the same place to help us compare the length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74DA9EB-DDE5-45BA-99CB-DF2060851743}"/>
              </a:ext>
            </a:extLst>
          </p:cNvPr>
          <p:cNvCxnSpPr>
            <a:cxnSpLocks/>
          </p:cNvCxnSpPr>
          <p:nvPr/>
        </p:nvCxnSpPr>
        <p:spPr>
          <a:xfrm flipH="1" flipV="1">
            <a:off x="3064413" y="5744290"/>
            <a:ext cx="1324707" cy="89566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2814" y="65356"/>
            <a:ext cx="1299108" cy="96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70982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318A0D6-75DF-49AA-BB21-DFB8246D480F}"/>
              </a:ext>
            </a:extLst>
          </p:cNvPr>
          <p:cNvSpPr txBox="1"/>
          <p:nvPr/>
        </p:nvSpPr>
        <p:spPr>
          <a:xfrm>
            <a:off x="198852" y="339150"/>
            <a:ext cx="4805996" cy="14014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Challenge!</a:t>
            </a:r>
          </a:p>
        </p:txBody>
      </p:sp>
      <p:pic>
        <p:nvPicPr>
          <p:cNvPr id="1026" name="Picture 2" descr="Trophy Store Gold Well Done Medal award, 5 cm, Free Ribbon, Free engraving  up to 45 letters AM1182.01: Amazon.co.uk: Sports &amp; Outdoors">
            <a:extLst>
              <a:ext uri="{FF2B5EF4-FFF2-40B4-BE49-F238E27FC236}">
                <a16:creationId xmlns:a16="http://schemas.microsoft.com/office/drawing/2014/main" id="{2D9305EB-4C1C-4E8C-B387-332C2BDF4B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28" r="1175" b="3"/>
          <a:stretch/>
        </p:blipFill>
        <p:spPr bwMode="auto">
          <a:xfrm>
            <a:off x="2" y="1494971"/>
            <a:ext cx="3945152" cy="5372504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77548E8-85FB-484E-B9A1-F9E0F306B104}"/>
              </a:ext>
            </a:extLst>
          </p:cNvPr>
          <p:cNvSpPr txBox="1"/>
          <p:nvPr/>
        </p:nvSpPr>
        <p:spPr>
          <a:xfrm>
            <a:off x="9294323" y="5543817"/>
            <a:ext cx="2484116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If you are working on a computer, insert a text box to type your answer.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9541" y="196879"/>
            <a:ext cx="4291950" cy="6298404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9130145" y="1740598"/>
            <a:ext cx="281247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9130145" y="2447180"/>
            <a:ext cx="281247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9130145" y="3209179"/>
            <a:ext cx="281247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9130145" y="3971179"/>
            <a:ext cx="281247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454" y="70209"/>
            <a:ext cx="1299108" cy="96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59496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947A6C7-372F-40F1-B98F-29ED30462BA9}"/>
              </a:ext>
            </a:extLst>
          </p:cNvPr>
          <p:cNvSpPr/>
          <p:nvPr/>
        </p:nvSpPr>
        <p:spPr>
          <a:xfrm>
            <a:off x="1141122" y="556591"/>
            <a:ext cx="1018612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Well done for your hard work today!</a:t>
            </a:r>
          </a:p>
          <a:p>
            <a:pPr algn="ctr"/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8434" name="Picture 2">
            <a:extLst>
              <a:ext uri="{FF2B5EF4-FFF2-40B4-BE49-F238E27FC236}">
                <a16:creationId xmlns:a16="http://schemas.microsoft.com/office/drawing/2014/main" id="{824485AA-765F-45AF-9367-E143BBEF4A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630" y="1922827"/>
            <a:ext cx="1838739" cy="1838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1DA034D-D00C-4536-8B51-C6434F7FE87D}"/>
              </a:ext>
            </a:extLst>
          </p:cNvPr>
          <p:cNvSpPr txBox="1"/>
          <p:nvPr/>
        </p:nvSpPr>
        <p:spPr>
          <a:xfrm>
            <a:off x="1141122" y="4498609"/>
            <a:ext cx="96740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Could any completed work / photographic evidence of completed work please be sent to </a:t>
            </a:r>
            <a:r>
              <a:rPr lang="en-GB" sz="2400" dirty="0">
                <a:hlinkClick r:id="rId3"/>
              </a:rPr>
              <a:t>Pioneerspupils@gmail.com</a:t>
            </a:r>
            <a:r>
              <a:rPr lang="en-GB" sz="2400" dirty="0"/>
              <a:t> or submitted into the drop box at school.</a:t>
            </a:r>
          </a:p>
          <a:p>
            <a:pPr algn="ctr"/>
            <a:endParaRPr lang="en-GB" sz="2400" dirty="0"/>
          </a:p>
          <a:p>
            <a:pPr algn="ctr"/>
            <a:r>
              <a:rPr lang="en-GB" sz="2400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8425754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76" y="5987219"/>
            <a:ext cx="588390" cy="5883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9471" y="5905850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864066" y="6033803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Subject</a:t>
            </a:r>
            <a:r>
              <a:rPr lang="en-GB" dirty="0"/>
              <a:t>: </a:t>
            </a:r>
            <a:r>
              <a:rPr lang="en-GB" sz="2400" dirty="0"/>
              <a:t>Maths 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189471" y="164755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273361" y="222475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Date: 05.02.21</a:t>
            </a:r>
            <a:r>
              <a:rPr lang="en-GB" dirty="0"/>
              <a:t>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093" y="1728060"/>
            <a:ext cx="2219325" cy="11049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69871" y="2835982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635485" y="2832960"/>
            <a:ext cx="104295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L.O. To be able to measure lengths using a ruler.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1657" y="5940593"/>
            <a:ext cx="759101" cy="6816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98" y="5980303"/>
            <a:ext cx="588390" cy="58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21127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7175" y="180975"/>
            <a:ext cx="11696700" cy="64579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" y="271459"/>
            <a:ext cx="771525" cy="7715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862" y="3318918"/>
            <a:ext cx="4098916" cy="2224735"/>
          </a:xfrm>
          <a:prstGeom prst="rect">
            <a:avLst/>
          </a:prstGeom>
        </p:spPr>
      </p:pic>
      <p:sp>
        <p:nvSpPr>
          <p:cNvPr id="5" name="Rectangle 4">
            <a:hlinkClick r:id="rId4"/>
          </p:cNvPr>
          <p:cNvSpPr/>
          <p:nvPr/>
        </p:nvSpPr>
        <p:spPr>
          <a:xfrm>
            <a:off x="6217920" y="3779520"/>
            <a:ext cx="4415246" cy="141078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Play Video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2A77B35-773D-4597-B6C2-BEACB6C1301A}"/>
              </a:ext>
            </a:extLst>
          </p:cNvPr>
          <p:cNvSpPr/>
          <p:nvPr/>
        </p:nvSpPr>
        <p:spPr>
          <a:xfrm>
            <a:off x="2864320" y="100310"/>
            <a:ext cx="64824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Pre-recorded Teaching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9D8EC2-3FFA-4C24-86C3-883B56877836}"/>
              </a:ext>
            </a:extLst>
          </p:cNvPr>
          <p:cNvSpPr txBox="1"/>
          <p:nvPr/>
        </p:nvSpPr>
        <p:spPr>
          <a:xfrm>
            <a:off x="1123950" y="1201783"/>
            <a:ext cx="995335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Access the online teaching video below that will support you to complete the work in this lesson. This video will act as a support but all of the work can still be successfully understood &amp; completed using paper-based versions of this pack. If you need further support to understand / complete work then please contact school via e-mail or telephone.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B9896A-2472-4A69-9866-5EB9508BA4CC}"/>
              </a:ext>
            </a:extLst>
          </p:cNvPr>
          <p:cNvSpPr txBox="1"/>
          <p:nvPr/>
        </p:nvSpPr>
        <p:spPr>
          <a:xfrm>
            <a:off x="5836481" y="5829054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/>
              <a:t>https://classroom.thenational.academy/lessons/measuring-length-in-centimetres-70r6ad?step=2&amp;activity=video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EF1F689-D03A-4832-AA98-DF3F43890ED6}"/>
              </a:ext>
            </a:extLst>
          </p:cNvPr>
          <p:cNvSpPr/>
          <p:nvPr/>
        </p:nvSpPr>
        <p:spPr>
          <a:xfrm>
            <a:off x="6789199" y="533305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Or copy and paste the below link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660140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n Arrow 3"/>
          <p:cNvSpPr/>
          <p:nvPr/>
        </p:nvSpPr>
        <p:spPr>
          <a:xfrm>
            <a:off x="170944" y="4237371"/>
            <a:ext cx="221673" cy="678873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Down Arrow 4"/>
          <p:cNvSpPr/>
          <p:nvPr/>
        </p:nvSpPr>
        <p:spPr>
          <a:xfrm>
            <a:off x="3693835" y="4243844"/>
            <a:ext cx="193963" cy="678873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944" y="2372868"/>
            <a:ext cx="3819274" cy="183767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501372" y="1899151"/>
            <a:ext cx="550371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400" dirty="0"/>
              <a:t>Remember, we always put the start of the object at 0cm. </a:t>
            </a:r>
          </a:p>
          <a:p>
            <a:pPr algn="just"/>
            <a:endParaRPr lang="en-GB" sz="2400" dirty="0"/>
          </a:p>
          <a:p>
            <a:pPr algn="just"/>
            <a:r>
              <a:rPr lang="en-GB" sz="2400" dirty="0"/>
              <a:t>The end of the scissors are next to the number 9.</a:t>
            </a:r>
          </a:p>
          <a:p>
            <a:pPr algn="just"/>
            <a:endParaRPr lang="en-GB" sz="2400" dirty="0"/>
          </a:p>
          <a:p>
            <a:pPr algn="just"/>
            <a:r>
              <a:rPr lang="en-GB" sz="2400" dirty="0"/>
              <a:t>This means the scissors are 9cm.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2557" t="55914" r="3267" b="16273"/>
          <a:stretch/>
        </p:blipFill>
        <p:spPr>
          <a:xfrm>
            <a:off x="0" y="5107222"/>
            <a:ext cx="12192000" cy="159985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3E0FAD3-140F-4047-AB32-316D2E26FF5B}"/>
              </a:ext>
            </a:extLst>
          </p:cNvPr>
          <p:cNvSpPr txBox="1"/>
          <p:nvPr/>
        </p:nvSpPr>
        <p:spPr>
          <a:xfrm>
            <a:off x="1368988" y="-71120"/>
            <a:ext cx="94540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/>
              <a:t>Recap: Measuring objects with a ruler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9451" y="52712"/>
            <a:ext cx="1318460" cy="97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53787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557" t="55914" r="3267" b="16273"/>
          <a:stretch/>
        </p:blipFill>
        <p:spPr>
          <a:xfrm>
            <a:off x="0" y="4970519"/>
            <a:ext cx="12192000" cy="16319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6783" y="1476558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Task 1:  Use the ruler to measure how long the phone is.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967EBB-4586-407F-AF91-0964314BC7AA}"/>
              </a:ext>
            </a:extLst>
          </p:cNvPr>
          <p:cNvSpPr txBox="1"/>
          <p:nvPr/>
        </p:nvSpPr>
        <p:spPr>
          <a:xfrm>
            <a:off x="1978110" y="29637"/>
            <a:ext cx="82496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/>
              <a:t>Measuring objects with a ruler</a:t>
            </a:r>
          </a:p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7170" name="Picture 2" descr="iPhone X Broken LCD Screen Digitizer Repair London - £10 Discount">
            <a:extLst>
              <a:ext uri="{FF2B5EF4-FFF2-40B4-BE49-F238E27FC236}">
                <a16:creationId xmlns:a16="http://schemas.microsoft.com/office/drawing/2014/main" id="{BDEB5BFA-0621-4D3B-8F1A-5680C43CDB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76751" y="535325"/>
            <a:ext cx="2884588" cy="5838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7E7FA63-1BBE-439C-B849-79AAA90A9CAC}"/>
              </a:ext>
            </a:extLst>
          </p:cNvPr>
          <p:cNvSpPr txBox="1"/>
          <p:nvPr/>
        </p:nvSpPr>
        <p:spPr>
          <a:xfrm>
            <a:off x="6906254" y="2993955"/>
            <a:ext cx="7231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The phone is _____ cm long.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66BAEA3-7BFE-4041-A918-F60915FAC9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454" y="70209"/>
            <a:ext cx="1299108" cy="96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56288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6106" y="1471982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Now I am going to </a:t>
            </a:r>
            <a:r>
              <a:rPr lang="en-GB" sz="2400" b="1" dirty="0"/>
              <a:t>estimate</a:t>
            </a:r>
            <a:r>
              <a:rPr lang="en-GB" sz="2400" dirty="0"/>
              <a:t> how long an object is, and then measure it with a ruler to see if I am correct!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967EBB-4586-407F-AF91-0964314BC7AA}"/>
              </a:ext>
            </a:extLst>
          </p:cNvPr>
          <p:cNvSpPr txBox="1"/>
          <p:nvPr/>
        </p:nvSpPr>
        <p:spPr>
          <a:xfrm>
            <a:off x="1978110" y="29637"/>
            <a:ext cx="82496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/>
              <a:t>Measuring objects with a ruler</a:t>
            </a:r>
          </a:p>
          <a:p>
            <a:pPr algn="ctr"/>
            <a:r>
              <a:rPr lang="en-GB" sz="4400" dirty="0"/>
              <a:t>My turn</a:t>
            </a:r>
          </a:p>
        </p:txBody>
      </p:sp>
      <p:pic>
        <p:nvPicPr>
          <p:cNvPr id="10242" name="Picture 2" descr="10 Best Running Shoes for Men 2020">
            <a:extLst>
              <a:ext uri="{FF2B5EF4-FFF2-40B4-BE49-F238E27FC236}">
                <a16:creationId xmlns:a16="http://schemas.microsoft.com/office/drawing/2014/main" id="{10D872FE-56EA-48EB-B354-2FA6C25622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31" b="28123"/>
          <a:stretch/>
        </p:blipFill>
        <p:spPr bwMode="auto">
          <a:xfrm>
            <a:off x="156106" y="2869720"/>
            <a:ext cx="5586045" cy="2516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6FD6185-1BDE-4394-97B8-01ADFD050298}"/>
              </a:ext>
            </a:extLst>
          </p:cNvPr>
          <p:cNvSpPr txBox="1"/>
          <p:nvPr/>
        </p:nvSpPr>
        <p:spPr>
          <a:xfrm>
            <a:off x="6582697" y="3666204"/>
            <a:ext cx="4544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I </a:t>
            </a:r>
            <a:r>
              <a:rPr lang="en-GB" sz="2400" b="1" dirty="0"/>
              <a:t>estimate</a:t>
            </a:r>
            <a:r>
              <a:rPr lang="en-GB" sz="2400" dirty="0"/>
              <a:t> the shoe is 14cm long.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72257F-B733-4F33-A06E-C83CAFE095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9451" y="52712"/>
            <a:ext cx="1318460" cy="97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74819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6106" y="1914765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Lets see if I am correct…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967EBB-4586-407F-AF91-0964314BC7AA}"/>
              </a:ext>
            </a:extLst>
          </p:cNvPr>
          <p:cNvSpPr txBox="1"/>
          <p:nvPr/>
        </p:nvSpPr>
        <p:spPr>
          <a:xfrm>
            <a:off x="1978110" y="29637"/>
            <a:ext cx="82496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/>
              <a:t>Measuring objects with a ruler</a:t>
            </a:r>
          </a:p>
          <a:p>
            <a:pPr algn="ctr"/>
            <a:r>
              <a:rPr lang="en-GB" sz="4400" dirty="0"/>
              <a:t>My turn</a:t>
            </a:r>
          </a:p>
        </p:txBody>
      </p:sp>
      <p:pic>
        <p:nvPicPr>
          <p:cNvPr id="10242" name="Picture 2" descr="10 Best Running Shoes for Men 2020">
            <a:extLst>
              <a:ext uri="{FF2B5EF4-FFF2-40B4-BE49-F238E27FC236}">
                <a16:creationId xmlns:a16="http://schemas.microsoft.com/office/drawing/2014/main" id="{10D872FE-56EA-48EB-B354-2FA6C25622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31" b="28123"/>
          <a:stretch/>
        </p:blipFill>
        <p:spPr bwMode="auto">
          <a:xfrm>
            <a:off x="-336264" y="2777672"/>
            <a:ext cx="5738258" cy="2516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6FD6185-1BDE-4394-97B8-01ADFD050298}"/>
              </a:ext>
            </a:extLst>
          </p:cNvPr>
          <p:cNvSpPr txBox="1"/>
          <p:nvPr/>
        </p:nvSpPr>
        <p:spPr>
          <a:xfrm>
            <a:off x="5967234" y="2466121"/>
            <a:ext cx="4544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I </a:t>
            </a:r>
            <a:r>
              <a:rPr lang="en-GB" sz="2400" b="1" dirty="0"/>
              <a:t>estimated</a:t>
            </a:r>
            <a:r>
              <a:rPr lang="en-GB" sz="2400" dirty="0"/>
              <a:t> the shoe is 14cm long.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9A5F37-C1D3-4FD6-9D64-2FD04EA95F5B}"/>
              </a:ext>
            </a:extLst>
          </p:cNvPr>
          <p:cNvSpPr txBox="1"/>
          <p:nvPr/>
        </p:nvSpPr>
        <p:spPr>
          <a:xfrm>
            <a:off x="5967234" y="3301454"/>
            <a:ext cx="4544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Nearly!</a:t>
            </a:r>
          </a:p>
          <a:p>
            <a:endParaRPr lang="en-GB" sz="2400" dirty="0"/>
          </a:p>
          <a:p>
            <a:r>
              <a:rPr lang="en-GB" sz="2400" dirty="0"/>
              <a:t>The shoe is 12cm long.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F2854EA-A8A7-4056-878C-38C8D94AA9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57" t="55914" r="3267" b="16273"/>
          <a:stretch/>
        </p:blipFill>
        <p:spPr>
          <a:xfrm>
            <a:off x="0" y="4970519"/>
            <a:ext cx="12192000" cy="1631948"/>
          </a:xfrm>
          <a:prstGeom prst="rect">
            <a:avLst/>
          </a:prstGeom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AC2FA907-101D-4D8E-8D19-351CA6053179}"/>
              </a:ext>
            </a:extLst>
          </p:cNvPr>
          <p:cNvCxnSpPr/>
          <p:nvPr/>
        </p:nvCxnSpPr>
        <p:spPr>
          <a:xfrm>
            <a:off x="4951828" y="4407811"/>
            <a:ext cx="0" cy="5345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A8B904A5-B47B-4042-9F8D-66175C7DFC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9451" y="52712"/>
            <a:ext cx="1318460" cy="97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93546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4578" y="1772351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Lets estimate and measure the chocolate bar together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967EBB-4586-407F-AF91-0964314BC7AA}"/>
              </a:ext>
            </a:extLst>
          </p:cNvPr>
          <p:cNvSpPr txBox="1"/>
          <p:nvPr/>
        </p:nvSpPr>
        <p:spPr>
          <a:xfrm>
            <a:off x="1978110" y="29637"/>
            <a:ext cx="82496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/>
              <a:t>Measuring objects with a ruler</a:t>
            </a:r>
          </a:p>
          <a:p>
            <a:pPr algn="ctr"/>
            <a:r>
              <a:rPr lang="en-GB" sz="4400" dirty="0"/>
              <a:t>Our turn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FD6185-1BDE-4394-97B8-01ADFD050298}"/>
              </a:ext>
            </a:extLst>
          </p:cNvPr>
          <p:cNvSpPr txBox="1"/>
          <p:nvPr/>
        </p:nvSpPr>
        <p:spPr>
          <a:xfrm>
            <a:off x="5556739" y="3764678"/>
            <a:ext cx="55286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I </a:t>
            </a:r>
            <a:r>
              <a:rPr lang="en-GB" sz="2400" b="1" dirty="0"/>
              <a:t>estimate</a:t>
            </a:r>
            <a:r>
              <a:rPr lang="en-GB" sz="2400" dirty="0"/>
              <a:t> the chocolate is 6cm long.</a:t>
            </a:r>
          </a:p>
        </p:txBody>
      </p:sp>
      <p:pic>
        <p:nvPicPr>
          <p:cNvPr id="11266" name="Picture 2" descr="Cadbury Invents Non Melting Chocolate Bar - New Temperature Tolerant  Chocolate Won't Melt In Hot Weather">
            <a:extLst>
              <a:ext uri="{FF2B5EF4-FFF2-40B4-BE49-F238E27FC236}">
                <a16:creationId xmlns:a16="http://schemas.microsoft.com/office/drawing/2014/main" id="{D7532A9F-EFCA-4526-AFFE-85DCD05A2F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719" y="3147429"/>
            <a:ext cx="3785252" cy="1897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6236EC1-D851-4F3F-AEC5-1253FD7E32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4818" y="129552"/>
            <a:ext cx="1334461" cy="990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25736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6106" y="1471982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Task 3:  Measure the chocolate bar. Was my estimation correct?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967EBB-4586-407F-AF91-0964314BC7AA}"/>
              </a:ext>
            </a:extLst>
          </p:cNvPr>
          <p:cNvSpPr txBox="1"/>
          <p:nvPr/>
        </p:nvSpPr>
        <p:spPr>
          <a:xfrm>
            <a:off x="1978110" y="29637"/>
            <a:ext cx="82496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/>
              <a:t>Measuring objects with a ruler</a:t>
            </a:r>
          </a:p>
          <a:p>
            <a:pPr algn="ctr"/>
            <a:r>
              <a:rPr lang="en-GB" sz="4400" dirty="0"/>
              <a:t>Our turn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FD6185-1BDE-4394-97B8-01ADFD050298}"/>
              </a:ext>
            </a:extLst>
          </p:cNvPr>
          <p:cNvSpPr txBox="1"/>
          <p:nvPr/>
        </p:nvSpPr>
        <p:spPr>
          <a:xfrm>
            <a:off x="5598942" y="3756737"/>
            <a:ext cx="55286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The chocolate is ____cm long.</a:t>
            </a:r>
          </a:p>
        </p:txBody>
      </p:sp>
      <p:pic>
        <p:nvPicPr>
          <p:cNvPr id="11266" name="Picture 2" descr="Cadbury Invents Non Melting Chocolate Bar - New Temperature Tolerant  Chocolate Won't Melt In Hot Weather">
            <a:extLst>
              <a:ext uri="{FF2B5EF4-FFF2-40B4-BE49-F238E27FC236}">
                <a16:creationId xmlns:a16="http://schemas.microsoft.com/office/drawing/2014/main" id="{D7532A9F-EFCA-4526-AFFE-85DCD05A2F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310" y="2510139"/>
            <a:ext cx="3670306" cy="1897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6F1EE6C-83F1-445A-A6DC-AF9751E426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57" t="55914" r="3267" b="16273"/>
          <a:stretch/>
        </p:blipFill>
        <p:spPr>
          <a:xfrm>
            <a:off x="0" y="4970519"/>
            <a:ext cx="12192000" cy="1631948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FFAB435-EF31-4EC1-BC51-94E56EFA03AB}"/>
              </a:ext>
            </a:extLst>
          </p:cNvPr>
          <p:cNvCxnSpPr/>
          <p:nvPr/>
        </p:nvCxnSpPr>
        <p:spPr>
          <a:xfrm>
            <a:off x="3798278" y="4218402"/>
            <a:ext cx="0" cy="7059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60D2116-FB10-444B-81E2-5B895D408B62}"/>
              </a:ext>
            </a:extLst>
          </p:cNvPr>
          <p:cNvCxnSpPr/>
          <p:nvPr/>
        </p:nvCxnSpPr>
        <p:spPr>
          <a:xfrm>
            <a:off x="296784" y="4164411"/>
            <a:ext cx="0" cy="7059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A2C54CE1-E0FD-47B3-8389-CEB81BB657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4818" y="143620"/>
            <a:ext cx="1334461" cy="990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1529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A64E546-9638-4055-BB0A-2D7AFA7659B7}"/>
              </a:ext>
            </a:extLst>
          </p:cNvPr>
          <p:cNvSpPr txBox="1"/>
          <p:nvPr/>
        </p:nvSpPr>
        <p:spPr>
          <a:xfrm>
            <a:off x="1235057" y="610698"/>
            <a:ext cx="9631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Task 2: Can you point to or circle the person who is the </a:t>
            </a:r>
            <a:r>
              <a:rPr lang="en-GB" sz="2800" b="1" dirty="0"/>
              <a:t>shortest?</a:t>
            </a:r>
            <a:endParaRPr lang="en-GB" sz="2800" dirty="0"/>
          </a:p>
        </p:txBody>
      </p:sp>
      <p:pic>
        <p:nvPicPr>
          <p:cNvPr id="3074" name="Picture 2" descr="Child clipart boy, Child boy Transparent FREE for download on  WebStockReview 2021">
            <a:extLst>
              <a:ext uri="{FF2B5EF4-FFF2-40B4-BE49-F238E27FC236}">
                <a16:creationId xmlns:a16="http://schemas.microsoft.com/office/drawing/2014/main" id="{2AA82C03-873E-4052-B6C7-D4D664DC82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778" y="4135901"/>
            <a:ext cx="1462453" cy="2589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68B882B6-8C2C-43FB-AA0B-9C0DC2FAA0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2541" y="2335237"/>
            <a:ext cx="2128356" cy="4389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C887CA1-444C-4550-933E-7869834B6C62}"/>
              </a:ext>
            </a:extLst>
          </p:cNvPr>
          <p:cNvSpPr txBox="1"/>
          <p:nvPr/>
        </p:nvSpPr>
        <p:spPr>
          <a:xfrm>
            <a:off x="3022209" y="-71230"/>
            <a:ext cx="61475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/>
              <a:t>Comparing Length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2974" y="50451"/>
            <a:ext cx="1299108" cy="96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40401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6106" y="1471982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Task 4:  Can you </a:t>
            </a:r>
            <a:r>
              <a:rPr lang="en-GB" sz="2400" b="1" dirty="0"/>
              <a:t>estimate</a:t>
            </a:r>
            <a:r>
              <a:rPr lang="en-GB" sz="2400" dirty="0"/>
              <a:t> how long the bag of crisps is?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967EBB-4586-407F-AF91-0964314BC7AA}"/>
              </a:ext>
            </a:extLst>
          </p:cNvPr>
          <p:cNvSpPr txBox="1"/>
          <p:nvPr/>
        </p:nvSpPr>
        <p:spPr>
          <a:xfrm>
            <a:off x="1978110" y="29637"/>
            <a:ext cx="82496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/>
              <a:t>Measuring objects with a ruler</a:t>
            </a:r>
          </a:p>
          <a:p>
            <a:pPr algn="ctr"/>
            <a:r>
              <a:rPr lang="en-GB" sz="4400" dirty="0"/>
              <a:t>Your turn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FD6185-1BDE-4394-97B8-01ADFD050298}"/>
              </a:ext>
            </a:extLst>
          </p:cNvPr>
          <p:cNvSpPr txBox="1"/>
          <p:nvPr/>
        </p:nvSpPr>
        <p:spPr>
          <a:xfrm>
            <a:off x="5430130" y="3764678"/>
            <a:ext cx="55286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I </a:t>
            </a:r>
            <a:r>
              <a:rPr lang="en-GB" sz="2400" b="1" dirty="0"/>
              <a:t>estimate</a:t>
            </a:r>
            <a:r>
              <a:rPr lang="en-GB" sz="2400" dirty="0"/>
              <a:t> the bag of crisps is ____cm long.</a:t>
            </a:r>
          </a:p>
        </p:txBody>
      </p:sp>
      <p:pic>
        <p:nvPicPr>
          <p:cNvPr id="11268" name="Picture 4" descr="Walkers Cheese Wotsits Crisps 22.5 g (Pack of 48): Amazon.co.uk: Grocery">
            <a:extLst>
              <a:ext uri="{FF2B5EF4-FFF2-40B4-BE49-F238E27FC236}">
                <a16:creationId xmlns:a16="http://schemas.microsoft.com/office/drawing/2014/main" id="{DC5BAEBD-BF06-428F-941E-996D0560D3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91821" y="1854618"/>
            <a:ext cx="3743325" cy="474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BDE4936-2B06-4AB7-9052-1A503D8AEB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454" y="70209"/>
            <a:ext cx="1299108" cy="96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88962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6106" y="1471982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Task 5:  Now measure the bag of crisps. Was your estimation correct?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967EBB-4586-407F-AF91-0964314BC7AA}"/>
              </a:ext>
            </a:extLst>
          </p:cNvPr>
          <p:cNvSpPr txBox="1"/>
          <p:nvPr/>
        </p:nvSpPr>
        <p:spPr>
          <a:xfrm>
            <a:off x="1978110" y="29637"/>
            <a:ext cx="82496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/>
              <a:t>Measuring objects with a ruler</a:t>
            </a:r>
          </a:p>
          <a:p>
            <a:pPr algn="ctr"/>
            <a:r>
              <a:rPr lang="en-GB" sz="4400" dirty="0"/>
              <a:t>Your turn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FD6185-1BDE-4394-97B8-01ADFD050298}"/>
              </a:ext>
            </a:extLst>
          </p:cNvPr>
          <p:cNvSpPr txBox="1"/>
          <p:nvPr/>
        </p:nvSpPr>
        <p:spPr>
          <a:xfrm>
            <a:off x="6507291" y="3785015"/>
            <a:ext cx="55286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The bag of crisps is ____cm long.</a:t>
            </a:r>
          </a:p>
        </p:txBody>
      </p:sp>
      <p:pic>
        <p:nvPicPr>
          <p:cNvPr id="11268" name="Picture 4" descr="Walkers Cheese Wotsits Crisps 22.5 g (Pack of 48): Amazon.co.uk: Grocery">
            <a:extLst>
              <a:ext uri="{FF2B5EF4-FFF2-40B4-BE49-F238E27FC236}">
                <a16:creationId xmlns:a16="http://schemas.microsoft.com/office/drawing/2014/main" id="{DC5BAEBD-BF06-428F-941E-996D0560D3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05140" y="1190318"/>
            <a:ext cx="2775956" cy="5274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2A546A0-4FEB-4201-B91F-173097A9BB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57" t="55914" r="3267" b="16273"/>
          <a:stretch/>
        </p:blipFill>
        <p:spPr>
          <a:xfrm>
            <a:off x="0" y="5215308"/>
            <a:ext cx="12192000" cy="16319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12FD00F-5F5D-403D-AEC3-1EE7667B00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454" y="70209"/>
            <a:ext cx="1299108" cy="96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16359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5FCC7D5-5505-4682-82E7-C4BC36E2D547}"/>
              </a:ext>
            </a:extLst>
          </p:cNvPr>
          <p:cNvSpPr txBox="1"/>
          <p:nvPr/>
        </p:nvSpPr>
        <p:spPr>
          <a:xfrm>
            <a:off x="156106" y="1471982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Task 6: Choose objects from around your home. Estimate and then measure how long or tall they are using a ruler. Fill in the table below to record your results. I have done the first one for you.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23F028-7D47-4987-B1BC-53E86C30BB3E}"/>
              </a:ext>
            </a:extLst>
          </p:cNvPr>
          <p:cNvSpPr txBox="1"/>
          <p:nvPr/>
        </p:nvSpPr>
        <p:spPr>
          <a:xfrm>
            <a:off x="1978110" y="29637"/>
            <a:ext cx="82496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/>
              <a:t>Measuring objects with a ruler</a:t>
            </a:r>
          </a:p>
          <a:p>
            <a:pPr algn="ctr"/>
            <a:r>
              <a:rPr lang="en-GB" sz="4400" dirty="0"/>
              <a:t>Your turn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3D44131-0DD3-45A5-9635-E170124FC5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9287524"/>
              </p:ext>
            </p:extLst>
          </p:nvPr>
        </p:nvGraphicFramePr>
        <p:xfrm>
          <a:off x="2032000" y="2630309"/>
          <a:ext cx="8127999" cy="38494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59130878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189314846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857250498"/>
                    </a:ext>
                  </a:extLst>
                </a:gridCol>
              </a:tblGrid>
              <a:tr h="641571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</a:rPr>
                        <a:t>Object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</a:rPr>
                        <a:t>Estimate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</a:rPr>
                        <a:t>Measurement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5379216"/>
                  </a:ext>
                </a:extLst>
              </a:tr>
              <a:tr h="641571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</a:rPr>
                        <a:t>Trainers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</a:rPr>
                        <a:t>14cm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</a:rPr>
                        <a:t>12cm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1224494"/>
                  </a:ext>
                </a:extLst>
              </a:tr>
              <a:tr h="641571">
                <a:tc>
                  <a:txBody>
                    <a:bodyPr/>
                    <a:lstStyle/>
                    <a:p>
                      <a:endParaRPr lang="en-GB" sz="28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8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871382"/>
                  </a:ext>
                </a:extLst>
              </a:tr>
              <a:tr h="641571">
                <a:tc>
                  <a:txBody>
                    <a:bodyPr/>
                    <a:lstStyle/>
                    <a:p>
                      <a:endParaRPr lang="en-GB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438402"/>
                  </a:ext>
                </a:extLst>
              </a:tr>
              <a:tr h="641571">
                <a:tc>
                  <a:txBody>
                    <a:bodyPr/>
                    <a:lstStyle/>
                    <a:p>
                      <a:endParaRPr lang="en-GB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8866955"/>
                  </a:ext>
                </a:extLst>
              </a:tr>
              <a:tr h="641571">
                <a:tc>
                  <a:txBody>
                    <a:bodyPr/>
                    <a:lstStyle/>
                    <a:p>
                      <a:endParaRPr lang="en-GB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2911628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F7D6356C-F0A1-41AE-B7DF-7FABFE11CB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454" y="70209"/>
            <a:ext cx="1299108" cy="96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44719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318A0D6-75DF-49AA-BB21-DFB8246D480F}"/>
              </a:ext>
            </a:extLst>
          </p:cNvPr>
          <p:cNvSpPr txBox="1"/>
          <p:nvPr/>
        </p:nvSpPr>
        <p:spPr>
          <a:xfrm>
            <a:off x="198852" y="339150"/>
            <a:ext cx="4805996" cy="14014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Challenge!</a:t>
            </a:r>
          </a:p>
        </p:txBody>
      </p:sp>
      <p:pic>
        <p:nvPicPr>
          <p:cNvPr id="1026" name="Picture 2" descr="Trophy Store Gold Well Done Medal award, 5 cm, Free Ribbon, Free engraving  up to 45 letters AM1182.01: Amazon.co.uk: Sports &amp; Outdoors">
            <a:extLst>
              <a:ext uri="{FF2B5EF4-FFF2-40B4-BE49-F238E27FC236}">
                <a16:creationId xmlns:a16="http://schemas.microsoft.com/office/drawing/2014/main" id="{2D9305EB-4C1C-4E8C-B387-332C2BDF4B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28" r="1175" b="3"/>
          <a:stretch/>
        </p:blipFill>
        <p:spPr bwMode="auto">
          <a:xfrm>
            <a:off x="2" y="1494971"/>
            <a:ext cx="3945152" cy="5372504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529D5D3-61ED-43EC-9FDF-56213B8CD596}"/>
              </a:ext>
            </a:extLst>
          </p:cNvPr>
          <p:cNvCxnSpPr>
            <a:cxnSpLocks/>
          </p:cNvCxnSpPr>
          <p:nvPr/>
        </p:nvCxnSpPr>
        <p:spPr>
          <a:xfrm>
            <a:off x="3945154" y="6082825"/>
            <a:ext cx="82468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2EFD22D-EEFF-40F4-832A-42537076FCF3}"/>
              </a:ext>
            </a:extLst>
          </p:cNvPr>
          <p:cNvCxnSpPr>
            <a:cxnSpLocks/>
          </p:cNvCxnSpPr>
          <p:nvPr/>
        </p:nvCxnSpPr>
        <p:spPr>
          <a:xfrm>
            <a:off x="3945154" y="6558782"/>
            <a:ext cx="82468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256A1FE6-CD72-4E4C-85B8-D68A7FE689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8070" y="1309040"/>
            <a:ext cx="7404048" cy="42978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8A7B527-0905-4F56-BD47-2ED08FF90C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454" y="70209"/>
            <a:ext cx="1299108" cy="96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33604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947A6C7-372F-40F1-B98F-29ED30462BA9}"/>
              </a:ext>
            </a:extLst>
          </p:cNvPr>
          <p:cNvSpPr/>
          <p:nvPr/>
        </p:nvSpPr>
        <p:spPr>
          <a:xfrm>
            <a:off x="1141122" y="556591"/>
            <a:ext cx="1018612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Well done for your hard work today!</a:t>
            </a:r>
          </a:p>
          <a:p>
            <a:pPr algn="ctr"/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8434" name="Picture 2">
            <a:extLst>
              <a:ext uri="{FF2B5EF4-FFF2-40B4-BE49-F238E27FC236}">
                <a16:creationId xmlns:a16="http://schemas.microsoft.com/office/drawing/2014/main" id="{824485AA-765F-45AF-9367-E143BBEF4A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630" y="1922827"/>
            <a:ext cx="1838739" cy="1838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1DA034D-D00C-4536-8B51-C6434F7FE87D}"/>
              </a:ext>
            </a:extLst>
          </p:cNvPr>
          <p:cNvSpPr txBox="1"/>
          <p:nvPr/>
        </p:nvSpPr>
        <p:spPr>
          <a:xfrm>
            <a:off x="1141122" y="4498609"/>
            <a:ext cx="96740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Could any completed work / photographic evidence of completed work please be sent to </a:t>
            </a:r>
            <a:r>
              <a:rPr lang="en-GB" sz="2400" dirty="0">
                <a:hlinkClick r:id="rId3"/>
              </a:rPr>
              <a:t>Pioneerspupils@gmail.com</a:t>
            </a:r>
            <a:r>
              <a:rPr lang="en-GB" sz="2400" dirty="0"/>
              <a:t> or submitted into the drop box at school.</a:t>
            </a:r>
          </a:p>
          <a:p>
            <a:pPr algn="ctr"/>
            <a:endParaRPr lang="en-GB" sz="2400" dirty="0"/>
          </a:p>
          <a:p>
            <a:pPr algn="ctr"/>
            <a:r>
              <a:rPr lang="en-GB" sz="2400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974611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ree Pencil Clipart Transparent, Download Free Clip Art, Free Clip Art on  Clipart Library">
            <a:extLst>
              <a:ext uri="{FF2B5EF4-FFF2-40B4-BE49-F238E27FC236}">
                <a16:creationId xmlns:a16="http://schemas.microsoft.com/office/drawing/2014/main" id="{212D5F66-AD9F-4A9E-B68B-AD6F37FD0E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842" b="43581"/>
          <a:stretch/>
        </p:blipFill>
        <p:spPr bwMode="auto">
          <a:xfrm rot="10800000">
            <a:off x="365759" y="5598942"/>
            <a:ext cx="4876800" cy="759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Free Pencil Clipart Transparent, Download Free Clip Art, Free Clip Art on  Clipart Library">
            <a:extLst>
              <a:ext uri="{FF2B5EF4-FFF2-40B4-BE49-F238E27FC236}">
                <a16:creationId xmlns:a16="http://schemas.microsoft.com/office/drawing/2014/main" id="{9BC3DB5D-174E-4452-8FB3-8674E9903B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842" b="43581"/>
          <a:stretch/>
        </p:blipFill>
        <p:spPr bwMode="auto">
          <a:xfrm rot="10800000">
            <a:off x="365760" y="4070271"/>
            <a:ext cx="7891976" cy="759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18BCF38-2372-453D-8D61-C8031892F8D7}"/>
              </a:ext>
            </a:extLst>
          </p:cNvPr>
          <p:cNvSpPr txBox="1"/>
          <p:nvPr/>
        </p:nvSpPr>
        <p:spPr>
          <a:xfrm>
            <a:off x="1230923" y="698211"/>
            <a:ext cx="97301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Task 3: Can you point to or circle the pencil which is the </a:t>
            </a:r>
            <a:r>
              <a:rPr lang="en-GB" sz="2800" b="1" dirty="0"/>
              <a:t>longest?</a:t>
            </a:r>
            <a:endParaRPr lang="en-GB" sz="2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E3258B4-5E5F-48AD-A3E0-5B37A5243F48}"/>
              </a:ext>
            </a:extLst>
          </p:cNvPr>
          <p:cNvSpPr txBox="1"/>
          <p:nvPr/>
        </p:nvSpPr>
        <p:spPr>
          <a:xfrm>
            <a:off x="604911" y="2675888"/>
            <a:ext cx="31511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 have made sure they start in the same place to help us compare the length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72ADA51-410A-40A9-986B-DB1213932EA0}"/>
              </a:ext>
            </a:extLst>
          </p:cNvPr>
          <p:cNvCxnSpPr/>
          <p:nvPr/>
        </p:nvCxnSpPr>
        <p:spPr>
          <a:xfrm flipH="1">
            <a:off x="492369" y="3123028"/>
            <a:ext cx="112542" cy="84406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66F60CA9-B911-40C9-83AC-8CE7BDED9903}"/>
              </a:ext>
            </a:extLst>
          </p:cNvPr>
          <p:cNvSpPr txBox="1"/>
          <p:nvPr/>
        </p:nvSpPr>
        <p:spPr>
          <a:xfrm>
            <a:off x="3022209" y="-71230"/>
            <a:ext cx="61475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/>
              <a:t>Comparing Length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2014" y="99844"/>
            <a:ext cx="1299108" cy="96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8367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8BCF38-2372-453D-8D61-C8031892F8D7}"/>
              </a:ext>
            </a:extLst>
          </p:cNvPr>
          <p:cNvSpPr txBox="1"/>
          <p:nvPr/>
        </p:nvSpPr>
        <p:spPr>
          <a:xfrm>
            <a:off x="927686" y="698211"/>
            <a:ext cx="9786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Task 4: Can you point to or circle the pencil which is the </a:t>
            </a:r>
            <a:r>
              <a:rPr lang="en-GB" sz="2800" b="1" dirty="0"/>
              <a:t>shortest?</a:t>
            </a:r>
            <a:endParaRPr lang="en-GB" sz="2800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781B6543-2F2E-4741-B60E-F211318294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61" b="31941"/>
          <a:stretch/>
        </p:blipFill>
        <p:spPr bwMode="auto">
          <a:xfrm>
            <a:off x="178189" y="5448869"/>
            <a:ext cx="8051409" cy="942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B7FF56D6-9D83-41FD-908C-1927ADB93F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61" b="31941"/>
          <a:stretch/>
        </p:blipFill>
        <p:spPr bwMode="auto">
          <a:xfrm>
            <a:off x="178189" y="4110112"/>
            <a:ext cx="3831104" cy="942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3BC980C-CD6C-4189-815F-6E83E006110A}"/>
              </a:ext>
            </a:extLst>
          </p:cNvPr>
          <p:cNvSpPr txBox="1"/>
          <p:nvPr/>
        </p:nvSpPr>
        <p:spPr>
          <a:xfrm>
            <a:off x="3022209" y="-71230"/>
            <a:ext cx="61475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/>
              <a:t>Comparing Length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2974" y="67696"/>
            <a:ext cx="1299108" cy="96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9911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2983</TotalTime>
  <Words>3149</Words>
  <Application>Microsoft Office PowerPoint</Application>
  <PresentationFormat>Widescreen</PresentationFormat>
  <Paragraphs>407</Paragraphs>
  <Slides>74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7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nixon</dc:creator>
  <cp:lastModifiedBy>R.McCartney [ Wheatley Hill Community Primary School ]</cp:lastModifiedBy>
  <cp:revision>263</cp:revision>
  <dcterms:created xsi:type="dcterms:W3CDTF">2020-11-22T11:12:56Z</dcterms:created>
  <dcterms:modified xsi:type="dcterms:W3CDTF">2021-01-30T12:50:12Z</dcterms:modified>
</cp:coreProperties>
</file>