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6" r:id="rId2"/>
    <p:sldId id="275" r:id="rId3"/>
    <p:sldId id="256" r:id="rId4"/>
    <p:sldId id="565" r:id="rId5"/>
    <p:sldId id="566" r:id="rId6"/>
    <p:sldId id="567" r:id="rId7"/>
    <p:sldId id="568" r:id="rId8"/>
    <p:sldId id="545" r:id="rId9"/>
    <p:sldId id="546" r:id="rId10"/>
    <p:sldId id="547" r:id="rId11"/>
    <p:sldId id="548" r:id="rId12"/>
    <p:sldId id="549" r:id="rId13"/>
    <p:sldId id="329" r:id="rId14"/>
    <p:sldId id="330" r:id="rId15"/>
    <p:sldId id="293" r:id="rId16"/>
    <p:sldId id="301" r:id="rId17"/>
    <p:sldId id="303" r:id="rId18"/>
    <p:sldId id="270" r:id="rId19"/>
    <p:sldId id="274" r:id="rId20"/>
    <p:sldId id="319" r:id="rId21"/>
    <p:sldId id="323" r:id="rId22"/>
    <p:sldId id="278" r:id="rId23"/>
    <p:sldId id="285" r:id="rId24"/>
    <p:sldId id="347" r:id="rId25"/>
    <p:sldId id="348" r:id="rId26"/>
    <p:sldId id="289" r:id="rId27"/>
    <p:sldId id="292" r:id="rId28"/>
    <p:sldId id="555" r:id="rId29"/>
    <p:sldId id="556" r:id="rId30"/>
    <p:sldId id="557" r:id="rId31"/>
    <p:sldId id="561" r:id="rId32"/>
    <p:sldId id="562" r:id="rId33"/>
    <p:sldId id="271" r:id="rId34"/>
    <p:sldId id="541" r:id="rId35"/>
    <p:sldId id="542" r:id="rId36"/>
    <p:sldId id="543" r:id="rId37"/>
    <p:sldId id="544" r:id="rId38"/>
    <p:sldId id="550" r:id="rId39"/>
    <p:sldId id="551" r:id="rId40"/>
    <p:sldId id="553" r:id="rId41"/>
    <p:sldId id="552" r:id="rId42"/>
    <p:sldId id="297" r:id="rId43"/>
    <p:sldId id="333" r:id="rId44"/>
    <p:sldId id="334" r:id="rId45"/>
    <p:sldId id="294" r:id="rId46"/>
    <p:sldId id="563" r:id="rId47"/>
    <p:sldId id="564" r:id="rId48"/>
    <p:sldId id="272" r:id="rId49"/>
    <p:sldId id="279" r:id="rId50"/>
    <p:sldId id="320" r:id="rId51"/>
    <p:sldId id="324" r:id="rId52"/>
    <p:sldId id="282" r:id="rId53"/>
    <p:sldId id="287" r:id="rId54"/>
    <p:sldId id="332" r:id="rId55"/>
    <p:sldId id="350" r:id="rId56"/>
    <p:sldId id="554" r:id="rId57"/>
    <p:sldId id="298" r:id="rId58"/>
    <p:sldId id="558" r:id="rId59"/>
    <p:sldId id="559" r:id="rId60"/>
    <p:sldId id="560" r:id="rId61"/>
    <p:sldId id="304" r:id="rId62"/>
    <p:sldId id="306" r:id="rId63"/>
    <p:sldId id="273" r:id="rId64"/>
    <p:sldId id="356" r:id="rId65"/>
    <p:sldId id="569" r:id="rId66"/>
    <p:sldId id="570" r:id="rId67"/>
    <p:sldId id="300" r:id="rId68"/>
    <p:sldId id="312" r:id="rId69"/>
    <p:sldId id="31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McCartney [ Wheatley Hill Community Primary School ]" initials="R[WHCPS]" lastIdx="1" clrIdx="0">
    <p:extLst>
      <p:ext uri="{19B8F6BF-5375-455C-9EA6-DF929625EA0E}">
        <p15:presenceInfo xmlns:p15="http://schemas.microsoft.com/office/powerpoint/2012/main" userId="R.McCartney [ Wheatley Hill Community Primary School 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7"/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55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UHzu7dkn3sY&amp;list=PLPVrkr0oJX1smTl2RWUHKgvupRrMZkKEE&amp;index=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_NID9A6Y4Yo&amp;list=PLPVrkr0oJX1tBTpbocNce93WUH8G-um6A&amp;index=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7.jpe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M1uW4OtU7aU&amp;list=PLPVrkr0oJX1sBGLJU2hNbPE2neuhezWSu&amp;index=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youtube.com/watch?v=Wg7uwAaR2m4&amp;list=PLPVrkr0oJX1smTl2RWUHKgvupRrMZkKEE&amp;index=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youtube.com/watch?v=ZOvvbl2qtmU&amp;list=PLPVrkr0oJX1tBTpbocNce93WUH8G-um6A&amp;index=1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jpeg"/><Relationship Id="rId7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youtube.com/watch?v=Y46--B_7BMs&amp;list=PLPVrkr0oJX1sBGLJU2hNbPE2neuhezWSu&amp;index=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TAHUPTFjvaY&amp;list=PLPVrkr0oJX1tBTpbocNce93WUH8G-um6A&amp;index=15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youtube.com/watch?v=4rq0xIjM1Ow&amp;list=PLPVrkr0oJX1smTl2RWUHKgvupRrMZkKEE&amp;index=10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s://www.youtube.com/watch?v=HigMFPwC0TI&amp;list=PLPVrkr0oJX1tBTpbocNce93WUH8G-um6A&amp;index=2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7.png"/><Relationship Id="rId7" Type="http://schemas.openxmlformats.org/officeDocument/2006/relationships/image" Target="../media/image8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www.youtube.com/watch?v=iiap-EZwJAs&amp;list=PLPVrkr0oJX1sBGLJU2hNbPE2neuhezWSu&amp;index=4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www.youtube.com/watch?v=AF6vrRAFn9c&amp;list=PLPVrkr0oJX1smTl2RWUHKgvupRrMZkKEE&amp;index=11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hyperlink" Target="https://www.phonicsplay.co.uk/resources" TargetMode="External"/><Relationship Id="rId7" Type="http://schemas.openxmlformats.org/officeDocument/2006/relationships/hyperlink" Target="https://www.phonicsbloom.com/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hyperlink" Target="https://www.bbc.co.uk/bitesize/topics/zcqqtfr" TargetMode="External"/><Relationship Id="rId10" Type="http://schemas.openxmlformats.org/officeDocument/2006/relationships/hyperlink" Target="https://www.youtube.com/channel/UC_qs3c0ehDvZkbiEbOj6Drg" TargetMode="External"/><Relationship Id="rId4" Type="http://schemas.openxmlformats.org/officeDocument/2006/relationships/image" Target="../media/image107.png"/><Relationship Id="rId9" Type="http://schemas.openxmlformats.org/officeDocument/2006/relationships/hyperlink" Target="https://www.bbc.co.uk/cbeebies/shows/alphablocks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WL_-QHxJnFQ&amp;list=PLPVrkr0oJX1sBGLJU2hNbPE2neuhezWS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C308925-EE81-42EC-A228-701EA755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8" y="-112302"/>
            <a:ext cx="7085161" cy="7183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3ED78B-C069-43DB-AC2E-4B0BF6D9D0FD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550D1-5A6A-4337-87C6-201A095EC5DB}"/>
              </a:ext>
            </a:extLst>
          </p:cNvPr>
          <p:cNvSpPr txBox="1"/>
          <p:nvPr/>
        </p:nvSpPr>
        <p:spPr>
          <a:xfrm>
            <a:off x="402757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Subject: Phonics and Guided Reading</a:t>
            </a:r>
            <a:endParaRPr lang="en-GB" sz="36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AF6DA-BD7C-4C96-AC64-743BA9EEA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ay</a:t>
            </a:r>
            <a:r>
              <a:rPr lang="en-GB" dirty="0"/>
              <a:t> or </a:t>
            </a:r>
            <a:r>
              <a:rPr lang="en-GB" sz="3200" dirty="0"/>
              <a:t>may I play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ay</a:t>
            </a:r>
            <a:r>
              <a:rPr lang="en-GB" dirty="0"/>
              <a:t>.  You already know how to form each letter.  Now we simply put them together to write the sound 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0" y="650992"/>
            <a:ext cx="2251338" cy="2885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908" y="650992"/>
            <a:ext cx="2251338" cy="2885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24" y="650992"/>
            <a:ext cx="2251338" cy="2885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065"/>
          <a:stretch/>
        </p:blipFill>
        <p:spPr>
          <a:xfrm>
            <a:off x="6649880" y="636563"/>
            <a:ext cx="2180612" cy="29417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594" y="3765855"/>
            <a:ext cx="2251338" cy="28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E364E0-2E70-4835-B794-8DB99377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2" y="4218302"/>
            <a:ext cx="11632363" cy="2744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570" y="830997"/>
            <a:ext cx="11512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p     l      </a:t>
            </a:r>
            <a:r>
              <a:rPr lang="en-GB" sz="2800" b="1" u="sng" dirty="0"/>
              <a:t>ay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play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58" y="1252419"/>
            <a:ext cx="2581275" cy="81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052" y="3383280"/>
            <a:ext cx="115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it’s your turn.  Fred talk, read the words below.  </a:t>
            </a:r>
          </a:p>
        </p:txBody>
      </p:sp>
    </p:spTree>
    <p:extLst>
      <p:ext uri="{BB962C8B-B14F-4D97-AF65-F5344CB8AC3E}">
        <p14:creationId xmlns:p14="http://schemas.microsoft.com/office/powerpoint/2010/main" val="39998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3 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4858043" y="461665"/>
            <a:ext cx="598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https://www.youtube.com/watch?v=UHzu7dkn3sY&amp;list=PLPVrkr0oJX1smTl2RWUHKgvupRrMZkKEE&amp;index=2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‘ea’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‘ea’ sound in it?</a:t>
            </a:r>
          </a:p>
        </p:txBody>
      </p:sp>
      <p:pic>
        <p:nvPicPr>
          <p:cNvPr id="20482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189F9096-383C-4C3E-9144-D3FF4F7FA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r="36541"/>
          <a:stretch/>
        </p:blipFill>
        <p:spPr bwMode="auto">
          <a:xfrm>
            <a:off x="513459" y="1834005"/>
            <a:ext cx="3204005" cy="48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6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8CD63-9DB8-45E6-A05B-ED3E876AA4C6}"/>
              </a:ext>
            </a:extLst>
          </p:cNvPr>
          <p:cNvSpPr/>
          <p:nvPr/>
        </p:nvSpPr>
        <p:spPr>
          <a:xfrm>
            <a:off x="6615051" y="3400378"/>
            <a:ext cx="1771195" cy="273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ea.  Can you say </a:t>
            </a:r>
            <a:r>
              <a:rPr lang="en-GB" sz="3600" b="1" dirty="0"/>
              <a:t>ea, ea, ea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 lady is saying,</a:t>
            </a:r>
          </a:p>
          <a:p>
            <a:pPr algn="ctr"/>
            <a:r>
              <a:rPr lang="en-GB" sz="2800" dirty="0"/>
              <a:t>“cup of tea.”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‘ea’ words.</a:t>
            </a:r>
          </a:p>
          <a:p>
            <a:pPr algn="ctr"/>
            <a:r>
              <a:rPr lang="en-GB" sz="3600" dirty="0"/>
              <a:t>t </a:t>
            </a:r>
            <a:r>
              <a:rPr lang="en-GB" sz="3600" u="sng" dirty="0"/>
              <a:t>ea</a:t>
            </a:r>
            <a:r>
              <a:rPr lang="en-GB" sz="3600" dirty="0"/>
              <a:t>     c l </a:t>
            </a:r>
            <a:r>
              <a:rPr lang="en-GB" sz="3600" u="sng" dirty="0"/>
              <a:t>ea</a:t>
            </a:r>
            <a:r>
              <a:rPr lang="en-GB" sz="3600" dirty="0"/>
              <a:t> n     t </a:t>
            </a:r>
            <a:r>
              <a:rPr lang="en-GB" sz="3600" u="sng" dirty="0"/>
              <a:t>ea</a:t>
            </a:r>
            <a:r>
              <a:rPr lang="en-GB" sz="3600" dirty="0"/>
              <a:t> m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“cup of tea”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diagraph, ea.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ea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9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F68F982B-6BC8-46BC-A3FC-CFD25D19A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r="36541"/>
          <a:stretch/>
        </p:blipFill>
        <p:spPr bwMode="auto">
          <a:xfrm>
            <a:off x="565160" y="131600"/>
            <a:ext cx="1945473" cy="29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4C79AF96-37B6-43B4-A10B-9D7E9895B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r="36541"/>
          <a:stretch/>
        </p:blipFill>
        <p:spPr bwMode="auto">
          <a:xfrm>
            <a:off x="565161" y="3823208"/>
            <a:ext cx="1945474" cy="29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36877-1083-4EC1-BB56-582822643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12"/>
          <a:stretch/>
        </p:blipFill>
        <p:spPr>
          <a:xfrm>
            <a:off x="6615051" y="3976447"/>
            <a:ext cx="1771195" cy="15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ea </a:t>
            </a:r>
            <a:r>
              <a:rPr lang="en-GB" dirty="0"/>
              <a:t>or </a:t>
            </a:r>
            <a:r>
              <a:rPr lang="en-GB" sz="3200" dirty="0"/>
              <a:t>cup of tea.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ea</a:t>
            </a:r>
            <a:r>
              <a:rPr lang="en-GB" dirty="0"/>
              <a:t>.  You already know how to form each letter.  Now we simply put them together to write the sound ea.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D8875-9A77-4635-9F9F-FD2E9102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3" y="1169417"/>
            <a:ext cx="1613746" cy="21320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9FC14-80D8-4C83-AC5A-4980FDC7D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022" y="1169417"/>
            <a:ext cx="1613746" cy="2132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7F253-153A-46A3-BCDD-33E7AB1D1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590" y="1169417"/>
            <a:ext cx="1380821" cy="2144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BFFE0-2BEE-48E5-A75F-95D304EF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79" y="1146433"/>
            <a:ext cx="1613746" cy="2132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1634F9-D229-4141-86B0-E41F37F90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573" y="1149772"/>
            <a:ext cx="1380821" cy="2144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D520F-2ED5-47C1-B547-654D1F872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134" y="1169417"/>
            <a:ext cx="1380821" cy="2144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7C4C3-0A2F-49F3-A96E-99EB165F7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714" y="3634661"/>
            <a:ext cx="1930362" cy="29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5B316-76F6-48A7-9623-9D610258B540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EA6CD-0940-493A-91A8-2FD88C3DB4EA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‘ea’.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B9AEF-E25B-44BF-8838-989FE1EEDCC7}"/>
              </a:ext>
            </a:extLst>
          </p:cNvPr>
          <p:cNvSpPr txBox="1"/>
          <p:nvPr/>
        </p:nvSpPr>
        <p:spPr>
          <a:xfrm>
            <a:off x="106017" y="842534"/>
            <a:ext cx="125664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   </a:t>
            </a:r>
            <a:r>
              <a:rPr lang="en-GB" sz="2800" b="1" u="sng" dirty="0"/>
              <a:t>ea</a:t>
            </a:r>
            <a:r>
              <a:rPr lang="en-GB" sz="2800" b="1" dirty="0"/>
              <a:t>   t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</a:t>
            </a:r>
            <a:r>
              <a:rPr lang="en-GB" sz="2800" b="1" dirty="0"/>
              <a:t>seat.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66AB0-9922-41B0-A5E9-7CC05055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7A888-B891-4DF7-8252-157873C5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68EBD-C6F6-4B8A-9547-155F03582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220" y="4062263"/>
            <a:ext cx="9895626" cy="226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E2EBB-BF3C-4F95-B0D8-46762E14F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269" y="384176"/>
            <a:ext cx="1869741" cy="8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4680746" y="92332"/>
            <a:ext cx="7511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effectLst/>
              </a:rPr>
              <a:t>Skip this if your child </a:t>
            </a:r>
            <a:r>
              <a:rPr lang="en-GB" dirty="0">
                <a:solidFill>
                  <a:srgbClr val="FF0000"/>
                </a:solidFill>
              </a:rPr>
              <a:t>is not focusing on guided reading. </a:t>
            </a:r>
          </a:p>
          <a:p>
            <a:r>
              <a:rPr lang="en-GB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70015-EEE6-4CB5-BA48-99E31A7E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830996"/>
            <a:ext cx="4338967" cy="6027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7BF49-4249-47E3-A033-85A41F039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302"/>
          <a:stretch/>
        </p:blipFill>
        <p:spPr>
          <a:xfrm>
            <a:off x="5390797" y="830997"/>
            <a:ext cx="4468438" cy="60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46710-54DE-4CF3-81FC-1B16B112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12" y="0"/>
            <a:ext cx="5353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29</a:t>
            </a:r>
            <a:r>
              <a:rPr lang="en-GB" sz="3200" baseline="30000" dirty="0"/>
              <a:t>th</a:t>
            </a:r>
            <a:r>
              <a:rPr lang="en-GB" sz="3200" dirty="0"/>
              <a:t> June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1 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5181600" y="369332"/>
            <a:ext cx="526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https://www.youtube.com/watch?v=_NID9A6Y4Yo&amp;list=PLPVrkr0oJX1tBTpbocNce93WUH8G-um6A&amp;index=9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“g"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g?</a:t>
            </a:r>
            <a:endParaRPr lang="en-GB" sz="2400" dirty="0">
              <a:effectLst/>
            </a:endParaRPr>
          </a:p>
        </p:txBody>
      </p:sp>
      <p:pic>
        <p:nvPicPr>
          <p:cNvPr id="1026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9419E1C8-B075-41AD-BDD2-149E3C03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3" y="2221810"/>
            <a:ext cx="3690732" cy="40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8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1, set 2, set 3 or guided reading. Each day, for phonics, there will be a video to watch and some words to read linked to the taught sound. For guided reading, there will be a text to read and some questions to answer.</a:t>
            </a:r>
          </a:p>
          <a:p>
            <a:endParaRPr lang="en-GB" sz="2000" dirty="0"/>
          </a:p>
          <a:p>
            <a:r>
              <a:rPr lang="en-GB" sz="2000" dirty="0"/>
              <a:t>Here are the sounds which are in each set.</a:t>
            </a:r>
          </a:p>
          <a:p>
            <a:endParaRPr lang="en-GB" sz="2000" dirty="0"/>
          </a:p>
          <a:p>
            <a:r>
              <a:rPr lang="en-GB" sz="2000" dirty="0"/>
              <a:t>Please contact school if you are not sure which set your child should be focusing on, or whether you’re unsure if your child does guided reading rather than phonics.</a:t>
            </a:r>
          </a:p>
          <a:p>
            <a:endParaRPr lang="en-GB" dirty="0"/>
          </a:p>
          <a:p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1" y="557626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92501" y="2496911"/>
            <a:ext cx="7058555" cy="108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2B6A2-04F2-4740-AE1A-9FEF37D9E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25"/>
          <a:stretch/>
        </p:blipFill>
        <p:spPr>
          <a:xfrm>
            <a:off x="5092500" y="3795349"/>
            <a:ext cx="7058555" cy="1367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2499" y="5372885"/>
            <a:ext cx="7058555" cy="1367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85954" y="5456713"/>
            <a:ext cx="664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Guided Reading</a:t>
            </a:r>
          </a:p>
          <a:p>
            <a:endParaRPr lang="en-GB" u="sng" dirty="0"/>
          </a:p>
          <a:p>
            <a:r>
              <a:rPr lang="en-GB" dirty="0"/>
              <a:t>For those children who know all of the phonics sounds from set 1, set 2 and set 3 and are confident readers.</a:t>
            </a:r>
          </a:p>
        </p:txBody>
      </p:sp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18B6E30-F159-4BD0-9845-BDE97371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87" y="1484974"/>
            <a:ext cx="1267584" cy="1708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g.  Can you say </a:t>
            </a:r>
            <a:r>
              <a:rPr lang="en-GB" sz="3600" b="1" dirty="0"/>
              <a:t>g, g, g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g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62815" y="3108656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 </a:t>
            </a:r>
            <a:r>
              <a:rPr lang="en-GB" sz="2000" dirty="0" err="1"/>
              <a:t>g</a:t>
            </a:r>
            <a:r>
              <a:rPr lang="en-GB" sz="2000" dirty="0"/>
              <a:t>      girl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8566" y="312348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  </a:t>
            </a:r>
            <a:r>
              <a:rPr lang="en-GB" sz="2000" dirty="0" err="1"/>
              <a:t>g</a:t>
            </a:r>
            <a:r>
              <a:rPr lang="en-GB" sz="2000" dirty="0"/>
              <a:t>      goat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4987" y="3071994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</a:t>
            </a:r>
            <a:r>
              <a:rPr lang="en-GB" sz="2000" dirty="0" err="1"/>
              <a:t>g</a:t>
            </a:r>
            <a:r>
              <a:rPr lang="en-GB" sz="2000" dirty="0"/>
              <a:t>    glasses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265" y="3091723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</a:t>
            </a:r>
            <a:r>
              <a:rPr lang="en-GB" sz="2000" dirty="0" err="1"/>
              <a:t>g</a:t>
            </a:r>
            <a:r>
              <a:rPr lang="en-GB" sz="2000" dirty="0"/>
              <a:t>    gate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girl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girl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3745203"/>
            <a:ext cx="4228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girl is the grapheme </a:t>
            </a:r>
            <a:r>
              <a:rPr lang="en-GB" sz="4000" dirty="0"/>
              <a:t>g</a:t>
            </a:r>
            <a:r>
              <a:rPr lang="en-GB" dirty="0"/>
              <a:t>.  Can you point to it and say </a:t>
            </a:r>
            <a:r>
              <a:rPr lang="en-GB" sz="3200" dirty="0"/>
              <a:t>g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g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7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2BEE51D4-66C6-4D94-AD48-5294160D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8" y="412399"/>
            <a:ext cx="2515853" cy="27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DADDC019-95B7-4CFB-9001-E37B52B1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4" y="3764966"/>
            <a:ext cx="1818066" cy="27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AA978B-D2CA-4307-88E4-D8E374770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847" y="3764966"/>
            <a:ext cx="1628748" cy="2738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BB6AE7-DBD5-475F-8461-03302DCDE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322" y="1469480"/>
            <a:ext cx="1419917" cy="1661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5CE774-182F-46FA-93D3-4D2225854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855" y="1489209"/>
            <a:ext cx="1286682" cy="1661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980132-A04A-4D09-8521-7598BD608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3376" y="1496735"/>
            <a:ext cx="1166565" cy="16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1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girl</a:t>
            </a:r>
            <a:r>
              <a:rPr lang="en-GB" dirty="0"/>
              <a:t> or </a:t>
            </a:r>
            <a:r>
              <a:rPr lang="en-GB" sz="3200" dirty="0"/>
              <a:t>g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g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“Round her face, down her hair and give her a curl” </a:t>
            </a:r>
            <a:r>
              <a:rPr lang="en-GB" dirty="0"/>
              <a:t>or </a:t>
            </a:r>
            <a:r>
              <a:rPr lang="en-GB" sz="2400" dirty="0"/>
              <a:t>g  </a:t>
            </a:r>
            <a:r>
              <a:rPr lang="en-GB" sz="2400" dirty="0" err="1"/>
              <a:t>g</a:t>
            </a:r>
            <a:r>
              <a:rPr lang="en-GB" sz="2400" dirty="0"/>
              <a:t>  </a:t>
            </a:r>
            <a:r>
              <a:rPr lang="en-GB" sz="2400" dirty="0" err="1"/>
              <a:t>g</a:t>
            </a:r>
            <a:r>
              <a:rPr lang="en-GB" sz="2400" dirty="0"/>
              <a:t>  </a:t>
            </a:r>
            <a:r>
              <a:rPr lang="en-GB" sz="2400" dirty="0" err="1"/>
              <a:t>g</a:t>
            </a:r>
            <a:r>
              <a:rPr lang="en-GB" dirty="0"/>
              <a:t> 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F5FF2587-F3E0-4084-B9FF-C905F38C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9" y="1039899"/>
            <a:ext cx="1633716" cy="2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B603B-CB02-4111-AD5A-7EE98FA47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451" y="1071256"/>
            <a:ext cx="1463595" cy="2460536"/>
          </a:xfrm>
          <a:prstGeom prst="rect">
            <a:avLst/>
          </a:prstGeom>
        </p:spPr>
      </p:pic>
      <p:pic>
        <p:nvPicPr>
          <p:cNvPr id="18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1276AF7C-43DB-4A0C-B2CC-CDFD3372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62" y="1039899"/>
            <a:ext cx="1633716" cy="2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84AD9E71-0ADB-47CD-86F2-ADF9C35C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08" y="1031998"/>
            <a:ext cx="1633716" cy="2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57665F-2A15-4578-B3F8-DDE67257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45" y="1020683"/>
            <a:ext cx="1463595" cy="2460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614CAF-74AE-4668-A6D3-0DEA9D0C5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689" y="1031998"/>
            <a:ext cx="1463595" cy="2460536"/>
          </a:xfrm>
          <a:prstGeom prst="rect">
            <a:avLst/>
          </a:prstGeom>
        </p:spPr>
      </p:pic>
      <p:pic>
        <p:nvPicPr>
          <p:cNvPr id="23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8E44A713-1DD2-479A-B378-A71BD6D4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04" y="3763966"/>
            <a:ext cx="1901300" cy="28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14A7A2-AEB1-4ED5-8B28-02CDBE88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043" y="3763966"/>
            <a:ext cx="1703049" cy="28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2F515C-ED8F-4CD0-92F3-9BF7292A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99" y="3924170"/>
            <a:ext cx="2863713" cy="1094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3AD17-24B5-4A25-8C3E-7A055F93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99" y="5485734"/>
            <a:ext cx="2863713" cy="10587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6CA483-1352-49A9-9C6C-0F9BC7D2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220" y="3924170"/>
            <a:ext cx="2798203" cy="1094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D8F6E1-69CD-4D4B-9B51-ACED17BD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220" y="5485734"/>
            <a:ext cx="2863713" cy="1058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64DAD9-4C62-4C2A-B3AA-F16A6C91D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340" y="5485734"/>
            <a:ext cx="2520189" cy="10637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35406A-BFDA-429F-B3DB-1A8FFAA27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831" y="3955404"/>
            <a:ext cx="2585698" cy="10637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B6752F-E47C-4860-BAA7-390EADC96C19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C416C8-9435-4C7B-84AC-DA6AB8F91CC7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‘g’.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0B40-F7F8-49C1-8782-474BC5CF238D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g       a    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gap</a:t>
            </a:r>
            <a:r>
              <a:rPr lang="en-GB" dirty="0"/>
              <a:t>.  I have now read the word.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9FEEC-8346-4705-822E-B042EB6C6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676797-64C0-4A58-9910-7FE61DCA6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3098BE-707E-46D0-90E6-4A0EBEE9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4" y="244632"/>
            <a:ext cx="3311381" cy="1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57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2 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5069305" y="415498"/>
            <a:ext cx="56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https://www.youtube.com/watch?v=M1uW4OtU7aU&amp;list=PLPVrkr0oJX1sBGLJU2hNbPE2neuhezWSu&amp;index=2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‘ee’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‘ee’ sound in it?</a:t>
            </a:r>
          </a:p>
        </p:txBody>
      </p:sp>
      <p:pic>
        <p:nvPicPr>
          <p:cNvPr id="9218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344557" y="1860491"/>
            <a:ext cx="3585998" cy="48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err="1"/>
              <a:t>ee</a:t>
            </a:r>
            <a:r>
              <a:rPr lang="en-GB" dirty="0"/>
              <a:t>.  Can you say </a:t>
            </a:r>
            <a:r>
              <a:rPr lang="en-GB" sz="3600" b="1" dirty="0" err="1"/>
              <a:t>ee</a:t>
            </a:r>
            <a:r>
              <a:rPr lang="en-GB" sz="3600" b="1" dirty="0"/>
              <a:t>, </a:t>
            </a:r>
            <a:r>
              <a:rPr lang="en-GB" sz="3600" b="1" dirty="0" err="1"/>
              <a:t>ee</a:t>
            </a:r>
            <a:r>
              <a:rPr lang="en-GB" sz="3600" b="1" dirty="0"/>
              <a:t>, </a:t>
            </a:r>
            <a:r>
              <a:rPr lang="en-GB" sz="3600" b="1" dirty="0" err="1"/>
              <a:t>ee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what they are looking at?  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ee</a:t>
            </a:r>
            <a:r>
              <a:rPr lang="en-GB" sz="2800" dirty="0"/>
              <a:t>, what can you see”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ee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F</a:t>
            </a:r>
            <a:r>
              <a:rPr lang="en-GB" sz="3600" u="sng" dirty="0"/>
              <a:t>ee</a:t>
            </a:r>
            <a:r>
              <a:rPr lang="en-GB" sz="3600" dirty="0"/>
              <a:t>t      m</a:t>
            </a:r>
            <a:r>
              <a:rPr lang="en-GB" sz="3600" u="sng" dirty="0"/>
              <a:t>ee</a:t>
            </a:r>
            <a:r>
              <a:rPr lang="en-GB" sz="3600" dirty="0"/>
              <a:t>t     sl</a:t>
            </a:r>
            <a:r>
              <a:rPr lang="en-GB" sz="3600" u="sng" dirty="0"/>
              <a:t>ee</a:t>
            </a:r>
            <a:r>
              <a:rPr lang="en-GB" sz="3600" dirty="0"/>
              <a:t>p.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ee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What can</a:t>
            </a:r>
          </a:p>
          <a:p>
            <a:pPr algn="ctr"/>
            <a:r>
              <a:rPr lang="en-GB" sz="3600" dirty="0"/>
              <a:t> you see”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</a:t>
            </a:r>
            <a:r>
              <a:rPr lang="en-GB" dirty="0" err="1"/>
              <a:t>ee</a:t>
            </a:r>
            <a:r>
              <a:rPr lang="en-GB" dirty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 err="1"/>
              <a:t>ee</a:t>
            </a:r>
            <a:r>
              <a:rPr lang="en-GB" sz="2000" dirty="0"/>
              <a:t>.</a:t>
            </a:r>
          </a:p>
        </p:txBody>
      </p:sp>
      <p:pic>
        <p:nvPicPr>
          <p:cNvPr id="10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240054" y="194747"/>
            <a:ext cx="2391835" cy="32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240054" y="3535063"/>
            <a:ext cx="2391835" cy="32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0536" y="353506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2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 err="1"/>
              <a:t>ee</a:t>
            </a:r>
            <a:r>
              <a:rPr lang="en-GB" dirty="0"/>
              <a:t> or </a:t>
            </a:r>
            <a:r>
              <a:rPr lang="en-GB" sz="3200" dirty="0"/>
              <a:t>what can you see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9769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4368" y="538701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21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1259938" y="598723"/>
            <a:ext cx="2193907" cy="29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pic>
        <p:nvPicPr>
          <p:cNvPr id="22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9128967" y="538701"/>
            <a:ext cx="2562290" cy="30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/>
              <a:t>ee</a:t>
            </a:r>
            <a:r>
              <a:rPr lang="en-GB" dirty="0"/>
              <a:t>.  You already know how to form each letter.  Now we simply put them together to write the sound </a:t>
            </a:r>
            <a:r>
              <a:rPr lang="en-GB" dirty="0" err="1"/>
              <a:t>ee</a:t>
            </a:r>
            <a:r>
              <a:rPr lang="en-GB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1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3921" y="318116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‘ee’.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BB3AE-80B8-4CD7-9D7B-45585E53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1" y="3963218"/>
            <a:ext cx="11562286" cy="2622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920" y="830997"/>
            <a:ext cx="11658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     </a:t>
            </a:r>
            <a:r>
              <a:rPr lang="en-GB" sz="2800" b="1" u="sng" dirty="0" err="1"/>
              <a:t>ee</a:t>
            </a:r>
            <a:r>
              <a:rPr lang="en-GB" sz="2800" b="1" dirty="0"/>
              <a:t>      n,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seen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191" y="1266651"/>
            <a:ext cx="259116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3 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5161023" y="395088"/>
            <a:ext cx="615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https://www.youtube.com/watch?v=Wg7uwAaR2m4&amp;list=PLPVrkr0oJX1smTl2RWUHKgvupRrMZkKEE&amp;index=9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'er' for Foundation Stage and 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‘er’ sound in it?</a:t>
            </a:r>
          </a:p>
        </p:txBody>
      </p:sp>
      <p:pic>
        <p:nvPicPr>
          <p:cNvPr id="9220" name="Picture 4" descr="Set 3 sounds - er - YouTube">
            <a:extLst>
              <a:ext uri="{FF2B5EF4-FFF2-40B4-BE49-F238E27FC236}">
                <a16:creationId xmlns:a16="http://schemas.microsoft.com/office/drawing/2014/main" id="{1EC086BE-177D-492A-A3C3-1E4E1C7B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2671754"/>
            <a:ext cx="4134678" cy="23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7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er.  Can you say </a:t>
            </a:r>
            <a:r>
              <a:rPr lang="en-GB" sz="3600" b="1" dirty="0"/>
              <a:t>er, er, er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postman with a letter? He is saying,</a:t>
            </a:r>
          </a:p>
          <a:p>
            <a:pPr algn="ctr"/>
            <a:r>
              <a:rPr lang="en-GB" sz="2800" dirty="0"/>
              <a:t>“a better letter”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‘er’ words.</a:t>
            </a:r>
          </a:p>
          <a:p>
            <a:pPr algn="ctr"/>
            <a:r>
              <a:rPr lang="en-GB" sz="3600" dirty="0"/>
              <a:t>n e v </a:t>
            </a:r>
            <a:r>
              <a:rPr lang="en-GB" sz="3600" u="sng" dirty="0"/>
              <a:t>er</a:t>
            </a:r>
            <a:r>
              <a:rPr lang="en-GB" sz="3600" dirty="0"/>
              <a:t>           u n d </a:t>
            </a:r>
            <a:r>
              <a:rPr lang="en-GB" sz="3600" u="sng" dirty="0"/>
              <a:t>er</a:t>
            </a:r>
            <a:r>
              <a:rPr lang="en-GB" sz="3600" dirty="0"/>
              <a:t>         a f t </a:t>
            </a:r>
            <a:r>
              <a:rPr lang="en-GB" sz="3600" u="sng" dirty="0"/>
              <a:t>er</a:t>
            </a:r>
            <a:r>
              <a:rPr lang="en-GB" sz="3600" dirty="0"/>
              <a:t>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“a better letter”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er.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er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87620-D834-4E0E-8BE5-D9B189EE3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3" y="147652"/>
            <a:ext cx="1981200" cy="3095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7CE98-72B8-49D3-822B-3E4C30BA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9" y="3429000"/>
            <a:ext cx="1981200" cy="3095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7C8202-7E49-4B14-AA73-BA7DE2F28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608" y="3495675"/>
            <a:ext cx="1762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7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er</a:t>
            </a:r>
            <a:r>
              <a:rPr lang="en-GB" dirty="0"/>
              <a:t> or </a:t>
            </a:r>
            <a:r>
              <a:rPr lang="en-GB" sz="3200" dirty="0"/>
              <a:t>a better letter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er</a:t>
            </a:r>
            <a:r>
              <a:rPr lang="en-GB" dirty="0"/>
              <a:t>.  You already know how to form each letter.  Now we simply put them together to write the sound 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C91D2-3974-4E26-8927-663ED99A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138" y="3673520"/>
            <a:ext cx="1762125" cy="3028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3B9A95-F1E8-40AB-BA23-5477BB6BF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" r="308"/>
          <a:stretch/>
        </p:blipFill>
        <p:spPr>
          <a:xfrm>
            <a:off x="584022" y="1120676"/>
            <a:ext cx="1342893" cy="23083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F133A2-CA45-42FB-AA14-58A39A778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950" y="1119717"/>
            <a:ext cx="1477327" cy="23083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D0E187-C24C-4F47-AE01-C03E8BB2B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" r="308"/>
          <a:stretch/>
        </p:blipFill>
        <p:spPr>
          <a:xfrm>
            <a:off x="3910312" y="1120676"/>
            <a:ext cx="1342893" cy="23083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D3CA97-9DBA-49AC-A130-40152368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240" y="1119717"/>
            <a:ext cx="1477327" cy="23083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4D4B2-86A2-4E47-B3D2-B9549E964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" r="308"/>
          <a:stretch/>
        </p:blipFill>
        <p:spPr>
          <a:xfrm>
            <a:off x="7218498" y="1119717"/>
            <a:ext cx="1342893" cy="23083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7A62FE-D8BC-4457-A96C-ABDB76535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" r="308"/>
          <a:stretch/>
        </p:blipFill>
        <p:spPr>
          <a:xfrm>
            <a:off x="8832530" y="1119717"/>
            <a:ext cx="1342893" cy="23083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F8286A-1199-46A3-8E4C-50B1332B0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" r="308"/>
          <a:stretch/>
        </p:blipFill>
        <p:spPr>
          <a:xfrm>
            <a:off x="10446562" y="1119717"/>
            <a:ext cx="134289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Phonics/Guided Reading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28</a:t>
            </a:r>
            <a:r>
              <a:rPr lang="en-GB" sz="3200" baseline="30000" dirty="0"/>
              <a:t>th</a:t>
            </a:r>
            <a:r>
              <a:rPr lang="en-GB" sz="3200" dirty="0"/>
              <a:t> June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3CB7E9-1F0D-40DB-B640-9EC01FF3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4" y="4421201"/>
            <a:ext cx="8424339" cy="1930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5B316-76F6-48A7-9623-9D610258B540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EA6CD-0940-493A-91A8-2FD88C3DB4EA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B9AEF-E25B-44BF-8838-989FE1EEDCC7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n e v </a:t>
            </a:r>
            <a:r>
              <a:rPr lang="en-GB" sz="2800" b="1" u="sng" dirty="0"/>
              <a:t>er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never.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66AB0-9922-41B0-A5E9-7CC05055F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7A888-B891-4DF7-8252-157873C57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2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951672"/>
            <a:ext cx="3596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effectLst/>
              </a:rPr>
              <a:t>Skip this if your child </a:t>
            </a:r>
            <a:r>
              <a:rPr lang="en-GB" dirty="0">
                <a:solidFill>
                  <a:srgbClr val="FF0000"/>
                </a:solidFill>
              </a:rPr>
              <a:t>is not focusing on guided reading.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9CC60-BD8A-4FB9-8008-C8330279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03" y="0"/>
            <a:ext cx="5112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8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D251F-8DC2-4D0B-BFF5-FD14CB3B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390" y="0"/>
            <a:ext cx="542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30</a:t>
            </a:r>
            <a:r>
              <a:rPr lang="en-GB" sz="3200" baseline="30000" dirty="0"/>
              <a:t>th</a:t>
            </a:r>
            <a:r>
              <a:rPr lang="en-GB" sz="3200" dirty="0"/>
              <a:t> June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u="sng" dirty="0"/>
              <a:t>Set 1 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5102087" y="415499"/>
            <a:ext cx="70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https://www.youtube.com/watch?v=ZOvvbl2qtmU&amp;list=PLPVrkr0oJX1tBTpbocNce93WUH8G-um6A&amp;index=19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</a:t>
            </a:r>
            <a:r>
              <a:rPr lang="en-GB" sz="2400" i="1" dirty="0"/>
              <a:t>“sh</a:t>
            </a:r>
            <a:r>
              <a:rPr lang="en-GB" sz="2400" b="0" i="1" dirty="0">
                <a:effectLst/>
              </a:rPr>
              <a:t>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1150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Can you think of any words which begin with sh?</a:t>
            </a:r>
            <a:endParaRPr lang="en-GB" sz="2400" dirty="0">
              <a:effectLst/>
            </a:endParaRPr>
          </a:p>
        </p:txBody>
      </p:sp>
      <p:pic>
        <p:nvPicPr>
          <p:cNvPr id="6146" name="Picture 2" descr="Image result for sh rwi">
            <a:extLst>
              <a:ext uri="{FF2B5EF4-FFF2-40B4-BE49-F238E27FC236}">
                <a16:creationId xmlns:a16="http://schemas.microsoft.com/office/drawing/2014/main" id="{0E022405-A74B-47C2-91C4-B378BD0C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5" y="4129141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F0D31-A22D-4F4A-B415-F8A2D9D1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00" y="2101461"/>
            <a:ext cx="2134910" cy="16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2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sh.  Can you say </a:t>
            </a:r>
            <a:r>
              <a:rPr lang="en-GB" sz="3600" b="1" dirty="0"/>
              <a:t>sh, sh, sh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sh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89" y="4330317"/>
            <a:ext cx="38639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snake and a horse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snake and horse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98299" y="4213901"/>
            <a:ext cx="42287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snake and horse is the grapheme </a:t>
            </a:r>
            <a:r>
              <a:rPr lang="en-GB" sz="4000" dirty="0"/>
              <a:t>sh</a:t>
            </a:r>
            <a:r>
              <a:rPr lang="en-GB" dirty="0"/>
              <a:t>.  Can you point to it and say </a:t>
            </a:r>
            <a:r>
              <a:rPr lang="en-GB" sz="3200" dirty="0"/>
              <a:t>sh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sh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27" y="197034"/>
            <a:ext cx="1254732" cy="931732"/>
          </a:xfrm>
          <a:prstGeom prst="rect">
            <a:avLst/>
          </a:prstGeom>
        </p:spPr>
      </p:pic>
      <p:pic>
        <p:nvPicPr>
          <p:cNvPr id="17" name="Picture 2" descr="Image result for sh rwi">
            <a:extLst>
              <a:ext uri="{FF2B5EF4-FFF2-40B4-BE49-F238E27FC236}">
                <a16:creationId xmlns:a16="http://schemas.microsoft.com/office/drawing/2014/main" id="{97969C7A-610B-48A6-925D-F499491D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2" y="66290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h rwi">
            <a:extLst>
              <a:ext uri="{FF2B5EF4-FFF2-40B4-BE49-F238E27FC236}">
                <a16:creationId xmlns:a16="http://schemas.microsoft.com/office/drawing/2014/main" id="{F50A41F0-013B-4EFE-A5FB-895E8F71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7" y="4213901"/>
            <a:ext cx="2009775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38231-6722-4EC4-8D5D-63F14453F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73" y="4145973"/>
            <a:ext cx="1852116" cy="2712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686C7-D178-4B89-A1C0-0DD919368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586" y="1469714"/>
            <a:ext cx="1603344" cy="211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B9703-C6FA-4B9F-B000-E2E7A9574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121" y="1457463"/>
            <a:ext cx="1603344" cy="211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8B58C-0DFA-4D3A-8CA6-A810F3F14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053" y="1479904"/>
            <a:ext cx="1570697" cy="2095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01755C-3664-4C11-A3E6-CD4F3665578E}"/>
              </a:ext>
            </a:extLst>
          </p:cNvPr>
          <p:cNvSpPr txBox="1"/>
          <p:nvPr/>
        </p:nvSpPr>
        <p:spPr>
          <a:xfrm>
            <a:off x="5389932" y="3538425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 </a:t>
            </a:r>
            <a:r>
              <a:rPr lang="en-GB" dirty="0" err="1"/>
              <a:t>sh</a:t>
            </a:r>
            <a:r>
              <a:rPr lang="en-GB" dirty="0"/>
              <a:t> shell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8D7F9-2693-4A29-8870-B806B52973C3}"/>
              </a:ext>
            </a:extLst>
          </p:cNvPr>
          <p:cNvSpPr txBox="1"/>
          <p:nvPr/>
        </p:nvSpPr>
        <p:spPr>
          <a:xfrm>
            <a:off x="6875849" y="3525640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 </a:t>
            </a:r>
            <a:r>
              <a:rPr lang="en-GB" dirty="0" err="1"/>
              <a:t>sh</a:t>
            </a:r>
            <a:r>
              <a:rPr lang="en-GB" dirty="0"/>
              <a:t> shoe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B2925-8319-415A-A6CA-A99DC24D7223}"/>
              </a:ext>
            </a:extLst>
          </p:cNvPr>
          <p:cNvSpPr txBox="1"/>
          <p:nvPr/>
        </p:nvSpPr>
        <p:spPr>
          <a:xfrm>
            <a:off x="8365904" y="350721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 </a:t>
            </a:r>
            <a:r>
              <a:rPr lang="en-GB" dirty="0" err="1"/>
              <a:t>sh</a:t>
            </a:r>
            <a:r>
              <a:rPr lang="en-GB" dirty="0"/>
              <a:t> sheep</a:t>
            </a:r>
          </a:p>
        </p:txBody>
      </p:sp>
    </p:spTree>
    <p:extLst>
      <p:ext uri="{BB962C8B-B14F-4D97-AF65-F5344CB8AC3E}">
        <p14:creationId xmlns:p14="http://schemas.microsoft.com/office/powerpoint/2010/main" val="1453930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snake and horse</a:t>
            </a:r>
            <a:r>
              <a:rPr lang="en-GB" dirty="0"/>
              <a:t> or </a:t>
            </a:r>
            <a:r>
              <a:rPr lang="en-GB" sz="3200" dirty="0"/>
              <a:t>sh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094" y="4687754"/>
            <a:ext cx="200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say </a:t>
            </a:r>
            <a:r>
              <a:rPr lang="en-GB" sz="2000" dirty="0" err="1"/>
              <a:t>shhhhhh</a:t>
            </a:r>
            <a:r>
              <a:rPr lang="en-GB" sz="2000" dirty="0"/>
              <a:t> as you write the sound?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2" descr="Image result for sh rwi">
            <a:extLst>
              <a:ext uri="{FF2B5EF4-FFF2-40B4-BE49-F238E27FC236}">
                <a16:creationId xmlns:a16="http://schemas.microsoft.com/office/drawing/2014/main" id="{C58955C5-4E9F-4CBE-8136-CB0E8DE1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6" y="1062008"/>
            <a:ext cx="1790455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CD66D-2D4B-4D97-AA67-47B6DE1B8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65" y="1046881"/>
            <a:ext cx="1650000" cy="2416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82F8EF-4CAF-4E2C-A492-22DD95350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237" y="3725130"/>
            <a:ext cx="2008428" cy="2940913"/>
          </a:xfrm>
          <a:prstGeom prst="rect">
            <a:avLst/>
          </a:prstGeom>
        </p:spPr>
      </p:pic>
      <p:pic>
        <p:nvPicPr>
          <p:cNvPr id="19" name="Picture 2" descr="Image result for sh rwi">
            <a:extLst>
              <a:ext uri="{FF2B5EF4-FFF2-40B4-BE49-F238E27FC236}">
                <a16:creationId xmlns:a16="http://schemas.microsoft.com/office/drawing/2014/main" id="{EE4F2FBA-467F-4B4D-8A3C-A6BEC235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37" y="1060277"/>
            <a:ext cx="1790455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sh rwi">
            <a:extLst>
              <a:ext uri="{FF2B5EF4-FFF2-40B4-BE49-F238E27FC236}">
                <a16:creationId xmlns:a16="http://schemas.microsoft.com/office/drawing/2014/main" id="{0D666C54-6D34-49C0-B99B-356E0268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65" y="1060277"/>
            <a:ext cx="1790455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B97DCD-21C4-4459-AAD9-027677BDA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93" y="1060277"/>
            <a:ext cx="1650000" cy="2416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FCC22E-BAAB-42DA-AB98-D0ECAE046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68" y="1060277"/>
            <a:ext cx="1650000" cy="24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18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2FEF82-B951-4990-93DC-A40670D8655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74208-9668-425D-B709-9069332DEA82}"/>
              </a:ext>
            </a:extLst>
          </p:cNvPr>
          <p:cNvSpPr txBox="1"/>
          <p:nvPr/>
        </p:nvSpPr>
        <p:spPr>
          <a:xfrm>
            <a:off x="0" y="298108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‘sh’.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6ED6A-EFD9-4400-8D67-5C3D905400B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sh    o 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shop</a:t>
            </a:r>
            <a:r>
              <a:rPr lang="en-GB" dirty="0"/>
              <a:t>.  I have now read the word.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D0942-2DC2-49A2-8256-681B194E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AB7FC-A4BC-4309-AA4E-DDDE2A8E2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FB72CB-8C59-4673-A7B5-12A784447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3" y="3625065"/>
            <a:ext cx="2305637" cy="938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F19C0-9B45-48B9-9941-E479DE644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29" y="291720"/>
            <a:ext cx="2363234" cy="874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015E44-FC1D-4375-8635-DB8778C8E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67" y="3628380"/>
            <a:ext cx="1936840" cy="935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87FEB8-522F-4026-B060-29EF44944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729" y="3624629"/>
            <a:ext cx="2080762" cy="9350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04CBDE-6E34-4B4A-B4D7-DCF9BA28B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438" y="4745724"/>
            <a:ext cx="2305637" cy="9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6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https://www.youtube.com/watch?v=Y46--B_7BMs&amp;list=PLPVrkr0oJX1sBGLJU2hNbPE2neuhezWSu&amp;index=3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‘igh’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‘igh’ sound in it?</a:t>
            </a:r>
          </a:p>
        </p:txBody>
      </p:sp>
      <p:pic>
        <p:nvPicPr>
          <p:cNvPr id="12290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625335" y="1833195"/>
            <a:ext cx="2978012" cy="49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1607A-7FFF-4844-BB0A-615F6E541B4C}"/>
              </a:ext>
            </a:extLst>
          </p:cNvPr>
          <p:cNvSpPr txBox="1"/>
          <p:nvPr/>
        </p:nvSpPr>
        <p:spPr>
          <a:xfrm>
            <a:off x="106017" y="0"/>
            <a:ext cx="657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2 Sound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931CC-C761-4F19-A95F-2394710F11B6}"/>
              </a:ext>
            </a:extLst>
          </p:cNvPr>
          <p:cNvSpPr txBox="1"/>
          <p:nvPr/>
        </p:nvSpPr>
        <p:spPr>
          <a:xfrm>
            <a:off x="5069305" y="415498"/>
            <a:ext cx="56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</p:spTree>
    <p:extLst>
      <p:ext uri="{BB962C8B-B14F-4D97-AF65-F5344CB8AC3E}">
        <p14:creationId xmlns:p14="http://schemas.microsoft.com/office/powerpoint/2010/main" val="524157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 err="1"/>
              <a:t>igh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</a:t>
            </a:r>
            <a:r>
              <a:rPr lang="en-GB" sz="3600" b="1" dirty="0" err="1"/>
              <a:t>igh</a:t>
            </a:r>
            <a:r>
              <a:rPr lang="en-GB" sz="3600" b="1" dirty="0"/>
              <a:t>, </a:t>
            </a:r>
            <a:r>
              <a:rPr lang="en-GB" sz="3600" b="1" dirty="0" err="1"/>
              <a:t>igh</a:t>
            </a:r>
            <a:r>
              <a:rPr lang="en-GB" sz="3600" b="1" dirty="0"/>
              <a:t>, </a:t>
            </a:r>
            <a:r>
              <a:rPr lang="en-GB" sz="3600" b="1" dirty="0" err="1"/>
              <a:t>igh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they are flying a kite?  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igh</a:t>
            </a:r>
            <a:r>
              <a:rPr lang="en-GB" sz="2800" dirty="0"/>
              <a:t>, fly high”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ee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h</a:t>
            </a:r>
            <a:r>
              <a:rPr lang="en-GB" sz="3600" u="sng" dirty="0"/>
              <a:t>igh</a:t>
            </a:r>
            <a:r>
              <a:rPr lang="en-GB" sz="3600" dirty="0"/>
              <a:t>      m</a:t>
            </a:r>
            <a:r>
              <a:rPr lang="en-GB" sz="3600" u="sng" dirty="0"/>
              <a:t>igh</a:t>
            </a:r>
            <a:r>
              <a:rPr lang="en-GB" sz="3600" dirty="0"/>
              <a:t>t     t</a:t>
            </a:r>
            <a:r>
              <a:rPr lang="en-GB" sz="3600" u="sng" dirty="0"/>
              <a:t>igh</a:t>
            </a:r>
            <a:r>
              <a:rPr lang="en-GB" sz="3600" dirty="0"/>
              <a:t>t.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igh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fly high”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</a:t>
            </a:r>
            <a:r>
              <a:rPr lang="en-GB" dirty="0" err="1"/>
              <a:t>trigraph</a:t>
            </a:r>
            <a:r>
              <a:rPr lang="en-GB" dirty="0"/>
              <a:t>, </a:t>
            </a:r>
            <a:r>
              <a:rPr lang="en-GB" dirty="0" err="1"/>
              <a:t>igh</a:t>
            </a:r>
            <a:r>
              <a:rPr lang="en-GB" dirty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 err="1"/>
              <a:t>igh</a:t>
            </a:r>
            <a:r>
              <a:rPr lang="en-GB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8661" y="375301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432592" y="78794"/>
            <a:ext cx="2006757" cy="3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432592" y="3478694"/>
            <a:ext cx="2006757" cy="3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2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1 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5568702" y="415498"/>
            <a:ext cx="62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https://www.youtube.com/watch?v=TAHUPTFjvaY&amp;list=PLPVrkr0oJX1tBTpbocNce93WUH8G-um6A&amp;index=15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“b"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b?</a:t>
            </a:r>
            <a:endParaRPr lang="en-GB" sz="2400" dirty="0">
              <a:effectLst/>
            </a:endParaRPr>
          </a:p>
        </p:txBody>
      </p:sp>
      <p:pic>
        <p:nvPicPr>
          <p:cNvPr id="5122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C8BCE8F-6270-4CA4-B5A2-4335C12E7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2" y="2072525"/>
            <a:ext cx="3124615" cy="31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16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64285" y="327375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‘igh’.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507FC-28C6-4D29-9CC1-8995D3A9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0" y="3867226"/>
            <a:ext cx="11443042" cy="2626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370" y="785111"/>
            <a:ext cx="11443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h     </a:t>
            </a:r>
            <a:r>
              <a:rPr lang="en-GB" sz="2800" b="1" u="sng" dirty="0" err="1"/>
              <a:t>igh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high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98" y="1193877"/>
            <a:ext cx="2542277" cy="8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3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igh</a:t>
            </a:r>
            <a:r>
              <a:rPr lang="en-GB" dirty="0"/>
              <a:t> or </a:t>
            </a:r>
            <a:r>
              <a:rPr lang="en-GB" sz="3200" dirty="0"/>
              <a:t>fly high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igh</a:t>
            </a:r>
            <a:r>
              <a:rPr lang="en-GB" dirty="0"/>
              <a:t>.  You already know how to form each letter.  Now we simply put them together to write the sound igh</a:t>
            </a:r>
          </a:p>
        </p:txBody>
      </p:sp>
      <p:pic>
        <p:nvPicPr>
          <p:cNvPr id="16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C5B1C6E3-47C1-4942-B41C-5002515EF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231557" y="1413378"/>
            <a:ext cx="138387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F993A3-7AE9-4F0C-8D59-F1085B473103}"/>
              </a:ext>
            </a:extLst>
          </p:cNvPr>
          <p:cNvSpPr/>
          <p:nvPr/>
        </p:nvSpPr>
        <p:spPr>
          <a:xfrm>
            <a:off x="1834708" y="141337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E5300CA6-E11A-4738-9E87-E5DCF6058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5472792" y="1413378"/>
            <a:ext cx="138387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ADEBA7-FEAD-4D54-B218-120E4D1F5B8F}"/>
              </a:ext>
            </a:extLst>
          </p:cNvPr>
          <p:cNvSpPr/>
          <p:nvPr/>
        </p:nvSpPr>
        <p:spPr>
          <a:xfrm>
            <a:off x="7075943" y="141337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1682A1-9BF4-4EDD-970A-621F890E5301}"/>
              </a:ext>
            </a:extLst>
          </p:cNvPr>
          <p:cNvSpPr/>
          <p:nvPr/>
        </p:nvSpPr>
        <p:spPr>
          <a:xfrm>
            <a:off x="3653750" y="141337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EF9DF299-2A6B-419E-86AC-98D5926F3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9012092" y="1413378"/>
            <a:ext cx="138387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C1079E-F5E0-4A9B-808A-A6243A3BD7BE}"/>
              </a:ext>
            </a:extLst>
          </p:cNvPr>
          <p:cNvSpPr/>
          <p:nvPr/>
        </p:nvSpPr>
        <p:spPr>
          <a:xfrm>
            <a:off x="4148489" y="406176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65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u="sng" dirty="0"/>
              <a:t>Set 3 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5005138" y="415498"/>
            <a:ext cx="59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https://www.youtube.com/watch?v=4rq0xIjM1Ow&amp;list=PLPVrkr0oJX1smTl2RWUHKgvupRrMZkKEE&amp;index=10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'are' for Foundation Stage and 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‘are’ sound in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2BFBF-D93B-44B9-9694-E2120D7F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2" y="2110092"/>
            <a:ext cx="2511592" cy="31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4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are.  Can you say </a:t>
            </a:r>
            <a:r>
              <a:rPr lang="en-GB" sz="3600" b="1" dirty="0"/>
              <a:t>are, are, are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family sharing food at a picnic?</a:t>
            </a:r>
          </a:p>
          <a:p>
            <a:pPr algn="ctr"/>
            <a:r>
              <a:rPr lang="en-GB" sz="2800" dirty="0"/>
              <a:t>“Care and share”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‘are’ words.</a:t>
            </a:r>
          </a:p>
          <a:p>
            <a:pPr algn="ctr"/>
            <a:r>
              <a:rPr lang="en-GB" sz="3600" dirty="0"/>
              <a:t>sh </a:t>
            </a:r>
            <a:r>
              <a:rPr lang="en-GB" sz="3600" u="sng" dirty="0"/>
              <a:t>are</a:t>
            </a:r>
            <a:r>
              <a:rPr lang="en-GB" sz="3600" dirty="0"/>
              <a:t>           c </a:t>
            </a:r>
            <a:r>
              <a:rPr lang="en-GB" sz="3600" u="sng" dirty="0"/>
              <a:t>are</a:t>
            </a:r>
            <a:r>
              <a:rPr lang="en-GB" sz="3600" dirty="0"/>
              <a:t>          b </a:t>
            </a:r>
            <a:r>
              <a:rPr lang="en-GB" sz="3600" u="sng" dirty="0"/>
              <a:t>are</a:t>
            </a:r>
            <a:endParaRPr lang="en-GB" sz="3600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“care and share”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are.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/>
              <a:t>are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6EDA7-74FA-44C2-BA29-BC9EB05C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642" y="3571420"/>
            <a:ext cx="2388730" cy="3037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1788D1-AF31-4F6E-810D-32DCC6380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84" y="147652"/>
            <a:ext cx="2176516" cy="3165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FF0A9C-5829-4C81-B561-305E9630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47" y="3507049"/>
            <a:ext cx="2176516" cy="31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7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are</a:t>
            </a:r>
            <a:r>
              <a:rPr lang="en-GB" dirty="0"/>
              <a:t> or </a:t>
            </a:r>
            <a:r>
              <a:rPr lang="en-GB" sz="3200" dirty="0"/>
              <a:t>care and share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are</a:t>
            </a:r>
            <a:r>
              <a:rPr lang="en-GB" dirty="0"/>
              <a:t>.  You already know how to form each letter.  Now we simply put them together to write the sound are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061A80-E493-4FD3-94C1-ACC7D8E4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48" y="4099232"/>
            <a:ext cx="2138552" cy="2719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4EFF23-8A00-4670-B78E-38EDD0F4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729" y="1102919"/>
            <a:ext cx="2034534" cy="25867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A8BA00-98C0-4A32-BDE3-C6172922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506" y="1074811"/>
            <a:ext cx="1853787" cy="26964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D71ECC-4DC8-43B1-A16B-A5F8A0E2A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001" y="1060781"/>
            <a:ext cx="1853787" cy="26964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FCF680-41D4-4A3A-A433-70C84BD5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49" y="1184464"/>
            <a:ext cx="2034534" cy="25867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29AA2C-5C92-41C3-8B49-9AAF281B1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699" y="1115607"/>
            <a:ext cx="2034534" cy="25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6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AAF93-F15F-4BA7-848B-22613A0F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83" y="4116640"/>
            <a:ext cx="8622695" cy="1941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EFB03-B11C-4BF6-9F75-8814C7661F2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8438D-F9BB-48D2-A7B8-41CF9592BAC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‘are’.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99E92-AFC4-4605-AB0C-A938F127AA3E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sh </a:t>
            </a:r>
            <a:r>
              <a:rPr lang="en-GB" sz="2800" b="1" u="sng" dirty="0"/>
              <a:t>are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share.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F15EC-C6D2-4283-85F2-FA1F0F53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354B1-8E70-429D-AB84-027856560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B9F34-2185-44DA-BD9F-D0E53E6F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973" y="326281"/>
            <a:ext cx="2839704" cy="10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7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4260922" y="15389"/>
            <a:ext cx="7931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effectLst/>
              </a:rPr>
              <a:t>Skip this if your child </a:t>
            </a:r>
            <a:r>
              <a:rPr lang="en-GB" dirty="0">
                <a:solidFill>
                  <a:srgbClr val="FF0000"/>
                </a:solidFill>
              </a:rPr>
              <a:t>is not focusing on guided reading. </a:t>
            </a:r>
            <a:endParaRPr lang="en-GB" sz="1050" dirty="0">
              <a:solidFill>
                <a:srgbClr val="FF0000"/>
              </a:solidFill>
            </a:endParaRPr>
          </a:p>
          <a:p>
            <a:r>
              <a:rPr lang="en-GB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A14A79-D99F-4B30-8ADB-ADC82C6F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22" y="765006"/>
            <a:ext cx="4371736" cy="6077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CE935D-7A33-474A-B3D5-18A34D6C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94" y="765006"/>
            <a:ext cx="4508832" cy="60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8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0" y="-159049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419AC-EEDC-4B80-A669-1B850AE0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74" y="0"/>
            <a:ext cx="549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7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1</a:t>
            </a:r>
            <a:r>
              <a:rPr lang="en-GB" sz="3200" baseline="30000" dirty="0"/>
              <a:t>st</a:t>
            </a:r>
            <a:r>
              <a:rPr lang="en-GB" sz="3200" dirty="0"/>
              <a:t> July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1 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5197643" y="230832"/>
            <a:ext cx="58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https://www.youtube.com/watch?v=HigMFPwC0TI&amp;list=PLPVrkr0oJX1tBTpbocNce93WUH8G-um6A&amp;index=28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“ch"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Can you think of any words that begin with ch?</a:t>
            </a:r>
            <a:endParaRPr lang="en-GB" sz="2400" dirty="0">
              <a:effectLst/>
            </a:endParaRPr>
          </a:p>
        </p:txBody>
      </p:sp>
      <p:pic>
        <p:nvPicPr>
          <p:cNvPr id="1026" name="Picture 2" descr="RWI Speed Sounds - Caldmore Primary Academy">
            <a:extLst>
              <a:ext uri="{FF2B5EF4-FFF2-40B4-BE49-F238E27FC236}">
                <a16:creationId xmlns:a16="http://schemas.microsoft.com/office/drawing/2014/main" id="{1352527E-DA04-42FC-A381-A4B1F391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3" y="2005765"/>
            <a:ext cx="32861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2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b.  Can you say </a:t>
            </a:r>
            <a:r>
              <a:rPr lang="en-GB" sz="3600" b="1" dirty="0"/>
              <a:t>b, b, b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b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08767" y="313312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 </a:t>
            </a:r>
            <a:r>
              <a:rPr lang="en-GB" sz="2000" dirty="0" err="1"/>
              <a:t>b</a:t>
            </a:r>
            <a:r>
              <a:rPr lang="en-GB" sz="2000" dirty="0"/>
              <a:t>    boot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8566" y="312348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  </a:t>
            </a:r>
            <a:r>
              <a:rPr lang="en-GB" sz="2000" dirty="0" err="1"/>
              <a:t>b</a:t>
            </a:r>
            <a:r>
              <a:rPr lang="en-GB" sz="2000" dirty="0"/>
              <a:t>    bag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257" y="308145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 </a:t>
            </a:r>
            <a:r>
              <a:rPr lang="en-GB" sz="2000" dirty="0" err="1"/>
              <a:t>b</a:t>
            </a:r>
            <a:r>
              <a:rPr lang="en-GB" sz="2000" dirty="0"/>
              <a:t>   bicycle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1707" y="3101425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</a:t>
            </a:r>
            <a:r>
              <a:rPr lang="en-GB" sz="2000" dirty="0" err="1"/>
              <a:t>b</a:t>
            </a:r>
            <a:r>
              <a:rPr lang="en-GB" sz="2000" dirty="0"/>
              <a:t>   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boot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boot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3745203"/>
            <a:ext cx="4228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boot is the grapheme </a:t>
            </a:r>
            <a:r>
              <a:rPr lang="en-GB" sz="4000" dirty="0"/>
              <a:t>b</a:t>
            </a:r>
            <a:r>
              <a:rPr lang="en-GB" dirty="0"/>
              <a:t>.  Can you point to it and say </a:t>
            </a:r>
            <a:r>
              <a:rPr lang="en-GB" sz="3200" dirty="0"/>
              <a:t>b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b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7170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BA7254AD-D25E-4372-8A5F-684284C3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2" y="343151"/>
            <a:ext cx="2433990" cy="24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titled">
            <a:extLst>
              <a:ext uri="{FF2B5EF4-FFF2-40B4-BE49-F238E27FC236}">
                <a16:creationId xmlns:a16="http://schemas.microsoft.com/office/drawing/2014/main" id="{059056D1-80AB-477F-A3E8-98F239E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2" y="3773149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7D435-C6D7-4862-9777-4D63C93BD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45203"/>
            <a:ext cx="1714429" cy="2512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EEE52-E0BF-48B0-B791-ABB9ED35E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642" y="1490824"/>
            <a:ext cx="1254731" cy="1684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A7D51-5B78-4626-AFA8-9B9DA0AF2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913" y="1477351"/>
            <a:ext cx="1252464" cy="1684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BC4361-A3A1-432F-9CA5-7627E6E73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892" y="1477351"/>
            <a:ext cx="1252273" cy="16927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893A9C-F93D-41CA-B583-9BF60E3CD4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6722" y="1490824"/>
            <a:ext cx="1264213" cy="16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err="1"/>
              <a:t>ch.</a:t>
            </a:r>
            <a:r>
              <a:rPr lang="en-GB" dirty="0"/>
              <a:t>  Can you say </a:t>
            </a:r>
            <a:r>
              <a:rPr lang="en-GB" sz="3600" b="1" dirty="0"/>
              <a:t>ch, ch, ch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 err="1"/>
              <a:t>ch</a:t>
            </a:r>
            <a:r>
              <a:rPr lang="en-GB" dirty="0" err="1"/>
              <a:t>.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93484" y="4536560"/>
            <a:ext cx="3517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horse sneezes when the caterpillar’s hairs get up his nose. When you see this card say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ch-ch-ch-choo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9206" y="4228784"/>
            <a:ext cx="33608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caterpillar and horse is the diagraph </a:t>
            </a:r>
            <a:r>
              <a:rPr lang="en-GB" sz="4000" dirty="0" err="1"/>
              <a:t>ch</a:t>
            </a:r>
            <a:r>
              <a:rPr lang="en-GB" dirty="0" err="1"/>
              <a:t>.</a:t>
            </a:r>
            <a:r>
              <a:rPr lang="en-GB" dirty="0"/>
              <a:t>  Can you point to it and say </a:t>
            </a:r>
            <a:r>
              <a:rPr lang="en-GB" sz="3200" dirty="0"/>
              <a:t>ch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 err="1"/>
              <a:t>ch</a:t>
            </a:r>
            <a:r>
              <a:rPr lang="en-GB" sz="2800" dirty="0" err="1"/>
              <a:t>.</a:t>
            </a:r>
            <a:endParaRPr lang="en-GB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EEB450-82AC-4B65-BD7C-4FA9C2CE9125}"/>
              </a:ext>
            </a:extLst>
          </p:cNvPr>
          <p:cNvSpPr txBox="1"/>
          <p:nvPr/>
        </p:nvSpPr>
        <p:spPr>
          <a:xfrm>
            <a:off x="4145135" y="3343945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 </a:t>
            </a:r>
            <a:r>
              <a:rPr lang="en-GB" dirty="0" err="1"/>
              <a:t>ch</a:t>
            </a:r>
            <a:r>
              <a:rPr lang="en-GB" dirty="0"/>
              <a:t> chip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319DA-6027-4D91-AA18-CDCC69A7F41E}"/>
              </a:ext>
            </a:extLst>
          </p:cNvPr>
          <p:cNvSpPr txBox="1"/>
          <p:nvPr/>
        </p:nvSpPr>
        <p:spPr>
          <a:xfrm>
            <a:off x="5874806" y="3331796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 </a:t>
            </a:r>
            <a:r>
              <a:rPr lang="en-GB" dirty="0" err="1"/>
              <a:t>ch</a:t>
            </a:r>
            <a:r>
              <a:rPr lang="en-GB" dirty="0"/>
              <a:t> chick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2DAB08-C7B0-4604-9988-8CCAE882EA6D}"/>
              </a:ext>
            </a:extLst>
          </p:cNvPr>
          <p:cNvSpPr txBox="1"/>
          <p:nvPr/>
        </p:nvSpPr>
        <p:spPr>
          <a:xfrm>
            <a:off x="7364861" y="3313367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 </a:t>
            </a:r>
            <a:r>
              <a:rPr lang="en-GB" dirty="0" err="1"/>
              <a:t>ch</a:t>
            </a:r>
            <a:r>
              <a:rPr lang="en-GB" dirty="0"/>
              <a:t> cheese</a:t>
            </a:r>
          </a:p>
        </p:txBody>
      </p:sp>
      <p:pic>
        <p:nvPicPr>
          <p:cNvPr id="21" name="Picture 2" descr="RWI Speed Sounds - Caldmore Primary Academy">
            <a:extLst>
              <a:ext uri="{FF2B5EF4-FFF2-40B4-BE49-F238E27FC236}">
                <a16:creationId xmlns:a16="http://schemas.microsoft.com/office/drawing/2014/main" id="{C06EB51B-2F1A-4FAC-BE92-DD831F2B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7" y="384712"/>
            <a:ext cx="1995255" cy="20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pertato">
            <a:extLst>
              <a:ext uri="{FF2B5EF4-FFF2-40B4-BE49-F238E27FC236}">
                <a16:creationId xmlns:a16="http://schemas.microsoft.com/office/drawing/2014/main" id="{F0C92B79-EDFC-477D-9808-C1E36B1D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" y="3257966"/>
            <a:ext cx="2395659" cy="36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6ADFA-9669-478F-AC3A-956C21DFB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007" y="2055183"/>
            <a:ext cx="923925" cy="904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4C137-7B8C-421B-816E-981C81EFC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007" y="2049038"/>
            <a:ext cx="997808" cy="924285"/>
          </a:xfrm>
          <a:prstGeom prst="rect">
            <a:avLst/>
          </a:prstGeom>
        </p:spPr>
      </p:pic>
      <p:pic>
        <p:nvPicPr>
          <p:cNvPr id="2052" name="Picture 4" descr="Free To Use &amp;amp; Public - Chips Clipart, Cliparts &amp;amp; Cartoons - Jing.fm">
            <a:extLst>
              <a:ext uri="{FF2B5EF4-FFF2-40B4-BE49-F238E27FC236}">
                <a16:creationId xmlns:a16="http://schemas.microsoft.com/office/drawing/2014/main" id="{597429F6-6166-4EF4-BD8D-15B3EE56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89" y="2013104"/>
            <a:ext cx="712620" cy="10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916A95-551D-4C91-8CDF-BEFFDF5A1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716" y="4062485"/>
            <a:ext cx="1734780" cy="26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40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ch-ch-ch-choo</a:t>
            </a:r>
            <a:r>
              <a:rPr lang="en-GB" dirty="0"/>
              <a:t> or </a:t>
            </a:r>
            <a:r>
              <a:rPr lang="en-GB" sz="3200" dirty="0" err="1"/>
              <a:t>ch</a:t>
            </a:r>
            <a:r>
              <a:rPr lang="en-GB" dirty="0" err="1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/>
              <a:t>ch</a:t>
            </a:r>
            <a:r>
              <a:rPr lang="en-GB" dirty="0" err="1"/>
              <a:t>.</a:t>
            </a:r>
            <a:r>
              <a:rPr lang="en-GB" dirty="0"/>
              <a:t>  Say ch-ch-ch-choo as you are writing ‘ch’.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28348E-E74B-4B95-915E-BBC51CA1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6" y="1085237"/>
            <a:ext cx="1609948" cy="2455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8CE53F-8F0B-4B39-AAED-5A7259823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98" y="1106957"/>
            <a:ext cx="1609948" cy="2455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121D11-2B6A-49EC-8E61-B9E3BC4F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48" y="1110057"/>
            <a:ext cx="1609948" cy="2455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6092FF-67AC-4A4E-9713-F1BC6D2D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882" y="1106957"/>
            <a:ext cx="1609948" cy="24558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DF2902-6BE2-4133-A4FD-0174AC476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002" y="3917137"/>
            <a:ext cx="1609948" cy="2455853"/>
          </a:xfrm>
          <a:prstGeom prst="rect">
            <a:avLst/>
          </a:prstGeom>
        </p:spPr>
      </p:pic>
      <p:pic>
        <p:nvPicPr>
          <p:cNvPr id="22" name="Picture 2" descr="Supertato">
            <a:extLst>
              <a:ext uri="{FF2B5EF4-FFF2-40B4-BE49-F238E27FC236}">
                <a16:creationId xmlns:a16="http://schemas.microsoft.com/office/drawing/2014/main" id="{0423CFAF-9BED-4037-8262-FE84D97D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64" y="1106957"/>
            <a:ext cx="1619805" cy="24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upertato">
            <a:extLst>
              <a:ext uri="{FF2B5EF4-FFF2-40B4-BE49-F238E27FC236}">
                <a16:creationId xmlns:a16="http://schemas.microsoft.com/office/drawing/2014/main" id="{A1D3C104-F9E8-4F17-8C31-36A88488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59" y="1085237"/>
            <a:ext cx="1619805" cy="24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upertato">
            <a:extLst>
              <a:ext uri="{FF2B5EF4-FFF2-40B4-BE49-F238E27FC236}">
                <a16:creationId xmlns:a16="http://schemas.microsoft.com/office/drawing/2014/main" id="{021A2C07-5BF3-4040-8B0A-48A05997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28" y="3938857"/>
            <a:ext cx="1619805" cy="24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2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EEF40E2-3C94-4F8E-AE45-6E203D87185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u="sng" dirty="0"/>
              <a:t>ch</a:t>
            </a:r>
            <a:r>
              <a:rPr lang="en-GB" sz="2800" b="1" dirty="0"/>
              <a:t>    i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</a:t>
            </a:r>
            <a:r>
              <a:rPr lang="en-GB" sz="2800" b="1" dirty="0"/>
              <a:t>chip</a:t>
            </a:r>
            <a:r>
              <a:rPr lang="en-GB" dirty="0"/>
              <a:t>.  I have now read the word.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5DD6B-5E65-4E2C-86DE-C35B52D2B3D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1D0D3-33EA-4F3F-9151-8DF59DDB1170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‘h’.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CEEA9C-801F-41A1-8C89-14BAE476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6" y="4355519"/>
            <a:ext cx="1299108" cy="964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7053B2-C80C-4219-9C22-3226F9D8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4059EC-F4DA-46C0-A7EC-2620CA37B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063" y="3841261"/>
            <a:ext cx="1734810" cy="964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E2269C-5D3E-4FBA-9B94-444DEF23F8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18"/>
          <a:stretch/>
        </p:blipFill>
        <p:spPr>
          <a:xfrm>
            <a:off x="6508983" y="3841260"/>
            <a:ext cx="1945206" cy="96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8BF386-64EB-4AE3-850B-30D67ADB1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100" y="3812594"/>
            <a:ext cx="2047695" cy="993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4B1EC1-3136-4B02-B1C5-EB5039F27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339" y="5196002"/>
            <a:ext cx="1652614" cy="989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1CFF38-3612-4BD5-9C8D-1B7F22FCF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064" y="5157478"/>
            <a:ext cx="1716854" cy="1028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6E1617-A249-4922-90D4-E99EE2ABA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1029" y="5143190"/>
            <a:ext cx="1963160" cy="1028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17B16C-B763-4E32-AC4B-20C3BB568D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3259" y="5187157"/>
            <a:ext cx="1889158" cy="10282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6FC135-D44E-4B74-90B3-641BBCE9F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074" y="366685"/>
            <a:ext cx="1734810" cy="9646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CED023-FEF2-4AFE-A246-45791EDF92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5340" y="3824429"/>
            <a:ext cx="1669324" cy="9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https://www.youtube.com/watch?v=iiap-EZwJAs&amp;list=PLPVrkr0oJX1sBGLJU2hNbPE2neuhezWSu&amp;index=4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‘ow’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‘ow’ sound in it?</a:t>
            </a:r>
          </a:p>
        </p:txBody>
      </p:sp>
      <p:pic>
        <p:nvPicPr>
          <p:cNvPr id="13314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44959" y="1860490"/>
            <a:ext cx="3471947" cy="47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3A2605-00A8-4D71-B046-DFA426A27E8C}"/>
              </a:ext>
            </a:extLst>
          </p:cNvPr>
          <p:cNvSpPr txBox="1"/>
          <p:nvPr/>
        </p:nvSpPr>
        <p:spPr>
          <a:xfrm>
            <a:off x="106017" y="0"/>
            <a:ext cx="657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2 Sound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DBE18-0E5A-4443-8DD6-66FCC56DEB3E}"/>
              </a:ext>
            </a:extLst>
          </p:cNvPr>
          <p:cNvSpPr txBox="1"/>
          <p:nvPr/>
        </p:nvSpPr>
        <p:spPr>
          <a:xfrm>
            <a:off x="5069305" y="415498"/>
            <a:ext cx="56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</p:spTree>
    <p:extLst>
      <p:ext uri="{BB962C8B-B14F-4D97-AF65-F5344CB8AC3E}">
        <p14:creationId xmlns:p14="http://schemas.microsoft.com/office/powerpoint/2010/main" val="35897478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/>
              <a:t>ow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 </a:t>
            </a:r>
            <a:r>
              <a:rPr lang="en-GB" sz="3600" b="1" dirty="0"/>
              <a:t>ow, ow, ow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polar bear blowing the snow?  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3600" b="1" dirty="0"/>
              <a:t>ow</a:t>
            </a:r>
            <a:r>
              <a:rPr lang="en-GB" sz="2800" dirty="0"/>
              <a:t>, blow the snow”</a:t>
            </a:r>
          </a:p>
          <a:p>
            <a:pPr algn="ctr"/>
            <a:r>
              <a:rPr lang="en-GB" dirty="0"/>
              <a:t>Let’s Fred Talk some ‘ow’ words.</a:t>
            </a:r>
          </a:p>
          <a:p>
            <a:pPr algn="ctr"/>
            <a:r>
              <a:rPr lang="en-GB" sz="3600" dirty="0"/>
              <a:t>l</a:t>
            </a:r>
            <a:r>
              <a:rPr lang="en-GB" sz="3600" u="sng" dirty="0"/>
              <a:t>ow</a:t>
            </a:r>
            <a:r>
              <a:rPr lang="en-GB" sz="3600" dirty="0"/>
              <a:t>      sn</a:t>
            </a:r>
            <a:r>
              <a:rPr lang="en-GB" sz="3600" u="sng" dirty="0"/>
              <a:t>ow</a:t>
            </a:r>
            <a:r>
              <a:rPr lang="en-GB" sz="3600" dirty="0"/>
              <a:t>     bl</a:t>
            </a:r>
            <a:r>
              <a:rPr lang="en-GB" sz="3600" u="sng" dirty="0"/>
              <a:t>ow</a:t>
            </a:r>
            <a:r>
              <a:rPr lang="en-GB" sz="3600" dirty="0"/>
              <a:t>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</a:t>
            </a:r>
          </a:p>
          <a:p>
            <a:pPr algn="ctr"/>
            <a:r>
              <a:rPr lang="en-GB" dirty="0"/>
              <a:t>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“ow, </a:t>
            </a:r>
          </a:p>
          <a:p>
            <a:pPr algn="ctr"/>
            <a:r>
              <a:rPr lang="en-GB" sz="3600" dirty="0"/>
              <a:t>blow the snow”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ow.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ow</a:t>
            </a:r>
            <a:r>
              <a:rPr lang="en-GB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8661" y="375301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  <p:pic>
        <p:nvPicPr>
          <p:cNvPr id="10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32592" y="124728"/>
            <a:ext cx="2285777" cy="31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32591" y="3478694"/>
            <a:ext cx="2285777" cy="31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78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b="1" dirty="0"/>
              <a:t>ow</a:t>
            </a:r>
            <a:r>
              <a:rPr lang="en-GB" dirty="0"/>
              <a:t> or </a:t>
            </a:r>
            <a:r>
              <a:rPr lang="en-GB" sz="3200" dirty="0"/>
              <a:t>blow the snow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36838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" y="4061768"/>
            <a:ext cx="2525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ow</a:t>
            </a:r>
            <a:r>
              <a:rPr lang="en-GB" dirty="0"/>
              <a:t>.  You already know how to form each letter.  Now we simply put them together to write the sound ow.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  <p:pic>
        <p:nvPicPr>
          <p:cNvPr id="16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1144830" y="630459"/>
            <a:ext cx="2204003" cy="30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pic>
        <p:nvPicPr>
          <p:cNvPr id="18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3755185" y="612596"/>
            <a:ext cx="2285777" cy="30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50064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448150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3474" y="3234563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‘ow’.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30A3E-8C32-4896-9F17-F66072C7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4" y="3821698"/>
            <a:ext cx="11656697" cy="2640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617" y="679743"/>
            <a:ext cx="11485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b  l   </a:t>
            </a:r>
            <a:r>
              <a:rPr lang="en-GB" sz="2800" b="1" u="sng" dirty="0"/>
              <a:t>ow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blow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869" y="1167117"/>
            <a:ext cx="22955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1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3 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5520838" y="537255"/>
            <a:ext cx="576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https://www.youtube.com/watch?v=AF6vrRAFn9c&amp;list=PLPVrkr0oJX1smTl2RWUHKgvupRrMZkKEE&amp;index=11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'oa' for Foundation Stage and Year 1</a:t>
            </a:r>
          </a:p>
          <a:p>
            <a:pPr algn="l"/>
            <a:endParaRPr lang="en-GB" sz="2400" b="0" i="0" dirty="0">
              <a:effectLst/>
              <a:latin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oa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B5D9F-0BAD-4918-B8E8-9FBAA10C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0" y="2033380"/>
            <a:ext cx="2761421" cy="4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8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oa.  Can you say </a:t>
            </a:r>
            <a:r>
              <a:rPr lang="en-GB" sz="3600" b="1" dirty="0"/>
              <a:t>oa, oa, oa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goat in a boat?</a:t>
            </a:r>
          </a:p>
          <a:p>
            <a:pPr algn="ctr"/>
            <a:r>
              <a:rPr lang="en-GB" sz="2800" dirty="0"/>
              <a:t>“goat in a boat”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‘oa’ words.</a:t>
            </a:r>
          </a:p>
          <a:p>
            <a:pPr algn="ctr"/>
            <a:r>
              <a:rPr lang="en-GB" sz="3600" dirty="0"/>
              <a:t>b </a:t>
            </a:r>
            <a:r>
              <a:rPr lang="en-GB" sz="3600" u="sng" dirty="0"/>
              <a:t>oa</a:t>
            </a:r>
            <a:r>
              <a:rPr lang="en-GB" sz="3600" dirty="0"/>
              <a:t> t    c </a:t>
            </a:r>
            <a:r>
              <a:rPr lang="en-GB" sz="3600" u="sng" dirty="0"/>
              <a:t>oa</a:t>
            </a:r>
            <a:r>
              <a:rPr lang="en-GB" sz="3600" dirty="0"/>
              <a:t> t    r </a:t>
            </a:r>
            <a:r>
              <a:rPr lang="en-GB" sz="3600" u="sng" dirty="0"/>
              <a:t>oa</a:t>
            </a:r>
            <a:r>
              <a:rPr lang="en-GB" sz="3600" dirty="0"/>
              <a:t> 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“goat in a boat”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oa.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oa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4098" name="Picture 2" descr="Supporting your child with phonics…">
            <a:extLst>
              <a:ext uri="{FF2B5EF4-FFF2-40B4-BE49-F238E27FC236}">
                <a16:creationId xmlns:a16="http://schemas.microsoft.com/office/drawing/2014/main" id="{6D1B6EF1-9872-41C9-B32B-54B05BF6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9" y="147652"/>
            <a:ext cx="2388676" cy="32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upporting your child with phonics…">
            <a:extLst>
              <a:ext uri="{FF2B5EF4-FFF2-40B4-BE49-F238E27FC236}">
                <a16:creationId xmlns:a16="http://schemas.microsoft.com/office/drawing/2014/main" id="{9AD4E484-0184-4A0A-A888-4982E16E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9" y="3535063"/>
            <a:ext cx="2388676" cy="32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531C4-29D6-49C0-A97A-1386D4F4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37" y="3701867"/>
            <a:ext cx="2138112" cy="24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2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oa</a:t>
            </a:r>
            <a:r>
              <a:rPr lang="en-GB" dirty="0"/>
              <a:t> or </a:t>
            </a:r>
            <a:r>
              <a:rPr lang="en-GB" sz="3200" dirty="0"/>
              <a:t>goat in a boat.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oa</a:t>
            </a:r>
            <a:r>
              <a:rPr lang="en-GB" dirty="0"/>
              <a:t>.  You already know how to form each letter.  Now we simply put them together to write the sound oa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Supporting your child with phonics…">
            <a:extLst>
              <a:ext uri="{FF2B5EF4-FFF2-40B4-BE49-F238E27FC236}">
                <a16:creationId xmlns:a16="http://schemas.microsoft.com/office/drawing/2014/main" id="{C0D1E5D0-617D-45B2-8026-BB4F032E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" y="1145468"/>
            <a:ext cx="1909251" cy="26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DB6E5C-A610-4B29-8BEC-C9EC19D2C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14" y="1254644"/>
            <a:ext cx="2138112" cy="24106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6966B3-D9C0-44A4-BF6A-FD8029841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944" y="1254644"/>
            <a:ext cx="2138112" cy="2410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9C785D-121B-4129-BF76-EF83C4307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11" y="3960099"/>
            <a:ext cx="2138112" cy="2410616"/>
          </a:xfrm>
          <a:prstGeom prst="rect">
            <a:avLst/>
          </a:prstGeom>
        </p:spPr>
      </p:pic>
      <p:pic>
        <p:nvPicPr>
          <p:cNvPr id="24" name="Picture 2" descr="Supporting your child with phonics…">
            <a:extLst>
              <a:ext uri="{FF2B5EF4-FFF2-40B4-BE49-F238E27FC236}">
                <a16:creationId xmlns:a16="http://schemas.microsoft.com/office/drawing/2014/main" id="{FAF81410-5D0F-4C65-BD36-928FD050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55" y="1094506"/>
            <a:ext cx="1909251" cy="26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upporting your child with phonics…">
            <a:extLst>
              <a:ext uri="{FF2B5EF4-FFF2-40B4-BE49-F238E27FC236}">
                <a16:creationId xmlns:a16="http://schemas.microsoft.com/office/drawing/2014/main" id="{DBB23C3D-0E01-4ADC-BDBA-76023AB3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48" y="1094506"/>
            <a:ext cx="1909251" cy="26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7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boot</a:t>
            </a:r>
            <a:r>
              <a:rPr lang="en-GB" dirty="0"/>
              <a:t> or </a:t>
            </a:r>
            <a:r>
              <a:rPr lang="en-GB" sz="3200" dirty="0"/>
              <a:t>b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b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the laces to the heel, round the toe” </a:t>
            </a:r>
            <a:r>
              <a:rPr lang="en-GB" dirty="0"/>
              <a:t>or </a:t>
            </a:r>
            <a:r>
              <a:rPr lang="en-GB" sz="2400" dirty="0"/>
              <a:t>b </a:t>
            </a:r>
            <a:r>
              <a:rPr lang="en-GB" sz="2400" dirty="0" err="1"/>
              <a:t>b</a:t>
            </a:r>
            <a:r>
              <a:rPr lang="en-GB" sz="2400" dirty="0"/>
              <a:t> </a:t>
            </a:r>
            <a:r>
              <a:rPr lang="en-GB" sz="2400" dirty="0" err="1"/>
              <a:t>b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4" descr="Untitled">
            <a:extLst>
              <a:ext uri="{FF2B5EF4-FFF2-40B4-BE49-F238E27FC236}">
                <a16:creationId xmlns:a16="http://schemas.microsoft.com/office/drawing/2014/main" id="{267E777A-CE92-4DCD-BD3C-4C7EBC57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55" y="975501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9BB5C6-3B18-4072-8EC7-0AE0FB9C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494" y="975500"/>
            <a:ext cx="1714429" cy="2512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8AB84B-9510-4ACF-BE6E-D4A4F6178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97" y="1023583"/>
            <a:ext cx="1714429" cy="2512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DCE8EF-079E-490D-A998-F4D01494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71" y="975501"/>
            <a:ext cx="1714429" cy="2512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1C2F88-06D6-4471-9D5F-0D316EA2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62" y="975500"/>
            <a:ext cx="1714429" cy="2512845"/>
          </a:xfrm>
          <a:prstGeom prst="rect">
            <a:avLst/>
          </a:prstGeom>
        </p:spPr>
      </p:pic>
      <p:pic>
        <p:nvPicPr>
          <p:cNvPr id="29" name="Picture 4" descr="Untitled">
            <a:extLst>
              <a:ext uri="{FF2B5EF4-FFF2-40B4-BE49-F238E27FC236}">
                <a16:creationId xmlns:a16="http://schemas.microsoft.com/office/drawing/2014/main" id="{05EA46A9-3522-4549-8C45-A1F0103A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26" y="973436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Untitled">
            <a:extLst>
              <a:ext uri="{FF2B5EF4-FFF2-40B4-BE49-F238E27FC236}">
                <a16:creationId xmlns:a16="http://schemas.microsoft.com/office/drawing/2014/main" id="{47166F7E-5C7F-44F6-B5CC-17789EDD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1" y="3917137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2E967B-333C-4C32-922A-EDECCB95D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697" y="3917137"/>
            <a:ext cx="1714429" cy="25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85B6A-CC7A-4BC7-B7EE-2C49CD01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63" y="4070577"/>
            <a:ext cx="8586986" cy="1999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BB109-126A-4FFD-82D6-B5A235702673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E435E-6AE5-42BE-919A-E90502244A15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‘oa’.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EA71C-53E2-4CA8-938A-B6C5D20A7022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g </a:t>
            </a:r>
            <a:r>
              <a:rPr lang="en-GB" sz="2800" b="1" u="sng" dirty="0"/>
              <a:t>oa</a:t>
            </a:r>
            <a:r>
              <a:rPr lang="en-GB" sz="2800" b="1" dirty="0"/>
              <a:t> t,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goat.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215DA-0A36-4647-943E-643C0CD83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76D33-F81C-4EA1-8878-F23782736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77A91-801A-4C2F-9267-47C38A15F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42" y="534783"/>
            <a:ext cx="2549253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93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FC471-8F5A-47BC-9A34-884A76044105}"/>
              </a:ext>
            </a:extLst>
          </p:cNvPr>
          <p:cNvSpPr txBox="1"/>
          <p:nvPr/>
        </p:nvSpPr>
        <p:spPr>
          <a:xfrm>
            <a:off x="234353" y="2084522"/>
            <a:ext cx="33590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effectLst/>
              </a:rPr>
              <a:t>Skip this if your child </a:t>
            </a:r>
            <a:r>
              <a:rPr lang="en-GB" dirty="0">
                <a:solidFill>
                  <a:srgbClr val="FF0000"/>
                </a:solidFill>
              </a:rPr>
              <a:t>is not focusing on guided reading.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endParaRPr lang="en-GB" sz="1050" dirty="0">
              <a:solidFill>
                <a:srgbClr val="FF0000"/>
              </a:solidFill>
            </a:endParaRPr>
          </a:p>
          <a:p>
            <a:r>
              <a:rPr lang="en-GB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D4F7A-2C3C-461F-B477-88CC4519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147" y="0"/>
            <a:ext cx="4890053" cy="68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6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0" y="-13252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9A479-89B1-4D13-9E52-69F8869F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82" y="0"/>
            <a:ext cx="6242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8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55703" y="211695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2</a:t>
            </a:r>
            <a:r>
              <a:rPr lang="en-GB" sz="3200" baseline="30000" dirty="0"/>
              <a:t>nd</a:t>
            </a:r>
            <a:r>
              <a:rPr lang="en-GB" sz="3200" dirty="0"/>
              <a:t> July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88687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tricky words.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42BBE-26EB-407D-8619-35658129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5167"/>
            <a:ext cx="5126205" cy="6842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60A3E-71C8-4FCB-AFB9-B07D45CAE8F0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62BC7-4C08-4AC8-9AF0-A72C17BDB66A}"/>
              </a:ext>
            </a:extLst>
          </p:cNvPr>
          <p:cNvSpPr txBox="1"/>
          <p:nvPr/>
        </p:nvSpPr>
        <p:spPr>
          <a:xfrm>
            <a:off x="312766" y="272501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‘Tricky word’ word search</a:t>
            </a:r>
          </a:p>
        </p:txBody>
      </p:sp>
    </p:spTree>
    <p:extLst>
      <p:ext uri="{BB962C8B-B14F-4D97-AF65-F5344CB8AC3E}">
        <p14:creationId xmlns:p14="http://schemas.microsoft.com/office/powerpoint/2010/main" val="20693060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560A3E-71C8-4FCB-AFB9-B07D45CAE8F0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62BC7-4C08-4AC8-9AF0-A72C17BDB66A}"/>
              </a:ext>
            </a:extLst>
          </p:cNvPr>
          <p:cNvSpPr txBox="1"/>
          <p:nvPr/>
        </p:nvSpPr>
        <p:spPr>
          <a:xfrm>
            <a:off x="312766" y="272501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‘Tricky word’ word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D3851-D0D9-49BA-9911-9B9DD926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82" y="0"/>
            <a:ext cx="5020929" cy="69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560A3E-71C8-4FCB-AFB9-B07D45CAE8F0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62BC7-4C08-4AC8-9AF0-A72C17BDB66A}"/>
              </a:ext>
            </a:extLst>
          </p:cNvPr>
          <p:cNvSpPr txBox="1"/>
          <p:nvPr/>
        </p:nvSpPr>
        <p:spPr>
          <a:xfrm>
            <a:off x="312766" y="272501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‘Tricky word’ word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1A0AF-3E42-4643-8034-CC1E985A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30" y="-1"/>
            <a:ext cx="5067301" cy="69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67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D8314-5920-4EDE-BC8F-7D6385A88630}"/>
              </a:ext>
            </a:extLst>
          </p:cNvPr>
          <p:cNvSpPr txBox="1"/>
          <p:nvPr/>
        </p:nvSpPr>
        <p:spPr>
          <a:xfrm>
            <a:off x="4142094" y="-102326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Games &amp; Videos!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E9721-6967-4881-875E-5B638E3C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6"/>
          <a:stretch/>
        </p:blipFill>
        <p:spPr>
          <a:xfrm>
            <a:off x="173085" y="769441"/>
            <a:ext cx="3989482" cy="1101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416F-03B4-48BE-8D6F-9EADD5795A34}"/>
              </a:ext>
            </a:extLst>
          </p:cNvPr>
          <p:cNvSpPr txBox="1"/>
          <p:nvPr/>
        </p:nvSpPr>
        <p:spPr>
          <a:xfrm>
            <a:off x="4162567" y="747312"/>
            <a:ext cx="756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3"/>
              </a:rPr>
              <a:t>https://www.phonicsplay.co.uk/resources</a:t>
            </a:r>
            <a:endParaRPr lang="en-GB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B5761-41EC-4E87-8784-4C4563B1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5" y="2038003"/>
            <a:ext cx="3099737" cy="1340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3C819-22BC-4B8B-B2BC-E949A94D5193}"/>
              </a:ext>
            </a:extLst>
          </p:cNvPr>
          <p:cNvSpPr txBox="1"/>
          <p:nvPr/>
        </p:nvSpPr>
        <p:spPr>
          <a:xfrm>
            <a:off x="3272822" y="1994940"/>
            <a:ext cx="874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5"/>
              </a:rPr>
              <a:t>https://www.bbc.co.uk/bitesize/topics/zcqqtfr</a:t>
            </a:r>
            <a:endParaRPr lang="en-GB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D0F52-99A5-4460-B412-89FDB1CD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84" y="3545055"/>
            <a:ext cx="3416276" cy="1447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CBA37-F1D3-4940-8E84-63B1579D55B3}"/>
              </a:ext>
            </a:extLst>
          </p:cNvPr>
          <p:cNvSpPr txBox="1"/>
          <p:nvPr/>
        </p:nvSpPr>
        <p:spPr>
          <a:xfrm>
            <a:off x="3589360" y="3545055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7"/>
              </a:rPr>
              <a:t>https://www.phonicsbloom.com/</a:t>
            </a:r>
            <a:endParaRPr lang="en-GB" sz="2800" b="1" dirty="0"/>
          </a:p>
        </p:txBody>
      </p:sp>
      <p:pic>
        <p:nvPicPr>
          <p:cNvPr id="27650" name="Picture 2" descr="Learning is fun with Learning Blocks | Alphablocks | Numberblocks |  CBeebies shows">
            <a:extLst>
              <a:ext uri="{FF2B5EF4-FFF2-40B4-BE49-F238E27FC236}">
                <a16:creationId xmlns:a16="http://schemas.microsoft.com/office/drawing/2014/main" id="{DDD434E0-4546-4A98-8E50-B334FA4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5142481"/>
            <a:ext cx="2979193" cy="16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C2E917-70A0-4C60-86B5-437C6690EF4D}"/>
              </a:ext>
            </a:extLst>
          </p:cNvPr>
          <p:cNvSpPr txBox="1"/>
          <p:nvPr/>
        </p:nvSpPr>
        <p:spPr>
          <a:xfrm>
            <a:off x="3152276" y="5159638"/>
            <a:ext cx="857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9"/>
              </a:rPr>
              <a:t>https://www.bbc.co.uk/cbeebies/shows/alphablocks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24D1A-914F-4FF0-8019-B6344A9D0233}"/>
              </a:ext>
            </a:extLst>
          </p:cNvPr>
          <p:cNvSpPr txBox="1"/>
          <p:nvPr/>
        </p:nvSpPr>
        <p:spPr>
          <a:xfrm>
            <a:off x="3152275" y="5820114"/>
            <a:ext cx="8746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10"/>
              </a:rPr>
              <a:t>https://www.youtube.com/channel/UC_qs3c0ehDvZkbiEbOj6Drg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5243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70331" y="-11321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AFB8D-AE23-4263-A404-DB2EE7CF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37" y="0"/>
            <a:ext cx="5007895" cy="6908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AEEB6-3176-4C35-B968-5BE268754885}"/>
              </a:ext>
            </a:extLst>
          </p:cNvPr>
          <p:cNvSpPr txBox="1"/>
          <p:nvPr/>
        </p:nvSpPr>
        <p:spPr>
          <a:xfrm>
            <a:off x="407562" y="1635642"/>
            <a:ext cx="2576269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effectLst/>
              </a:rPr>
              <a:t>Skip this if your child </a:t>
            </a:r>
            <a:r>
              <a:rPr lang="en-GB" dirty="0">
                <a:solidFill>
                  <a:srgbClr val="FF0000"/>
                </a:solidFill>
              </a:rPr>
              <a:t>is not focusing on guided reading. </a:t>
            </a:r>
          </a:p>
          <a:p>
            <a:endParaRPr lang="en-GB" sz="1050" dirty="0">
              <a:solidFill>
                <a:srgbClr val="FF0000"/>
              </a:solidFill>
            </a:endParaRPr>
          </a:p>
          <a:p>
            <a:r>
              <a:rPr lang="en-GB" b="0" dirty="0">
                <a:effectLst/>
              </a:rPr>
              <a:t>Read the text below before answering the questions on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2998117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41150" y="16350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C0C3E-7757-4776-B879-02B1700C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63" y="-4829"/>
            <a:ext cx="596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2FEF82-B951-4990-93DC-A40670D8655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74208-9668-425D-B709-9069332DEA82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‘b’.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6ED6A-EFD9-4400-8D67-5C3D905400B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b    e     d,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bed</a:t>
            </a:r>
            <a:r>
              <a:rPr lang="en-GB" dirty="0"/>
              <a:t>.  I have now read the word.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D0942-2DC2-49A2-8256-681B194E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AB7FC-A4BC-4309-AA4E-DDDE2A8E2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19D3B-BD7D-432E-9B62-2214AAAA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316" y="3758858"/>
            <a:ext cx="2147267" cy="1157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1C887-04D3-4643-AD61-110BAA569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787" y="3758858"/>
            <a:ext cx="2177511" cy="115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ACBC0-3687-4B63-BEBB-B0F475C70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502" y="3758858"/>
            <a:ext cx="2352519" cy="11560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54C7E6-3654-494A-A1E4-BB99969EB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509" y="4686510"/>
            <a:ext cx="1299107" cy="228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2FA636-DD88-4CE6-AB42-6AA7613D0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316" y="5108769"/>
            <a:ext cx="2147267" cy="1035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0BC341-2DD9-426C-AE54-DEC1B4BE4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051" y="5108769"/>
            <a:ext cx="2147266" cy="10350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BF58C1-9022-473F-8B0D-7D1600D71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982" y="159106"/>
            <a:ext cx="2147267" cy="11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6" y="14310"/>
            <a:ext cx="708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/>
              <a:t>Set 2 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4931132" y="395874"/>
            <a:ext cx="746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https://www.youtube.com/watch?v=WL_-QHxJnFQ&amp;list=PLPVrkr0oJX1sBGLJU2hNbPE2neuhezWSu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‘ay’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‘ay’ sound in it?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65"/>
          <a:stretch/>
        </p:blipFill>
        <p:spPr>
          <a:xfrm>
            <a:off x="344557" y="1924213"/>
            <a:ext cx="3480177" cy="46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0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65"/>
          <a:stretch/>
        </p:blipFill>
        <p:spPr>
          <a:xfrm>
            <a:off x="240054" y="72054"/>
            <a:ext cx="2388731" cy="3222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ay.  Can you say </a:t>
            </a:r>
            <a:r>
              <a:rPr lang="en-GB" sz="3600" b="1" dirty="0"/>
              <a:t>ay, ay, ay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 girls and boys are playing?  Yes that’s right they are saying,</a:t>
            </a:r>
          </a:p>
          <a:p>
            <a:pPr algn="ctr"/>
            <a:r>
              <a:rPr lang="en-GB" sz="2800" dirty="0"/>
              <a:t>“ay, may I play?”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‘ay’ words.</a:t>
            </a:r>
          </a:p>
          <a:p>
            <a:pPr algn="ctr"/>
            <a:r>
              <a:rPr lang="en-GB" sz="3600" dirty="0"/>
              <a:t>s t </a:t>
            </a:r>
            <a:r>
              <a:rPr lang="en-GB" sz="3600" u="sng" dirty="0"/>
              <a:t>ay</a:t>
            </a:r>
            <a:r>
              <a:rPr lang="en-GB" sz="3600" dirty="0"/>
              <a:t>           p l </a:t>
            </a:r>
            <a:r>
              <a:rPr lang="en-GB" sz="3600" u="sng" dirty="0"/>
              <a:t>ay</a:t>
            </a:r>
            <a:r>
              <a:rPr lang="en-GB" sz="3600" dirty="0"/>
              <a:t>          s </a:t>
            </a:r>
            <a:r>
              <a:rPr lang="en-GB" sz="3600" u="sng" dirty="0"/>
              <a:t>ay</a:t>
            </a:r>
            <a:r>
              <a:rPr lang="en-GB" sz="3600" dirty="0"/>
              <a:t>.</a:t>
            </a: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65"/>
          <a:stretch/>
        </p:blipFill>
        <p:spPr>
          <a:xfrm>
            <a:off x="240054" y="3478694"/>
            <a:ext cx="2388731" cy="3222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“ay, </a:t>
            </a:r>
          </a:p>
          <a:p>
            <a:pPr algn="ctr"/>
            <a:r>
              <a:rPr lang="en-GB" sz="3600" dirty="0"/>
              <a:t>may I play?”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ay.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ay</a:t>
            </a:r>
            <a:r>
              <a:rPr lang="en-GB" sz="2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5" y="3535063"/>
            <a:ext cx="2523898" cy="31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4743</Words>
  <Application>Microsoft Office PowerPoint</Application>
  <PresentationFormat>Widescreen</PresentationFormat>
  <Paragraphs>550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Comic Sans MS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A. Scarr [ Wheatley Hill Primary School ]</cp:lastModifiedBy>
  <cp:revision>100</cp:revision>
  <dcterms:created xsi:type="dcterms:W3CDTF">2020-11-14T12:23:39Z</dcterms:created>
  <dcterms:modified xsi:type="dcterms:W3CDTF">2021-06-28T06:55:50Z</dcterms:modified>
</cp:coreProperties>
</file>