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319" r:id="rId4"/>
    <p:sldId id="316" r:id="rId5"/>
    <p:sldId id="317" r:id="rId6"/>
    <p:sldId id="318" r:id="rId7"/>
    <p:sldId id="320" r:id="rId8"/>
    <p:sldId id="321" r:id="rId9"/>
    <p:sldId id="322" r:id="rId10"/>
    <p:sldId id="292" r:id="rId11"/>
    <p:sldId id="354" r:id="rId12"/>
    <p:sldId id="356" r:id="rId13"/>
    <p:sldId id="357" r:id="rId14"/>
    <p:sldId id="358" r:id="rId15"/>
    <p:sldId id="359" r:id="rId16"/>
    <p:sldId id="360" r:id="rId17"/>
    <p:sldId id="361"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287" r:id="rId33"/>
    <p:sldId id="331" r:id="rId34"/>
    <p:sldId id="323" r:id="rId35"/>
    <p:sldId id="324" r:id="rId36"/>
    <p:sldId id="328" r:id="rId37"/>
    <p:sldId id="329" r:id="rId38"/>
    <p:sldId id="330" r:id="rId39"/>
    <p:sldId id="332" r:id="rId40"/>
    <p:sldId id="325" r:id="rId41"/>
    <p:sldId id="327" r:id="rId42"/>
    <p:sldId id="355" r:id="rId43"/>
    <p:sldId id="362" r:id="rId44"/>
    <p:sldId id="363" r:id="rId45"/>
    <p:sldId id="364" r:id="rId46"/>
    <p:sldId id="365" r:id="rId47"/>
    <p:sldId id="366" r:id="rId48"/>
    <p:sldId id="36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varScale="1">
        <p:scale>
          <a:sx n="86" d="100"/>
          <a:sy n="86" d="100"/>
        </p:scale>
        <p:origin x="61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endParaRPr lang="en-GB" sz="1350" dirty="0">
              <a:latin typeface="Twinkl" pitchFamily="50" charset="0"/>
            </a:endParaRP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50" charset="0"/>
              </a:defRPr>
            </a:lvl1pPr>
          </a:lstStyle>
          <a:p>
            <a:r>
              <a:rPr lang="en-US"/>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A81FE5E-4EA8-48A8-8F1B-D4BDB6075AEA}"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A81FE5E-4EA8-48A8-8F1B-D4BDB6075AEA}"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A81FE5E-4EA8-48A8-8F1B-D4BDB6075AEA}"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hyperlink" Target="https://www.youtube.com/watch?v=dzEPv-Zc3eg" TargetMode="Externa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hyperlink" Target="https://www.french-games.net/frenchgames/sow-grow?topic=School%20-%20classroom%20objects&amp;level=primary"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hyperlink" Target="https://www.bbc.co.uk/bitesize/topics/zpxnyrd/articles/z2vdjxs"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1.png"/><Relationship Id="rId1"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54.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hyperlink" Target="https://www.bbc.co.uk/bitesize/topics/zjcbrj6/articles/z4q8g7h" TargetMode="Externa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55.png"/></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0.png"/><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61.png"/><Relationship Id="rId1" Type="http://schemas.openxmlformats.org/officeDocument/2006/relationships/hyperlink" Target="https://www.french-games.net/frenchgames/the-frog-flies?topic=School%20-%20activities&amp;level=primary"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hyperlink" Target="https://www.bbc.co.uk/bitesize/clips/z9f87hv"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GB" sz="3200" b="0" i="0" u="none" strike="noStrike" kern="1200" cap="none" spc="0" normalizeH="0" baseline="0" noProof="0" dirty="0">
                <a:ln>
                  <a:noFill/>
                </a:ln>
                <a:solidFill>
                  <a:prstClr val="black"/>
                </a:solidFill>
                <a:effectLst/>
                <a:uLnTx/>
                <a:uFillTx/>
                <a:latin typeface="Calibri" panose="020F0502020204030204"/>
                <a:ea typeface="+mn-ea"/>
                <a:cs typeface="+mn-cs"/>
              </a:rPr>
              <a:t>Tuesday 22nd </a:t>
            </a:r>
            <a:r>
              <a:rPr lang="en-GB" sz="3200" dirty="0">
                <a:solidFill>
                  <a:prstClr val="black"/>
                </a:solidFill>
                <a:latin typeface="Calibri" panose="020F0502020204030204"/>
              </a:rPr>
              <a:t>June 2021</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61401" y="3075057"/>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be able to label a plant and know how it grows.</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3"/>
          <a:stretch>
            <a:fillRect/>
          </a:stretch>
        </p:blipFill>
        <p:spPr>
          <a:xfrm>
            <a:off x="4828584" y="5980303"/>
            <a:ext cx="579191" cy="6397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124376" y="5881389"/>
            <a:ext cx="1164437" cy="865707"/>
          </a:xfrm>
          <a:prstGeom prst="rect">
            <a:avLst/>
          </a:prstGeom>
        </p:spPr>
      </p:pic>
      <p:sp>
        <p:nvSpPr>
          <p:cNvPr id="3" name="Text Box 2"/>
          <p:cNvSpPr txBox="1"/>
          <p:nvPr/>
        </p:nvSpPr>
        <p:spPr>
          <a:xfrm>
            <a:off x="949325" y="683260"/>
            <a:ext cx="2540000" cy="1198880"/>
          </a:xfrm>
          <a:prstGeom prst="rect">
            <a:avLst/>
          </a:prstGeom>
          <a:noFill/>
        </p:spPr>
        <p:txBody>
          <a:bodyPr wrap="square" rtlCol="0" anchor="t">
            <a:spAutoFit/>
          </a:bodyPr>
          <a:p>
            <a:pPr marL="342900" indent="-342900">
              <a:buFont typeface="Arial" panose="020B0604020202090204" pitchFamily="34" charset="0"/>
              <a:buChar char="•"/>
            </a:pPr>
            <a:r>
              <a:rPr lang="en-GB" dirty="0">
                <a:sym typeface="+mn-ea"/>
              </a:rPr>
              <a:t>Roots</a:t>
            </a:r>
            <a:endParaRPr lang="en-GB" dirty="0"/>
          </a:p>
          <a:p>
            <a:pPr marL="342900" indent="-342900">
              <a:buFont typeface="Arial" panose="020B0604020202090204" pitchFamily="34" charset="0"/>
              <a:buChar char="•"/>
            </a:pPr>
            <a:r>
              <a:rPr lang="en-GB" dirty="0">
                <a:sym typeface="+mn-ea"/>
              </a:rPr>
              <a:t>Stem</a:t>
            </a:r>
            <a:endParaRPr lang="en-GB" dirty="0"/>
          </a:p>
          <a:p>
            <a:pPr marL="342900" indent="-342900">
              <a:buFont typeface="Arial" panose="020B0604020202090204" pitchFamily="34" charset="0"/>
              <a:buChar char="•"/>
            </a:pPr>
            <a:r>
              <a:rPr lang="en-GB" dirty="0">
                <a:sym typeface="+mn-ea"/>
              </a:rPr>
              <a:t>Leaves</a:t>
            </a:r>
            <a:endParaRPr lang="en-GB" dirty="0"/>
          </a:p>
          <a:p>
            <a:pPr marL="342900" indent="-342900">
              <a:buFont typeface="Arial" panose="020B0604020202090204" pitchFamily="34" charset="0"/>
              <a:buChar char="•"/>
            </a:pPr>
            <a:r>
              <a:rPr lang="en-GB" dirty="0">
                <a:sym typeface="+mn-ea"/>
              </a:rPr>
              <a:t>Flower</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French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3565"/>
          </a:xfrm>
          <a:prstGeom prst="rect">
            <a:avLst/>
          </a:prstGeom>
          <a:noFill/>
        </p:spPr>
        <p:txBody>
          <a:bodyPr wrap="square" lIns="91440" tIns="45720" rIns="91440" bIns="45720" rtlCol="0" anchor="t">
            <a:spAutoFit/>
          </a:bodyPr>
          <a:lstStyle/>
          <a:p>
            <a:pPr>
              <a:defRPr/>
            </a:pPr>
            <a:r>
              <a:rPr kumimoji="0" lang="en-GB" sz="3200" b="0" i="0" u="none" strike="noStrike" kern="1200" cap="none" spc="0" normalizeH="0" baseline="0" noProof="0" dirty="0">
                <a:ln>
                  <a:noFill/>
                </a:ln>
                <a:effectLst/>
                <a:uLnTx/>
                <a:uFillTx/>
                <a:latin typeface="Calibri" panose="020F0502020204030204"/>
                <a:ea typeface="+mn-ea"/>
                <a:cs typeface="+mn-cs"/>
              </a:rPr>
              <a:t> </a:t>
            </a:r>
            <a:r>
              <a:rPr kumimoji="0" lang="en-US" altLang="en-GB" sz="3200" b="0" i="0" u="none" strike="noStrike" kern="1200" cap="none" spc="0" normalizeH="0" baseline="0" noProof="0" dirty="0">
                <a:ln>
                  <a:noFill/>
                </a:ln>
                <a:effectLst/>
                <a:uLnTx/>
                <a:uFillTx/>
                <a:latin typeface="Calibri" panose="020F0502020204030204"/>
                <a:ea typeface="+mn-ea"/>
                <a:cs typeface="+mn-cs"/>
              </a:rPr>
              <a:t>Wednesday 23rd </a:t>
            </a:r>
            <a:r>
              <a:rPr lang="en-GB" sz="3200" dirty="0">
                <a:latin typeface="Calibri" panose="020F0502020204030204"/>
              </a:rPr>
              <a:t>June </a:t>
            </a:r>
            <a:r>
              <a:rPr kumimoji="0" lang="en-GB" sz="3200" b="0" i="0" u="none" strike="noStrike" kern="1200" cap="none" spc="0" normalizeH="0" noProof="0" dirty="0">
                <a:ln>
                  <a:noFill/>
                </a:ln>
                <a:effectLst/>
                <a:uLnTx/>
                <a:uFillTx/>
                <a:latin typeface="Calibri" panose="020F0502020204030204"/>
                <a:ea typeface="+mn-ea"/>
                <a:cs typeface="+mn-cs"/>
              </a:rPr>
              <a:t>2021</a:t>
            </a:r>
            <a:r>
              <a:rPr lang="en-GB" dirty="0">
                <a:latin typeface="Calibri" panose="020F0502020204030204"/>
              </a:rPr>
              <a:t> </a:t>
            </a:r>
            <a:endParaRPr kumimoji="0" lang="en-GB" sz="1800" b="0" i="0" u="none" strike="noStrike" kern="1200" cap="none" spc="0" normalizeH="0" baseline="0" noProof="0" dirty="0">
              <a:ln>
                <a:noFill/>
              </a:ln>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752932" y="2960913"/>
            <a:ext cx="10429593" cy="707886"/>
          </a:xfrm>
          <a:prstGeom prst="rect">
            <a:avLst/>
          </a:prstGeom>
          <a:noFill/>
        </p:spPr>
        <p:txBody>
          <a:bodyPr wrap="square" lIns="91440" tIns="45720" rIns="91440" bIns="45720" rtlCol="0" anchor="t">
            <a:spAutoFit/>
          </a:bodyPr>
          <a:lstStyle/>
          <a:p>
            <a:pPr>
              <a:defRPr/>
            </a:pPr>
            <a:r>
              <a:rPr kumimoji="0" lang="en-GB" sz="4000" b="0" i="0" u="none" strike="noStrike" kern="1200" cap="none" spc="0" normalizeH="0" baseline="0" noProof="0" dirty="0">
                <a:ln>
                  <a:noFill/>
                </a:ln>
                <a:effectLst/>
                <a:uLnTx/>
                <a:uFillTx/>
                <a:latin typeface="Calibri" panose="020F0502020204030204"/>
                <a:ea typeface="+mn-ea"/>
                <a:cs typeface="+mn-cs"/>
              </a:rPr>
              <a:t>L.O </a:t>
            </a:r>
            <a:r>
              <a:rPr kumimoji="0" lang="en-GB" sz="4000" b="0" i="0" u="none" strike="noStrike" kern="1200" cap="none" spc="0" normalizeH="0" baseline="0" noProof="0" dirty="0">
                <a:ln>
                  <a:noFill/>
                </a:ln>
                <a:effectLst/>
                <a:uLnTx/>
                <a:uFillTx/>
                <a:latin typeface="Calibri Light" panose="020F0302020204030204"/>
                <a:ea typeface="+mn-ea"/>
                <a:cs typeface="+mn-cs"/>
              </a:rPr>
              <a:t>To be able to recognise </a:t>
            </a:r>
            <a:r>
              <a:rPr lang="en-GB" sz="4000" dirty="0">
                <a:latin typeface="Calibri Light" panose="020F0302020204030204"/>
              </a:rPr>
              <a:t>classroom objects</a:t>
            </a:r>
            <a:r>
              <a:rPr kumimoji="0" lang="en-GB" sz="4000" b="0" i="0" u="none" strike="noStrike" kern="1200" cap="none" spc="0" normalizeH="0" baseline="0" noProof="0" dirty="0">
                <a:ln>
                  <a:noFill/>
                </a:ln>
                <a:effectLst/>
                <a:uLnTx/>
                <a:uFillTx/>
                <a:latin typeface="Calibri Light" panose="020F0302020204030204"/>
                <a:ea typeface="+mn-ea"/>
                <a:cs typeface="+mn-cs"/>
              </a:rPr>
              <a:t>.</a:t>
            </a:r>
            <a:endParaRPr kumimoji="0" lang="en-GB" sz="4000" b="0" i="0" u="none" strike="noStrike" kern="1200" cap="none" spc="0" normalizeH="0" baseline="0" noProof="0" dirty="0">
              <a:ln>
                <a:noFill/>
              </a:ln>
              <a:effectLst/>
              <a:uLnTx/>
              <a:uFillTx/>
              <a:latin typeface="Calibri Light" panose="020F0302020204030204"/>
              <a:ea typeface="+mn-ea"/>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448" t="3859" r="8203" b="4084"/>
          <a:stretch>
            <a:fillRect/>
          </a:stretch>
        </p:blipFill>
        <p:spPr>
          <a:xfrm>
            <a:off x="4730800" y="6014949"/>
            <a:ext cx="749958" cy="511561"/>
          </a:xfrm>
          <a:prstGeom prst="rect">
            <a:avLst/>
          </a:prstGeom>
          <a:ln w="1905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0113" y="1245050"/>
            <a:ext cx="10831773" cy="1200329"/>
          </a:xfrm>
          <a:prstGeom prst="rect">
            <a:avLst/>
          </a:prstGeom>
        </p:spPr>
        <p:txBody>
          <a:bodyPr wrap="square" lIns="91440" tIns="45720" rIns="91440" bIns="45720" anchor="t">
            <a:spAutoFit/>
          </a:bodyPr>
          <a:lstStyle/>
          <a:p>
            <a:pPr algn="ctr">
              <a:defRPr/>
            </a:pPr>
            <a:r>
              <a:rPr kumimoji="0" lang="en-GB" sz="3600" b="0" i="0" u="none" strike="noStrike" kern="1200" cap="none" spc="0" normalizeH="0" baseline="0" noProof="0" dirty="0">
                <a:ln>
                  <a:noFill/>
                </a:ln>
                <a:effectLst/>
                <a:uLnTx/>
                <a:uFillTx/>
                <a:latin typeface="Calibri Light" panose="020F0302020204030204"/>
                <a:ea typeface="+mn-ea"/>
                <a:cs typeface="+mn-cs"/>
              </a:rPr>
              <a:t>Watch the video below to help you pronounce </a:t>
            </a:r>
            <a:r>
              <a:rPr lang="en-GB" sz="3600" dirty="0">
                <a:latin typeface="Calibri Light" panose="020F0302020204030204"/>
              </a:rPr>
              <a:t>a range of classroom objects in French</a:t>
            </a:r>
            <a:r>
              <a:rPr kumimoji="0" lang="en-GB" sz="3600" b="0" i="0" u="none" strike="noStrike" kern="1200" cap="none" spc="0" normalizeH="0" baseline="0" noProof="0" dirty="0">
                <a:ln>
                  <a:noFill/>
                </a:ln>
                <a:effectLst/>
                <a:uLnTx/>
                <a:uFillTx/>
                <a:latin typeface="Calibri Light" panose="020F0302020204030204"/>
                <a:ea typeface="+mn-ea"/>
                <a:cs typeface="+mn-cs"/>
              </a:rPr>
              <a:t>.</a:t>
            </a:r>
            <a:r>
              <a:rPr lang="en-GB" sz="3600" dirty="0">
                <a:latin typeface="Calibri Light" panose="020F0302020204030204"/>
              </a:rPr>
              <a:t> </a:t>
            </a:r>
            <a:endParaRPr kumimoji="0" lang="en-GB" sz="3600" b="0" i="0" u="none" strike="noStrike" kern="1200" cap="none" spc="0" normalizeH="0" baseline="0" noProof="0" dirty="0">
              <a:ln>
                <a:noFill/>
              </a:ln>
              <a:effectLst/>
              <a:uLnTx/>
              <a:uFillTx/>
              <a:latin typeface="Calibri Light" panose="020F0302020204030204"/>
              <a:ea typeface="+mn-ea"/>
              <a:cs typeface="+mn-cs"/>
            </a:endParaRPr>
          </a:p>
        </p:txBody>
      </p:sp>
      <p:sp>
        <p:nvSpPr>
          <p:cNvPr id="6" name="TextBox 5"/>
          <p:cNvSpPr txBox="1"/>
          <p:nvPr/>
        </p:nvSpPr>
        <p:spPr>
          <a:xfrm>
            <a:off x="2026920" y="3512820"/>
            <a:ext cx="8516620" cy="798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GB" sz="2800" dirty="0">
                <a:hlinkClick r:id="rId1"/>
              </a:rPr>
              <a:t>https://www.youtube.com/watch?v=dzEPv-Zc3eg</a:t>
            </a:r>
            <a:endParaRPr lang="en-US"/>
          </a:p>
          <a:p>
            <a:endParaRPr lang="en-GB" dirty="0">
              <a:cs typeface="Calibri" panose="020F0502020204030204"/>
            </a:endParaRPr>
          </a:p>
        </p:txBody>
      </p:sp>
      <p:pic>
        <p:nvPicPr>
          <p:cNvPr id="2" name="Picture 2" descr="A picture containing whiteboard&#10;&#10;Description automatically generated"/>
          <p:cNvPicPr>
            <a:picLocks noChangeAspect="1"/>
          </p:cNvPicPr>
          <p:nvPr/>
        </p:nvPicPr>
        <p:blipFill>
          <a:blip r:embed="rId2"/>
          <a:stretch>
            <a:fillRect/>
          </a:stretch>
        </p:blipFill>
        <p:spPr>
          <a:xfrm>
            <a:off x="10543276" y="5541214"/>
            <a:ext cx="1485900" cy="11239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1"/>
          <a:srcRect l="18848" t="18487" r="19895" b="13445"/>
          <a:stretch>
            <a:fillRect/>
          </a:stretch>
        </p:blipFill>
        <p:spPr>
          <a:xfrm>
            <a:off x="281798" y="1852880"/>
            <a:ext cx="2614913" cy="1799628"/>
          </a:xfrm>
          <a:prstGeom prst="rect">
            <a:avLst/>
          </a:prstGeom>
        </p:spPr>
      </p:pic>
      <p:pic>
        <p:nvPicPr>
          <p:cNvPr id="3" name="Picture 3"/>
          <p:cNvPicPr>
            <a:picLocks noChangeAspect="1"/>
          </p:cNvPicPr>
          <p:nvPr/>
        </p:nvPicPr>
        <p:blipFill rotWithShape="1">
          <a:blip r:embed="rId2"/>
          <a:srcRect l="18788" t="17874" r="19697" b="7729"/>
          <a:stretch>
            <a:fillRect/>
          </a:stretch>
        </p:blipFill>
        <p:spPr>
          <a:xfrm>
            <a:off x="6147758" y="1852880"/>
            <a:ext cx="2602347" cy="1797091"/>
          </a:xfrm>
          <a:prstGeom prst="rect">
            <a:avLst/>
          </a:prstGeom>
        </p:spPr>
      </p:pic>
      <p:sp>
        <p:nvSpPr>
          <p:cNvPr id="4" name="TextBox 3"/>
          <p:cNvSpPr txBox="1"/>
          <p:nvPr/>
        </p:nvSpPr>
        <p:spPr>
          <a:xfrm>
            <a:off x="468702" y="526211"/>
            <a:ext cx="93136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sz="2400" dirty="0">
                <a:cs typeface="Calibri" panose="020F0502020204030204"/>
              </a:rPr>
              <a:t>If you are struggling to access the video. These are the classroom objects we have been through!</a:t>
            </a:r>
            <a:endParaRPr lang="en-GB" sz="2400" dirty="0">
              <a:cs typeface="Calibri" panose="020F0502020204030204"/>
            </a:endParaRPr>
          </a:p>
        </p:txBody>
      </p:sp>
      <p:pic>
        <p:nvPicPr>
          <p:cNvPr id="5" name="Picture 6" descr="Graphical user interface&#10;&#10;Description automatically generated"/>
          <p:cNvPicPr>
            <a:picLocks noChangeAspect="1"/>
          </p:cNvPicPr>
          <p:nvPr/>
        </p:nvPicPr>
        <p:blipFill rotWithShape="1">
          <a:blip r:embed="rId3"/>
          <a:srcRect l="17801" t="19167" r="20419" b="9167"/>
          <a:stretch>
            <a:fillRect/>
          </a:stretch>
        </p:blipFill>
        <p:spPr>
          <a:xfrm>
            <a:off x="3186022" y="1852883"/>
            <a:ext cx="2600523" cy="1803814"/>
          </a:xfrm>
          <a:prstGeom prst="rect">
            <a:avLst/>
          </a:prstGeom>
        </p:spPr>
      </p:pic>
      <p:pic>
        <p:nvPicPr>
          <p:cNvPr id="10" name="Picture 10"/>
          <p:cNvPicPr>
            <a:picLocks noChangeAspect="1"/>
          </p:cNvPicPr>
          <p:nvPr/>
        </p:nvPicPr>
        <p:blipFill rotWithShape="1">
          <a:blip r:embed="rId4"/>
          <a:srcRect l="19895" t="18333" r="19372" b="12500"/>
          <a:stretch>
            <a:fillRect/>
          </a:stretch>
        </p:blipFill>
        <p:spPr>
          <a:xfrm>
            <a:off x="9066362" y="1881637"/>
            <a:ext cx="2873729" cy="1746582"/>
          </a:xfrm>
          <a:prstGeom prst="rect">
            <a:avLst/>
          </a:prstGeom>
        </p:spPr>
      </p:pic>
      <p:pic>
        <p:nvPicPr>
          <p:cNvPr id="11" name="Picture 11" descr="Graphical user interface&#10;&#10;Description automatically generated"/>
          <p:cNvPicPr>
            <a:picLocks noChangeAspect="1"/>
          </p:cNvPicPr>
          <p:nvPr/>
        </p:nvPicPr>
        <p:blipFill rotWithShape="1">
          <a:blip r:embed="rId5"/>
          <a:srcRect l="18403" t="16127" r="18974" b="9551"/>
          <a:stretch>
            <a:fillRect/>
          </a:stretch>
        </p:blipFill>
        <p:spPr>
          <a:xfrm>
            <a:off x="339306" y="4077141"/>
            <a:ext cx="2606396" cy="1908220"/>
          </a:xfrm>
          <a:prstGeom prst="rect">
            <a:avLst/>
          </a:prstGeom>
        </p:spPr>
      </p:pic>
      <p:pic>
        <p:nvPicPr>
          <p:cNvPr id="12" name="Picture 12"/>
          <p:cNvPicPr>
            <a:picLocks noChangeAspect="1"/>
          </p:cNvPicPr>
          <p:nvPr/>
        </p:nvPicPr>
        <p:blipFill rotWithShape="1">
          <a:blip r:embed="rId6"/>
          <a:srcRect l="19372" t="16667" r="19895" b="12500"/>
          <a:stretch>
            <a:fillRect/>
          </a:stretch>
        </p:blipFill>
        <p:spPr>
          <a:xfrm>
            <a:off x="3329796" y="4081373"/>
            <a:ext cx="2614936" cy="1904552"/>
          </a:xfrm>
          <a:prstGeom prst="rect">
            <a:avLst/>
          </a:prstGeom>
        </p:spPr>
      </p:pic>
      <p:pic>
        <p:nvPicPr>
          <p:cNvPr id="6" name="Picture 6" descr="A picture containing text&#10;&#10;Description automatically generated"/>
          <p:cNvPicPr>
            <a:picLocks noChangeAspect="1"/>
          </p:cNvPicPr>
          <p:nvPr/>
        </p:nvPicPr>
        <p:blipFill>
          <a:blip r:embed="rId7"/>
          <a:stretch>
            <a:fillRect/>
          </a:stretch>
        </p:blipFill>
        <p:spPr>
          <a:xfrm>
            <a:off x="10500324" y="5474179"/>
            <a:ext cx="1543050" cy="1143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3207" y="569314"/>
            <a:ext cx="10831773" cy="646331"/>
          </a:xfrm>
          <a:prstGeom prst="rect">
            <a:avLst/>
          </a:prstGeom>
        </p:spPr>
        <p:txBody>
          <a:bodyPr wrap="square" lIns="91440" tIns="45720" rIns="91440" bIns="45720" anchor="t">
            <a:spAutoFit/>
          </a:bodyPr>
          <a:lstStyle/>
          <a:p>
            <a:pPr algn="ctr">
              <a:defRPr/>
            </a:pPr>
            <a:r>
              <a:rPr lang="en-GB" sz="3600" dirty="0">
                <a:latin typeface="Calibri Light" panose="020F0302020204030204"/>
                <a:cs typeface="Calibri Light" panose="020F0302020204030204"/>
              </a:rPr>
              <a:t>Classroom Objects</a:t>
            </a:r>
            <a:endParaRPr kumimoji="0" lang="en-GB" sz="3600" b="0" i="0" u="none" strike="noStrike" kern="1200" cap="none" spc="0" normalizeH="0" baseline="0" noProof="0" dirty="0">
              <a:ln>
                <a:noFill/>
              </a:ln>
              <a:effectLst/>
              <a:uLnTx/>
              <a:uFillTx/>
              <a:latin typeface="Calibri Light" panose="020F0302020204030204"/>
              <a:ea typeface="+mn-ea"/>
              <a:cs typeface="+mn-cs"/>
            </a:endParaRPr>
          </a:p>
        </p:txBody>
      </p:sp>
      <p:sp>
        <p:nvSpPr>
          <p:cNvPr id="2" name="TextBox 1"/>
          <p:cNvSpPr txBox="1"/>
          <p:nvPr/>
        </p:nvSpPr>
        <p:spPr>
          <a:xfrm>
            <a:off x="2639695" y="2251710"/>
            <a:ext cx="1951990" cy="46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sz="2400" dirty="0">
                <a:cs typeface="Calibri" panose="020F0502020204030204"/>
              </a:rPr>
              <a:t>English      </a:t>
            </a:r>
            <a:endParaRPr lang="en-GB" sz="2400" dirty="0">
              <a:cs typeface="Calibri" panose="020F0502020204030204"/>
            </a:endParaRPr>
          </a:p>
        </p:txBody>
      </p:sp>
      <p:sp>
        <p:nvSpPr>
          <p:cNvPr id="5" name="TextBox 4"/>
          <p:cNvSpPr txBox="1"/>
          <p:nvPr/>
        </p:nvSpPr>
        <p:spPr>
          <a:xfrm>
            <a:off x="7312025" y="2251710"/>
            <a:ext cx="1678940" cy="46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sz="2400" dirty="0">
                <a:cs typeface="Calibri" panose="020F0502020204030204"/>
              </a:rPr>
              <a:t>French      </a:t>
            </a:r>
            <a:endParaRPr lang="en-GB" sz="2400" dirty="0">
              <a:cs typeface="Calibri" panose="020F0502020204030204"/>
            </a:endParaRPr>
          </a:p>
        </p:txBody>
      </p:sp>
      <p:sp>
        <p:nvSpPr>
          <p:cNvPr id="7" name="TextBox 6"/>
          <p:cNvSpPr txBox="1"/>
          <p:nvPr/>
        </p:nvSpPr>
        <p:spPr>
          <a:xfrm>
            <a:off x="612476" y="1431984"/>
            <a:ext cx="83791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sz="2400" b="1" dirty="0">
                <a:cs typeface="Calibri" panose="020F0502020204030204"/>
              </a:rPr>
              <a:t>Task 1</a:t>
            </a:r>
            <a:r>
              <a:rPr lang="en-GB" sz="2400" dirty="0">
                <a:cs typeface="Calibri" panose="020F0502020204030204"/>
              </a:rPr>
              <a:t> - Draw a line to match the English and French. </a:t>
            </a:r>
            <a:endParaRPr lang="en-GB" sz="2400" dirty="0">
              <a:cs typeface="Calibri" panose="020F0502020204030204"/>
            </a:endParaRPr>
          </a:p>
        </p:txBody>
      </p:sp>
      <p:sp>
        <p:nvSpPr>
          <p:cNvPr id="4" name="TextBox 3"/>
          <p:cNvSpPr txBox="1"/>
          <p:nvPr/>
        </p:nvSpPr>
        <p:spPr>
          <a:xfrm>
            <a:off x="1848928" y="2898476"/>
            <a:ext cx="2743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ctr"/>
            <a:r>
              <a:rPr lang="en-GB" sz="2000" b="1" dirty="0">
                <a:solidFill>
                  <a:schemeClr val="accent2">
                    <a:lumMod val="75000"/>
                  </a:schemeClr>
                </a:solidFill>
                <a:cs typeface="Calibri" panose="020F0502020204030204"/>
              </a:rPr>
              <a:t>A pen </a:t>
            </a:r>
            <a:endParaRPr lang="en-US"/>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A pencil </a:t>
            </a:r>
            <a:endParaRPr lang="en-GB" sz="2000" b="1" dirty="0">
              <a:solidFill>
                <a:schemeClr val="accent2">
                  <a:lumMod val="75000"/>
                </a:schemeClr>
              </a:solidFill>
              <a:cs typeface="Calibri" panose="020F0502020204030204"/>
            </a:endParaRPr>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A textbook</a:t>
            </a:r>
            <a:endParaRPr lang="en-GB" sz="2000" b="1" dirty="0">
              <a:solidFill>
                <a:schemeClr val="accent2">
                  <a:lumMod val="75000"/>
                </a:schemeClr>
              </a:solidFill>
              <a:cs typeface="Calibri" panose="020F0502020204030204"/>
            </a:endParaRPr>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A rubber</a:t>
            </a:r>
            <a:endParaRPr lang="en-GB" sz="2000" b="1" dirty="0">
              <a:solidFill>
                <a:schemeClr val="accent2">
                  <a:lumMod val="75000"/>
                </a:schemeClr>
              </a:solidFill>
              <a:cs typeface="Calibri" panose="020F0502020204030204"/>
            </a:endParaRPr>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A ruler </a:t>
            </a:r>
            <a:endParaRPr lang="en-GB" sz="2000" b="1" dirty="0">
              <a:solidFill>
                <a:schemeClr val="accent2">
                  <a:lumMod val="75000"/>
                </a:schemeClr>
              </a:solidFill>
              <a:cs typeface="Calibri" panose="020F0502020204030204"/>
            </a:endParaRPr>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A pencil case</a:t>
            </a:r>
            <a:endParaRPr lang="en-GB" sz="2000" b="1" dirty="0">
              <a:solidFill>
                <a:schemeClr val="accent2">
                  <a:lumMod val="75000"/>
                </a:schemeClr>
              </a:solidFill>
              <a:cs typeface="Calibri" panose="020F0502020204030204"/>
            </a:endParaRPr>
          </a:p>
        </p:txBody>
      </p:sp>
      <p:sp>
        <p:nvSpPr>
          <p:cNvPr id="9" name="TextBox 8"/>
          <p:cNvSpPr txBox="1"/>
          <p:nvPr/>
        </p:nvSpPr>
        <p:spPr>
          <a:xfrm>
            <a:off x="6520671" y="2825691"/>
            <a:ext cx="27432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ctr"/>
            <a:r>
              <a:rPr lang="en-GB" sz="2000" b="1" dirty="0">
                <a:solidFill>
                  <a:schemeClr val="accent2">
                    <a:lumMod val="75000"/>
                  </a:schemeClr>
                </a:solidFill>
                <a:cs typeface="Calibri" panose="020F0502020204030204"/>
              </a:rPr>
              <a:t>Un </a:t>
            </a:r>
            <a:r>
              <a:rPr lang="en-GB" sz="2000" b="1" err="1">
                <a:solidFill>
                  <a:schemeClr val="accent2">
                    <a:lumMod val="75000"/>
                  </a:schemeClr>
                </a:solidFill>
                <a:cs typeface="Calibri" panose="020F0502020204030204"/>
              </a:rPr>
              <a:t>stylo</a:t>
            </a:r>
            <a:endParaRPr lang="en-US" sz="2000" b="1">
              <a:solidFill>
                <a:schemeClr val="accent2">
                  <a:lumMod val="75000"/>
                </a:schemeClr>
              </a:solidFill>
              <a:cs typeface="Calibri" panose="020F0502020204030204"/>
            </a:endParaRPr>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Un livre</a:t>
            </a:r>
            <a:endParaRPr lang="en-GB" sz="2000" b="1" dirty="0">
              <a:solidFill>
                <a:schemeClr val="accent2">
                  <a:lumMod val="75000"/>
                </a:schemeClr>
              </a:solidFill>
              <a:cs typeface="Calibri" panose="020F0502020204030204"/>
            </a:endParaRPr>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Un crayon</a:t>
            </a:r>
            <a:endParaRPr lang="en-GB" sz="2000" b="1" dirty="0">
              <a:solidFill>
                <a:schemeClr val="accent2">
                  <a:lumMod val="75000"/>
                </a:schemeClr>
              </a:solidFill>
              <a:cs typeface="Calibri" panose="020F0502020204030204"/>
            </a:endParaRPr>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Une </a:t>
            </a:r>
            <a:r>
              <a:rPr lang="en-GB" sz="2000" b="1" err="1">
                <a:solidFill>
                  <a:schemeClr val="accent2">
                    <a:lumMod val="75000"/>
                  </a:schemeClr>
                </a:solidFill>
                <a:cs typeface="Calibri" panose="020F0502020204030204"/>
              </a:rPr>
              <a:t>regle</a:t>
            </a:r>
            <a:endParaRPr lang="en-GB" sz="2000" b="1">
              <a:solidFill>
                <a:schemeClr val="accent2">
                  <a:lumMod val="75000"/>
                </a:schemeClr>
              </a:solidFill>
              <a:cs typeface="Calibri" panose="020F0502020204030204"/>
            </a:endParaRPr>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Une </a:t>
            </a:r>
            <a:r>
              <a:rPr lang="en-GB" sz="2000" b="1" err="1">
                <a:solidFill>
                  <a:schemeClr val="accent2">
                    <a:lumMod val="75000"/>
                  </a:schemeClr>
                </a:solidFill>
                <a:cs typeface="Calibri" panose="020F0502020204030204"/>
              </a:rPr>
              <a:t>gomme</a:t>
            </a:r>
            <a:endParaRPr lang="en-GB" sz="2000" b="1">
              <a:solidFill>
                <a:schemeClr val="accent2">
                  <a:lumMod val="75000"/>
                </a:schemeClr>
              </a:solidFill>
              <a:cs typeface="Calibri" panose="020F0502020204030204"/>
            </a:endParaRPr>
          </a:p>
          <a:p>
            <a:pPr algn="ctr"/>
            <a:endParaRPr lang="en-GB" sz="2000" b="1" dirty="0">
              <a:solidFill>
                <a:schemeClr val="accent2">
                  <a:lumMod val="75000"/>
                </a:schemeClr>
              </a:solidFill>
              <a:cs typeface="Calibri" panose="020F0502020204030204"/>
            </a:endParaRPr>
          </a:p>
          <a:p>
            <a:pPr algn="ctr"/>
            <a:r>
              <a:rPr lang="en-GB" sz="2000" b="1" dirty="0">
                <a:solidFill>
                  <a:schemeClr val="accent2">
                    <a:lumMod val="75000"/>
                  </a:schemeClr>
                </a:solidFill>
                <a:cs typeface="Calibri" panose="020F0502020204030204"/>
              </a:rPr>
              <a:t>Une </a:t>
            </a:r>
            <a:r>
              <a:rPr lang="en-GB" sz="2000" b="1" err="1">
                <a:solidFill>
                  <a:schemeClr val="accent2">
                    <a:lumMod val="75000"/>
                  </a:schemeClr>
                </a:solidFill>
                <a:cs typeface="Calibri" panose="020F0502020204030204"/>
              </a:rPr>
              <a:t>trousse</a:t>
            </a:r>
            <a:endParaRPr lang="en-GB" sz="2000" b="1">
              <a:solidFill>
                <a:schemeClr val="accent2">
                  <a:lumMod val="75000"/>
                </a:schemeClr>
              </a:solidFill>
              <a:cs typeface="Calibri" panose="020F0502020204030204"/>
            </a:endParaRPr>
          </a:p>
          <a:p>
            <a:endParaRPr lang="en-GB" dirty="0">
              <a:cs typeface="Calibri" panose="020F0502020204030204"/>
            </a:endParaRPr>
          </a:p>
          <a:p>
            <a:endParaRPr lang="en-GB" dirty="0">
              <a:cs typeface="Calibri" panose="020F0502020204030204"/>
            </a:endParaRPr>
          </a:p>
        </p:txBody>
      </p:sp>
      <p:pic>
        <p:nvPicPr>
          <p:cNvPr id="3" name="Picture 5" descr="A picture containing whiteboard&#10;&#10;Description automatically generated"/>
          <p:cNvPicPr>
            <a:picLocks noChangeAspect="1"/>
          </p:cNvPicPr>
          <p:nvPr/>
        </p:nvPicPr>
        <p:blipFill>
          <a:blip r:embed="rId1"/>
          <a:stretch>
            <a:fillRect/>
          </a:stretch>
        </p:blipFill>
        <p:spPr>
          <a:xfrm>
            <a:off x="10586408" y="5598723"/>
            <a:ext cx="1485900" cy="11239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0113" y="281767"/>
            <a:ext cx="10831773" cy="1569660"/>
          </a:xfrm>
          <a:prstGeom prst="rect">
            <a:avLst/>
          </a:prstGeom>
        </p:spPr>
        <p:txBody>
          <a:bodyPr wrap="square" lIns="91440" tIns="45720" rIns="91440" bIns="45720" anchor="t">
            <a:spAutoFit/>
          </a:bodyPr>
          <a:lstStyle/>
          <a:p>
            <a:pPr algn="ctr">
              <a:defRPr/>
            </a:pPr>
            <a:r>
              <a:rPr lang="en-GB" sz="3600" b="1" dirty="0">
                <a:latin typeface="Calibri Light" panose="020F0302020204030204"/>
                <a:cs typeface="Calibri Light" panose="020F0302020204030204"/>
              </a:rPr>
              <a:t>Task 2</a:t>
            </a:r>
            <a:r>
              <a:rPr lang="en-GB" sz="3600" dirty="0">
                <a:latin typeface="Calibri Light" panose="020F0302020204030204"/>
                <a:cs typeface="Calibri Light" panose="020F0302020204030204"/>
              </a:rPr>
              <a:t>  - Complete the sentences by adding the correct classroom object in French from the list.</a:t>
            </a:r>
            <a:endParaRPr lang="en-US" dirty="0"/>
          </a:p>
          <a:p>
            <a:pPr>
              <a:defRPr/>
            </a:pPr>
            <a:endParaRPr lang="en-GB" sz="2400" dirty="0">
              <a:latin typeface="Calibri Light" panose="020F0302020204030204"/>
              <a:cs typeface="Calibri Light" panose="020F0302020204030204"/>
            </a:endParaRPr>
          </a:p>
        </p:txBody>
      </p:sp>
      <p:sp>
        <p:nvSpPr>
          <p:cNvPr id="2" name="TextBox 1"/>
          <p:cNvSpPr txBox="1"/>
          <p:nvPr/>
        </p:nvSpPr>
        <p:spPr>
          <a:xfrm>
            <a:off x="684362" y="1992702"/>
            <a:ext cx="852289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342900" indent="-342900">
              <a:buAutoNum type="arabicPeriod"/>
            </a:pPr>
            <a:r>
              <a:rPr lang="en-GB" sz="2400" dirty="0">
                <a:cs typeface="Calibri" panose="020F0502020204030204"/>
              </a:rPr>
              <a:t>Once writing my date and learning objective I use a _____________to underline my work.</a:t>
            </a:r>
            <a:endParaRPr lang="en-GB" sz="2400" dirty="0">
              <a:cs typeface="Calibri" panose="020F0502020204030204"/>
            </a:endParaRPr>
          </a:p>
          <a:p>
            <a:pPr marL="342900" indent="-342900">
              <a:buAutoNum type="arabicPeriod"/>
            </a:pPr>
            <a:endParaRPr lang="en-GB" sz="2400" dirty="0">
              <a:cs typeface="Calibri" panose="020F0502020204030204"/>
            </a:endParaRPr>
          </a:p>
          <a:p>
            <a:pPr marL="342900" indent="-342900">
              <a:buAutoNum type="arabicPeriod"/>
            </a:pPr>
            <a:r>
              <a:rPr lang="en-GB" sz="2400" dirty="0">
                <a:cs typeface="Calibri" panose="020F0502020204030204"/>
              </a:rPr>
              <a:t>I store all of my equipment inside of my _______________.</a:t>
            </a:r>
            <a:endParaRPr lang="en-GB" sz="2400" dirty="0">
              <a:cs typeface="Calibri" panose="020F0502020204030204"/>
            </a:endParaRPr>
          </a:p>
          <a:p>
            <a:pPr marL="342900" indent="-342900">
              <a:buAutoNum type="arabicPeriod"/>
            </a:pPr>
            <a:endParaRPr lang="en-GB" sz="2400" dirty="0">
              <a:cs typeface="Calibri" panose="020F0502020204030204"/>
            </a:endParaRPr>
          </a:p>
          <a:p>
            <a:pPr marL="342900" indent="-342900">
              <a:buAutoNum type="arabicPeriod"/>
            </a:pPr>
            <a:r>
              <a:rPr lang="en-GB" sz="2400" dirty="0">
                <a:cs typeface="Calibri" panose="020F0502020204030204"/>
              </a:rPr>
              <a:t>The ____________ are stacked in our classroom cupboards until needed. </a:t>
            </a:r>
            <a:endParaRPr lang="en-GB" sz="2400" dirty="0">
              <a:cs typeface="Calibri" panose="020F0502020204030204"/>
            </a:endParaRPr>
          </a:p>
          <a:p>
            <a:pPr marL="342900" indent="-342900">
              <a:buAutoNum type="arabicPeriod"/>
            </a:pPr>
            <a:endParaRPr lang="en-GB" sz="2400" dirty="0">
              <a:cs typeface="Calibri" panose="020F0502020204030204"/>
            </a:endParaRPr>
          </a:p>
          <a:p>
            <a:pPr marL="342900" indent="-342900">
              <a:buAutoNum type="arabicPeriod"/>
            </a:pPr>
            <a:r>
              <a:rPr lang="en-GB" sz="2400" dirty="0">
                <a:cs typeface="Calibri" panose="020F0502020204030204"/>
              </a:rPr>
              <a:t>I am relieved I used a __________ therefore I can use a __________ to remove my mistakes.</a:t>
            </a:r>
            <a:endParaRPr lang="en-GB" sz="2400" dirty="0">
              <a:cs typeface="Calibri" panose="020F0502020204030204"/>
            </a:endParaRPr>
          </a:p>
          <a:p>
            <a:endParaRPr lang="en-GB" sz="2400" dirty="0">
              <a:cs typeface="Calibri" panose="020F0502020204030204"/>
            </a:endParaRPr>
          </a:p>
          <a:p>
            <a:endParaRPr lang="en-GB" sz="2400" dirty="0">
              <a:cs typeface="Calibri" panose="020F0502020204030204"/>
            </a:endParaRPr>
          </a:p>
          <a:p>
            <a:pPr marL="342900" indent="-342900">
              <a:buAutoNum type="arabicPeriod"/>
            </a:pPr>
            <a:endParaRPr lang="en-GB" sz="2400" dirty="0">
              <a:cs typeface="Calibri" panose="020F0502020204030204"/>
            </a:endParaRPr>
          </a:p>
          <a:p>
            <a:pPr marL="342900" indent="-342900">
              <a:buAutoNum type="arabicPeriod"/>
            </a:pPr>
            <a:endParaRPr lang="en-GB" sz="2400" dirty="0">
              <a:cs typeface="Calibri" panose="020F0502020204030204"/>
            </a:endParaRPr>
          </a:p>
        </p:txBody>
      </p:sp>
      <p:sp>
        <p:nvSpPr>
          <p:cNvPr id="3" name="TextBox 2"/>
          <p:cNvSpPr txBox="1"/>
          <p:nvPr/>
        </p:nvSpPr>
        <p:spPr>
          <a:xfrm>
            <a:off x="9885871" y="2495909"/>
            <a:ext cx="165052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b="1" u="sng" dirty="0">
                <a:solidFill>
                  <a:schemeClr val="accent2">
                    <a:lumMod val="75000"/>
                  </a:schemeClr>
                </a:solidFill>
                <a:cs typeface="Calibri" panose="020F0502020204030204"/>
              </a:rPr>
              <a:t>Word List</a:t>
            </a:r>
            <a:endParaRPr lang="en-GB" b="1" u="sng" dirty="0">
              <a:solidFill>
                <a:schemeClr val="accent2">
                  <a:lumMod val="75000"/>
                </a:schemeClr>
              </a:solidFill>
              <a:cs typeface="Calibri" panose="020F0502020204030204"/>
            </a:endParaRPr>
          </a:p>
          <a:p>
            <a:r>
              <a:rPr lang="en-GB" b="1" dirty="0">
                <a:cs typeface="Calibri" panose="020F0502020204030204"/>
              </a:rPr>
              <a:t>Une </a:t>
            </a:r>
            <a:r>
              <a:rPr lang="en-GB" b="1" dirty="0" err="1">
                <a:cs typeface="Calibri" panose="020F0502020204030204"/>
              </a:rPr>
              <a:t>regle</a:t>
            </a:r>
            <a:endParaRPr lang="en-GB" b="1" dirty="0">
              <a:cs typeface="Calibri" panose="020F0502020204030204"/>
            </a:endParaRPr>
          </a:p>
          <a:p>
            <a:r>
              <a:rPr lang="en-GB" b="1" dirty="0">
                <a:cs typeface="Calibri" panose="020F0502020204030204"/>
              </a:rPr>
              <a:t>Un crayon</a:t>
            </a:r>
            <a:endParaRPr lang="en-GB" b="1" dirty="0">
              <a:cs typeface="Calibri" panose="020F0502020204030204"/>
            </a:endParaRPr>
          </a:p>
          <a:p>
            <a:r>
              <a:rPr lang="en-GB" b="1" dirty="0">
                <a:cs typeface="Calibri" panose="020F0502020204030204"/>
              </a:rPr>
              <a:t>Un </a:t>
            </a:r>
            <a:r>
              <a:rPr lang="en-GB" b="1" err="1">
                <a:cs typeface="Calibri" panose="020F0502020204030204"/>
              </a:rPr>
              <a:t>stylos</a:t>
            </a:r>
            <a:endParaRPr lang="en-GB" b="1">
              <a:cs typeface="Calibri" panose="020F0502020204030204"/>
            </a:endParaRPr>
          </a:p>
          <a:p>
            <a:r>
              <a:rPr lang="en-GB" b="1" dirty="0">
                <a:cs typeface="Calibri" panose="020F0502020204030204"/>
              </a:rPr>
              <a:t>Un livre</a:t>
            </a:r>
            <a:endParaRPr lang="en-GB" b="1" dirty="0">
              <a:cs typeface="Calibri" panose="020F0502020204030204"/>
            </a:endParaRPr>
          </a:p>
          <a:p>
            <a:r>
              <a:rPr lang="en-GB" b="1" dirty="0">
                <a:cs typeface="Calibri" panose="020F0502020204030204"/>
              </a:rPr>
              <a:t>Une </a:t>
            </a:r>
            <a:r>
              <a:rPr lang="en-GB" b="1" err="1">
                <a:cs typeface="Calibri" panose="020F0502020204030204"/>
              </a:rPr>
              <a:t>trousse</a:t>
            </a:r>
            <a:endParaRPr lang="en-GB" b="1">
              <a:cs typeface="Calibri" panose="020F0502020204030204"/>
            </a:endParaRPr>
          </a:p>
          <a:p>
            <a:endParaRPr lang="en-GB" dirty="0">
              <a:cs typeface="Calibri" panose="020F0502020204030204"/>
            </a:endParaRPr>
          </a:p>
        </p:txBody>
      </p:sp>
      <p:sp>
        <p:nvSpPr>
          <p:cNvPr id="4" name="Rectangle 3"/>
          <p:cNvSpPr/>
          <p:nvPr/>
        </p:nvSpPr>
        <p:spPr>
          <a:xfrm>
            <a:off x="9592573" y="2367951"/>
            <a:ext cx="1926565" cy="201282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5" descr="A picture containing whiteboard&#10;&#10;Description automatically generated"/>
          <p:cNvPicPr>
            <a:picLocks noChangeAspect="1"/>
          </p:cNvPicPr>
          <p:nvPr/>
        </p:nvPicPr>
        <p:blipFill>
          <a:blip r:embed="rId1"/>
          <a:stretch>
            <a:fillRect/>
          </a:stretch>
        </p:blipFill>
        <p:spPr>
          <a:xfrm>
            <a:off x="10557654" y="5598723"/>
            <a:ext cx="1485900" cy="11239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0113" y="1245050"/>
            <a:ext cx="10831773" cy="369332"/>
          </a:xfrm>
          <a:prstGeom prst="rect">
            <a:avLst/>
          </a:prstGeom>
        </p:spPr>
        <p:txBody>
          <a:bodyPr wrap="square" lIns="91440" tIns="45720" rIns="91440" bIns="45720" anchor="t">
            <a:spAutoFit/>
          </a:bodyPr>
          <a:lstStyle/>
          <a:p>
            <a:pPr algn="ctr">
              <a:defRPr/>
            </a:pPr>
            <a:endParaRPr lang="en-US">
              <a:ea typeface="+mn-ea"/>
              <a:cs typeface="+mn-cs"/>
            </a:endParaRPr>
          </a:p>
        </p:txBody>
      </p:sp>
      <p:sp>
        <p:nvSpPr>
          <p:cNvPr id="3" name="TextBox 2"/>
          <p:cNvSpPr txBox="1"/>
          <p:nvPr/>
        </p:nvSpPr>
        <p:spPr>
          <a:xfrm>
            <a:off x="812860" y="1431086"/>
            <a:ext cx="85660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GB" dirty="0">
                <a:ea typeface="+mn-lt"/>
                <a:cs typeface="+mn-lt"/>
                <a:hlinkClick r:id="rId1"/>
              </a:rPr>
              <a:t>https://www.french-games.net/frenchgames/sow-grow?topic=School%20-%20classroom%20objects&amp;level=primary</a:t>
            </a:r>
            <a:endParaRPr lang="en-US">
              <a:ea typeface="+mn-lt"/>
              <a:cs typeface="+mn-lt"/>
            </a:endParaRPr>
          </a:p>
          <a:p>
            <a:endParaRPr lang="en-GB" dirty="0">
              <a:cs typeface="Calibri" panose="020F0502020204030204"/>
            </a:endParaRPr>
          </a:p>
        </p:txBody>
      </p:sp>
      <p:pic>
        <p:nvPicPr>
          <p:cNvPr id="4" name="Picture 4" descr="Graphical user interface, application&#10;&#10;Description automatically generated"/>
          <p:cNvPicPr>
            <a:picLocks noChangeAspect="1"/>
          </p:cNvPicPr>
          <p:nvPr/>
        </p:nvPicPr>
        <p:blipFill rotWithShape="1">
          <a:blip r:embed="rId2"/>
          <a:srcRect l="2284" t="11336" r="20304" b="12146"/>
          <a:stretch>
            <a:fillRect/>
          </a:stretch>
        </p:blipFill>
        <p:spPr>
          <a:xfrm>
            <a:off x="943156" y="2471109"/>
            <a:ext cx="6065026" cy="3744242"/>
          </a:xfrm>
          <a:prstGeom prst="rect">
            <a:avLst/>
          </a:prstGeom>
        </p:spPr>
      </p:pic>
      <p:sp>
        <p:nvSpPr>
          <p:cNvPr id="6" name="TextBox 5"/>
          <p:cNvSpPr txBox="1"/>
          <p:nvPr/>
        </p:nvSpPr>
        <p:spPr>
          <a:xfrm>
            <a:off x="811063" y="595402"/>
            <a:ext cx="67976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sz="2800" dirty="0">
                <a:cs typeface="Calibri" panose="020F0502020204030204"/>
              </a:rPr>
              <a:t>Test yourself using a classroom objects game!</a:t>
            </a:r>
            <a:endParaRPr lang="en-GB" sz="2800" dirty="0">
              <a:cs typeface="Calibri" panose="020F0502020204030204"/>
            </a:endParaRPr>
          </a:p>
        </p:txBody>
      </p:sp>
      <p:pic>
        <p:nvPicPr>
          <p:cNvPr id="2" name="Picture 4" descr="A picture containing whiteboard&#10;&#10;Description automatically generated"/>
          <p:cNvPicPr>
            <a:picLocks noChangeAspect="1"/>
          </p:cNvPicPr>
          <p:nvPr/>
        </p:nvPicPr>
        <p:blipFill>
          <a:blip r:embed="rId3"/>
          <a:stretch>
            <a:fillRect/>
          </a:stretch>
        </p:blipFill>
        <p:spPr>
          <a:xfrm>
            <a:off x="10629540" y="5641855"/>
            <a:ext cx="1485900" cy="11239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smtClean="0"/>
              <a:t>Subject</a:t>
            </a:r>
            <a:r>
              <a:rPr lang="en-GB" dirty="0" smtClean="0"/>
              <a:t>: </a:t>
            </a:r>
            <a:r>
              <a:rPr lang="en-GB" sz="2400" dirty="0" smtClean="0"/>
              <a:t>PSHE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52932" y="2960913"/>
            <a:ext cx="10429593" cy="1323439"/>
          </a:xfrm>
          <a:prstGeom prst="rect">
            <a:avLst/>
          </a:prstGeom>
          <a:noFill/>
        </p:spPr>
        <p:txBody>
          <a:bodyPr wrap="square" rtlCol="0">
            <a:spAutoFit/>
          </a:bodyPr>
          <a:lstStyle/>
          <a:p>
            <a:r>
              <a:rPr lang="en-GB" sz="4000" dirty="0" smtClean="0"/>
              <a:t>LO </a:t>
            </a:r>
            <a:r>
              <a:rPr lang="en-GB" sz="4000" dirty="0" smtClean="0">
                <a:latin typeface="+mj-lt"/>
              </a:rPr>
              <a:t>To be able to </a:t>
            </a:r>
            <a:r>
              <a:rPr lang="en-US" sz="4000" dirty="0" smtClean="0">
                <a:latin typeface="+mj-lt"/>
              </a:rPr>
              <a:t>describe how to be safe on the roads</a:t>
            </a:r>
            <a:endParaRPr lang="en-GB" sz="4000" dirty="0">
              <a:latin typeface="+mj-lt"/>
            </a:endParaRPr>
          </a:p>
        </p:txBody>
      </p:sp>
      <p:sp>
        <p:nvSpPr>
          <p:cNvPr id="9" name="TextBox 8"/>
          <p:cNvSpPr txBox="1"/>
          <p:nvPr/>
        </p:nvSpPr>
        <p:spPr>
          <a:xfrm>
            <a:off x="273361" y="222475"/>
            <a:ext cx="7426334"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GB" sz="3200" b="0" i="0" u="none" strike="noStrike" kern="1200" cap="none" spc="0" normalizeH="0" baseline="0" noProof="0" dirty="0">
                <a:ln>
                  <a:noFill/>
                </a:ln>
                <a:solidFill>
                  <a:prstClr val="black"/>
                </a:solidFill>
                <a:effectLst/>
                <a:uLnTx/>
                <a:uFillTx/>
                <a:latin typeface="Calibri" panose="020F0502020204030204"/>
                <a:ea typeface="+mn-ea"/>
                <a:cs typeface="+mn-cs"/>
              </a:rPr>
              <a:t>Thursday 23rd </a:t>
            </a:r>
            <a:r>
              <a:rPr lang="en-GB" sz="3200" dirty="0">
                <a:solidFill>
                  <a:prstClr val="black"/>
                </a:solidFill>
                <a:latin typeface="Calibri" panose="020F0502020204030204"/>
              </a:rPr>
              <a:t>June 2021</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pic>
        <p:nvPicPr>
          <p:cNvPr id="5" name="Picture 4"/>
          <p:cNvPicPr>
            <a:picLocks noChangeAspect="1"/>
          </p:cNvPicPr>
          <p:nvPr/>
        </p:nvPicPr>
        <p:blipFill>
          <a:blip r:embed="rId2"/>
          <a:stretch>
            <a:fillRect/>
          </a:stretch>
        </p:blipFill>
        <p:spPr>
          <a:xfrm>
            <a:off x="5143346" y="363573"/>
            <a:ext cx="6265554" cy="3187980"/>
          </a:xfrm>
          <a:prstGeom prst="rect">
            <a:avLst/>
          </a:prstGeom>
        </p:spPr>
      </p:pic>
      <p:sp>
        <p:nvSpPr>
          <p:cNvPr id="6" name="Oval Callout 5"/>
          <p:cNvSpPr/>
          <p:nvPr/>
        </p:nvSpPr>
        <p:spPr>
          <a:xfrm>
            <a:off x="562708" y="647114"/>
            <a:ext cx="3770141" cy="322150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It is important to keep yourself safe when you are near roads. </a:t>
            </a:r>
            <a:endParaRPr lang="en-GB" sz="3600" dirty="0"/>
          </a:p>
        </p:txBody>
      </p:sp>
      <p:sp>
        <p:nvSpPr>
          <p:cNvPr id="7" name="TextBox 6"/>
          <p:cNvSpPr txBox="1"/>
          <p:nvPr/>
        </p:nvSpPr>
        <p:spPr>
          <a:xfrm>
            <a:off x="2743200" y="4077049"/>
            <a:ext cx="9087729" cy="2554545"/>
          </a:xfrm>
          <a:prstGeom prst="rect">
            <a:avLst/>
          </a:prstGeom>
          <a:noFill/>
        </p:spPr>
        <p:txBody>
          <a:bodyPr wrap="square" rtlCol="0">
            <a:spAutoFit/>
          </a:bodyPr>
          <a:lstStyle/>
          <a:p>
            <a:r>
              <a:rPr lang="en-GB" sz="3200" dirty="0" smtClean="0"/>
              <a:t>You might play out with your friends, go on bike rides or go for walks.</a:t>
            </a:r>
            <a:endParaRPr lang="en-GB" sz="3200" dirty="0" smtClean="0"/>
          </a:p>
          <a:p>
            <a:endParaRPr lang="en-GB" sz="3200" dirty="0"/>
          </a:p>
          <a:p>
            <a:r>
              <a:rPr lang="en-GB" sz="3200" dirty="0" smtClean="0"/>
              <a:t>You also need to be safe when you are a passenger inside a vehicle.  </a:t>
            </a:r>
            <a:endParaRPr lang="en-GB"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88" y="196313"/>
            <a:ext cx="10515600" cy="1325563"/>
          </a:xfrm>
        </p:spPr>
        <p:txBody>
          <a:bodyPr/>
          <a:lstStyle/>
          <a:p>
            <a:r>
              <a:rPr lang="en-GB" b="1" u="sng" dirty="0" smtClean="0"/>
              <a:t>What can Reggie do to cross the road safely? </a:t>
            </a:r>
            <a:endParaRPr lang="en-GB" b="1" u="sng" dirty="0"/>
          </a:p>
        </p:txBody>
      </p:sp>
      <p:pic>
        <p:nvPicPr>
          <p:cNvPr id="4" name="Content Placeholder 3"/>
          <p:cNvPicPr>
            <a:picLocks noGrp="1" noChangeAspect="1"/>
          </p:cNvPicPr>
          <p:nvPr>
            <p:ph idx="1"/>
          </p:nvPr>
        </p:nvPicPr>
        <p:blipFill>
          <a:blip r:embed="rId1"/>
          <a:stretch>
            <a:fillRect/>
          </a:stretch>
        </p:blipFill>
        <p:spPr>
          <a:xfrm>
            <a:off x="1615633" y="1521876"/>
            <a:ext cx="9429655" cy="4896803"/>
          </a:xfrm>
          <a:prstGeom prst="rect">
            <a:avLst/>
          </a:prstGeo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47" y="5894982"/>
            <a:ext cx="961905" cy="7142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171" y="284085"/>
            <a:ext cx="11060836" cy="870014"/>
          </a:xfrm>
          <a:solidFill>
            <a:schemeClr val="bg1"/>
          </a:solidFill>
        </p:spPr>
        <p:txBody>
          <a:bodyPr>
            <a:normAutofit/>
          </a:bodyPr>
          <a:lstStyle/>
          <a:p>
            <a:pPr marL="0" indent="0">
              <a:buNone/>
            </a:pPr>
            <a:r>
              <a:rPr lang="en-GB" dirty="0"/>
              <a:t>Today we are going to be looking at different parts of a plant and the function it has. </a:t>
            </a:r>
            <a:endParaRPr lang="en-GB" dirty="0"/>
          </a:p>
        </p:txBody>
      </p:sp>
      <p:pic>
        <p:nvPicPr>
          <p:cNvPr id="4" name="Picture 3"/>
          <p:cNvPicPr>
            <a:picLocks noChangeAspect="1"/>
          </p:cNvPicPr>
          <p:nvPr/>
        </p:nvPicPr>
        <p:blipFill>
          <a:blip r:embed="rId1"/>
          <a:stretch>
            <a:fillRect/>
          </a:stretch>
        </p:blipFill>
        <p:spPr>
          <a:xfrm>
            <a:off x="4026228" y="1356379"/>
            <a:ext cx="4139543" cy="5029636"/>
          </a:xfrm>
          <a:prstGeom prst="rect">
            <a:avLst/>
          </a:prstGeom>
        </p:spPr>
      </p:pic>
      <p:pic>
        <p:nvPicPr>
          <p:cNvPr id="5" name="Picture 4"/>
          <p:cNvPicPr>
            <a:picLocks noChangeAspect="1"/>
          </p:cNvPicPr>
          <p:nvPr/>
        </p:nvPicPr>
        <p:blipFill>
          <a:blip r:embed="rId2"/>
          <a:stretch>
            <a:fillRect/>
          </a:stretch>
        </p:blipFill>
        <p:spPr>
          <a:xfrm>
            <a:off x="227560" y="5609072"/>
            <a:ext cx="1438781" cy="107298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Did you think of any these ideas?</a:t>
            </a:r>
            <a:endParaRPr lang="en-GB" b="1" u="sng" dirty="0"/>
          </a:p>
        </p:txBody>
      </p:sp>
      <p:pic>
        <p:nvPicPr>
          <p:cNvPr id="5" name="Picture 4"/>
          <p:cNvPicPr>
            <a:picLocks noChangeAspect="1"/>
          </p:cNvPicPr>
          <p:nvPr/>
        </p:nvPicPr>
        <p:blipFill>
          <a:blip r:embed="rId1"/>
          <a:stretch>
            <a:fillRect/>
          </a:stretch>
        </p:blipFill>
        <p:spPr>
          <a:xfrm>
            <a:off x="1715135" y="1507808"/>
            <a:ext cx="9826283" cy="4793308"/>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41" y="5641374"/>
            <a:ext cx="1442518" cy="107117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4839286" y="365125"/>
            <a:ext cx="7020952" cy="5780975"/>
          </a:xfrm>
          <a:prstGeom prst="rect">
            <a:avLst/>
          </a:prstGeom>
        </p:spPr>
      </p:pic>
      <p:sp>
        <p:nvSpPr>
          <p:cNvPr id="5" name="Oval Callout 4"/>
          <p:cNvSpPr/>
          <p:nvPr/>
        </p:nvSpPr>
        <p:spPr>
          <a:xfrm>
            <a:off x="641252" y="365124"/>
            <a:ext cx="3874477" cy="3475355"/>
          </a:xfrm>
          <a:prstGeom prst="wedgeEllipseCallout">
            <a:avLst>
              <a:gd name="adj1" fmla="val 40076"/>
              <a:gd name="adj2" fmla="val 51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You will see lots of road signs when you are out and about. </a:t>
            </a:r>
            <a:endParaRPr lang="en-GB" sz="28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47" y="5894982"/>
            <a:ext cx="961905" cy="714286"/>
          </a:xfrm>
          <a:prstGeom prst="rect">
            <a:avLst/>
          </a:prstGeom>
        </p:spPr>
      </p:pic>
      <p:sp>
        <p:nvSpPr>
          <p:cNvPr id="7" name="TextBox 6"/>
          <p:cNvSpPr txBox="1"/>
          <p:nvPr/>
        </p:nvSpPr>
        <p:spPr>
          <a:xfrm>
            <a:off x="976099" y="4452358"/>
            <a:ext cx="4206240" cy="1077218"/>
          </a:xfrm>
          <a:prstGeom prst="rect">
            <a:avLst/>
          </a:prstGeom>
          <a:noFill/>
        </p:spPr>
        <p:txBody>
          <a:bodyPr wrap="square" rtlCol="0">
            <a:spAutoFit/>
          </a:bodyPr>
          <a:lstStyle/>
          <a:p>
            <a:r>
              <a:rPr lang="en-GB" sz="3200" dirty="0" smtClean="0"/>
              <a:t>Do you know what these ones mean?</a:t>
            </a:r>
            <a:endParaRPr lang="en-GB"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7" y="590208"/>
            <a:ext cx="10515600" cy="1325563"/>
          </a:xfrm>
        </p:spPr>
        <p:txBody>
          <a:bodyPr>
            <a:normAutofit fontScale="90000"/>
          </a:bodyPr>
          <a:lstStyle/>
          <a:p>
            <a:r>
              <a:rPr lang="en-GB" sz="5300" b="1" dirty="0" smtClean="0"/>
              <a:t>Here is a handy tip. </a:t>
            </a:r>
            <a:br>
              <a:rPr lang="en-GB" sz="5300" b="1" dirty="0" smtClean="0"/>
            </a:br>
            <a:r>
              <a:rPr lang="en-GB" sz="5300" b="1" dirty="0" smtClean="0"/>
              <a:t>Signs in a </a:t>
            </a:r>
            <a:r>
              <a:rPr lang="en-GB" sz="5300" b="1" dirty="0" smtClean="0">
                <a:solidFill>
                  <a:srgbClr val="FF0000"/>
                </a:solidFill>
              </a:rPr>
              <a:t>triangle</a:t>
            </a:r>
            <a:r>
              <a:rPr lang="en-GB" sz="5300" b="1" dirty="0" smtClean="0"/>
              <a:t> are a </a:t>
            </a:r>
            <a:r>
              <a:rPr lang="en-GB" sz="5300" b="1" dirty="0" smtClean="0">
                <a:solidFill>
                  <a:srgbClr val="FF0000"/>
                </a:solidFill>
              </a:rPr>
              <a:t>warning.</a:t>
            </a:r>
            <a:br>
              <a:rPr lang="en-GB" sz="5300" b="1" dirty="0" smtClean="0">
                <a:solidFill>
                  <a:srgbClr val="FF0000"/>
                </a:solidFill>
              </a:rPr>
            </a:br>
            <a:r>
              <a:rPr lang="en-GB" sz="5300" b="1" dirty="0" smtClean="0"/>
              <a:t>Signs in a </a:t>
            </a:r>
            <a:r>
              <a:rPr lang="en-GB" sz="5300" b="1" dirty="0" smtClean="0">
                <a:solidFill>
                  <a:srgbClr val="FF0000"/>
                </a:solidFill>
              </a:rPr>
              <a:t>circle</a:t>
            </a:r>
            <a:r>
              <a:rPr lang="en-GB" sz="5300" b="1" dirty="0" smtClean="0"/>
              <a:t> are an </a:t>
            </a:r>
            <a:r>
              <a:rPr lang="en-GB" sz="5300" b="1" dirty="0" smtClean="0">
                <a:solidFill>
                  <a:srgbClr val="FF0000"/>
                </a:solidFill>
              </a:rPr>
              <a:t>order</a:t>
            </a:r>
            <a:r>
              <a:rPr lang="en-GB" dirty="0" smtClean="0">
                <a:solidFill>
                  <a:srgbClr val="FF0000"/>
                </a:solidFill>
              </a:rPr>
              <a:t>.</a:t>
            </a:r>
            <a:endParaRPr lang="en-GB" dirty="0">
              <a:solidFill>
                <a:srgbClr val="FF0000"/>
              </a:solidFill>
            </a:endParaRPr>
          </a:p>
        </p:txBody>
      </p:sp>
      <p:pic>
        <p:nvPicPr>
          <p:cNvPr id="5" name="Content Placeholder 4"/>
          <p:cNvPicPr>
            <a:picLocks noGrp="1" noChangeAspect="1"/>
          </p:cNvPicPr>
          <p:nvPr>
            <p:ph idx="1"/>
          </p:nvPr>
        </p:nvPicPr>
        <p:blipFill>
          <a:blip r:embed="rId1"/>
          <a:stretch>
            <a:fillRect/>
          </a:stretch>
        </p:blipFill>
        <p:spPr>
          <a:xfrm>
            <a:off x="3066757" y="2369496"/>
            <a:ext cx="7204182" cy="409328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13" y="5391604"/>
            <a:ext cx="1442518" cy="107117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4236696" y="578875"/>
            <a:ext cx="7369150" cy="5697157"/>
          </a:xfrm>
          <a:prstGeom prst="rect">
            <a:avLst/>
          </a:prstGeom>
        </p:spPr>
      </p:pic>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47" y="5652332"/>
            <a:ext cx="1288673" cy="956936"/>
          </a:xfrm>
          <a:prstGeom prst="rect">
            <a:avLst/>
          </a:prstGeom>
        </p:spPr>
      </p:pic>
      <p:sp>
        <p:nvSpPr>
          <p:cNvPr id="9" name="Oval Callout 8"/>
          <p:cNvSpPr/>
          <p:nvPr/>
        </p:nvSpPr>
        <p:spPr>
          <a:xfrm>
            <a:off x="534572" y="829994"/>
            <a:ext cx="3601330" cy="3179298"/>
          </a:xfrm>
          <a:prstGeom prst="wedgeEllipseCallout">
            <a:avLst>
              <a:gd name="adj1" fmla="val 29167"/>
              <a:gd name="adj2" fmla="val 58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Check your answers to see how many you identified correctly. </a:t>
            </a:r>
            <a:endParaRPr lang="en-GB"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67" y="98474"/>
            <a:ext cx="10515600" cy="3263704"/>
          </a:xfrm>
        </p:spPr>
        <p:txBody>
          <a:bodyPr>
            <a:normAutofit/>
          </a:bodyPr>
          <a:lstStyle/>
          <a:p>
            <a:pPr algn="ctr"/>
            <a:r>
              <a:rPr lang="en-GB" sz="5400" b="1" u="sng" dirty="0"/>
              <a:t>Q</a:t>
            </a:r>
            <a:r>
              <a:rPr lang="en-GB" sz="5400" b="1" u="sng" dirty="0" smtClean="0"/>
              <a:t>uestion. </a:t>
            </a:r>
            <a:br>
              <a:rPr lang="en-GB" sz="5400" b="1" dirty="0" smtClean="0"/>
            </a:br>
            <a:r>
              <a:rPr lang="en-GB" sz="5400" b="1" dirty="0" smtClean="0"/>
              <a:t>What could you do when you are out on your bike to help you keep safe?</a:t>
            </a:r>
            <a:endParaRPr lang="en-GB" sz="5400" b="1" dirty="0"/>
          </a:p>
        </p:txBody>
      </p:sp>
      <p:pic>
        <p:nvPicPr>
          <p:cNvPr id="4" name="Picture 3"/>
          <p:cNvPicPr>
            <a:picLocks noChangeAspect="1"/>
          </p:cNvPicPr>
          <p:nvPr/>
        </p:nvPicPr>
        <p:blipFill>
          <a:blip r:embed="rId1"/>
          <a:stretch>
            <a:fillRect/>
          </a:stretch>
        </p:blipFill>
        <p:spPr>
          <a:xfrm>
            <a:off x="2329363" y="3512390"/>
            <a:ext cx="7067856" cy="313444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13" y="5391604"/>
            <a:ext cx="1442518" cy="10711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86" y="210381"/>
            <a:ext cx="10515600" cy="1325563"/>
          </a:xfrm>
        </p:spPr>
        <p:txBody>
          <a:bodyPr/>
          <a:lstStyle/>
          <a:p>
            <a:r>
              <a:rPr lang="en-GB" b="1" dirty="0" smtClean="0"/>
              <a:t>Write some ideas in the bubbles. </a:t>
            </a:r>
            <a:endParaRPr lang="en-GB" b="1" dirty="0"/>
          </a:p>
        </p:txBody>
      </p:sp>
      <p:pic>
        <p:nvPicPr>
          <p:cNvPr id="4" name="Content Placeholder 3"/>
          <p:cNvPicPr>
            <a:picLocks noGrp="1" noChangeAspect="1"/>
          </p:cNvPicPr>
          <p:nvPr>
            <p:ph idx="1"/>
          </p:nvPr>
        </p:nvPicPr>
        <p:blipFill>
          <a:blip r:embed="rId1"/>
          <a:stretch>
            <a:fillRect/>
          </a:stretch>
        </p:blipFill>
        <p:spPr>
          <a:xfrm>
            <a:off x="523302" y="5595737"/>
            <a:ext cx="1221092" cy="919249"/>
          </a:xfrm>
          <a:prstGeom prst="rect">
            <a:avLst/>
          </a:prstGeom>
        </p:spPr>
      </p:pic>
      <p:sp>
        <p:nvSpPr>
          <p:cNvPr id="5" name="Cloud Callout 4"/>
          <p:cNvSpPr/>
          <p:nvPr/>
        </p:nvSpPr>
        <p:spPr>
          <a:xfrm>
            <a:off x="523302" y="1535944"/>
            <a:ext cx="3432517" cy="225083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Cloud Callout 5"/>
          <p:cNvSpPr/>
          <p:nvPr/>
        </p:nvSpPr>
        <p:spPr>
          <a:xfrm>
            <a:off x="7906496" y="520725"/>
            <a:ext cx="3432517" cy="225083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Cloud Callout 6"/>
          <p:cNvSpPr/>
          <p:nvPr/>
        </p:nvSpPr>
        <p:spPr>
          <a:xfrm>
            <a:off x="4473979" y="2018935"/>
            <a:ext cx="3432517" cy="225083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Cloud Callout 7"/>
          <p:cNvSpPr/>
          <p:nvPr/>
        </p:nvSpPr>
        <p:spPr>
          <a:xfrm>
            <a:off x="8424656" y="3517144"/>
            <a:ext cx="3432517" cy="225083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Cloud Callout 8"/>
          <p:cNvSpPr/>
          <p:nvPr/>
        </p:nvSpPr>
        <p:spPr>
          <a:xfrm>
            <a:off x="1923985" y="4276578"/>
            <a:ext cx="3266994" cy="196117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Top tips to cycle safety.</a:t>
            </a:r>
            <a:endParaRPr lang="en-GB" b="1" dirty="0"/>
          </a:p>
        </p:txBody>
      </p:sp>
      <p:pic>
        <p:nvPicPr>
          <p:cNvPr id="4" name="Content Placeholder 3"/>
          <p:cNvPicPr>
            <a:picLocks noGrp="1" noChangeAspect="1"/>
          </p:cNvPicPr>
          <p:nvPr>
            <p:ph idx="1"/>
          </p:nvPr>
        </p:nvPicPr>
        <p:blipFill>
          <a:blip r:embed="rId1"/>
          <a:stretch>
            <a:fillRect/>
          </a:stretch>
        </p:blipFill>
        <p:spPr>
          <a:xfrm>
            <a:off x="1954404" y="1479673"/>
            <a:ext cx="9211660" cy="471011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13" y="5391604"/>
            <a:ext cx="1442518" cy="107117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13" y="131330"/>
            <a:ext cx="10515600" cy="1325563"/>
          </a:xfrm>
        </p:spPr>
        <p:txBody>
          <a:bodyPr/>
          <a:lstStyle/>
          <a:p>
            <a:r>
              <a:rPr lang="en-GB" b="1" dirty="0" smtClean="0"/>
              <a:t>Stay safe when traveling in a vehicle. </a:t>
            </a:r>
            <a:endParaRPr lang="en-GB" b="1" dirty="0"/>
          </a:p>
        </p:txBody>
      </p:sp>
      <p:sp>
        <p:nvSpPr>
          <p:cNvPr id="4" name="Oval Callout 3"/>
          <p:cNvSpPr/>
          <p:nvPr/>
        </p:nvSpPr>
        <p:spPr>
          <a:xfrm>
            <a:off x="110322" y="1282725"/>
            <a:ext cx="5359791" cy="3798277"/>
          </a:xfrm>
          <a:prstGeom prst="wedgeEllipseCallout">
            <a:avLst>
              <a:gd name="adj1" fmla="val 55546"/>
              <a:gd name="adj2" fmla="val -35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You have to be taller than 135cm or 12 years old to travel in a vehicle with out needing a booster seat or car seat. </a:t>
            </a:r>
            <a:endParaRPr lang="en-GB" sz="3200"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3013" y="5391604"/>
            <a:ext cx="1442518" cy="1071177"/>
          </a:xfrm>
          <a:prstGeom prst="rect">
            <a:avLst/>
          </a:prstGeom>
        </p:spPr>
      </p:pic>
      <p:pic>
        <p:nvPicPr>
          <p:cNvPr id="6" name="Picture 5"/>
          <p:cNvPicPr>
            <a:picLocks noChangeAspect="1"/>
          </p:cNvPicPr>
          <p:nvPr/>
        </p:nvPicPr>
        <p:blipFill>
          <a:blip r:embed="rId2"/>
          <a:stretch>
            <a:fillRect/>
          </a:stretch>
        </p:blipFill>
        <p:spPr>
          <a:xfrm>
            <a:off x="4422674" y="4964106"/>
            <a:ext cx="3202016" cy="1498675"/>
          </a:xfrm>
          <a:prstGeom prst="rect">
            <a:avLst/>
          </a:prstGeom>
        </p:spPr>
      </p:pic>
      <p:pic>
        <p:nvPicPr>
          <p:cNvPr id="7" name="Picture 6"/>
          <p:cNvPicPr>
            <a:picLocks noChangeAspect="1"/>
          </p:cNvPicPr>
          <p:nvPr/>
        </p:nvPicPr>
        <p:blipFill>
          <a:blip r:embed="rId3"/>
          <a:stretch>
            <a:fillRect/>
          </a:stretch>
        </p:blipFill>
        <p:spPr>
          <a:xfrm>
            <a:off x="5824024" y="1528290"/>
            <a:ext cx="2016778" cy="2586453"/>
          </a:xfrm>
          <a:prstGeom prst="rect">
            <a:avLst/>
          </a:prstGeom>
        </p:spPr>
      </p:pic>
      <p:pic>
        <p:nvPicPr>
          <p:cNvPr id="8" name="Picture 7"/>
          <p:cNvPicPr>
            <a:picLocks noChangeAspect="1"/>
          </p:cNvPicPr>
          <p:nvPr/>
        </p:nvPicPr>
        <p:blipFill>
          <a:blip r:embed="rId4"/>
          <a:stretch>
            <a:fillRect/>
          </a:stretch>
        </p:blipFill>
        <p:spPr>
          <a:xfrm>
            <a:off x="8079025" y="2443576"/>
            <a:ext cx="2686361" cy="1671167"/>
          </a:xfrm>
          <a:prstGeom prst="rect">
            <a:avLst/>
          </a:prstGeom>
        </p:spPr>
      </p:pic>
      <p:sp>
        <p:nvSpPr>
          <p:cNvPr id="9" name="Oval Callout 8"/>
          <p:cNvSpPr/>
          <p:nvPr/>
        </p:nvSpPr>
        <p:spPr>
          <a:xfrm>
            <a:off x="9270609" y="618978"/>
            <a:ext cx="2725414" cy="15946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Use a seat that supports you best. </a:t>
            </a:r>
            <a:endParaRPr lang="en-GB" sz="2400" dirty="0"/>
          </a:p>
        </p:txBody>
      </p:sp>
      <p:sp>
        <p:nvSpPr>
          <p:cNvPr id="10" name="Oval Callout 9"/>
          <p:cNvSpPr/>
          <p:nvPr/>
        </p:nvSpPr>
        <p:spPr>
          <a:xfrm>
            <a:off x="8079025" y="4344696"/>
            <a:ext cx="3623394" cy="2348038"/>
          </a:xfrm>
          <a:prstGeom prst="wedgeEllipseCallout">
            <a:avLst>
              <a:gd name="adj1" fmla="val -59292"/>
              <a:gd name="adj2" fmla="val 26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Always fasten your seatbelt and wear it across your shoulder. </a:t>
            </a:r>
            <a:endParaRPr lang="en-GB"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Road Safety top tips. </a:t>
            </a:r>
            <a:endParaRPr lang="en-GB" b="1" u="sng" dirty="0"/>
          </a:p>
        </p:txBody>
      </p:sp>
      <p:pic>
        <p:nvPicPr>
          <p:cNvPr id="4" name="Content Placeholder 3"/>
          <p:cNvPicPr>
            <a:picLocks noGrp="1" noChangeAspect="1"/>
          </p:cNvPicPr>
          <p:nvPr>
            <p:ph idx="1"/>
          </p:nvPr>
        </p:nvPicPr>
        <p:blipFill rotWithShape="1">
          <a:blip r:embed="rId1"/>
          <a:srcRect t="7187"/>
          <a:stretch>
            <a:fillRect/>
          </a:stretch>
        </p:blipFill>
        <p:spPr>
          <a:xfrm>
            <a:off x="419100" y="1690688"/>
            <a:ext cx="11353800" cy="326925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95" y="5602619"/>
            <a:ext cx="1442518" cy="1071177"/>
          </a:xfrm>
          <a:prstGeom prst="rect">
            <a:avLst/>
          </a:prstGeom>
        </p:spPr>
      </p:pic>
      <p:sp>
        <p:nvSpPr>
          <p:cNvPr id="6" name="Oval Callout 5"/>
          <p:cNvSpPr/>
          <p:nvPr/>
        </p:nvSpPr>
        <p:spPr>
          <a:xfrm>
            <a:off x="8046720" y="5120397"/>
            <a:ext cx="3432517" cy="1553399"/>
          </a:xfrm>
          <a:prstGeom prst="wedgeEllipseCallout">
            <a:avLst>
              <a:gd name="adj1" fmla="val -57718"/>
              <a:gd name="adj2" fmla="val -30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Use these top tips when completing your task</a:t>
            </a:r>
            <a:r>
              <a:rPr lang="en-GB" dirty="0" smtClean="0"/>
              <a:t>. </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169" y="0"/>
            <a:ext cx="11775831" cy="1325563"/>
          </a:xfrm>
        </p:spPr>
        <p:txBody>
          <a:bodyPr/>
          <a:lstStyle/>
          <a:p>
            <a:r>
              <a:rPr lang="en-GB" b="1" dirty="0" smtClean="0"/>
              <a:t>Your Task  - Create a road safety information poster.</a:t>
            </a:r>
            <a:endParaRPr lang="en-GB" b="1" dirty="0"/>
          </a:p>
        </p:txBody>
      </p:sp>
      <p:pic>
        <p:nvPicPr>
          <p:cNvPr id="4" name="Content Placeholder 3"/>
          <p:cNvPicPr>
            <a:picLocks noGrp="1" noChangeAspect="1"/>
          </p:cNvPicPr>
          <p:nvPr>
            <p:ph idx="1"/>
          </p:nvPr>
        </p:nvPicPr>
        <p:blipFill>
          <a:blip r:embed="rId1"/>
          <a:stretch>
            <a:fillRect/>
          </a:stretch>
        </p:blipFill>
        <p:spPr>
          <a:xfrm>
            <a:off x="1280160" y="1247675"/>
            <a:ext cx="10269416" cy="5306385"/>
          </a:xfrm>
          <a:prstGeom prst="rect">
            <a:avLst/>
          </a:prstGeom>
        </p:spPr>
      </p:pic>
      <p:pic>
        <p:nvPicPr>
          <p:cNvPr id="5" name="Content Placeholder 3"/>
          <p:cNvPicPr>
            <a:picLocks noChangeAspect="1"/>
          </p:cNvPicPr>
          <p:nvPr/>
        </p:nvPicPr>
        <p:blipFill>
          <a:blip r:embed="rId2"/>
          <a:stretch>
            <a:fillRect/>
          </a:stretch>
        </p:blipFill>
        <p:spPr>
          <a:xfrm>
            <a:off x="119386" y="5680219"/>
            <a:ext cx="1160774" cy="8738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495" y="1589103"/>
            <a:ext cx="6036815" cy="3539430"/>
          </a:xfrm>
          <a:prstGeom prst="rect">
            <a:avLst/>
          </a:prstGeom>
          <a:solidFill>
            <a:schemeClr val="bg1"/>
          </a:solidFill>
        </p:spPr>
        <p:txBody>
          <a:bodyPr wrap="square" rtlCol="0">
            <a:spAutoFit/>
          </a:bodyPr>
          <a:lstStyle/>
          <a:p>
            <a:r>
              <a:rPr lang="en-GB" sz="2800" dirty="0"/>
              <a:t>Most plants have the same basic parts. Each part of the plant has a function to help it grow and survive. </a:t>
            </a:r>
            <a:endParaRPr lang="en-GB" sz="2800" dirty="0"/>
          </a:p>
          <a:p>
            <a:endParaRPr lang="en-GB" sz="2800" dirty="0"/>
          </a:p>
          <a:p>
            <a:r>
              <a:rPr lang="en-GB" sz="2800" dirty="0"/>
              <a:t>The roots of the plant are usually found under the ground. They help to hold the plant in place and absorb water and nutrients from the soil. </a:t>
            </a:r>
            <a:endParaRPr lang="en-GB" sz="2800" dirty="0"/>
          </a:p>
        </p:txBody>
      </p:sp>
      <p:pic>
        <p:nvPicPr>
          <p:cNvPr id="8" name="Picture 7"/>
          <p:cNvPicPr>
            <a:picLocks noChangeAspect="1"/>
          </p:cNvPicPr>
          <p:nvPr/>
        </p:nvPicPr>
        <p:blipFill>
          <a:blip r:embed="rId1"/>
          <a:stretch>
            <a:fillRect/>
          </a:stretch>
        </p:blipFill>
        <p:spPr>
          <a:xfrm>
            <a:off x="7116192" y="1673373"/>
            <a:ext cx="3474353" cy="3154347"/>
          </a:xfrm>
          <a:prstGeom prst="rect">
            <a:avLst/>
          </a:prstGeom>
        </p:spPr>
      </p:pic>
      <p:sp>
        <p:nvSpPr>
          <p:cNvPr id="10" name="Title 1"/>
          <p:cNvSpPr>
            <a:spLocks noGrp="1"/>
          </p:cNvSpPr>
          <p:nvPr>
            <p:ph type="title"/>
          </p:nvPr>
        </p:nvSpPr>
        <p:spPr>
          <a:xfrm>
            <a:off x="838200" y="365125"/>
            <a:ext cx="10515600" cy="1325563"/>
          </a:xfrm>
        </p:spPr>
        <p:txBody>
          <a:bodyPr/>
          <a:lstStyle/>
          <a:p>
            <a:r>
              <a:rPr lang="en-GB" u="sng" dirty="0"/>
              <a:t>The roots </a:t>
            </a:r>
            <a:endParaRPr lang="en-GB" u="sng" dirty="0"/>
          </a:p>
        </p:txBody>
      </p:sp>
      <p:pic>
        <p:nvPicPr>
          <p:cNvPr id="11" name="Picture 10"/>
          <p:cNvPicPr>
            <a:picLocks noChangeAspect="1"/>
          </p:cNvPicPr>
          <p:nvPr/>
        </p:nvPicPr>
        <p:blipFill>
          <a:blip r:embed="rId2"/>
          <a:stretch>
            <a:fillRect/>
          </a:stretch>
        </p:blipFill>
        <p:spPr>
          <a:xfrm>
            <a:off x="37801" y="5785011"/>
            <a:ext cx="1438781" cy="107298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1"/>
          <a:stretch>
            <a:fillRect/>
          </a:stretch>
        </p:blipFill>
        <p:spPr>
          <a:xfrm>
            <a:off x="129180" y="5964702"/>
            <a:ext cx="1042000" cy="784427"/>
          </a:xfrm>
          <a:prstGeom prst="rect">
            <a:avLst/>
          </a:prstGeom>
        </p:spPr>
      </p:pic>
      <p:sp>
        <p:nvSpPr>
          <p:cNvPr id="5" name="Rectangle 4"/>
          <p:cNvSpPr/>
          <p:nvPr/>
        </p:nvSpPr>
        <p:spPr>
          <a:xfrm>
            <a:off x="4491138" y="11480"/>
            <a:ext cx="3588676"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Road Safety</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Rectangles 1"/>
          <p:cNvSpPr/>
          <p:nvPr/>
        </p:nvSpPr>
        <p:spPr>
          <a:xfrm>
            <a:off x="1353820" y="813435"/>
            <a:ext cx="9862820" cy="582612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10318" y="237993"/>
            <a:ext cx="7426334"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GB" sz="3200" b="0" i="0" u="none" strike="noStrike" kern="1200" cap="none" spc="0" normalizeH="0" baseline="0" noProof="0" dirty="0">
                <a:ln>
                  <a:noFill/>
                </a:ln>
                <a:solidFill>
                  <a:prstClr val="black"/>
                </a:solidFill>
                <a:effectLst/>
                <a:uLnTx/>
                <a:uFillTx/>
                <a:latin typeface="Calibri" panose="020F0502020204030204"/>
                <a:ea typeface="+mn-ea"/>
                <a:cs typeface="+mn-cs"/>
              </a:rPr>
              <a:t>Friday 25th </a:t>
            </a:r>
            <a:r>
              <a:rPr lang="en-GB" sz="3200" dirty="0">
                <a:solidFill>
                  <a:prstClr val="black"/>
                </a:solidFill>
                <a:latin typeface="Calibri" panose="020F0502020204030204"/>
              </a:rPr>
              <a:t>June 2021</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752932" y="3045965"/>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a:t>
            </a:r>
            <a:r>
              <a:rPr kumimoji="0" lang="en-GB" sz="4000" b="0" i="0" u="none" strike="noStrike" kern="1200" cap="none" spc="0" normalizeH="0" noProof="0" dirty="0">
                <a:ln>
                  <a:noFill/>
                </a:ln>
                <a:solidFill>
                  <a:prstClr val="black"/>
                </a:solidFill>
                <a:effectLst/>
                <a:uLnTx/>
                <a:uFillTx/>
                <a:latin typeface="Calibri" panose="020F0502020204030204"/>
                <a:ea typeface="+mn-ea"/>
                <a:cs typeface="+mn-cs"/>
              </a:rPr>
              <a:t> be able to understand the life cycle of a plant.</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pic>
        <p:nvPicPr>
          <p:cNvPr id="2" name="Picture 1"/>
          <p:cNvPicPr>
            <a:picLocks noChangeAspect="1"/>
          </p:cNvPicPr>
          <p:nvPr/>
        </p:nvPicPr>
        <p:blipFill>
          <a:blip r:embed="rId3"/>
          <a:stretch>
            <a:fillRect/>
          </a:stretch>
        </p:blipFill>
        <p:spPr>
          <a:xfrm>
            <a:off x="4828584" y="5980303"/>
            <a:ext cx="579191" cy="63970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5147" y="5268898"/>
            <a:ext cx="11075633" cy="486377"/>
          </a:xfrm>
        </p:spPr>
        <p:txBody>
          <a:bodyPr/>
          <a:lstStyle/>
          <a:p>
            <a:pPr marL="0" indent="0">
              <a:buNone/>
            </a:pPr>
            <a:r>
              <a:rPr lang="en-GB" dirty="0">
                <a:hlinkClick r:id="rId1"/>
              </a:rPr>
              <a:t>https://www.bbc.co.uk/bitesize/topics/zpxnyrd/articles/z2vdjxs</a:t>
            </a:r>
            <a:r>
              <a:rPr lang="en-GB" dirty="0"/>
              <a:t> </a:t>
            </a:r>
            <a:endParaRPr lang="en-GB" dirty="0"/>
          </a:p>
        </p:txBody>
      </p:sp>
      <p:sp>
        <p:nvSpPr>
          <p:cNvPr id="4" name="Oval 3"/>
          <p:cNvSpPr/>
          <p:nvPr/>
        </p:nvSpPr>
        <p:spPr>
          <a:xfrm>
            <a:off x="3728621" y="949910"/>
            <a:ext cx="4518734" cy="387954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t>What is the life cycle of a plant? </a:t>
            </a:r>
            <a:endParaRPr lang="en-GB" sz="3200" dirty="0"/>
          </a:p>
        </p:txBody>
      </p:sp>
      <p:pic>
        <p:nvPicPr>
          <p:cNvPr id="5" name="Picture 4"/>
          <p:cNvPicPr>
            <a:picLocks noChangeAspect="1"/>
          </p:cNvPicPr>
          <p:nvPr/>
        </p:nvPicPr>
        <p:blipFill>
          <a:blip r:embed="rId2"/>
          <a:stretch>
            <a:fillRect/>
          </a:stretch>
        </p:blipFill>
        <p:spPr>
          <a:xfrm>
            <a:off x="153382" y="5847857"/>
            <a:ext cx="1249788" cy="93276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59" y="77319"/>
            <a:ext cx="10515600" cy="1325563"/>
          </a:xfrm>
        </p:spPr>
        <p:txBody>
          <a:bodyPr/>
          <a:lstStyle/>
          <a:p>
            <a:r>
              <a:rPr lang="en-GB" u="sng" dirty="0"/>
              <a:t>From a Seed to a Plant</a:t>
            </a:r>
            <a:endParaRPr lang="en-GB" u="sng" dirty="0"/>
          </a:p>
        </p:txBody>
      </p:sp>
      <p:sp>
        <p:nvSpPr>
          <p:cNvPr id="6" name="TextBox 5"/>
          <p:cNvSpPr txBox="1"/>
          <p:nvPr/>
        </p:nvSpPr>
        <p:spPr>
          <a:xfrm>
            <a:off x="289614" y="1268752"/>
            <a:ext cx="11469950" cy="3416320"/>
          </a:xfrm>
          <a:prstGeom prst="rect">
            <a:avLst/>
          </a:prstGeom>
          <a:solidFill>
            <a:schemeClr val="bg1"/>
          </a:solidFill>
        </p:spPr>
        <p:txBody>
          <a:bodyPr wrap="square" rtlCol="0">
            <a:spAutoFit/>
          </a:bodyPr>
          <a:lstStyle/>
          <a:p>
            <a:r>
              <a:rPr lang="en-GB" sz="2400" dirty="0"/>
              <a:t>The first step in the life cycle of a plant is the seed needs to </a:t>
            </a:r>
            <a:endParaRPr lang="en-GB" sz="2400" dirty="0"/>
          </a:p>
          <a:p>
            <a:r>
              <a:rPr lang="en-GB" sz="2400" dirty="0"/>
              <a:t>be planted in the soil.</a:t>
            </a:r>
            <a:endParaRPr lang="en-GB" sz="2400" dirty="0"/>
          </a:p>
          <a:p>
            <a:endParaRPr lang="en-GB" sz="2400" dirty="0"/>
          </a:p>
          <a:p>
            <a:r>
              <a:rPr lang="en-GB" sz="2400" dirty="0"/>
              <a:t>The seed can be planted in a pot inside or in the ground outside</a:t>
            </a:r>
            <a:endParaRPr lang="en-GB" sz="2400" dirty="0"/>
          </a:p>
          <a:p>
            <a:r>
              <a:rPr lang="en-GB" sz="2400" dirty="0"/>
              <a:t>Once the seed is planted in the soil and watered, it will take about one to two weeks before it starts to grow. This is called the germination stage.</a:t>
            </a:r>
            <a:endParaRPr lang="en-GB" sz="2400" dirty="0"/>
          </a:p>
          <a:p>
            <a:endParaRPr lang="en-GB" sz="2400" dirty="0"/>
          </a:p>
          <a:p>
            <a:r>
              <a:rPr lang="en-GB" sz="2400" dirty="0"/>
              <a:t>Once the seed germinates, it will start to sprout and roots appear. </a:t>
            </a:r>
            <a:br>
              <a:rPr lang="en-GB" sz="2400" dirty="0"/>
            </a:br>
            <a:r>
              <a:rPr lang="en-GB" sz="2400" dirty="0"/>
              <a:t>The roots help the plant get food and water from the soil.</a:t>
            </a:r>
            <a:endParaRPr lang="en-GB" sz="2400" dirty="0"/>
          </a:p>
        </p:txBody>
      </p:sp>
      <p:pic>
        <p:nvPicPr>
          <p:cNvPr id="7" name="Picture 6"/>
          <p:cNvPicPr>
            <a:picLocks noChangeAspect="1"/>
          </p:cNvPicPr>
          <p:nvPr/>
        </p:nvPicPr>
        <p:blipFill>
          <a:blip r:embed="rId1"/>
          <a:stretch>
            <a:fillRect/>
          </a:stretch>
        </p:blipFill>
        <p:spPr>
          <a:xfrm>
            <a:off x="289614" y="5663074"/>
            <a:ext cx="1444877" cy="1072989"/>
          </a:xfrm>
          <a:prstGeom prst="rect">
            <a:avLst/>
          </a:prstGeom>
        </p:spPr>
      </p:pic>
      <p:pic>
        <p:nvPicPr>
          <p:cNvPr id="8" name="Picture 7"/>
          <p:cNvPicPr>
            <a:picLocks noChangeAspect="1"/>
          </p:cNvPicPr>
          <p:nvPr/>
        </p:nvPicPr>
        <p:blipFill>
          <a:blip r:embed="rId2"/>
          <a:stretch>
            <a:fillRect/>
          </a:stretch>
        </p:blipFill>
        <p:spPr>
          <a:xfrm>
            <a:off x="3587827" y="5107008"/>
            <a:ext cx="7180787" cy="16954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272" y="1792079"/>
            <a:ext cx="6303146" cy="3444538"/>
          </a:xfrm>
          <a:solidFill>
            <a:schemeClr val="bg1"/>
          </a:solidFill>
        </p:spPr>
        <p:txBody>
          <a:bodyPr>
            <a:normAutofit/>
          </a:bodyPr>
          <a:lstStyle/>
          <a:p>
            <a:pPr marL="0" indent="0">
              <a:buNone/>
            </a:pPr>
            <a:r>
              <a:rPr lang="en-GB" dirty="0"/>
              <a:t>In the next few weeks, the seed will begin to push through the soil. </a:t>
            </a:r>
            <a:endParaRPr lang="en-GB" dirty="0"/>
          </a:p>
          <a:p>
            <a:pPr marL="0" indent="0">
              <a:buNone/>
            </a:pPr>
            <a:r>
              <a:rPr lang="en-GB" dirty="0"/>
              <a:t>It is now a seedling. </a:t>
            </a:r>
            <a:endParaRPr lang="en-GB" dirty="0"/>
          </a:p>
          <a:p>
            <a:pPr marL="0" indent="0">
              <a:buNone/>
            </a:pPr>
            <a:r>
              <a:rPr lang="en-GB" dirty="0"/>
              <a:t>It is still very tiny during this stage and the roots will anchor it in the soil and keep it from blowing away. </a:t>
            </a:r>
            <a:endParaRPr lang="en-GB" dirty="0"/>
          </a:p>
          <a:p>
            <a:pPr marL="0" indent="0">
              <a:buNone/>
            </a:pPr>
            <a:endParaRPr lang="en-GB" dirty="0"/>
          </a:p>
        </p:txBody>
      </p:sp>
      <p:pic>
        <p:nvPicPr>
          <p:cNvPr id="6" name="Picture 5"/>
          <p:cNvPicPr>
            <a:picLocks noChangeAspect="1"/>
          </p:cNvPicPr>
          <p:nvPr/>
        </p:nvPicPr>
        <p:blipFill>
          <a:blip r:embed="rId1"/>
          <a:stretch>
            <a:fillRect/>
          </a:stretch>
        </p:blipFill>
        <p:spPr>
          <a:xfrm>
            <a:off x="286657" y="5635705"/>
            <a:ext cx="1444877" cy="1072989"/>
          </a:xfrm>
          <a:prstGeom prst="rect">
            <a:avLst/>
          </a:prstGeom>
        </p:spPr>
      </p:pic>
      <p:pic>
        <p:nvPicPr>
          <p:cNvPr id="2" name="Picture 1"/>
          <p:cNvPicPr>
            <a:picLocks noChangeAspect="1"/>
          </p:cNvPicPr>
          <p:nvPr/>
        </p:nvPicPr>
        <p:blipFill>
          <a:blip r:embed="rId2"/>
          <a:stretch>
            <a:fillRect/>
          </a:stretch>
        </p:blipFill>
        <p:spPr>
          <a:xfrm>
            <a:off x="7409312" y="2940726"/>
            <a:ext cx="3889585" cy="3444539"/>
          </a:xfrm>
          <a:prstGeom prst="rect">
            <a:avLst/>
          </a:prstGeom>
        </p:spPr>
      </p:pic>
      <p:sp>
        <p:nvSpPr>
          <p:cNvPr id="7" name="Title 1"/>
          <p:cNvSpPr>
            <a:spLocks noGrp="1"/>
          </p:cNvSpPr>
          <p:nvPr>
            <p:ph type="title"/>
          </p:nvPr>
        </p:nvSpPr>
        <p:spPr>
          <a:xfrm>
            <a:off x="642891" y="366093"/>
            <a:ext cx="10515600" cy="1325563"/>
          </a:xfrm>
        </p:spPr>
        <p:txBody>
          <a:bodyPr/>
          <a:lstStyle/>
          <a:p>
            <a:r>
              <a:rPr lang="en-GB" u="sng" dirty="0"/>
              <a:t>From a Seed to a Plant</a:t>
            </a:r>
            <a:endParaRPr lang="en-GB" u="sng"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151" y="1802168"/>
            <a:ext cx="6827064" cy="3302492"/>
          </a:xfrm>
          <a:solidFill>
            <a:schemeClr val="bg1"/>
          </a:solidFill>
        </p:spPr>
        <p:txBody>
          <a:bodyPr>
            <a:normAutofit/>
          </a:bodyPr>
          <a:lstStyle/>
          <a:p>
            <a:pPr marL="0" indent="0">
              <a:buNone/>
            </a:pPr>
            <a:r>
              <a:rPr lang="en-GB" dirty="0"/>
              <a:t>As the seedling continues to grow, it will begin to get leaves and the stem will grow longer and longer. The stem helps the plant stand upright. </a:t>
            </a:r>
            <a:endParaRPr lang="en-GB" dirty="0"/>
          </a:p>
          <a:p>
            <a:pPr marL="0" indent="0">
              <a:buNone/>
            </a:pPr>
            <a:r>
              <a:rPr lang="en-GB" dirty="0"/>
              <a:t>The stem also delivers water from the roots through tiny tubes. The leaves soak up the light and air to make food for the plant. This process is called photosynthesis. </a:t>
            </a:r>
            <a:endParaRPr lang="en-GB" dirty="0"/>
          </a:p>
          <a:p>
            <a:endParaRPr lang="en-GB" dirty="0"/>
          </a:p>
        </p:txBody>
      </p:sp>
      <p:pic>
        <p:nvPicPr>
          <p:cNvPr id="4" name="Picture 3"/>
          <p:cNvPicPr>
            <a:picLocks noChangeAspect="1"/>
          </p:cNvPicPr>
          <p:nvPr/>
        </p:nvPicPr>
        <p:blipFill>
          <a:blip r:embed="rId1"/>
          <a:stretch>
            <a:fillRect/>
          </a:stretch>
        </p:blipFill>
        <p:spPr>
          <a:xfrm>
            <a:off x="7608299" y="-137707"/>
            <a:ext cx="4224894" cy="6846401"/>
          </a:xfrm>
          <a:prstGeom prst="rect">
            <a:avLst/>
          </a:prstGeom>
        </p:spPr>
      </p:pic>
      <p:pic>
        <p:nvPicPr>
          <p:cNvPr id="5" name="Picture 4"/>
          <p:cNvPicPr>
            <a:picLocks noChangeAspect="1"/>
          </p:cNvPicPr>
          <p:nvPr/>
        </p:nvPicPr>
        <p:blipFill>
          <a:blip r:embed="rId2"/>
          <a:stretch>
            <a:fillRect/>
          </a:stretch>
        </p:blipFill>
        <p:spPr>
          <a:xfrm>
            <a:off x="224512" y="5635705"/>
            <a:ext cx="1444877" cy="1072989"/>
          </a:xfrm>
          <a:prstGeom prst="rect">
            <a:avLst/>
          </a:prstGeom>
        </p:spPr>
      </p:pic>
      <p:sp>
        <p:nvSpPr>
          <p:cNvPr id="6" name="Title 1"/>
          <p:cNvSpPr>
            <a:spLocks noGrp="1"/>
          </p:cNvSpPr>
          <p:nvPr>
            <p:ph type="title"/>
          </p:nvPr>
        </p:nvSpPr>
        <p:spPr>
          <a:xfrm>
            <a:off x="642891" y="366093"/>
            <a:ext cx="10515600" cy="1325563"/>
          </a:xfrm>
        </p:spPr>
        <p:txBody>
          <a:bodyPr/>
          <a:lstStyle/>
          <a:p>
            <a:r>
              <a:rPr lang="en-GB" u="sng" dirty="0"/>
              <a:t>Growing seedling</a:t>
            </a:r>
            <a:endParaRPr lang="en-GB" u="sng"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339922" y="5604317"/>
            <a:ext cx="1444877" cy="1072989"/>
          </a:xfrm>
          <a:prstGeom prst="rect">
            <a:avLst/>
          </a:prstGeom>
        </p:spPr>
      </p:pic>
      <p:sp>
        <p:nvSpPr>
          <p:cNvPr id="6" name="TextBox 5"/>
          <p:cNvSpPr txBox="1"/>
          <p:nvPr/>
        </p:nvSpPr>
        <p:spPr>
          <a:xfrm>
            <a:off x="1127463" y="2143353"/>
            <a:ext cx="5246704" cy="1938992"/>
          </a:xfrm>
          <a:prstGeom prst="rect">
            <a:avLst/>
          </a:prstGeom>
          <a:solidFill>
            <a:schemeClr val="bg1"/>
          </a:solidFill>
        </p:spPr>
        <p:txBody>
          <a:bodyPr wrap="square" rtlCol="0">
            <a:spAutoFit/>
          </a:bodyPr>
          <a:lstStyle/>
          <a:p>
            <a:r>
              <a:rPr lang="en-GB" sz="2400" dirty="0"/>
              <a:t>A bud will begin to appear on the plant and it will turn into a flower. Depending on the type of seed planted, the flower may turn into either a fruit or vegetable or stay a flower. </a:t>
            </a:r>
            <a:endParaRPr lang="en-GB" sz="2400" dirty="0"/>
          </a:p>
        </p:txBody>
      </p:sp>
      <p:pic>
        <p:nvPicPr>
          <p:cNvPr id="7" name="Picture 6"/>
          <p:cNvPicPr>
            <a:picLocks noChangeAspect="1"/>
          </p:cNvPicPr>
          <p:nvPr/>
        </p:nvPicPr>
        <p:blipFill>
          <a:blip r:embed="rId2"/>
          <a:stretch>
            <a:fillRect/>
          </a:stretch>
        </p:blipFill>
        <p:spPr>
          <a:xfrm>
            <a:off x="7742956" y="2409749"/>
            <a:ext cx="2725148" cy="4346825"/>
          </a:xfrm>
          <a:prstGeom prst="rect">
            <a:avLst/>
          </a:prstGeom>
        </p:spPr>
      </p:pic>
      <p:sp>
        <p:nvSpPr>
          <p:cNvPr id="5" name="Title 1"/>
          <p:cNvSpPr>
            <a:spLocks noGrp="1"/>
          </p:cNvSpPr>
          <p:nvPr>
            <p:ph type="title"/>
          </p:nvPr>
        </p:nvSpPr>
        <p:spPr>
          <a:xfrm>
            <a:off x="642891" y="366093"/>
            <a:ext cx="10515600" cy="1325563"/>
          </a:xfrm>
        </p:spPr>
        <p:txBody>
          <a:bodyPr/>
          <a:lstStyle/>
          <a:p>
            <a:r>
              <a:rPr lang="en-GB" u="sng" dirty="0"/>
              <a:t>Turning into a young plant</a:t>
            </a:r>
            <a:endParaRPr lang="en-GB" u="sn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Mature plant</a:t>
            </a:r>
            <a:endParaRPr lang="en-GB" u="sng" dirty="0"/>
          </a:p>
        </p:txBody>
      </p:sp>
      <p:sp>
        <p:nvSpPr>
          <p:cNvPr id="3" name="Content Placeholder 2"/>
          <p:cNvSpPr>
            <a:spLocks noGrp="1"/>
          </p:cNvSpPr>
          <p:nvPr>
            <p:ph idx="1"/>
          </p:nvPr>
        </p:nvSpPr>
        <p:spPr>
          <a:xfrm>
            <a:off x="838199" y="1758156"/>
            <a:ext cx="7453544" cy="3864961"/>
          </a:xfrm>
          <a:solidFill>
            <a:schemeClr val="bg1"/>
          </a:solidFill>
        </p:spPr>
        <p:txBody>
          <a:bodyPr>
            <a:normAutofit/>
          </a:bodyPr>
          <a:lstStyle/>
          <a:p>
            <a:pPr marL="0" indent="0">
              <a:buNone/>
            </a:pPr>
            <a:r>
              <a:rPr lang="en-GB" dirty="0"/>
              <a:t>Seeds are located in the centre of the flower. Once the plant stops growing, it will drop seeds onto the ground. </a:t>
            </a:r>
            <a:endParaRPr lang="en-GB" dirty="0"/>
          </a:p>
          <a:p>
            <a:endParaRPr lang="en-GB" dirty="0"/>
          </a:p>
          <a:p>
            <a:pPr marL="0" indent="0">
              <a:buNone/>
            </a:pPr>
            <a:r>
              <a:rPr lang="en-GB" dirty="0"/>
              <a:t>Some seeds are spread by the wind or by animals. These seeds will begin to grow in the soil and the life cycle of the plant will repeat. </a:t>
            </a:r>
            <a:endParaRPr lang="en-GB" dirty="0"/>
          </a:p>
          <a:p>
            <a:endParaRPr lang="en-GB"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rcRect b="25117"/>
          <a:stretch>
            <a:fillRect/>
          </a:stretch>
        </p:blipFill>
        <p:spPr bwMode="auto">
          <a:xfrm>
            <a:off x="8526886" y="1690688"/>
            <a:ext cx="2986088"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2"/>
          <a:stretch>
            <a:fillRect/>
          </a:stretch>
        </p:blipFill>
        <p:spPr>
          <a:xfrm>
            <a:off x="115761" y="5690586"/>
            <a:ext cx="1444877" cy="107298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Seed dispersal</a:t>
            </a:r>
            <a:endParaRPr lang="en-GB" u="sng" dirty="0"/>
          </a:p>
        </p:txBody>
      </p:sp>
      <p:sp>
        <p:nvSpPr>
          <p:cNvPr id="3" name="Content Placeholder 2"/>
          <p:cNvSpPr>
            <a:spLocks noGrp="1"/>
          </p:cNvSpPr>
          <p:nvPr>
            <p:ph idx="1"/>
          </p:nvPr>
        </p:nvSpPr>
        <p:spPr>
          <a:xfrm>
            <a:off x="838200" y="1390619"/>
            <a:ext cx="10515600" cy="4351338"/>
          </a:xfrm>
          <a:solidFill>
            <a:schemeClr val="bg1"/>
          </a:solidFill>
        </p:spPr>
        <p:txBody>
          <a:bodyPr>
            <a:normAutofit fontScale="85000" lnSpcReduction="10000"/>
          </a:bodyPr>
          <a:lstStyle/>
          <a:p>
            <a:pPr marL="0" indent="0">
              <a:buNone/>
            </a:pPr>
            <a:r>
              <a:rPr lang="en-GB" dirty="0"/>
              <a:t>Plants disperse their seeds in lots of different ways. Some seeds are transported by the wind and are shaped to float, glide or spin through the air.</a:t>
            </a:r>
            <a:endParaRPr lang="en-GB" dirty="0"/>
          </a:p>
          <a:p>
            <a:endParaRPr lang="en-GB" dirty="0"/>
          </a:p>
          <a:p>
            <a:pPr marL="0" indent="0">
              <a:buNone/>
            </a:pPr>
            <a:r>
              <a:rPr lang="en-GB" dirty="0"/>
              <a:t>Plants growing near a river may use the flowing water to transport their seeds.</a:t>
            </a:r>
            <a:endParaRPr lang="en-GB" dirty="0"/>
          </a:p>
          <a:p>
            <a:endParaRPr lang="en-GB" dirty="0"/>
          </a:p>
          <a:p>
            <a:pPr marL="0" indent="0">
              <a:buNone/>
            </a:pPr>
            <a:r>
              <a:rPr lang="en-GB" dirty="0"/>
              <a:t>Some seed pods are designed to explode and throw the seeds a good distance from the parent plant.</a:t>
            </a:r>
            <a:endParaRPr lang="en-GB" dirty="0"/>
          </a:p>
          <a:p>
            <a:endParaRPr lang="en-GB" dirty="0"/>
          </a:p>
          <a:p>
            <a:pPr marL="0" indent="0">
              <a:buNone/>
            </a:pPr>
            <a:r>
              <a:rPr lang="en-GB" dirty="0"/>
              <a:t>Many plants also use animals to carry their seeds. This type of seed may have handy hooks which attach to an animal’s fur. Alternatively, the plants might make tasty fruit to enclose the seeds, which attract animals to eat them.</a:t>
            </a:r>
            <a:endParaRPr lang="en-GB" dirty="0"/>
          </a:p>
        </p:txBody>
      </p:sp>
      <p:pic>
        <p:nvPicPr>
          <p:cNvPr id="4" name="Picture 3"/>
          <p:cNvPicPr>
            <a:picLocks noChangeAspect="1"/>
          </p:cNvPicPr>
          <p:nvPr/>
        </p:nvPicPr>
        <p:blipFill>
          <a:blip r:embed="rId1"/>
          <a:stretch>
            <a:fillRect/>
          </a:stretch>
        </p:blipFill>
        <p:spPr>
          <a:xfrm>
            <a:off x="233390" y="5688365"/>
            <a:ext cx="1444877" cy="107908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Lack of water</a:t>
            </a:r>
            <a:endParaRPr lang="en-GB" u="sng" dirty="0"/>
          </a:p>
        </p:txBody>
      </p:sp>
      <p:sp>
        <p:nvSpPr>
          <p:cNvPr id="3" name="Content Placeholder 2"/>
          <p:cNvSpPr>
            <a:spLocks noGrp="1"/>
          </p:cNvSpPr>
          <p:nvPr>
            <p:ph idx="1"/>
          </p:nvPr>
        </p:nvSpPr>
        <p:spPr>
          <a:xfrm>
            <a:off x="838200" y="1825625"/>
            <a:ext cx="5189738" cy="3279035"/>
          </a:xfrm>
          <a:solidFill>
            <a:schemeClr val="bg1"/>
          </a:solidFill>
        </p:spPr>
        <p:txBody>
          <a:bodyPr>
            <a:normAutofit fontScale="92500" lnSpcReduction="10000"/>
          </a:bodyPr>
          <a:lstStyle/>
          <a:p>
            <a:pPr marL="0" indent="0">
              <a:buNone/>
            </a:pPr>
            <a:r>
              <a:rPr lang="en-GB" dirty="0"/>
              <a:t>If there is not enough water in the soil, there will be less water in the stem and leaves. </a:t>
            </a:r>
            <a:endParaRPr lang="en-GB" dirty="0"/>
          </a:p>
          <a:p>
            <a:pPr marL="0" indent="0">
              <a:buNone/>
            </a:pPr>
            <a:r>
              <a:rPr lang="en-GB" dirty="0"/>
              <a:t> </a:t>
            </a:r>
            <a:endParaRPr lang="en-GB" dirty="0"/>
          </a:p>
          <a:p>
            <a:pPr marL="0" indent="0">
              <a:buNone/>
            </a:pPr>
            <a:r>
              <a:rPr lang="en-GB" dirty="0"/>
              <a:t>This will cause the plant to wilt. </a:t>
            </a:r>
            <a:endParaRPr lang="en-GB" dirty="0"/>
          </a:p>
          <a:p>
            <a:pPr marL="0" indent="0">
              <a:buNone/>
            </a:pPr>
            <a:endParaRPr lang="en-GB" dirty="0"/>
          </a:p>
          <a:p>
            <a:pPr marL="0" indent="0">
              <a:buNone/>
            </a:pPr>
            <a:r>
              <a:rPr lang="en-GB" dirty="0"/>
              <a:t>We know plants need water to survive. </a:t>
            </a:r>
            <a:endParaRPr lang="en-GB" dirty="0"/>
          </a:p>
          <a:p>
            <a:pPr marL="0" indent="0">
              <a:buNone/>
            </a:pPr>
            <a:endParaRPr lang="en-GB" dirty="0"/>
          </a:p>
          <a:p>
            <a:endParaRPr lang="en-GB" dirty="0"/>
          </a:p>
        </p:txBody>
      </p:sp>
      <p:pic>
        <p:nvPicPr>
          <p:cNvPr id="5" name="Picture 4"/>
          <p:cNvPicPr>
            <a:picLocks noChangeAspect="1"/>
          </p:cNvPicPr>
          <p:nvPr/>
        </p:nvPicPr>
        <p:blipFill>
          <a:blip r:embed="rId1"/>
          <a:stretch>
            <a:fillRect/>
          </a:stretch>
        </p:blipFill>
        <p:spPr>
          <a:xfrm>
            <a:off x="6654368" y="2069729"/>
            <a:ext cx="4991100" cy="2790825"/>
          </a:xfrm>
          <a:prstGeom prst="rect">
            <a:avLst/>
          </a:prstGeom>
        </p:spPr>
      </p:pic>
      <p:pic>
        <p:nvPicPr>
          <p:cNvPr id="6" name="Picture 5"/>
          <p:cNvPicPr>
            <a:picLocks noChangeAspect="1"/>
          </p:cNvPicPr>
          <p:nvPr/>
        </p:nvPicPr>
        <p:blipFill>
          <a:blip r:embed="rId2"/>
          <a:stretch>
            <a:fillRect/>
          </a:stretch>
        </p:blipFill>
        <p:spPr>
          <a:xfrm>
            <a:off x="140748" y="5712556"/>
            <a:ext cx="1444877" cy="10790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The stem </a:t>
            </a:r>
            <a:endParaRPr lang="en-GB" u="sng" dirty="0"/>
          </a:p>
        </p:txBody>
      </p:sp>
      <p:sp>
        <p:nvSpPr>
          <p:cNvPr id="3" name="Content Placeholder 2"/>
          <p:cNvSpPr>
            <a:spLocks noGrp="1"/>
          </p:cNvSpPr>
          <p:nvPr>
            <p:ph idx="1"/>
          </p:nvPr>
        </p:nvSpPr>
        <p:spPr>
          <a:xfrm>
            <a:off x="687279" y="1763481"/>
            <a:ext cx="5979851" cy="3447711"/>
          </a:xfrm>
          <a:solidFill>
            <a:schemeClr val="bg1"/>
          </a:solidFill>
        </p:spPr>
        <p:txBody>
          <a:bodyPr/>
          <a:lstStyle/>
          <a:p>
            <a:pPr marL="0" indent="0">
              <a:buNone/>
            </a:pPr>
            <a:r>
              <a:rPr lang="en-GB" dirty="0"/>
              <a:t>Supports the plant and helps it to stay upright. </a:t>
            </a:r>
            <a:endParaRPr lang="en-GB" dirty="0"/>
          </a:p>
          <a:p>
            <a:pPr marL="0" indent="0">
              <a:buNone/>
            </a:pPr>
            <a:r>
              <a:rPr lang="en-GB" dirty="0"/>
              <a:t>The function of the stem is to move water and nutrients from the roots up to the other parts of the flower. </a:t>
            </a:r>
            <a:endParaRPr lang="en-GB" dirty="0"/>
          </a:p>
        </p:txBody>
      </p:sp>
      <p:pic>
        <p:nvPicPr>
          <p:cNvPr id="5" name="Picture 4"/>
          <p:cNvPicPr>
            <a:picLocks noChangeAspect="1"/>
          </p:cNvPicPr>
          <p:nvPr/>
        </p:nvPicPr>
        <p:blipFill>
          <a:blip r:embed="rId1"/>
          <a:stretch>
            <a:fillRect/>
          </a:stretch>
        </p:blipFill>
        <p:spPr>
          <a:xfrm>
            <a:off x="7096125" y="1916143"/>
            <a:ext cx="4257675" cy="3895725"/>
          </a:xfrm>
          <a:prstGeom prst="rect">
            <a:avLst/>
          </a:prstGeom>
        </p:spPr>
      </p:pic>
      <p:pic>
        <p:nvPicPr>
          <p:cNvPr id="6" name="Picture 5"/>
          <p:cNvPicPr>
            <a:picLocks noChangeAspect="1"/>
          </p:cNvPicPr>
          <p:nvPr/>
        </p:nvPicPr>
        <p:blipFill>
          <a:blip r:embed="rId2"/>
          <a:stretch>
            <a:fillRect/>
          </a:stretch>
        </p:blipFill>
        <p:spPr>
          <a:xfrm>
            <a:off x="192050" y="5671216"/>
            <a:ext cx="1438781" cy="107298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t>The task </a:t>
            </a:r>
            <a:endParaRPr lang="en-GB" u="sng" dirty="0"/>
          </a:p>
        </p:txBody>
      </p:sp>
      <p:pic>
        <p:nvPicPr>
          <p:cNvPr id="6" name="Picture 5"/>
          <p:cNvPicPr>
            <a:picLocks noChangeAspect="1"/>
          </p:cNvPicPr>
          <p:nvPr/>
        </p:nvPicPr>
        <p:blipFill>
          <a:blip r:embed="rId1"/>
          <a:stretch>
            <a:fillRect/>
          </a:stretch>
        </p:blipFill>
        <p:spPr>
          <a:xfrm>
            <a:off x="255981" y="5863634"/>
            <a:ext cx="1164437" cy="865707"/>
          </a:xfrm>
          <a:prstGeom prst="rect">
            <a:avLst/>
          </a:prstGeom>
        </p:spPr>
      </p:pic>
      <p:sp>
        <p:nvSpPr>
          <p:cNvPr id="4" name="Content Placeholder 3"/>
          <p:cNvSpPr>
            <a:spLocks noGrp="1"/>
          </p:cNvSpPr>
          <p:nvPr>
            <p:ph idx="1"/>
          </p:nvPr>
        </p:nvSpPr>
        <p:spPr>
          <a:xfrm>
            <a:off x="408373" y="1540467"/>
            <a:ext cx="10945427" cy="3580876"/>
          </a:xfrm>
          <a:solidFill>
            <a:schemeClr val="bg1"/>
          </a:solidFill>
        </p:spPr>
        <p:txBody>
          <a:bodyPr>
            <a:normAutofit fontScale="92500" lnSpcReduction="10000"/>
          </a:bodyPr>
          <a:lstStyle/>
          <a:p>
            <a:pPr marL="0" indent="0">
              <a:buNone/>
            </a:pPr>
            <a:r>
              <a:rPr lang="en-GB" dirty="0"/>
              <a:t>To draw a diagram showing the life cycle of a plant. Similar to the picture using the knowledge you have learnt today. </a:t>
            </a:r>
            <a:endParaRPr lang="en-GB" dirty="0"/>
          </a:p>
          <a:p>
            <a:r>
              <a:rPr lang="en-GB" dirty="0"/>
              <a:t>Planting the seed.</a:t>
            </a:r>
            <a:endParaRPr lang="en-GB" dirty="0"/>
          </a:p>
          <a:p>
            <a:r>
              <a:rPr lang="en-GB" dirty="0"/>
              <a:t>Becoming a seedling</a:t>
            </a:r>
            <a:endParaRPr lang="en-GB" dirty="0"/>
          </a:p>
          <a:p>
            <a:endParaRPr lang="en-GB" dirty="0"/>
          </a:p>
          <a:p>
            <a:pPr marL="0" indent="0">
              <a:buNone/>
            </a:pPr>
            <a:r>
              <a:rPr lang="en-GB" dirty="0"/>
              <a:t>What happens next?  Keep going. </a:t>
            </a:r>
            <a:endParaRPr lang="en-GB" dirty="0"/>
          </a:p>
          <a:p>
            <a:pPr marL="0" indent="0">
              <a:buNone/>
            </a:pPr>
            <a:endParaRPr lang="en-GB" dirty="0"/>
          </a:p>
          <a:p>
            <a:pPr marL="0" indent="0">
              <a:buNone/>
            </a:pPr>
            <a:r>
              <a:rPr lang="en-GB" dirty="0"/>
              <a:t> </a:t>
            </a:r>
            <a:endParaRPr lang="en-GB" dirty="0"/>
          </a:p>
        </p:txBody>
      </p:sp>
      <p:pic>
        <p:nvPicPr>
          <p:cNvPr id="5" name="Picture 4"/>
          <p:cNvPicPr>
            <a:picLocks noChangeAspect="1"/>
          </p:cNvPicPr>
          <p:nvPr/>
        </p:nvPicPr>
        <p:blipFill>
          <a:blip r:embed="rId2"/>
          <a:stretch>
            <a:fillRect/>
          </a:stretch>
        </p:blipFill>
        <p:spPr>
          <a:xfrm>
            <a:off x="7392035" y="2657475"/>
            <a:ext cx="3961765" cy="39090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idx="1"/>
          </p:nvPr>
        </p:nvPicPr>
        <p:blipFill>
          <a:blip r:embed="rId1"/>
          <a:stretch>
            <a:fillRect/>
          </a:stretch>
        </p:blipFill>
        <p:spPr>
          <a:xfrm>
            <a:off x="1524635" y="202565"/>
            <a:ext cx="8308340" cy="6414770"/>
          </a:xfrm>
          <a:prstGeom prst="rect">
            <a:avLst/>
          </a:prstGeom>
        </p:spPr>
      </p:pic>
      <p:sp>
        <p:nvSpPr>
          <p:cNvPr id="6" name="Rectangles 5"/>
          <p:cNvSpPr/>
          <p:nvPr/>
        </p:nvSpPr>
        <p:spPr>
          <a:xfrm>
            <a:off x="1496060" y="5727700"/>
            <a:ext cx="2687320" cy="84772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7" name="Picture 6"/>
          <p:cNvPicPr>
            <a:picLocks noChangeAspect="1"/>
          </p:cNvPicPr>
          <p:nvPr/>
        </p:nvPicPr>
        <p:blipFill>
          <a:blip r:embed="rId2"/>
          <a:stretch>
            <a:fillRect/>
          </a:stretch>
        </p:blipFill>
        <p:spPr>
          <a:xfrm>
            <a:off x="255981" y="5863634"/>
            <a:ext cx="1164437" cy="86570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French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3565"/>
          </a:xfrm>
          <a:prstGeom prst="rect">
            <a:avLst/>
          </a:prstGeom>
          <a:noFill/>
        </p:spPr>
        <p:txBody>
          <a:bodyPr wrap="square" lIns="91440" tIns="45720" rIns="91440" bIns="45720" rtlCol="0" anchor="t">
            <a:spAutoFit/>
          </a:bodyPr>
          <a:lstStyle/>
          <a:p>
            <a:pPr>
              <a:defRPr/>
            </a:pPr>
            <a:r>
              <a:rPr lang="en-US" altLang="en-GB" sz="3200" dirty="0">
                <a:latin typeface="Calibri" panose="020F0502020204030204"/>
              </a:rPr>
              <a:t>Monday 28th </a:t>
            </a:r>
            <a:r>
              <a:rPr lang="en-GB" sz="3200" dirty="0">
                <a:latin typeface="Calibri" panose="020F0502020204030204"/>
              </a:rPr>
              <a:t>June </a:t>
            </a:r>
            <a:r>
              <a:rPr kumimoji="0" lang="en-GB" sz="3200" b="0" i="0" u="none" strike="noStrike" kern="1200" cap="none" spc="0" normalizeH="0" noProof="0" dirty="0">
                <a:ln>
                  <a:noFill/>
                </a:ln>
                <a:effectLst/>
                <a:uLnTx/>
                <a:uFillTx/>
                <a:latin typeface="Calibri" panose="020F0502020204030204"/>
                <a:ea typeface="+mn-ea"/>
                <a:cs typeface="+mn-cs"/>
              </a:rPr>
              <a:t>2021</a:t>
            </a:r>
            <a:r>
              <a:rPr lang="en-GB" dirty="0">
                <a:latin typeface="Calibri" panose="020F0502020204030204"/>
              </a:rPr>
              <a:t> </a:t>
            </a:r>
            <a:endParaRPr kumimoji="0" lang="en-GB" sz="1800" b="0" i="0" u="none" strike="noStrike" kern="1200" cap="none" spc="0" normalizeH="0" baseline="0" noProof="0" dirty="0">
              <a:ln>
                <a:noFill/>
              </a:ln>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752932" y="2960913"/>
            <a:ext cx="10429593" cy="707886"/>
          </a:xfrm>
          <a:prstGeom prst="rect">
            <a:avLst/>
          </a:prstGeom>
          <a:noFill/>
        </p:spPr>
        <p:txBody>
          <a:bodyPr wrap="square" lIns="91440" tIns="45720" rIns="91440" bIns="45720" rtlCol="0" anchor="t">
            <a:spAutoFit/>
          </a:bodyPr>
          <a:lstStyle/>
          <a:p>
            <a:pPr>
              <a:defRPr/>
            </a:pPr>
            <a:r>
              <a:rPr kumimoji="0" lang="en-GB" sz="4000" b="0" i="0" u="none" strike="noStrike" kern="1200" cap="none" spc="0" normalizeH="0" baseline="0" noProof="0" dirty="0">
                <a:ln>
                  <a:noFill/>
                </a:ln>
                <a:effectLst/>
                <a:uLnTx/>
                <a:uFillTx/>
                <a:latin typeface="Calibri" panose="020F0502020204030204"/>
                <a:ea typeface="+mn-ea"/>
                <a:cs typeface="+mn-cs"/>
              </a:rPr>
              <a:t>L.O </a:t>
            </a:r>
            <a:r>
              <a:rPr kumimoji="0" lang="en-GB" sz="4000" b="0" i="0" u="none" strike="noStrike" kern="1200" cap="none" spc="0" normalizeH="0" baseline="0" noProof="0" dirty="0">
                <a:ln>
                  <a:noFill/>
                </a:ln>
                <a:effectLst/>
                <a:uLnTx/>
                <a:uFillTx/>
                <a:latin typeface="Calibri Light" panose="020F0302020204030204"/>
                <a:ea typeface="+mn-ea"/>
                <a:cs typeface="+mn-cs"/>
              </a:rPr>
              <a:t>To be able </a:t>
            </a:r>
            <a:r>
              <a:rPr lang="en-GB" sz="4000" dirty="0">
                <a:latin typeface="Calibri Light" panose="020F0302020204030204"/>
              </a:rPr>
              <a:t>to use classroom instructions. </a:t>
            </a:r>
            <a:endParaRPr kumimoji="0" lang="en-GB" sz="4000" b="0" i="0" u="none" strike="noStrike" kern="1200" cap="none" spc="0" normalizeH="0" baseline="0" noProof="0">
              <a:ln>
                <a:noFill/>
              </a:ln>
              <a:effectLst/>
              <a:uLnTx/>
              <a:uFillTx/>
              <a:latin typeface="Calibri Light" panose="020F0302020204030204"/>
              <a:ea typeface="+mn-ea"/>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448" t="3859" r="8203" b="4084"/>
          <a:stretch>
            <a:fillRect/>
          </a:stretch>
        </p:blipFill>
        <p:spPr>
          <a:xfrm>
            <a:off x="4730800" y="6014949"/>
            <a:ext cx="749958" cy="511561"/>
          </a:xfrm>
          <a:prstGeom prst="rect">
            <a:avLst/>
          </a:prstGeom>
          <a:ln w="19050">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0113" y="526182"/>
            <a:ext cx="10831773" cy="4278094"/>
          </a:xfrm>
          <a:prstGeom prst="rect">
            <a:avLst/>
          </a:prstGeom>
        </p:spPr>
        <p:txBody>
          <a:bodyPr wrap="square" lIns="91440" tIns="45720" rIns="91440" bIns="45720" anchor="t">
            <a:spAutoFit/>
          </a:bodyPr>
          <a:lstStyle/>
          <a:p>
            <a:pPr algn="ctr">
              <a:defRPr/>
            </a:pPr>
            <a:r>
              <a:rPr lang="en-GB" sz="3600" dirty="0">
                <a:latin typeface="Calibri Light" panose="020F0302020204030204"/>
              </a:rPr>
              <a:t>Use the link below</a:t>
            </a:r>
            <a:r>
              <a:rPr kumimoji="0" lang="en-GB" sz="3600" b="0" i="0" u="none" strike="noStrike" kern="1200" cap="none" spc="0" normalizeH="0" baseline="0" noProof="0" dirty="0">
                <a:ln>
                  <a:noFill/>
                </a:ln>
                <a:effectLst/>
                <a:uLnTx/>
                <a:uFillTx/>
                <a:latin typeface="Calibri Light" panose="020F0302020204030204"/>
                <a:ea typeface="+mn-ea"/>
                <a:cs typeface="+mn-cs"/>
              </a:rPr>
              <a:t> to help you pronounce </a:t>
            </a:r>
            <a:r>
              <a:rPr lang="en-GB" sz="3600" dirty="0">
                <a:latin typeface="Calibri Light" panose="020F0302020204030204"/>
              </a:rPr>
              <a:t>a range of classroom instructions in French</a:t>
            </a:r>
            <a:r>
              <a:rPr kumimoji="0" lang="en-GB" sz="3600" b="0" i="0" u="none" strike="noStrike" kern="1200" cap="none" spc="0" normalizeH="0" baseline="0" noProof="0" dirty="0">
                <a:ln>
                  <a:noFill/>
                </a:ln>
                <a:effectLst/>
                <a:uLnTx/>
                <a:uFillTx/>
                <a:latin typeface="Calibri Light" panose="020F0302020204030204"/>
                <a:ea typeface="+mn-ea"/>
                <a:cs typeface="+mn-cs"/>
              </a:rPr>
              <a:t>.</a:t>
            </a:r>
            <a:r>
              <a:rPr lang="en-GB" sz="3600" dirty="0">
                <a:latin typeface="Calibri Light" panose="020F0302020204030204"/>
              </a:rPr>
              <a:t> </a:t>
            </a:r>
            <a:endParaRPr lang="en-GB" sz="3600" dirty="0">
              <a:latin typeface="Calibri Light" panose="020F0302020204030204"/>
            </a:endParaRPr>
          </a:p>
          <a:p>
            <a:pPr algn="ctr">
              <a:defRPr/>
            </a:pPr>
            <a:endParaRPr lang="en-GB" sz="3600" dirty="0">
              <a:latin typeface="Calibri Light" panose="020F0302020204030204"/>
              <a:cs typeface="Calibri Light" panose="020F0302020204030204"/>
            </a:endParaRPr>
          </a:p>
          <a:p>
            <a:pPr algn="ctr">
              <a:defRPr/>
            </a:pPr>
            <a:r>
              <a:rPr lang="en-GB" sz="3600" dirty="0">
                <a:latin typeface="Calibri Light" panose="020F0302020204030204"/>
                <a:ea typeface="+mn-lt"/>
                <a:cs typeface="Calibri Light" panose="020F0302020204030204"/>
              </a:rPr>
              <a:t>Locate the </a:t>
            </a:r>
            <a:r>
              <a:rPr lang="en-GB" sz="3600" b="1" u="sng" dirty="0">
                <a:latin typeface="Calibri Light" panose="020F0302020204030204"/>
                <a:ea typeface="+mn-lt"/>
                <a:cs typeface="Calibri Light" panose="020F0302020204030204"/>
              </a:rPr>
              <a:t>Instructions in the classroom</a:t>
            </a:r>
            <a:r>
              <a:rPr lang="en-GB" sz="3600" dirty="0">
                <a:latin typeface="Calibri Light" panose="020F0302020204030204"/>
                <a:ea typeface="+mn-lt"/>
                <a:cs typeface="Calibri Light" panose="020F0302020204030204"/>
              </a:rPr>
              <a:t> heading and click the orange sound symbols to listen.</a:t>
            </a:r>
            <a:endParaRPr lang="en-GB" sz="3600" dirty="0">
              <a:latin typeface="Calibri Light" panose="020F0302020204030204"/>
              <a:ea typeface="+mn-lt"/>
              <a:cs typeface="Calibri Light" panose="020F0302020204030204"/>
            </a:endParaRPr>
          </a:p>
          <a:p>
            <a:pPr algn="ctr">
              <a:defRPr/>
            </a:pPr>
            <a:endParaRPr lang="en-GB" sz="2800" dirty="0">
              <a:latin typeface="Calibri Light" panose="020F0302020204030204"/>
              <a:ea typeface="+mn-lt"/>
              <a:cs typeface="Calibri Light" panose="020F0302020204030204"/>
            </a:endParaRPr>
          </a:p>
          <a:p>
            <a:pPr algn="ctr">
              <a:defRPr/>
            </a:pPr>
            <a:r>
              <a:rPr lang="en-GB" sz="2800" dirty="0">
                <a:ea typeface="+mn-lt"/>
                <a:cs typeface="+mn-lt"/>
                <a:hlinkClick r:id="rId1"/>
              </a:rPr>
              <a:t>https://www.bbc.co.uk/bitesize/topics/zjcbrj6/articles/z4q8g7h</a:t>
            </a:r>
            <a:endParaRPr lang="en-GB" sz="2800">
              <a:ea typeface="+mn-lt"/>
              <a:cs typeface="+mn-lt"/>
            </a:endParaRPr>
          </a:p>
          <a:p>
            <a:pPr algn="ctr">
              <a:defRPr/>
            </a:pPr>
            <a:endParaRPr lang="en-GB" sz="3600" dirty="0">
              <a:cs typeface="Calibri" panose="020F0502020204030204"/>
            </a:endParaRPr>
          </a:p>
        </p:txBody>
      </p:sp>
      <p:sp>
        <p:nvSpPr>
          <p:cNvPr id="6" name="TextBox 5"/>
          <p:cNvSpPr txBox="1"/>
          <p:nvPr/>
        </p:nvSpPr>
        <p:spPr>
          <a:xfrm>
            <a:off x="3685637" y="3513108"/>
            <a:ext cx="48279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GB" dirty="0">
              <a:cs typeface="Calibri" panose="020F0502020204030204"/>
            </a:endParaRPr>
          </a:p>
          <a:p>
            <a:endParaRPr lang="en-GB" dirty="0">
              <a:cs typeface="Calibri" panose="020F0502020204030204"/>
            </a:endParaRPr>
          </a:p>
        </p:txBody>
      </p:sp>
      <p:pic>
        <p:nvPicPr>
          <p:cNvPr id="2" name="Picture 2" descr="A picture containing text&#10;&#10;Description automatically generated"/>
          <p:cNvPicPr>
            <a:picLocks noChangeAspect="1"/>
          </p:cNvPicPr>
          <p:nvPr/>
        </p:nvPicPr>
        <p:blipFill>
          <a:blip r:embed="rId2"/>
          <a:stretch>
            <a:fillRect/>
          </a:stretch>
        </p:blipFill>
        <p:spPr>
          <a:xfrm>
            <a:off x="10428437" y="5488557"/>
            <a:ext cx="1543050" cy="1143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1"/>
          <a:srcRect l="1380" t="8049" r="10276" b="5122"/>
          <a:stretch>
            <a:fillRect/>
          </a:stretch>
        </p:blipFill>
        <p:spPr>
          <a:xfrm>
            <a:off x="3559834" y="1349677"/>
            <a:ext cx="8278831" cy="5108985"/>
          </a:xfrm>
          <a:prstGeom prst="rect">
            <a:avLst/>
          </a:prstGeom>
        </p:spPr>
      </p:pic>
      <p:sp>
        <p:nvSpPr>
          <p:cNvPr id="3" name="Oval 2"/>
          <p:cNvSpPr/>
          <p:nvPr/>
        </p:nvSpPr>
        <p:spPr>
          <a:xfrm>
            <a:off x="4244196" y="3776932"/>
            <a:ext cx="345056" cy="3881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a:off x="2963712" y="2625846"/>
            <a:ext cx="1173193" cy="11875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1320" y="567546"/>
            <a:ext cx="102481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sz="2400" dirty="0">
                <a:cs typeface="Calibri" panose="020F0502020204030204"/>
              </a:rPr>
              <a:t>With a partner take turns pronouncing some of the instructions.</a:t>
            </a:r>
            <a:endParaRPr lang="en-GB" sz="2400" dirty="0">
              <a:cs typeface="Calibri" panose="020F0502020204030204"/>
            </a:endParaRPr>
          </a:p>
        </p:txBody>
      </p:sp>
      <p:pic>
        <p:nvPicPr>
          <p:cNvPr id="6" name="Picture 6" descr="A picture containing text&#10;&#10;Description automatically generated"/>
          <p:cNvPicPr>
            <a:picLocks noChangeAspect="1"/>
          </p:cNvPicPr>
          <p:nvPr/>
        </p:nvPicPr>
        <p:blipFill>
          <a:blip r:embed="rId2"/>
          <a:stretch>
            <a:fillRect/>
          </a:stretch>
        </p:blipFill>
        <p:spPr>
          <a:xfrm>
            <a:off x="177381" y="5531689"/>
            <a:ext cx="1543050" cy="1143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0680" y="267390"/>
            <a:ext cx="11378112" cy="845374"/>
          </a:xfrm>
          <a:prstGeom prst="rect">
            <a:avLst/>
          </a:prstGeom>
        </p:spPr>
        <p:txBody>
          <a:bodyPr wrap="square" lIns="91440" tIns="45720" rIns="91440" bIns="45720" anchor="t">
            <a:spAutoFit/>
          </a:bodyPr>
          <a:lstStyle/>
          <a:p>
            <a:pPr algn="ctr">
              <a:defRPr/>
            </a:pPr>
            <a:r>
              <a:rPr lang="en-GB" sz="2400" b="1" dirty="0">
                <a:latin typeface="Calibri Light" panose="020F0302020204030204"/>
              </a:rPr>
              <a:t>Task 1</a:t>
            </a:r>
            <a:r>
              <a:rPr lang="en-GB" sz="2400" dirty="0">
                <a:latin typeface="Calibri Light" panose="020F0302020204030204"/>
              </a:rPr>
              <a:t> -  Number the images correctly in each box so the demonstration and instruction match.</a:t>
            </a:r>
            <a:endParaRPr lang="en-GB" sz="2400" b="0" i="0" u="none" strike="noStrike" kern="1200" cap="none" spc="0" normalizeH="0" baseline="0" noProof="0" dirty="0">
              <a:ln>
                <a:noFill/>
              </a:ln>
              <a:effectLst/>
              <a:uLnTx/>
              <a:uFillTx/>
              <a:latin typeface="Calibri Light" panose="020F0302020204030204"/>
              <a:cs typeface="Calibri Light" panose="020F0302020204030204"/>
            </a:endParaRPr>
          </a:p>
        </p:txBody>
      </p:sp>
      <p:sp>
        <p:nvSpPr>
          <p:cNvPr id="2" name="TextBox 1"/>
          <p:cNvSpPr txBox="1"/>
          <p:nvPr/>
        </p:nvSpPr>
        <p:spPr>
          <a:xfrm>
            <a:off x="1000665" y="1949569"/>
            <a:ext cx="2743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sz="2400" dirty="0">
                <a:cs typeface="Calibri" panose="020F0502020204030204"/>
              </a:rPr>
              <a:t>1. </a:t>
            </a:r>
            <a:r>
              <a:rPr lang="en-GB" sz="2400" dirty="0" err="1">
                <a:cs typeface="Calibri" panose="020F0502020204030204"/>
              </a:rPr>
              <a:t>ecoutez</a:t>
            </a:r>
            <a:endParaRPr lang="en-GB" sz="2400" dirty="0">
              <a:cs typeface="Calibri" panose="020F0502020204030204"/>
            </a:endParaRPr>
          </a:p>
          <a:p>
            <a:pPr algn="l"/>
            <a:endParaRPr lang="en-GB" sz="2400" dirty="0">
              <a:cs typeface="Calibri" panose="020F0502020204030204"/>
            </a:endParaRPr>
          </a:p>
          <a:p>
            <a:r>
              <a:rPr lang="en-GB" sz="2400" dirty="0">
                <a:cs typeface="Calibri" panose="020F0502020204030204"/>
              </a:rPr>
              <a:t>2. </a:t>
            </a:r>
            <a:r>
              <a:rPr lang="en-GB" sz="2400" dirty="0" err="1">
                <a:cs typeface="Calibri" panose="020F0502020204030204"/>
              </a:rPr>
              <a:t>levez-vous</a:t>
            </a:r>
            <a:endParaRPr lang="en-GB" sz="2400" dirty="0">
              <a:cs typeface="Calibri" panose="020F0502020204030204"/>
            </a:endParaRPr>
          </a:p>
          <a:p>
            <a:endParaRPr lang="en-GB" sz="2400" dirty="0">
              <a:cs typeface="Calibri" panose="020F0502020204030204"/>
            </a:endParaRPr>
          </a:p>
          <a:p>
            <a:r>
              <a:rPr lang="en-GB" sz="2400" dirty="0">
                <a:cs typeface="Calibri" panose="020F0502020204030204"/>
              </a:rPr>
              <a:t>3. </a:t>
            </a:r>
            <a:r>
              <a:rPr lang="en-GB" sz="2400" dirty="0" err="1">
                <a:cs typeface="Calibri" panose="020F0502020204030204"/>
              </a:rPr>
              <a:t>regardez</a:t>
            </a:r>
            <a:endParaRPr lang="en-GB" sz="2400" dirty="0">
              <a:cs typeface="Calibri" panose="020F0502020204030204"/>
            </a:endParaRPr>
          </a:p>
          <a:p>
            <a:endParaRPr lang="en-GB" sz="2400" dirty="0">
              <a:cs typeface="Calibri" panose="020F0502020204030204"/>
            </a:endParaRPr>
          </a:p>
          <a:p>
            <a:r>
              <a:rPr lang="en-GB" sz="2400" dirty="0">
                <a:cs typeface="Calibri" panose="020F0502020204030204"/>
              </a:rPr>
              <a:t>4. </a:t>
            </a:r>
            <a:r>
              <a:rPr lang="en-GB" sz="2400" dirty="0" err="1">
                <a:cs typeface="Calibri" panose="020F0502020204030204"/>
              </a:rPr>
              <a:t>levez</a:t>
            </a:r>
            <a:r>
              <a:rPr lang="en-GB" sz="2400" dirty="0">
                <a:cs typeface="Calibri" panose="020F0502020204030204"/>
              </a:rPr>
              <a:t> la main</a:t>
            </a:r>
            <a:endParaRPr lang="en-GB" sz="2400" dirty="0">
              <a:cs typeface="Calibri" panose="020F0502020204030204"/>
            </a:endParaRPr>
          </a:p>
          <a:p>
            <a:endParaRPr lang="en-GB" sz="2400" dirty="0">
              <a:cs typeface="Calibri" panose="020F0502020204030204"/>
            </a:endParaRPr>
          </a:p>
          <a:p>
            <a:r>
              <a:rPr lang="en-GB" sz="2400" dirty="0">
                <a:cs typeface="Calibri" panose="020F0502020204030204"/>
              </a:rPr>
              <a:t>5. </a:t>
            </a:r>
            <a:r>
              <a:rPr lang="en-GB" sz="2400" dirty="0" err="1">
                <a:cs typeface="Calibri" panose="020F0502020204030204"/>
              </a:rPr>
              <a:t>asseyez-vous</a:t>
            </a:r>
            <a:endParaRPr lang="en-GB" sz="2400" dirty="0" err="1">
              <a:cs typeface="Calibri" panose="020F0502020204030204"/>
            </a:endParaRPr>
          </a:p>
        </p:txBody>
      </p:sp>
      <p:pic>
        <p:nvPicPr>
          <p:cNvPr id="3" name="Picture 3" descr="Graphical user interface, application&#10;&#10;Description automatically generated"/>
          <p:cNvPicPr>
            <a:picLocks noChangeAspect="1"/>
          </p:cNvPicPr>
          <p:nvPr/>
        </p:nvPicPr>
        <p:blipFill rotWithShape="1">
          <a:blip r:embed="rId1"/>
          <a:srcRect l="66313" t="21888" r="12467" b="27897"/>
          <a:stretch>
            <a:fillRect/>
          </a:stretch>
        </p:blipFill>
        <p:spPr>
          <a:xfrm>
            <a:off x="5860212" y="1205902"/>
            <a:ext cx="863401" cy="1283458"/>
          </a:xfrm>
          <a:prstGeom prst="rect">
            <a:avLst/>
          </a:prstGeom>
        </p:spPr>
      </p:pic>
      <p:pic>
        <p:nvPicPr>
          <p:cNvPr id="5" name="Picture 5" descr="Graphical user interface&#10;&#10;Description automatically generated"/>
          <p:cNvPicPr>
            <a:picLocks noChangeAspect="1"/>
          </p:cNvPicPr>
          <p:nvPr/>
        </p:nvPicPr>
        <p:blipFill rotWithShape="1">
          <a:blip r:embed="rId2"/>
          <a:srcRect l="59437" t="24545" r="16901" b="25909"/>
          <a:stretch>
            <a:fillRect/>
          </a:stretch>
        </p:blipFill>
        <p:spPr>
          <a:xfrm>
            <a:off x="8635042" y="1205901"/>
            <a:ext cx="1077625" cy="1202361"/>
          </a:xfrm>
          <a:prstGeom prst="rect">
            <a:avLst/>
          </a:prstGeom>
        </p:spPr>
      </p:pic>
      <p:pic>
        <p:nvPicPr>
          <p:cNvPr id="6" name="Picture 6" descr="Graphical user interface, website&#10;&#10;Description automatically generated"/>
          <p:cNvPicPr>
            <a:picLocks noChangeAspect="1"/>
          </p:cNvPicPr>
          <p:nvPr/>
        </p:nvPicPr>
        <p:blipFill rotWithShape="1">
          <a:blip r:embed="rId3"/>
          <a:srcRect l="64096" t="21923" r="16627" b="23161"/>
          <a:stretch>
            <a:fillRect/>
          </a:stretch>
        </p:blipFill>
        <p:spPr>
          <a:xfrm>
            <a:off x="8793193" y="2729900"/>
            <a:ext cx="862092" cy="1601201"/>
          </a:xfrm>
          <a:prstGeom prst="rect">
            <a:avLst/>
          </a:prstGeom>
        </p:spPr>
      </p:pic>
      <p:pic>
        <p:nvPicPr>
          <p:cNvPr id="7" name="Picture 8" descr="Graphical user interface, application&#10;&#10;Description automatically generated"/>
          <p:cNvPicPr>
            <a:picLocks noChangeAspect="1"/>
          </p:cNvPicPr>
          <p:nvPr/>
        </p:nvPicPr>
        <p:blipFill rotWithShape="1">
          <a:blip r:embed="rId4"/>
          <a:srcRect l="59268" t="57977" r="21463" b="17692"/>
          <a:stretch>
            <a:fillRect/>
          </a:stretch>
        </p:blipFill>
        <p:spPr>
          <a:xfrm>
            <a:off x="5457645" y="4325786"/>
            <a:ext cx="1264661" cy="1040188"/>
          </a:xfrm>
          <a:prstGeom prst="rect">
            <a:avLst/>
          </a:prstGeom>
        </p:spPr>
      </p:pic>
      <p:pic>
        <p:nvPicPr>
          <p:cNvPr id="9" name="Picture 9" descr="Graphical user interface, application&#10;&#10;Description automatically generated"/>
          <p:cNvPicPr>
            <a:picLocks noChangeAspect="1"/>
          </p:cNvPicPr>
          <p:nvPr/>
        </p:nvPicPr>
        <p:blipFill rotWithShape="1">
          <a:blip r:embed="rId5"/>
          <a:srcRect l="2850" t="47343" r="82902" b="24648"/>
          <a:stretch>
            <a:fillRect/>
          </a:stretch>
        </p:blipFill>
        <p:spPr>
          <a:xfrm>
            <a:off x="5730814" y="2738088"/>
            <a:ext cx="991635" cy="1201542"/>
          </a:xfrm>
          <a:prstGeom prst="rect">
            <a:avLst/>
          </a:prstGeom>
        </p:spPr>
      </p:pic>
      <p:sp>
        <p:nvSpPr>
          <p:cNvPr id="16" name="Rectangle 15"/>
          <p:cNvSpPr/>
          <p:nvPr/>
        </p:nvSpPr>
        <p:spPr>
          <a:xfrm>
            <a:off x="6941748" y="1384899"/>
            <a:ext cx="920150" cy="9201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941748" y="2880144"/>
            <a:ext cx="920150" cy="9201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975370" y="3110182"/>
            <a:ext cx="920150" cy="9201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9975371" y="1485541"/>
            <a:ext cx="920150" cy="9201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941747" y="4389766"/>
            <a:ext cx="920150" cy="9201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9" descr="A picture containing whiteboard&#10;&#10;Description automatically generated"/>
          <p:cNvPicPr>
            <a:picLocks noChangeAspect="1"/>
          </p:cNvPicPr>
          <p:nvPr/>
        </p:nvPicPr>
        <p:blipFill>
          <a:blip r:embed="rId6"/>
          <a:stretch>
            <a:fillRect/>
          </a:stretch>
        </p:blipFill>
        <p:spPr>
          <a:xfrm>
            <a:off x="10500144" y="5598723"/>
            <a:ext cx="1485900" cy="11239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928" y="195532"/>
            <a:ext cx="116284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sz="2800" dirty="0">
                <a:cs typeface="Calibri" panose="020F0502020204030204"/>
              </a:rPr>
              <a:t>Task 2- Complete the sentences by adding in the correct classroom instruction.</a:t>
            </a:r>
            <a:endParaRPr lang="en-GB" sz="2800" dirty="0">
              <a:cs typeface="Calibri" panose="020F0502020204030204"/>
            </a:endParaRPr>
          </a:p>
        </p:txBody>
      </p:sp>
      <p:sp>
        <p:nvSpPr>
          <p:cNvPr id="3" name="TextBox 2"/>
          <p:cNvSpPr txBox="1"/>
          <p:nvPr/>
        </p:nvSpPr>
        <p:spPr>
          <a:xfrm>
            <a:off x="697841" y="1517350"/>
            <a:ext cx="10895162" cy="728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endParaRPr lang="en-GB" dirty="0">
              <a:cs typeface="Calibri" panose="020F0502020204030204"/>
            </a:endParaRPr>
          </a:p>
        </p:txBody>
      </p:sp>
      <p:sp>
        <p:nvSpPr>
          <p:cNvPr id="4" name="TextBox 3"/>
          <p:cNvSpPr txBox="1"/>
          <p:nvPr/>
        </p:nvSpPr>
        <p:spPr>
          <a:xfrm>
            <a:off x="324927" y="1647646"/>
            <a:ext cx="7588368"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342900" indent="-342900">
              <a:buAutoNum type="arabicPeriod"/>
            </a:pPr>
            <a:r>
              <a:rPr lang="en-GB" sz="2400" dirty="0">
                <a:cs typeface="Calibri" panose="020F0502020204030204"/>
              </a:rPr>
              <a:t>When I want to share my ideas I must ______________.</a:t>
            </a:r>
            <a:endParaRPr lang="en-GB" sz="2400" dirty="0">
              <a:cs typeface="Calibri" panose="020F0502020204030204"/>
            </a:endParaRPr>
          </a:p>
          <a:p>
            <a:pPr marL="342900" indent="-342900">
              <a:buAutoNum type="arabicPeriod"/>
            </a:pPr>
            <a:endParaRPr lang="en-GB" sz="2400" dirty="0">
              <a:cs typeface="Calibri" panose="020F0502020204030204"/>
            </a:endParaRPr>
          </a:p>
          <a:p>
            <a:pPr marL="342900" indent="-342900">
              <a:buAutoNum type="arabicPeriod"/>
            </a:pPr>
            <a:r>
              <a:rPr lang="en-GB" sz="2400" dirty="0">
                <a:cs typeface="Calibri" panose="020F0502020204030204"/>
              </a:rPr>
              <a:t>I must _________________ carefully so  I understand the task given.</a:t>
            </a:r>
            <a:endParaRPr lang="en-GB" sz="2400" dirty="0">
              <a:cs typeface="Calibri" panose="020F0502020204030204"/>
            </a:endParaRPr>
          </a:p>
          <a:p>
            <a:pPr marL="342900" indent="-342900">
              <a:buAutoNum type="arabicPeriod"/>
            </a:pPr>
            <a:endParaRPr lang="en-GB" sz="2400" dirty="0">
              <a:cs typeface="Calibri" panose="020F0502020204030204"/>
            </a:endParaRPr>
          </a:p>
          <a:p>
            <a:pPr marL="342900" indent="-342900">
              <a:buAutoNum type="arabicPeriod"/>
            </a:pPr>
            <a:r>
              <a:rPr lang="en-GB" sz="2400" dirty="0">
                <a:cs typeface="Calibri" panose="020F0502020204030204"/>
              </a:rPr>
              <a:t>Sometimes when we _________ at the board, it is easier if we  ___________ in our carpet spots.</a:t>
            </a:r>
            <a:endParaRPr lang="en-GB" sz="2400" dirty="0">
              <a:cs typeface="Calibri" panose="020F0502020204030204"/>
            </a:endParaRPr>
          </a:p>
          <a:p>
            <a:pPr marL="342900" indent="-342900">
              <a:buAutoNum type="arabicPeriod"/>
            </a:pPr>
            <a:endParaRPr lang="en-GB" sz="2400" dirty="0">
              <a:cs typeface="Calibri" panose="020F0502020204030204"/>
            </a:endParaRPr>
          </a:p>
          <a:p>
            <a:pPr marL="342900" indent="-342900">
              <a:buAutoNum type="arabicPeriod"/>
            </a:pPr>
            <a:r>
              <a:rPr lang="en-GB" sz="2400" dirty="0">
                <a:cs typeface="Calibri" panose="020F0502020204030204"/>
              </a:rPr>
              <a:t>At the end of the day we __________ and push our chairs under the table.</a:t>
            </a:r>
            <a:endParaRPr lang="en-GB" sz="2400" dirty="0">
              <a:cs typeface="Calibri" panose="020F0502020204030204"/>
            </a:endParaRPr>
          </a:p>
          <a:p>
            <a:pPr marL="342900" indent="-342900">
              <a:buAutoNum type="arabicPeriod"/>
            </a:pPr>
            <a:endParaRPr lang="en-GB" dirty="0">
              <a:cs typeface="Calibri" panose="020F0502020204030204"/>
            </a:endParaRPr>
          </a:p>
          <a:p>
            <a:pPr marL="342900" indent="-342900">
              <a:buAutoNum type="arabicPeriod"/>
            </a:pPr>
            <a:endParaRPr lang="en-GB" dirty="0">
              <a:cs typeface="Calibri" panose="020F0502020204030204"/>
            </a:endParaRPr>
          </a:p>
          <a:p>
            <a:pPr marL="342900" indent="-342900">
              <a:buAutoNum type="arabicPeriod"/>
            </a:pPr>
            <a:endParaRPr lang="en-GB" dirty="0">
              <a:cs typeface="Calibri" panose="020F0502020204030204"/>
            </a:endParaRPr>
          </a:p>
          <a:p>
            <a:pPr marL="342900" indent="-342900">
              <a:buAutoNum type="arabicPeriod"/>
            </a:pPr>
            <a:endParaRPr lang="en-GB" dirty="0">
              <a:cs typeface="Calibri" panose="020F0502020204030204"/>
            </a:endParaRPr>
          </a:p>
          <a:p>
            <a:pPr marL="342900" indent="-342900">
              <a:buAutoNum type="arabicPeriod"/>
            </a:pPr>
            <a:endParaRPr lang="en-GB" dirty="0">
              <a:cs typeface="Calibri" panose="020F0502020204030204"/>
            </a:endParaRPr>
          </a:p>
          <a:p>
            <a:pPr marL="342900" indent="-342900">
              <a:buAutoNum type="arabicPeriod"/>
            </a:pPr>
            <a:endParaRPr lang="en-GB" dirty="0">
              <a:cs typeface="Calibri" panose="020F0502020204030204"/>
            </a:endParaRPr>
          </a:p>
        </p:txBody>
      </p:sp>
      <p:sp>
        <p:nvSpPr>
          <p:cNvPr id="5" name="TextBox 4"/>
          <p:cNvSpPr txBox="1"/>
          <p:nvPr/>
        </p:nvSpPr>
        <p:spPr>
          <a:xfrm>
            <a:off x="9353909" y="2050211"/>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ctr"/>
            <a:r>
              <a:rPr lang="en-GB" b="1" u="sng" dirty="0">
                <a:solidFill>
                  <a:schemeClr val="accent2">
                    <a:lumMod val="75000"/>
                  </a:schemeClr>
                </a:solidFill>
                <a:cs typeface="Calibri" panose="020F0502020204030204"/>
              </a:rPr>
              <a:t>Word list</a:t>
            </a:r>
            <a:endParaRPr lang="en-GB" b="1" u="sng" dirty="0">
              <a:solidFill>
                <a:schemeClr val="accent2">
                  <a:lumMod val="75000"/>
                </a:schemeClr>
              </a:solidFill>
              <a:cs typeface="Calibri" panose="020F0502020204030204"/>
            </a:endParaRPr>
          </a:p>
          <a:p>
            <a:pPr algn="ctr"/>
            <a:endParaRPr lang="en-GB" b="1" u="sng" dirty="0">
              <a:solidFill>
                <a:schemeClr val="accent2">
                  <a:lumMod val="75000"/>
                </a:schemeClr>
              </a:solidFill>
              <a:cs typeface="Calibri" panose="020F0502020204030204"/>
            </a:endParaRPr>
          </a:p>
          <a:p>
            <a:pPr algn="ctr"/>
            <a:r>
              <a:rPr lang="en-GB" dirty="0" err="1">
                <a:cs typeface="Calibri" panose="020F0502020204030204"/>
              </a:rPr>
              <a:t>asseyez-vous</a:t>
            </a:r>
            <a:endParaRPr lang="en-GB" dirty="0" err="1">
              <a:cs typeface="Calibri" panose="020F0502020204030204"/>
            </a:endParaRPr>
          </a:p>
          <a:p>
            <a:pPr algn="ctr"/>
            <a:r>
              <a:rPr lang="en-GB" dirty="0" err="1">
                <a:cs typeface="Calibri" panose="020F0502020204030204"/>
              </a:rPr>
              <a:t>ecoutez</a:t>
            </a:r>
            <a:endParaRPr lang="en-GB" dirty="0" err="1">
              <a:cs typeface="Calibri" panose="020F0502020204030204"/>
            </a:endParaRPr>
          </a:p>
          <a:p>
            <a:pPr algn="ctr"/>
            <a:r>
              <a:rPr lang="en-GB" dirty="0" err="1">
                <a:cs typeface="Calibri" panose="020F0502020204030204"/>
              </a:rPr>
              <a:t>levez</a:t>
            </a:r>
            <a:r>
              <a:rPr lang="en-GB" dirty="0">
                <a:cs typeface="Calibri" panose="020F0502020204030204"/>
              </a:rPr>
              <a:t>- la main</a:t>
            </a:r>
            <a:endParaRPr lang="en-GB" dirty="0">
              <a:cs typeface="Calibri" panose="020F0502020204030204"/>
            </a:endParaRPr>
          </a:p>
          <a:p>
            <a:pPr algn="ctr"/>
            <a:r>
              <a:rPr lang="en-GB" dirty="0" err="1">
                <a:cs typeface="Calibri" panose="020F0502020204030204"/>
              </a:rPr>
              <a:t>levez-vous</a:t>
            </a:r>
            <a:endParaRPr lang="en-GB" dirty="0" err="1">
              <a:cs typeface="Calibri" panose="020F0502020204030204"/>
            </a:endParaRPr>
          </a:p>
          <a:p>
            <a:pPr algn="ctr"/>
            <a:r>
              <a:rPr lang="en-GB" dirty="0" err="1">
                <a:cs typeface="Calibri" panose="020F0502020204030204"/>
              </a:rPr>
              <a:t>regardez</a:t>
            </a:r>
            <a:endParaRPr lang="en-GB" dirty="0" err="1">
              <a:cs typeface="Calibri" panose="020F0502020204030204"/>
            </a:endParaRPr>
          </a:p>
          <a:p>
            <a:pPr algn="ctr"/>
            <a:endParaRPr lang="en-GB" dirty="0">
              <a:cs typeface="Calibri" panose="020F0502020204030204"/>
            </a:endParaRPr>
          </a:p>
        </p:txBody>
      </p:sp>
      <p:sp>
        <p:nvSpPr>
          <p:cNvPr id="7" name="Rectangle 6"/>
          <p:cNvSpPr/>
          <p:nvPr/>
        </p:nvSpPr>
        <p:spPr>
          <a:xfrm>
            <a:off x="9792958" y="1878222"/>
            <a:ext cx="1782791" cy="2314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7" descr="A picture containing whiteboard&#10;&#10;Description automatically generated"/>
          <p:cNvPicPr>
            <a:picLocks noChangeAspect="1"/>
          </p:cNvPicPr>
          <p:nvPr/>
        </p:nvPicPr>
        <p:blipFill>
          <a:blip r:embed="rId1"/>
          <a:stretch>
            <a:fillRect/>
          </a:stretch>
        </p:blipFill>
        <p:spPr>
          <a:xfrm>
            <a:off x="10586408" y="5541214"/>
            <a:ext cx="1485900" cy="11239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0113" y="1245050"/>
            <a:ext cx="10831773" cy="369332"/>
          </a:xfrm>
          <a:prstGeom prst="rect">
            <a:avLst/>
          </a:prstGeom>
        </p:spPr>
        <p:txBody>
          <a:bodyPr wrap="square" lIns="91440" tIns="45720" rIns="91440" bIns="45720" anchor="t">
            <a:spAutoFit/>
          </a:bodyPr>
          <a:lstStyle/>
          <a:p>
            <a:pPr algn="ctr">
              <a:defRPr/>
            </a:pPr>
            <a:endParaRPr lang="en-US">
              <a:ea typeface="+mn-ea"/>
              <a:cs typeface="+mn-cs"/>
            </a:endParaRPr>
          </a:p>
        </p:txBody>
      </p:sp>
      <p:sp>
        <p:nvSpPr>
          <p:cNvPr id="3" name="TextBox 2"/>
          <p:cNvSpPr txBox="1"/>
          <p:nvPr/>
        </p:nvSpPr>
        <p:spPr>
          <a:xfrm>
            <a:off x="812860" y="1244180"/>
            <a:ext cx="85660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algn="l"/>
            <a:r>
              <a:rPr lang="en-GB" dirty="0">
                <a:ea typeface="+mn-lt"/>
                <a:cs typeface="+mn-lt"/>
                <a:hlinkClick r:id="rId1"/>
              </a:rPr>
              <a:t>https://www.french-games.net/frenchgames/the-frog-flies?topic=School%20-%20activities&amp;level=primary</a:t>
            </a:r>
            <a:endParaRPr lang="en-US"/>
          </a:p>
          <a:p>
            <a:endParaRPr lang="en-GB" dirty="0">
              <a:cs typeface="Calibri" panose="020F0502020204030204"/>
            </a:endParaRPr>
          </a:p>
          <a:p>
            <a:endParaRPr lang="en-GB" dirty="0">
              <a:cs typeface="Calibri" panose="020F0502020204030204"/>
            </a:endParaRPr>
          </a:p>
        </p:txBody>
      </p:sp>
      <p:sp>
        <p:nvSpPr>
          <p:cNvPr id="6" name="TextBox 5"/>
          <p:cNvSpPr txBox="1"/>
          <p:nvPr/>
        </p:nvSpPr>
        <p:spPr>
          <a:xfrm>
            <a:off x="810895" y="415290"/>
            <a:ext cx="9660255" cy="521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GB" sz="2800" dirty="0">
                <a:cs typeface="Calibri" panose="020F0502020204030204"/>
              </a:rPr>
              <a:t>Test yourself using a school activities game!</a:t>
            </a:r>
            <a:endParaRPr lang="en-GB" sz="2800" dirty="0">
              <a:cs typeface="Calibri" panose="020F0502020204030204"/>
            </a:endParaRPr>
          </a:p>
        </p:txBody>
      </p:sp>
      <p:sp>
        <p:nvSpPr>
          <p:cNvPr id="5" name="TextBox 4"/>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endParaRPr lang="en-US"/>
          </a:p>
        </p:txBody>
      </p:sp>
      <p:pic>
        <p:nvPicPr>
          <p:cNvPr id="7" name="Picture 8" descr="A screenshot of a video game&#10;&#10;Description automatically generated"/>
          <p:cNvPicPr>
            <a:picLocks noChangeAspect="1"/>
          </p:cNvPicPr>
          <p:nvPr/>
        </p:nvPicPr>
        <p:blipFill rotWithShape="1">
          <a:blip r:embed="rId2"/>
          <a:srcRect l="1268" t="10214" r="22233" b="5308"/>
          <a:stretch>
            <a:fillRect/>
          </a:stretch>
        </p:blipFill>
        <p:spPr>
          <a:xfrm>
            <a:off x="813758" y="2061919"/>
            <a:ext cx="6494078" cy="4528244"/>
          </a:xfrm>
          <a:prstGeom prst="rect">
            <a:avLst/>
          </a:prstGeom>
        </p:spPr>
      </p:pic>
      <p:pic>
        <p:nvPicPr>
          <p:cNvPr id="2" name="Picture 3" descr="A picture containing whiteboard&#10;&#10;Description automatically generated"/>
          <p:cNvPicPr>
            <a:picLocks noChangeAspect="1"/>
          </p:cNvPicPr>
          <p:nvPr/>
        </p:nvPicPr>
        <p:blipFill>
          <a:blip r:embed="rId3"/>
          <a:stretch>
            <a:fillRect/>
          </a:stretch>
        </p:blipFill>
        <p:spPr>
          <a:xfrm>
            <a:off x="10471390" y="5454950"/>
            <a:ext cx="1485900" cy="11239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The leaves </a:t>
            </a:r>
            <a:endParaRPr lang="en-GB" u="sng" dirty="0"/>
          </a:p>
        </p:txBody>
      </p:sp>
      <p:sp>
        <p:nvSpPr>
          <p:cNvPr id="3" name="Content Placeholder 2"/>
          <p:cNvSpPr>
            <a:spLocks noGrp="1"/>
          </p:cNvSpPr>
          <p:nvPr>
            <p:ph idx="1"/>
          </p:nvPr>
        </p:nvSpPr>
        <p:spPr>
          <a:xfrm>
            <a:off x="838200" y="1825625"/>
            <a:ext cx="4976674" cy="2462290"/>
          </a:xfrm>
          <a:solidFill>
            <a:schemeClr val="bg1"/>
          </a:solidFill>
        </p:spPr>
        <p:txBody>
          <a:bodyPr>
            <a:normAutofit lnSpcReduction="10000"/>
          </a:bodyPr>
          <a:lstStyle/>
          <a:p>
            <a:pPr marL="0" indent="0">
              <a:buNone/>
            </a:pPr>
            <a:r>
              <a:rPr lang="en-GB" dirty="0"/>
              <a:t>Leaves are connected to the stem. </a:t>
            </a:r>
            <a:endParaRPr lang="en-GB" dirty="0"/>
          </a:p>
          <a:p>
            <a:pPr marL="0" indent="0">
              <a:buNone/>
            </a:pPr>
            <a:r>
              <a:rPr lang="en-GB" dirty="0"/>
              <a:t>This is where the plants are able to make their own food. </a:t>
            </a:r>
            <a:endParaRPr lang="en-GB" dirty="0"/>
          </a:p>
          <a:p>
            <a:pPr marL="0" indent="0">
              <a:buNone/>
            </a:pPr>
            <a:r>
              <a:rPr lang="en-GB" dirty="0"/>
              <a:t>Leaves can come in lots of different shapes and sizes. </a:t>
            </a:r>
            <a:endParaRPr lang="en-GB" dirty="0"/>
          </a:p>
        </p:txBody>
      </p:sp>
      <p:pic>
        <p:nvPicPr>
          <p:cNvPr id="5" name="Picture 4"/>
          <p:cNvPicPr>
            <a:picLocks noChangeAspect="1"/>
          </p:cNvPicPr>
          <p:nvPr/>
        </p:nvPicPr>
        <p:blipFill>
          <a:blip r:embed="rId1"/>
          <a:stretch>
            <a:fillRect/>
          </a:stretch>
        </p:blipFill>
        <p:spPr>
          <a:xfrm>
            <a:off x="6871316" y="1450387"/>
            <a:ext cx="4008221" cy="3957226"/>
          </a:xfrm>
          <a:prstGeom prst="rect">
            <a:avLst/>
          </a:prstGeom>
        </p:spPr>
      </p:pic>
      <p:pic>
        <p:nvPicPr>
          <p:cNvPr id="6" name="Picture 5"/>
          <p:cNvPicPr>
            <a:picLocks noChangeAspect="1"/>
          </p:cNvPicPr>
          <p:nvPr/>
        </p:nvPicPr>
        <p:blipFill>
          <a:blip r:embed="rId2"/>
          <a:stretch>
            <a:fillRect/>
          </a:stretch>
        </p:blipFill>
        <p:spPr>
          <a:xfrm>
            <a:off x="236438" y="5671215"/>
            <a:ext cx="1438781" cy="10729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The flower </a:t>
            </a:r>
            <a:endParaRPr lang="en-GB" u="sng" dirty="0"/>
          </a:p>
        </p:txBody>
      </p:sp>
      <p:sp>
        <p:nvSpPr>
          <p:cNvPr id="3" name="Content Placeholder 2"/>
          <p:cNvSpPr>
            <a:spLocks noGrp="1"/>
          </p:cNvSpPr>
          <p:nvPr>
            <p:ph idx="1"/>
          </p:nvPr>
        </p:nvSpPr>
        <p:spPr>
          <a:xfrm>
            <a:off x="616257" y="2376041"/>
            <a:ext cx="4941163" cy="3092604"/>
          </a:xfrm>
          <a:solidFill>
            <a:schemeClr val="bg1"/>
          </a:solidFill>
        </p:spPr>
        <p:txBody>
          <a:bodyPr/>
          <a:lstStyle/>
          <a:p>
            <a:pPr marL="0" indent="0">
              <a:buNone/>
            </a:pPr>
            <a:r>
              <a:rPr lang="en-GB" dirty="0"/>
              <a:t>Some plants may even have flowers during some parts of the year. Flowers produce seeds which form new plants.</a:t>
            </a:r>
            <a:endParaRPr lang="en-GB" dirty="0"/>
          </a:p>
        </p:txBody>
      </p:sp>
      <p:pic>
        <p:nvPicPr>
          <p:cNvPr id="5" name="Picture 4"/>
          <p:cNvPicPr>
            <a:picLocks noChangeAspect="1"/>
          </p:cNvPicPr>
          <p:nvPr/>
        </p:nvPicPr>
        <p:blipFill>
          <a:blip r:embed="rId1"/>
          <a:stretch>
            <a:fillRect/>
          </a:stretch>
        </p:blipFill>
        <p:spPr>
          <a:xfrm>
            <a:off x="6031315" y="2565647"/>
            <a:ext cx="5322485" cy="2344707"/>
          </a:xfrm>
          <a:prstGeom prst="rect">
            <a:avLst/>
          </a:prstGeom>
        </p:spPr>
      </p:pic>
      <p:pic>
        <p:nvPicPr>
          <p:cNvPr id="6" name="Picture 5"/>
          <p:cNvPicPr>
            <a:picLocks noChangeAspect="1"/>
          </p:cNvPicPr>
          <p:nvPr/>
        </p:nvPicPr>
        <p:blipFill>
          <a:blip r:embed="rId2"/>
          <a:stretch>
            <a:fillRect/>
          </a:stretch>
        </p:blipFill>
        <p:spPr>
          <a:xfrm>
            <a:off x="118809" y="5617503"/>
            <a:ext cx="1438781" cy="107298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441" y="357803"/>
            <a:ext cx="10515600" cy="1325563"/>
          </a:xfrm>
        </p:spPr>
        <p:txBody>
          <a:bodyPr/>
          <a:lstStyle/>
          <a:p>
            <a:r>
              <a:rPr lang="en-GB" u="sng" dirty="0"/>
              <a:t>What do plants need to grow?</a:t>
            </a:r>
            <a:endParaRPr lang="en-GB" u="sng" dirty="0"/>
          </a:p>
        </p:txBody>
      </p:sp>
      <p:sp>
        <p:nvSpPr>
          <p:cNvPr id="5" name="Content Placeholder 4"/>
          <p:cNvSpPr>
            <a:spLocks noGrp="1"/>
          </p:cNvSpPr>
          <p:nvPr>
            <p:ph idx="1"/>
          </p:nvPr>
        </p:nvSpPr>
        <p:spPr>
          <a:xfrm>
            <a:off x="2054441" y="5575301"/>
            <a:ext cx="7577831" cy="535835"/>
          </a:xfrm>
        </p:spPr>
        <p:txBody>
          <a:bodyPr/>
          <a:lstStyle/>
          <a:p>
            <a:r>
              <a:rPr lang="en-GB" dirty="0">
                <a:hlinkClick r:id="rId1"/>
              </a:rPr>
              <a:t>https://www.bbc.co.uk/bitesize/clips/z9f87hv</a:t>
            </a:r>
            <a:r>
              <a:rPr lang="en-GB" dirty="0"/>
              <a:t> </a:t>
            </a:r>
            <a:endParaRPr lang="en-GB" dirty="0"/>
          </a:p>
        </p:txBody>
      </p:sp>
      <p:sp>
        <p:nvSpPr>
          <p:cNvPr id="6" name="Speech Bubble: Oval 5"/>
          <p:cNvSpPr/>
          <p:nvPr/>
        </p:nvSpPr>
        <p:spPr>
          <a:xfrm>
            <a:off x="3710866" y="2084033"/>
            <a:ext cx="3923930" cy="268993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Watch the clip below and write down the 5 things plants need to grow.</a:t>
            </a:r>
            <a:endParaRPr lang="en-GB" dirty="0">
              <a:solidFill>
                <a:sysClr val="windowText" lastClr="000000"/>
              </a:solidFill>
            </a:endParaRPr>
          </a:p>
        </p:txBody>
      </p:sp>
      <p:pic>
        <p:nvPicPr>
          <p:cNvPr id="7" name="Picture 6"/>
          <p:cNvPicPr>
            <a:picLocks noChangeAspect="1"/>
          </p:cNvPicPr>
          <p:nvPr/>
        </p:nvPicPr>
        <p:blipFill>
          <a:blip r:embed="rId2"/>
          <a:stretch>
            <a:fillRect/>
          </a:stretch>
        </p:blipFill>
        <p:spPr>
          <a:xfrm>
            <a:off x="313179" y="5843218"/>
            <a:ext cx="1249788" cy="9327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23" y="294105"/>
            <a:ext cx="5263719" cy="1072988"/>
          </a:xfrm>
        </p:spPr>
        <p:txBody>
          <a:bodyPr>
            <a:normAutofit fontScale="90000"/>
          </a:bodyPr>
          <a:lstStyle/>
          <a:p>
            <a:r>
              <a:rPr lang="en-GB" dirty="0"/>
              <a:t>Did you get all of them?</a:t>
            </a:r>
            <a:endParaRPr lang="en-GB" dirty="0"/>
          </a:p>
        </p:txBody>
      </p:sp>
      <p:sp>
        <p:nvSpPr>
          <p:cNvPr id="3" name="Content Placeholder 2"/>
          <p:cNvSpPr>
            <a:spLocks noGrp="1"/>
          </p:cNvSpPr>
          <p:nvPr>
            <p:ph idx="1"/>
          </p:nvPr>
        </p:nvSpPr>
        <p:spPr>
          <a:xfrm>
            <a:off x="260023" y="1257454"/>
            <a:ext cx="3849210" cy="2941684"/>
          </a:xfrm>
          <a:solidFill>
            <a:schemeClr val="bg1"/>
          </a:solidFill>
        </p:spPr>
        <p:txBody>
          <a:bodyPr/>
          <a:lstStyle/>
          <a:p>
            <a:pPr marL="514350" indent="-514350">
              <a:buFont typeface="+mj-lt"/>
              <a:buAutoNum type="arabicPeriod"/>
            </a:pPr>
            <a:r>
              <a:rPr lang="en-GB" dirty="0"/>
              <a:t>Water</a:t>
            </a:r>
            <a:endParaRPr lang="en-GB" dirty="0"/>
          </a:p>
          <a:p>
            <a:pPr marL="514350" indent="-514350">
              <a:buFont typeface="+mj-lt"/>
              <a:buAutoNum type="arabicPeriod"/>
            </a:pPr>
            <a:r>
              <a:rPr lang="en-GB" dirty="0"/>
              <a:t>Sunlight </a:t>
            </a:r>
            <a:endParaRPr lang="en-GB" dirty="0"/>
          </a:p>
          <a:p>
            <a:pPr marL="514350" indent="-514350">
              <a:buFont typeface="+mj-lt"/>
              <a:buAutoNum type="arabicPeriod"/>
            </a:pPr>
            <a:r>
              <a:rPr lang="en-GB" dirty="0"/>
              <a:t>Suitable temperature </a:t>
            </a:r>
            <a:endParaRPr lang="en-GB" dirty="0"/>
          </a:p>
          <a:p>
            <a:pPr marL="514350" indent="-514350">
              <a:buFont typeface="+mj-lt"/>
              <a:buAutoNum type="arabicPeriod"/>
            </a:pPr>
            <a:r>
              <a:rPr lang="en-GB" dirty="0"/>
              <a:t>Air </a:t>
            </a:r>
            <a:endParaRPr lang="en-GB" dirty="0"/>
          </a:p>
          <a:p>
            <a:pPr marL="514350" indent="-514350">
              <a:buFont typeface="+mj-lt"/>
              <a:buAutoNum type="arabicPeriod"/>
            </a:pPr>
            <a:r>
              <a:rPr lang="en-GB" dirty="0"/>
              <a:t>Time </a:t>
            </a:r>
            <a:endParaRPr lang="en-GB" dirty="0"/>
          </a:p>
        </p:txBody>
      </p:sp>
      <p:pic>
        <p:nvPicPr>
          <p:cNvPr id="4" name="Picture 3"/>
          <p:cNvPicPr>
            <a:picLocks noChangeAspect="1"/>
          </p:cNvPicPr>
          <p:nvPr/>
        </p:nvPicPr>
        <p:blipFill>
          <a:blip r:embed="rId1"/>
          <a:stretch>
            <a:fillRect/>
          </a:stretch>
        </p:blipFill>
        <p:spPr>
          <a:xfrm>
            <a:off x="260023" y="5573561"/>
            <a:ext cx="1444877" cy="1072989"/>
          </a:xfrm>
          <a:prstGeom prst="rect">
            <a:avLst/>
          </a:prstGeom>
        </p:spPr>
      </p:pic>
      <p:sp>
        <p:nvSpPr>
          <p:cNvPr id="6" name="Content Placeholder 2"/>
          <p:cNvSpPr txBox="1"/>
          <p:nvPr/>
        </p:nvSpPr>
        <p:spPr>
          <a:xfrm>
            <a:off x="5211192" y="1229742"/>
            <a:ext cx="6599418" cy="491360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GB" dirty="0"/>
              <a:t>Place the pot somewhere it will get sunlight and keep watering the plant until you can see the stem starting to grow.</a:t>
            </a:r>
            <a:endParaRPr lang="en-GB" dirty="0"/>
          </a:p>
          <a:p>
            <a:pPr marL="0" indent="0">
              <a:buNone/>
            </a:pPr>
            <a:endParaRPr lang="en-GB" dirty="0"/>
          </a:p>
          <a:p>
            <a:pPr marL="0" indent="0">
              <a:buNone/>
            </a:pPr>
            <a:r>
              <a:rPr lang="en-GB" dirty="0"/>
              <a:t>If you take care of your plant it will slowly grow to have strong roots, stem and have a flower at the top. </a:t>
            </a:r>
            <a:endParaRPr lang="en-GB" dirty="0"/>
          </a:p>
          <a:p>
            <a:pPr marL="0" indent="0">
              <a:buNone/>
            </a:pPr>
            <a:endParaRPr lang="en-GB" dirty="0"/>
          </a:p>
          <a:p>
            <a:pPr marL="0" indent="0">
              <a:buNone/>
            </a:pPr>
            <a:r>
              <a:rPr lang="en-GB" dirty="0"/>
              <a:t>If a plant does not get the right care the roots will grow weak and the flower will die. </a:t>
            </a:r>
            <a:endParaRPr lang="en-GB" dirty="0"/>
          </a:p>
          <a:p>
            <a:pPr marL="0" indent="0">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352582" y="630314"/>
            <a:ext cx="8202967" cy="8433078"/>
          </a:xfrm>
          <a:prstGeom prst="rect">
            <a:avLst/>
          </a:prstGeom>
          <a:noFill/>
        </p:spPr>
        <p:txBody>
          <a:bodyPr wrap="square" rtlCol="0">
            <a:spAutoFit/>
          </a:bodyPr>
          <a:lstStyle/>
          <a:p>
            <a:pPr algn="ctr"/>
            <a:r>
              <a:rPr lang="en-GB" sz="2800" u="sng" dirty="0"/>
              <a:t>The task </a:t>
            </a:r>
            <a:endParaRPr lang="en-GB" sz="2800" u="sng" dirty="0"/>
          </a:p>
          <a:p>
            <a:pPr algn="ctr"/>
            <a:endParaRPr lang="en-GB" sz="2800" u="sng" dirty="0"/>
          </a:p>
          <a:p>
            <a:r>
              <a:rPr lang="en-GB" sz="2400" dirty="0"/>
              <a:t>Draw a flower and see if you can label each part:</a:t>
            </a:r>
            <a:endParaRPr lang="en-GB" sz="2400" dirty="0"/>
          </a:p>
          <a:p>
            <a:pPr marL="342900" indent="-342900">
              <a:buFont typeface="Arial" panose="020B0604020202090204" pitchFamily="34" charset="0"/>
              <a:buChar char="•"/>
            </a:pPr>
            <a:r>
              <a:rPr lang="en-GB" sz="2400" dirty="0"/>
              <a:t>Roots</a:t>
            </a:r>
            <a:endParaRPr lang="en-GB" sz="2400" dirty="0"/>
          </a:p>
          <a:p>
            <a:pPr marL="342900" indent="-342900">
              <a:buFont typeface="Arial" panose="020B0604020202090204" pitchFamily="34" charset="0"/>
              <a:buChar char="•"/>
            </a:pPr>
            <a:r>
              <a:rPr lang="en-GB" sz="2400" dirty="0"/>
              <a:t>Stem</a:t>
            </a:r>
            <a:endParaRPr lang="en-GB" sz="2400" dirty="0"/>
          </a:p>
          <a:p>
            <a:pPr marL="342900" indent="-342900">
              <a:buFont typeface="Arial" panose="020B0604020202090204" pitchFamily="34" charset="0"/>
              <a:buChar char="•"/>
            </a:pPr>
            <a:r>
              <a:rPr lang="en-GB" sz="2400" dirty="0"/>
              <a:t>Leaves</a:t>
            </a:r>
            <a:endParaRPr lang="en-GB" sz="2400" dirty="0"/>
          </a:p>
          <a:p>
            <a:pPr marL="342900" indent="-342900">
              <a:buFont typeface="Arial" panose="020B0604020202090204" pitchFamily="34" charset="0"/>
              <a:buChar char="•"/>
            </a:pPr>
            <a:r>
              <a:rPr lang="en-GB" sz="2400" dirty="0"/>
              <a:t>Flower</a:t>
            </a:r>
            <a:endParaRPr lang="en-GB" sz="2400" dirty="0"/>
          </a:p>
          <a:p>
            <a:pPr marL="342900" indent="-342900">
              <a:buFont typeface="Arial" panose="020B0604020202090204" pitchFamily="34" charset="0"/>
              <a:buChar char="•"/>
            </a:pPr>
            <a:endParaRPr lang="en-GB" sz="2400" dirty="0"/>
          </a:p>
          <a:p>
            <a:r>
              <a:rPr lang="en-GB" sz="2400" dirty="0"/>
              <a:t>Write next to each label what the function of the part is.</a:t>
            </a:r>
            <a:endParaRPr lang="en-GB" sz="2400" dirty="0"/>
          </a:p>
          <a:p>
            <a:endParaRPr lang="en-GB" sz="2400" dirty="0"/>
          </a:p>
          <a:p>
            <a:endParaRPr lang="en-GB" sz="2400" dirty="0"/>
          </a:p>
          <a:p>
            <a:r>
              <a:rPr lang="en-GB" sz="2400" dirty="0"/>
              <a:t>Challenge- Write it down </a:t>
            </a:r>
            <a:endParaRPr lang="en-GB" sz="2400" dirty="0"/>
          </a:p>
          <a:p>
            <a:r>
              <a:rPr lang="en-GB" sz="2400" dirty="0"/>
              <a:t>Can you remember the 5 things a plant needs to grow? </a:t>
            </a:r>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dirty="0"/>
          </a:p>
          <a:p>
            <a:endParaRPr lang="en-GB" dirty="0"/>
          </a:p>
          <a:p>
            <a:r>
              <a:rPr lang="en-GB" dirty="0"/>
              <a:t> </a:t>
            </a:r>
            <a:endParaRPr lang="en-GB" dirty="0"/>
          </a:p>
        </p:txBody>
      </p:sp>
      <p:pic>
        <p:nvPicPr>
          <p:cNvPr id="5" name="Picture 4"/>
          <p:cNvPicPr>
            <a:picLocks noChangeAspect="1"/>
          </p:cNvPicPr>
          <p:nvPr/>
        </p:nvPicPr>
        <p:blipFill>
          <a:blip r:embed="rId1"/>
          <a:stretch>
            <a:fillRect/>
          </a:stretch>
        </p:blipFill>
        <p:spPr>
          <a:xfrm>
            <a:off x="124376" y="5881389"/>
            <a:ext cx="1164437" cy="865707"/>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7623</Words>
  <Application>WPS Presentation</Application>
  <PresentationFormat>Widescreen</PresentationFormat>
  <Paragraphs>334</Paragraphs>
  <Slides>47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47</vt:i4>
      </vt:variant>
    </vt:vector>
  </HeadingPairs>
  <TitlesOfParts>
    <vt:vector size="62" baseType="lpstr">
      <vt:lpstr>Arial</vt:lpstr>
      <vt:lpstr>SimSun</vt:lpstr>
      <vt:lpstr>Wingdings</vt:lpstr>
      <vt:lpstr>Twinkl</vt:lpstr>
      <vt:lpstr>苹方-简</vt:lpstr>
      <vt:lpstr>Calibri</vt:lpstr>
      <vt:lpstr>Helvetica Neue</vt:lpstr>
      <vt:lpstr>微软雅黑</vt:lpstr>
      <vt:lpstr>汉仪旗黑</vt:lpstr>
      <vt:lpstr>Arial Unicode MS</vt:lpstr>
      <vt:lpstr>Calibri Light</vt:lpstr>
      <vt:lpstr>Calibri</vt:lpstr>
      <vt:lpstr>宋体-简</vt:lpstr>
      <vt:lpstr>Calibri Light</vt:lpstr>
      <vt:lpstr>1_Office Theme</vt:lpstr>
      <vt:lpstr>PowerPoint 演示文稿</vt:lpstr>
      <vt:lpstr>PowerPoint 演示文稿</vt:lpstr>
      <vt:lpstr>The roots </vt:lpstr>
      <vt:lpstr>The stem </vt:lpstr>
      <vt:lpstr>The leaves </vt:lpstr>
      <vt:lpstr>The flower </vt:lpstr>
      <vt:lpstr>What do plants need to grow?</vt:lpstr>
      <vt:lpstr>Did you get all of them?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What can Reggie do to cross the road safely? </vt:lpstr>
      <vt:lpstr>Did you think of any these ideas?</vt:lpstr>
      <vt:lpstr>PowerPoint 演示文稿</vt:lpstr>
      <vt:lpstr>Here is a handy tip.  Signs in a triangle are a warning. Signs in a circle are an order.</vt:lpstr>
      <vt:lpstr>PowerPoint 演示文稿</vt:lpstr>
      <vt:lpstr>Question.  What could you do when you are out on your bike to help you keep safe?</vt:lpstr>
      <vt:lpstr>Write some ideas in the bubbles. </vt:lpstr>
      <vt:lpstr>Top tips to cycle safety.</vt:lpstr>
      <vt:lpstr>Stay safe when traveling in a vehicle. </vt:lpstr>
      <vt:lpstr>Road Safety top tips. </vt:lpstr>
      <vt:lpstr>Your Task  - Create a road safety information poster.</vt:lpstr>
      <vt:lpstr>PowerPoint 演示文稿</vt:lpstr>
      <vt:lpstr>PowerPoint 演示文稿</vt:lpstr>
      <vt:lpstr>PowerPoint 演示文稿</vt:lpstr>
      <vt:lpstr>From a Seed to a Plant</vt:lpstr>
      <vt:lpstr>From a Seed to a Plant</vt:lpstr>
      <vt:lpstr>Growing seedling</vt:lpstr>
      <vt:lpstr>Turning into a young plant</vt:lpstr>
      <vt:lpstr>Mature plant</vt:lpstr>
      <vt:lpstr>Seed dispersal</vt:lpstr>
      <vt:lpstr>Lack of water</vt:lpstr>
      <vt:lpstr>The task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lizziejackson</cp:lastModifiedBy>
  <cp:revision>52</cp:revision>
  <dcterms:created xsi:type="dcterms:W3CDTF">2021-06-21T16:36:18Z</dcterms:created>
  <dcterms:modified xsi:type="dcterms:W3CDTF">2021-06-21T16:36:18Z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1033-3.1.2.5330</vt:lpwstr>
  </property>
</Properties>
</file>