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9" r:id="rId2"/>
    <p:sldId id="257" r:id="rId3"/>
    <p:sldId id="436" r:id="rId4"/>
    <p:sldId id="311" r:id="rId5"/>
    <p:sldId id="354" r:id="rId6"/>
    <p:sldId id="437" r:id="rId7"/>
    <p:sldId id="404" r:id="rId8"/>
    <p:sldId id="438" r:id="rId9"/>
    <p:sldId id="440" r:id="rId10"/>
    <p:sldId id="441" r:id="rId11"/>
    <p:sldId id="442" r:id="rId12"/>
    <p:sldId id="443" r:id="rId13"/>
    <p:sldId id="444" r:id="rId14"/>
    <p:sldId id="445" r:id="rId15"/>
    <p:sldId id="446" r:id="rId16"/>
    <p:sldId id="447" r:id="rId17"/>
    <p:sldId id="448" r:id="rId18"/>
    <p:sldId id="449" r:id="rId19"/>
    <p:sldId id="303" r:id="rId20"/>
    <p:sldId id="305" r:id="rId21"/>
    <p:sldId id="411" r:id="rId22"/>
    <p:sldId id="359" r:id="rId23"/>
    <p:sldId id="294" r:id="rId24"/>
    <p:sldId id="450" r:id="rId25"/>
    <p:sldId id="451" r:id="rId26"/>
    <p:sldId id="355" r:id="rId27"/>
    <p:sldId id="456" r:id="rId28"/>
    <p:sldId id="369" r:id="rId29"/>
    <p:sldId id="457" r:id="rId30"/>
    <p:sldId id="455" r:id="rId31"/>
    <p:sldId id="458" r:id="rId32"/>
    <p:sldId id="459" r:id="rId33"/>
    <p:sldId id="492" r:id="rId34"/>
    <p:sldId id="452" r:id="rId35"/>
    <p:sldId id="453" r:id="rId36"/>
    <p:sldId id="454" r:id="rId37"/>
    <p:sldId id="269" r:id="rId38"/>
    <p:sldId id="324" r:id="rId39"/>
    <p:sldId id="325" r:id="rId40"/>
    <p:sldId id="360" r:id="rId41"/>
    <p:sldId id="478" r:id="rId42"/>
    <p:sldId id="484" r:id="rId43"/>
    <p:sldId id="479" r:id="rId44"/>
    <p:sldId id="485" r:id="rId45"/>
    <p:sldId id="486" r:id="rId46"/>
    <p:sldId id="487" r:id="rId47"/>
    <p:sldId id="488" r:id="rId48"/>
    <p:sldId id="489" r:id="rId49"/>
    <p:sldId id="493" r:id="rId50"/>
    <p:sldId id="495" r:id="rId51"/>
    <p:sldId id="494" r:id="rId52"/>
    <p:sldId id="480" r:id="rId53"/>
    <p:sldId id="481" r:id="rId54"/>
    <p:sldId id="482" r:id="rId55"/>
    <p:sldId id="353" r:id="rId56"/>
    <p:sldId id="460" r:id="rId57"/>
    <p:sldId id="461" r:id="rId58"/>
    <p:sldId id="462" r:id="rId59"/>
    <p:sldId id="463" r:id="rId60"/>
    <p:sldId id="464" r:id="rId61"/>
    <p:sldId id="465" r:id="rId62"/>
    <p:sldId id="466" r:id="rId63"/>
    <p:sldId id="467" r:id="rId64"/>
    <p:sldId id="468" r:id="rId65"/>
    <p:sldId id="469" r:id="rId66"/>
    <p:sldId id="470" r:id="rId67"/>
    <p:sldId id="471" r:id="rId68"/>
    <p:sldId id="472" r:id="rId69"/>
    <p:sldId id="473" r:id="rId70"/>
    <p:sldId id="474" r:id="rId71"/>
    <p:sldId id="475" r:id="rId72"/>
    <p:sldId id="476" r:id="rId73"/>
    <p:sldId id="497" r:id="rId74"/>
    <p:sldId id="282" r:id="rId75"/>
    <p:sldId id="499" r:id="rId76"/>
    <p:sldId id="498" r:id="rId77"/>
    <p:sldId id="505" r:id="rId78"/>
    <p:sldId id="501" r:id="rId79"/>
    <p:sldId id="500" r:id="rId80"/>
    <p:sldId id="502" r:id="rId81"/>
    <p:sldId id="503" r:id="rId82"/>
    <p:sldId id="504" r:id="rId83"/>
    <p:sldId id="287" r:id="rId84"/>
    <p:sldId id="340" r:id="rId85"/>
    <p:sldId id="49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50FE8E-A8D3-4FF2-8E34-ADF11409366E}">
          <p14:sldIdLst>
            <p14:sldId id="439"/>
            <p14:sldId id="257"/>
            <p14:sldId id="436"/>
            <p14:sldId id="311"/>
            <p14:sldId id="354"/>
            <p14:sldId id="437"/>
            <p14:sldId id="404"/>
            <p14:sldId id="438"/>
            <p14:sldId id="440"/>
            <p14:sldId id="441"/>
            <p14:sldId id="442"/>
            <p14:sldId id="443"/>
            <p14:sldId id="444"/>
            <p14:sldId id="445"/>
            <p14:sldId id="446"/>
            <p14:sldId id="447"/>
            <p14:sldId id="448"/>
            <p14:sldId id="449"/>
            <p14:sldId id="303"/>
            <p14:sldId id="305"/>
            <p14:sldId id="411"/>
            <p14:sldId id="359"/>
            <p14:sldId id="294"/>
            <p14:sldId id="450"/>
            <p14:sldId id="451"/>
            <p14:sldId id="355"/>
            <p14:sldId id="456"/>
            <p14:sldId id="369"/>
            <p14:sldId id="457"/>
            <p14:sldId id="455"/>
            <p14:sldId id="458"/>
            <p14:sldId id="459"/>
            <p14:sldId id="492"/>
            <p14:sldId id="452"/>
            <p14:sldId id="453"/>
            <p14:sldId id="454"/>
            <p14:sldId id="269"/>
            <p14:sldId id="324"/>
            <p14:sldId id="325"/>
            <p14:sldId id="360"/>
            <p14:sldId id="478"/>
            <p14:sldId id="484"/>
            <p14:sldId id="479"/>
            <p14:sldId id="485"/>
          </p14:sldIdLst>
        </p14:section>
        <p14:section name="Untitled Section" id="{0716AEFF-6DC2-4F6D-8E9C-B5E6AC159ECE}">
          <p14:sldIdLst>
            <p14:sldId id="486"/>
            <p14:sldId id="487"/>
            <p14:sldId id="488"/>
            <p14:sldId id="489"/>
            <p14:sldId id="493"/>
            <p14:sldId id="495"/>
            <p14:sldId id="494"/>
            <p14:sldId id="480"/>
            <p14:sldId id="481"/>
            <p14:sldId id="482"/>
            <p14:sldId id="353"/>
            <p14:sldId id="460"/>
            <p14:sldId id="461"/>
            <p14:sldId id="462"/>
            <p14:sldId id="463"/>
            <p14:sldId id="464"/>
            <p14:sldId id="465"/>
            <p14:sldId id="466"/>
            <p14:sldId id="467"/>
            <p14:sldId id="468"/>
            <p14:sldId id="469"/>
            <p14:sldId id="470"/>
            <p14:sldId id="471"/>
            <p14:sldId id="472"/>
            <p14:sldId id="473"/>
            <p14:sldId id="474"/>
            <p14:sldId id="475"/>
            <p14:sldId id="476"/>
            <p14:sldId id="497"/>
            <p14:sldId id="282"/>
            <p14:sldId id="499"/>
            <p14:sldId id="498"/>
            <p14:sldId id="505"/>
            <p14:sldId id="501"/>
            <p14:sldId id="500"/>
            <p14:sldId id="502"/>
            <p14:sldId id="503"/>
            <p14:sldId id="504"/>
            <p14:sldId id="287"/>
            <p14:sldId id="340"/>
            <p14:sldId id="4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28EE9-5EA4-DBDA-578E-9E90BA246BE5}" v="16" dt="2021-01-10T14:54:12.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82" autoAdjust="0"/>
    <p:restoredTop sz="94660"/>
  </p:normalViewPr>
  <p:slideViewPr>
    <p:cSldViewPr snapToGrid="0">
      <p:cViewPr varScale="1">
        <p:scale>
          <a:sx n="70" d="100"/>
          <a:sy n="70" d="100"/>
        </p:scale>
        <p:origin x="52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Stanners [ Wheatley Hill Primary School ]" userId="S::j.stanners300@whprimary.com::95d13023-5fe8-4aa6-af64-49ca2f97d09d" providerId="AD" clId="Web-{CE228EE9-5EA4-DBDA-578E-9E90BA246BE5}"/>
    <pc:docChg chg="addSld modSld">
      <pc:chgData name="J. Stanners [ Wheatley Hill Primary School ]" userId="S::j.stanners300@whprimary.com::95d13023-5fe8-4aa6-af64-49ca2f97d09d" providerId="AD" clId="Web-{CE228EE9-5EA4-DBDA-578E-9E90BA246BE5}" dt="2021-01-10T14:54:12.337" v="15"/>
      <pc:docMkLst>
        <pc:docMk/>
      </pc:docMkLst>
      <pc:sldChg chg="modSp">
        <pc:chgData name="J. Stanners [ Wheatley Hill Primary School ]" userId="S::j.stanners300@whprimary.com::95d13023-5fe8-4aa6-af64-49ca2f97d09d" providerId="AD" clId="Web-{CE228EE9-5EA4-DBDA-578E-9E90BA246BE5}" dt="2021-01-10T14:53:27.319" v="10" actId="20577"/>
        <pc:sldMkLst>
          <pc:docMk/>
          <pc:sldMk cId="3662955995" sldId="353"/>
        </pc:sldMkLst>
        <pc:spChg chg="mod">
          <ac:chgData name="J. Stanners [ Wheatley Hill Primary School ]" userId="S::j.stanners300@whprimary.com::95d13023-5fe8-4aa6-af64-49ca2f97d09d" providerId="AD" clId="Web-{CE228EE9-5EA4-DBDA-578E-9E90BA246BE5}" dt="2021-01-10T14:53:27.319" v="10" actId="20577"/>
          <ac:spMkLst>
            <pc:docMk/>
            <pc:sldMk cId="3662955995" sldId="353"/>
            <ac:spMk id="6" creationId="{E177A30C-55FB-45AF-A863-F51AE27C48E5}"/>
          </ac:spMkLst>
        </pc:spChg>
      </pc:sldChg>
      <pc:sldChg chg="add replId">
        <pc:chgData name="J. Stanners [ Wheatley Hill Primary School ]" userId="S::j.stanners300@whprimary.com::95d13023-5fe8-4aa6-af64-49ca2f97d09d" providerId="AD" clId="Web-{CE228EE9-5EA4-DBDA-578E-9E90BA246BE5}" dt="2021-01-10T14:53:41.085" v="12"/>
        <pc:sldMkLst>
          <pc:docMk/>
          <pc:sldMk cId="4277895194" sldId="359"/>
        </pc:sldMkLst>
      </pc:sldChg>
      <pc:sldChg chg="add replId">
        <pc:chgData name="J. Stanners [ Wheatley Hill Primary School ]" userId="S::j.stanners300@whprimary.com::95d13023-5fe8-4aa6-af64-49ca2f97d09d" providerId="AD" clId="Web-{CE228EE9-5EA4-DBDA-578E-9E90BA246BE5}" dt="2021-01-10T14:53:50.633" v="13"/>
        <pc:sldMkLst>
          <pc:docMk/>
          <pc:sldMk cId="2673561320" sldId="360"/>
        </pc:sldMkLst>
      </pc:sldChg>
      <pc:sldChg chg="add replId">
        <pc:chgData name="J. Stanners [ Wheatley Hill Primary School ]" userId="S::j.stanners300@whprimary.com::95d13023-5fe8-4aa6-af64-49ca2f97d09d" providerId="AD" clId="Web-{CE228EE9-5EA4-DBDA-578E-9E90BA246BE5}" dt="2021-01-10T14:54:02.524" v="14"/>
        <pc:sldMkLst>
          <pc:docMk/>
          <pc:sldMk cId="2129961394" sldId="361"/>
        </pc:sldMkLst>
      </pc:sldChg>
      <pc:sldChg chg="add replId">
        <pc:chgData name="J. Stanners [ Wheatley Hill Primary School ]" userId="S::j.stanners300@whprimary.com::95d13023-5fe8-4aa6-af64-49ca2f97d09d" providerId="AD" clId="Web-{CE228EE9-5EA4-DBDA-578E-9E90BA246BE5}" dt="2021-01-10T14:54:12.337" v="15"/>
        <pc:sldMkLst>
          <pc:docMk/>
          <pc:sldMk cId="2597608897" sldId="36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727A-AC5A-4337-A144-CC643A89E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726EF0-A477-42C4-AFF5-E9A57E7C1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522D24-609E-4DE8-9D87-B430996BBB69}"/>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38DF1F07-5932-456E-8C24-FE5E5A43F0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2859B4-3008-4CC5-9450-536D4C1CFE30}"/>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86957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9DC-4BCD-42FF-BA4F-9491DF5585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85186-84F9-4099-8C84-F46D6A900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91FD3-950D-4313-BC13-966EAF2B7D53}"/>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4C5BE33A-D07B-4FD7-A666-5B1AF7E7A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424AA6-C74F-4CCA-9CC0-25122ADCEC8D}"/>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76178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199B8-5C8A-4577-BBD1-40A66ED743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57724D-20B6-4E1A-B7B6-D7203EEB8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C7087-7DE4-4BBD-B5FE-9AC2EA0D52FA}"/>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90EC1DA2-6E5E-485D-8E68-4069B2BB60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07B73-078B-4247-B7EF-E8D37795B5A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89661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0E65-328A-47B9-8FC1-CDDF392C9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37A0-9658-4506-93A4-1B321EB61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21CA6-CE3E-4F55-AE92-49C2DF2492EF}"/>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CAC4EE0B-8E7A-4915-96D9-D6D792D308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C3238-DDF4-48A6-8A0D-9C3B3F67395A}"/>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85174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5CE7-26A0-4089-96AD-098D850B8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2C9C76-531D-48B1-8F8B-13D944063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306ED-5D61-4F23-B1D4-F3CA13F16597}"/>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6AF74D7C-7BAF-46B1-865D-ED45BDEE48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742DA-7D3C-45CF-B459-FAC43E12D724}"/>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56727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0789-77BA-44E5-9646-D09A1E9726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432956-ECAC-4DDD-A789-68AD35663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9C45EF-D86F-4BAF-B171-6EE50699B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D5BE65-1BEF-465B-A8A3-FE4670055F5B}"/>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6" name="Footer Placeholder 5">
            <a:extLst>
              <a:ext uri="{FF2B5EF4-FFF2-40B4-BE49-F238E27FC236}">
                <a16:creationId xmlns:a16="http://schemas.microsoft.com/office/drawing/2014/main" id="{BA79A087-FC7B-492E-9383-AB76A53042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F4CFD-5D3E-441F-BF46-3120B575516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99642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C067-FA36-4587-9951-9E9C41ED25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AADD8-ABB2-4672-A7B9-A145AA2D6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BFD2B-E9CF-4932-88DC-5D11616CC9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3BD8D5-1893-4903-81D5-28F26CC15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5D84A-5233-44C0-9082-6EEB8E446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ED6B76-F538-48C7-8268-5BBCC8AF24FA}"/>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8" name="Footer Placeholder 7">
            <a:extLst>
              <a:ext uri="{FF2B5EF4-FFF2-40B4-BE49-F238E27FC236}">
                <a16:creationId xmlns:a16="http://schemas.microsoft.com/office/drawing/2014/main" id="{8488C1BB-79FC-465C-B6CB-84EDC79B26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870F9F-E399-4FEF-8ADB-B924E24284F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99072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8AFB-B792-4CAE-89C6-CF88706C34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773AEB-430B-43C2-8CDA-FEA095F6C679}"/>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4" name="Footer Placeholder 3">
            <a:extLst>
              <a:ext uri="{FF2B5EF4-FFF2-40B4-BE49-F238E27FC236}">
                <a16:creationId xmlns:a16="http://schemas.microsoft.com/office/drawing/2014/main" id="{257FF9A1-09F2-41C6-9F80-01ED2EB2E7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BFFF6B-7ABA-4E56-A6EA-091F4D62EBD0}"/>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43337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A4242-2B2F-4109-B918-913F8DE5DECC}"/>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3" name="Footer Placeholder 2">
            <a:extLst>
              <a:ext uri="{FF2B5EF4-FFF2-40B4-BE49-F238E27FC236}">
                <a16:creationId xmlns:a16="http://schemas.microsoft.com/office/drawing/2014/main" id="{8A86AA75-9A2E-407A-968A-F629BFCE30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1ABB01-B743-468F-822E-4BE16B1886D4}"/>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21071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F3B3-E7F3-4405-845E-2FC3558FC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565FD3-E700-4387-8A18-1E6512A75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77DDE-006B-4946-88E7-5DEB9B653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443D-2F45-4438-A616-0E4EAD1E7971}"/>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6" name="Footer Placeholder 5">
            <a:extLst>
              <a:ext uri="{FF2B5EF4-FFF2-40B4-BE49-F238E27FC236}">
                <a16:creationId xmlns:a16="http://schemas.microsoft.com/office/drawing/2014/main" id="{F1643C37-67A3-4C06-8D2E-1C97DC6161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8FD211-7805-4C4A-8F99-FA6082DD409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28197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CF8B-7314-41B4-82E2-7516C632E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D28645-0261-4476-ACEF-8FFC7D451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F13399-A961-4356-9003-873E99C52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182AA-1B90-4525-BE34-0E1521B8852C}"/>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6" name="Footer Placeholder 5">
            <a:extLst>
              <a:ext uri="{FF2B5EF4-FFF2-40B4-BE49-F238E27FC236}">
                <a16:creationId xmlns:a16="http://schemas.microsoft.com/office/drawing/2014/main" id="{7F596368-D3AA-4019-A0EC-F3BD623761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5A4136-F43D-4DD6-8743-61BEF59AC76F}"/>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26315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C3E0C-B04B-4823-9694-790B67BE9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0925F6-B705-4B10-9D64-49BB31B7D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930EC-E575-44FE-B8B2-4C0941FE3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4339BC33-23DF-4C4B-B576-E41920159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B5CB1A-890F-4688-AB63-F7DD4855B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B5C83-DD3F-4F3D-85A4-1F4D4545DBDF}" type="slidenum">
              <a:rPr lang="en-GB" smtClean="0"/>
              <a:t>‹#›</a:t>
            </a:fld>
            <a:endParaRPr lang="en-GB"/>
          </a:p>
        </p:txBody>
      </p:sp>
    </p:spTree>
    <p:extLst>
      <p:ext uri="{BB962C8B-B14F-4D97-AF65-F5344CB8AC3E}">
        <p14:creationId xmlns:p14="http://schemas.microsoft.com/office/powerpoint/2010/main" val="505552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pioneerspupils@gmail.com"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hyperlink" Target="https://classroom.thenational.academy/lessons/grams-and-interpreting-scales-75j3gt?step=2&amp;activity=vide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mailto:pioneerspupils@gmail.co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65.jpeg"/><Relationship Id="rId10" Type="http://schemas.openxmlformats.org/officeDocument/2006/relationships/image" Target="../media/image69.png"/><Relationship Id="rId4" Type="http://schemas.openxmlformats.org/officeDocument/2006/relationships/image" Target="../media/image59.png"/><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hyperlink" Target="https://classroom.thenational.academy/lessons/kilograms-70rked?step=1&amp;activity=video"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mailto:pioneerspupils@gmail.com" TargetMode="Externa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hyperlink" Target="https://classroom.thenational.academy/lessons/applying-addition-and-subtraction-of-measurements-6hh66t?activity=video&amp;step=2&amp;view=1" TargetMode="External"/><Relationship Id="rId4" Type="http://schemas.openxmlformats.org/officeDocument/2006/relationships/hyperlink" Target="https://classroom.thenational.academy/lessons/applying-addition-and-subtraction-of-measurements-6hh66t?step=2&amp;activity=video"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publicdomainpictures.net/view-image.php?image=153487&amp;picture=scales-1" TargetMode="External"/><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s://freesvg.org/red-digital-scale-with-platter" TargetMode="External"/><Relationship Id="rId5" Type="http://schemas.openxmlformats.org/officeDocument/2006/relationships/image" Target="../media/image80.png"/><Relationship Id="rId4" Type="http://schemas.openxmlformats.org/officeDocument/2006/relationships/hyperlink" Target="http://weelookang.blogspot.com/2014/11/ejss-mass-scale-model.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hyperlink" Target="https://commons.wikimedia.org/wiki/File:Shiny_red_apple.svg" TargetMode="External"/><Relationship Id="rId7" Type="http://schemas.openxmlformats.org/officeDocument/2006/relationships/hyperlink" Target="http://www.undercoverwaitress.com/2011/08/please-bring-water.html"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hyperlink" Target="http://sa-jin-gi.deviantart.com/art/Flour-Clipart-402926236" TargetMode="External"/><Relationship Id="rId10" Type="http://schemas.openxmlformats.org/officeDocument/2006/relationships/image" Target="../media/image7.jpeg"/><Relationship Id="rId4" Type="http://schemas.openxmlformats.org/officeDocument/2006/relationships/image" Target="../media/image83.jpg"/><Relationship Id="rId9" Type="http://schemas.openxmlformats.org/officeDocument/2006/relationships/hyperlink" Target="http://www.psdcovers.com/can009/"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hyperlink" Target="mailto:pioneerspupils@gmail.com" TargetMode="External"/><Relationship Id="rId7" Type="http://schemas.openxmlformats.org/officeDocument/2006/relationships/hyperlink" Target="http://sa-jin-gi.deviantart.com/art/Flour-Clipart-402926236"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www.psdcovers.com/can009/"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www.pngall.com/backpack-png" TargetMode="External"/><Relationship Id="rId7" Type="http://schemas.openxmlformats.org/officeDocument/2006/relationships/hyperlink" Target="https://pixabay.com/en/bread-loaf-white-bread-25205/" TargetMode="Externa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hyperlink" Target="https://pixabay.com/en/pounds-sterling-money-currency-2552333/" TargetMode="External"/><Relationship Id="rId10" Type="http://schemas.openxmlformats.org/officeDocument/2006/relationships/image" Target="../media/image19.jpeg"/><Relationship Id="rId4" Type="http://schemas.openxmlformats.org/officeDocument/2006/relationships/image" Target="../media/image92.jpg"/><Relationship Id="rId9" Type="http://schemas.openxmlformats.org/officeDocument/2006/relationships/hyperlink" Target="https://freesvg.org/metallic-spoon"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00.jpeg"/><Relationship Id="rId7" Type="http://schemas.openxmlformats.org/officeDocument/2006/relationships/image" Target="../media/image18.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mailto:pioneerspupils@gmail.com" TargetMode="Externa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mailto:pioneerspupils@gmail.co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3F8D53-C7E1-4A1C-B569-40E0E3D72D8A}"/>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A picture containing logo&#10;&#10;Description automatically generated">
            <a:extLst>
              <a:ext uri="{FF2B5EF4-FFF2-40B4-BE49-F238E27FC236}">
                <a16:creationId xmlns:a16="http://schemas.microsoft.com/office/drawing/2014/main" id="{4BAA8246-C39B-48C9-B4DA-CF6D37470B3B}"/>
              </a:ext>
            </a:extLst>
          </p:cNvPr>
          <p:cNvPicPr>
            <a:picLocks noChangeAspect="1"/>
          </p:cNvPicPr>
          <p:nvPr/>
        </p:nvPicPr>
        <p:blipFill>
          <a:blip r:embed="rId2"/>
          <a:stretch>
            <a:fillRect/>
          </a:stretch>
        </p:blipFill>
        <p:spPr>
          <a:xfrm>
            <a:off x="2610929" y="-4300"/>
            <a:ext cx="6984520" cy="7053508"/>
          </a:xfrm>
          <a:prstGeom prst="rect">
            <a:avLst/>
          </a:prstGeom>
        </p:spPr>
      </p:pic>
      <p:sp>
        <p:nvSpPr>
          <p:cNvPr id="7" name="TextBox 1">
            <a:extLst>
              <a:ext uri="{FF2B5EF4-FFF2-40B4-BE49-F238E27FC236}">
                <a16:creationId xmlns:a16="http://schemas.microsoft.com/office/drawing/2014/main" id="{07AF3E8B-5F33-426C-9234-5D59F200CEA3}"/>
              </a:ext>
            </a:extLst>
          </p:cNvPr>
          <p:cNvSpPr txBox="1"/>
          <p:nvPr/>
        </p:nvSpPr>
        <p:spPr>
          <a:xfrm>
            <a:off x="359625" y="279984"/>
            <a:ext cx="7426334"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dirty="0"/>
              <a:t>Subject: Maths</a:t>
            </a:r>
          </a:p>
        </p:txBody>
      </p:sp>
      <p:pic>
        <p:nvPicPr>
          <p:cNvPr id="8" name="Picture 8">
            <a:extLst>
              <a:ext uri="{FF2B5EF4-FFF2-40B4-BE49-F238E27FC236}">
                <a16:creationId xmlns:a16="http://schemas.microsoft.com/office/drawing/2014/main" id="{9385CDBE-A39A-4434-A3A7-F5C310FD623D}"/>
              </a:ext>
            </a:extLst>
          </p:cNvPr>
          <p:cNvPicPr>
            <a:picLocks noChangeAspect="1"/>
          </p:cNvPicPr>
          <p:nvPr/>
        </p:nvPicPr>
        <p:blipFill>
          <a:blip r:embed="rId3"/>
          <a:stretch>
            <a:fillRect/>
          </a:stretch>
        </p:blipFill>
        <p:spPr>
          <a:xfrm>
            <a:off x="279819" y="5994819"/>
            <a:ext cx="590550" cy="590550"/>
          </a:xfrm>
          <a:prstGeom prst="rect">
            <a:avLst/>
          </a:prstGeom>
        </p:spPr>
      </p:pic>
      <p:sp>
        <p:nvSpPr>
          <p:cNvPr id="12" name="TextBox 1">
            <a:extLst>
              <a:ext uri="{FF2B5EF4-FFF2-40B4-BE49-F238E27FC236}">
                <a16:creationId xmlns:a16="http://schemas.microsoft.com/office/drawing/2014/main" id="{41045539-C75F-4807-A652-DE16C916F923}"/>
              </a:ext>
            </a:extLst>
          </p:cNvPr>
          <p:cNvSpPr txBox="1"/>
          <p:nvPr/>
        </p:nvSpPr>
        <p:spPr>
          <a:xfrm>
            <a:off x="963474" y="6145945"/>
            <a:ext cx="7426334"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Pack: A</a:t>
            </a:r>
          </a:p>
        </p:txBody>
      </p:sp>
    </p:spTree>
    <p:extLst>
      <p:ext uri="{BB962C8B-B14F-4D97-AF65-F5344CB8AC3E}">
        <p14:creationId xmlns:p14="http://schemas.microsoft.com/office/powerpoint/2010/main" val="3800699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69743" y="112851"/>
            <a:ext cx="56786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Grams or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1" y="1362909"/>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Would be measure these objects in grams (g) or kilograms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910786" y="2425965"/>
            <a:ext cx="7912819"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Circle the correct measurement below…</a:t>
            </a:r>
            <a:endParaRPr lang="en-US" sz="2400" dirty="0">
              <a:ln w="0"/>
              <a:solidFill>
                <a:schemeClr val="accent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691438"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784" y="3377808"/>
            <a:ext cx="1555172" cy="1494205"/>
          </a:xfrm>
          <a:prstGeom prst="rect">
            <a:avLst/>
          </a:prstGeom>
        </p:spPr>
      </p:pic>
      <p:pic>
        <p:nvPicPr>
          <p:cNvPr id="11" name="Picture 10"/>
          <p:cNvPicPr>
            <a:picLocks noChangeAspect="1"/>
          </p:cNvPicPr>
          <p:nvPr/>
        </p:nvPicPr>
        <p:blipFill>
          <a:blip r:embed="rId3"/>
          <a:stretch>
            <a:fillRect/>
          </a:stretch>
        </p:blipFill>
        <p:spPr>
          <a:xfrm>
            <a:off x="6671454" y="2847653"/>
            <a:ext cx="1357849" cy="1908720"/>
          </a:xfrm>
          <a:prstGeom prst="rect">
            <a:avLst/>
          </a:prstGeom>
        </p:spPr>
      </p:pic>
      <p:sp>
        <p:nvSpPr>
          <p:cNvPr id="12" name="Rectangle 11">
            <a:extLst>
              <a:ext uri="{FF2B5EF4-FFF2-40B4-BE49-F238E27FC236}">
                <a16:creationId xmlns:a16="http://schemas.microsoft.com/office/drawing/2014/main" id="{860DFC27-56B5-4DC8-81FE-DC18ABC72E64}"/>
              </a:ext>
            </a:extLst>
          </p:cNvPr>
          <p:cNvSpPr/>
          <p:nvPr/>
        </p:nvSpPr>
        <p:spPr>
          <a:xfrm>
            <a:off x="8029303" y="2777642"/>
            <a:ext cx="3289863" cy="2031325"/>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know roughly how much 1kg feels like because I’ve held a bag of flour.</a:t>
            </a:r>
          </a:p>
          <a:p>
            <a:pPr algn="ctr"/>
            <a:r>
              <a:rPr lang="en-US" dirty="0" smtClean="0">
                <a:ln w="0"/>
                <a:effectLst>
                  <a:outerShdw blurRad="38100" dist="19050" dir="2700000" algn="tl" rotWithShape="0">
                    <a:schemeClr val="dk1">
                      <a:alpha val="40000"/>
                    </a:schemeClr>
                  </a:outerShdw>
                </a:effectLst>
              </a:rPr>
              <a:t>I know that a </a:t>
            </a:r>
            <a:r>
              <a:rPr lang="en-US" dirty="0" smtClean="0">
                <a:ln w="0"/>
                <a:solidFill>
                  <a:schemeClr val="accent1"/>
                </a:solidFill>
                <a:effectLst>
                  <a:outerShdw blurRad="38100" dist="19050" dir="2700000" algn="tl" rotWithShape="0">
                    <a:schemeClr val="dk1">
                      <a:alpha val="40000"/>
                    </a:schemeClr>
                  </a:outerShdw>
                </a:effectLst>
              </a:rPr>
              <a:t>letter</a:t>
            </a:r>
            <a:r>
              <a:rPr lang="en-US" dirty="0" smtClean="0">
                <a:ln w="0"/>
                <a:effectLst>
                  <a:outerShdw blurRad="38100" dist="19050" dir="2700000" algn="tl" rotWithShape="0">
                    <a:schemeClr val="dk1">
                      <a:alpha val="40000"/>
                    </a:schemeClr>
                  </a:outerShdw>
                </a:effectLst>
              </a:rPr>
              <a:t> weighs a lot </a:t>
            </a:r>
            <a:r>
              <a:rPr lang="en-US" dirty="0" smtClean="0">
                <a:ln w="0"/>
                <a:solidFill>
                  <a:schemeClr val="accent1"/>
                </a:solidFill>
                <a:effectLst>
                  <a:outerShdw blurRad="38100" dist="19050" dir="2700000" algn="tl" rotWithShape="0">
                    <a:schemeClr val="dk1">
                      <a:alpha val="40000"/>
                    </a:schemeClr>
                  </a:outerShdw>
                </a:effectLst>
              </a:rPr>
              <a:t>less</a:t>
            </a:r>
            <a:r>
              <a:rPr lang="en-US" dirty="0" smtClean="0">
                <a:ln w="0"/>
                <a:effectLst>
                  <a:outerShdw blurRad="38100" dist="19050" dir="2700000" algn="tl" rotWithShape="0">
                    <a:schemeClr val="dk1">
                      <a:alpha val="40000"/>
                    </a:schemeClr>
                  </a:outerShdw>
                </a:effectLst>
              </a:rPr>
              <a:t> than a bag of flour so the letter would be measured in grams rather than kilograms.</a:t>
            </a:r>
            <a:endParaRPr lang="en-US" dirty="0">
              <a:ln w="0"/>
              <a:effectLst>
                <a:outerShdw blurRad="38100" dist="19050" dir="2700000" algn="tl" rotWithShape="0">
                  <a:schemeClr val="dk1">
                    <a:alpha val="40000"/>
                  </a:schemeClr>
                </a:outerShdw>
              </a:effectLst>
            </a:endParaRPr>
          </a:p>
        </p:txBody>
      </p:sp>
      <p:cxnSp>
        <p:nvCxnSpPr>
          <p:cNvPr id="6" name="Straight Arrow Connector 5"/>
          <p:cNvCxnSpPr/>
          <p:nvPr/>
        </p:nvCxnSpPr>
        <p:spPr>
          <a:xfrm flipH="1">
            <a:off x="4572000" y="4070003"/>
            <a:ext cx="1910000" cy="8020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182483" y="5035014"/>
            <a:ext cx="2307772" cy="79102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3471595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69743" y="112851"/>
            <a:ext cx="56786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Grams or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1" y="1362909"/>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Would be measure these objects in grams (g) or kilograms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849826" y="2323324"/>
            <a:ext cx="7912819"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Circle the correct measurement below…</a:t>
            </a:r>
            <a:endParaRPr lang="en-US" sz="2400" dirty="0">
              <a:ln w="0"/>
              <a:solidFill>
                <a:schemeClr val="accent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691438"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2"/>
          <a:stretch>
            <a:fillRect/>
          </a:stretch>
        </p:blipFill>
        <p:spPr>
          <a:xfrm>
            <a:off x="6671454" y="2847653"/>
            <a:ext cx="1357849" cy="1908720"/>
          </a:xfrm>
          <a:prstGeom prst="rect">
            <a:avLst/>
          </a:prstGeom>
        </p:spPr>
      </p:pic>
      <p:sp>
        <p:nvSpPr>
          <p:cNvPr id="12" name="Rectangle 11">
            <a:extLst>
              <a:ext uri="{FF2B5EF4-FFF2-40B4-BE49-F238E27FC236}">
                <a16:creationId xmlns:a16="http://schemas.microsoft.com/office/drawing/2014/main" id="{860DFC27-56B5-4DC8-81FE-DC18ABC72E64}"/>
              </a:ext>
            </a:extLst>
          </p:cNvPr>
          <p:cNvSpPr/>
          <p:nvPr/>
        </p:nvSpPr>
        <p:spPr>
          <a:xfrm>
            <a:off x="8029303" y="2777642"/>
            <a:ext cx="3289863" cy="2031325"/>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know roughly how much 1kg feels like because I’ve held a bag of flour.</a:t>
            </a:r>
          </a:p>
          <a:p>
            <a:pPr algn="ctr"/>
            <a:r>
              <a:rPr lang="en-US" dirty="0" smtClean="0">
                <a:ln w="0"/>
                <a:effectLst>
                  <a:outerShdw blurRad="38100" dist="19050" dir="2700000" algn="tl" rotWithShape="0">
                    <a:schemeClr val="dk1">
                      <a:alpha val="40000"/>
                    </a:schemeClr>
                  </a:outerShdw>
                </a:effectLst>
              </a:rPr>
              <a:t>I know that a </a:t>
            </a:r>
            <a:r>
              <a:rPr lang="en-US" dirty="0" smtClean="0">
                <a:ln w="0"/>
                <a:solidFill>
                  <a:schemeClr val="accent1"/>
                </a:solidFill>
                <a:effectLst>
                  <a:outerShdw blurRad="38100" dist="19050" dir="2700000" algn="tl" rotWithShape="0">
                    <a:schemeClr val="dk1">
                      <a:alpha val="40000"/>
                    </a:schemeClr>
                  </a:outerShdw>
                </a:effectLst>
              </a:rPr>
              <a:t>suitcase</a:t>
            </a:r>
            <a:r>
              <a:rPr lang="en-US" dirty="0" smtClean="0">
                <a:ln w="0"/>
                <a:effectLst>
                  <a:outerShdw blurRad="38100" dist="19050" dir="2700000" algn="tl" rotWithShape="0">
                    <a:schemeClr val="dk1">
                      <a:alpha val="40000"/>
                    </a:schemeClr>
                  </a:outerShdw>
                </a:effectLst>
              </a:rPr>
              <a:t> weighs </a:t>
            </a:r>
            <a:r>
              <a:rPr lang="en-US" dirty="0" smtClean="0">
                <a:ln w="0"/>
                <a:solidFill>
                  <a:schemeClr val="accent1"/>
                </a:solidFill>
                <a:effectLst>
                  <a:outerShdw blurRad="38100" dist="19050" dir="2700000" algn="tl" rotWithShape="0">
                    <a:schemeClr val="dk1">
                      <a:alpha val="40000"/>
                    </a:schemeClr>
                  </a:outerShdw>
                </a:effectLst>
              </a:rPr>
              <a:t>more</a:t>
            </a:r>
            <a:r>
              <a:rPr lang="en-US" dirty="0" smtClean="0">
                <a:ln w="0"/>
                <a:effectLst>
                  <a:outerShdw blurRad="38100" dist="19050" dir="2700000" algn="tl" rotWithShape="0">
                    <a:schemeClr val="dk1">
                      <a:alpha val="40000"/>
                    </a:schemeClr>
                  </a:outerShdw>
                </a:effectLst>
              </a:rPr>
              <a:t> than a bag of flour so the suitcase would be measured in kilograms.</a:t>
            </a:r>
            <a:endParaRPr lang="en-US" dirty="0">
              <a:ln w="0"/>
              <a:effectLst>
                <a:outerShdw blurRad="38100" dist="19050" dir="2700000" algn="tl" rotWithShape="0">
                  <a:schemeClr val="dk1">
                    <a:alpha val="40000"/>
                  </a:schemeClr>
                </a:outerShdw>
              </a:effectLst>
            </a:endParaRPr>
          </a:p>
        </p:txBody>
      </p:sp>
      <p:cxnSp>
        <p:nvCxnSpPr>
          <p:cNvPr id="6" name="Straight Arrow Connector 5"/>
          <p:cNvCxnSpPr/>
          <p:nvPr/>
        </p:nvCxnSpPr>
        <p:spPr>
          <a:xfrm flipH="1">
            <a:off x="4493304" y="4747948"/>
            <a:ext cx="1902075" cy="8850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886" y="2837583"/>
            <a:ext cx="1331409" cy="2311370"/>
          </a:xfrm>
          <a:prstGeom prst="rect">
            <a:avLst/>
          </a:prstGeom>
        </p:spPr>
      </p:pic>
      <p:sp>
        <p:nvSpPr>
          <p:cNvPr id="14" name="Rectangle 13">
            <a:extLst>
              <a:ext uri="{FF2B5EF4-FFF2-40B4-BE49-F238E27FC236}">
                <a16:creationId xmlns:a16="http://schemas.microsoft.com/office/drawing/2014/main" id="{860DFC27-56B5-4DC8-81FE-DC18ABC72E64}"/>
              </a:ext>
            </a:extLst>
          </p:cNvPr>
          <p:cNvSpPr/>
          <p:nvPr/>
        </p:nvSpPr>
        <p:spPr>
          <a:xfrm rot="20091912">
            <a:off x="4562047" y="5171593"/>
            <a:ext cx="2095825" cy="461665"/>
          </a:xfrm>
          <a:prstGeom prst="rect">
            <a:avLst/>
          </a:prstGeom>
          <a:noFill/>
        </p:spPr>
        <p:txBody>
          <a:bodyPr wrap="square" lIns="91440" tIns="45720" rIns="91440" bIns="45720">
            <a:spAutoFit/>
          </a:bodyPr>
          <a:lstStyle/>
          <a:p>
            <a:pPr algn="ctr"/>
            <a:r>
              <a:rPr lang="en-US" sz="1200" dirty="0" smtClean="0">
                <a:ln w="0"/>
                <a:effectLst>
                  <a:outerShdw blurRad="38100" dist="19050" dir="2700000" algn="tl" rotWithShape="0">
                    <a:schemeClr val="dk1">
                      <a:alpha val="40000"/>
                    </a:schemeClr>
                  </a:outerShdw>
                </a:effectLst>
              </a:rPr>
              <a:t>Use this information to circle either grams or kilograms.</a:t>
            </a:r>
            <a:endParaRPr lang="en-US" sz="1200" dirty="0">
              <a:ln w="0"/>
              <a:effectLst>
                <a:outerShdw blurRad="38100" dist="19050" dir="2700000" algn="tl" rotWithShape="0">
                  <a:schemeClr val="dk1">
                    <a:alpha val="40000"/>
                  </a:schemeClr>
                </a:outerShdw>
              </a:effectLst>
            </a:endParaRPr>
          </a:p>
        </p:txBody>
      </p:sp>
      <p:pic>
        <p:nvPicPr>
          <p:cNvPr id="15"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4"/>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1534231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69743" y="112851"/>
            <a:ext cx="56786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Grams or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1" y="1362909"/>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Would be measure these objects in grams (g) or kilograms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849826" y="2323324"/>
            <a:ext cx="7912819"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Circle the correct measurement below…</a:t>
            </a:r>
            <a:endParaRPr lang="en-US" sz="2400" dirty="0">
              <a:ln w="0"/>
              <a:solidFill>
                <a:schemeClr val="accent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691438"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7417324"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0197" y="3056405"/>
            <a:ext cx="1567150" cy="1931773"/>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200" y="3723118"/>
            <a:ext cx="2106337" cy="1120861"/>
          </a:xfrm>
          <a:prstGeom prst="rect">
            <a:avLst/>
          </a:prstGeom>
        </p:spPr>
      </p:pic>
      <p:pic>
        <p:nvPicPr>
          <p:cNvPr id="18"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35981" y="88524"/>
            <a:ext cx="1276350" cy="962025"/>
          </a:xfrm>
          <a:prstGeom prst="rect">
            <a:avLst/>
          </a:prstGeom>
        </p:spPr>
      </p:pic>
    </p:spTree>
    <p:extLst>
      <p:ext uri="{BB962C8B-B14F-4D97-AF65-F5344CB8AC3E}">
        <p14:creationId xmlns:p14="http://schemas.microsoft.com/office/powerpoint/2010/main" val="2429956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69743" y="112851"/>
            <a:ext cx="56786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Grams or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1" y="1362909"/>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Would be measure these objects in grams (g) or kilograms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849826" y="2323324"/>
            <a:ext cx="7912819"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Circle the correct measurement below…</a:t>
            </a:r>
            <a:endParaRPr lang="en-US" sz="2400" dirty="0">
              <a:ln w="0"/>
              <a:solidFill>
                <a:schemeClr val="accent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691438"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7417324"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pic>
        <p:nvPicPr>
          <p:cNvPr id="2050" name="Picture 2" descr="https://images.chickadvisor.com/item/43799/original/cd279781bc9dd0fffced5cb68fa295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902" y="2983371"/>
            <a:ext cx="3153682" cy="19671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vectorstock.com/i/composite/97,60/cute-boy-cartoon-vector-1539760.jp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7481"/>
          <a:stretch/>
        </p:blipFill>
        <p:spPr bwMode="auto">
          <a:xfrm>
            <a:off x="8046640" y="2309686"/>
            <a:ext cx="1850095" cy="2640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35981" y="88524"/>
            <a:ext cx="1276350" cy="962025"/>
          </a:xfrm>
          <a:prstGeom prst="rect">
            <a:avLst/>
          </a:prstGeom>
        </p:spPr>
      </p:pic>
    </p:spTree>
    <p:extLst>
      <p:ext uri="{BB962C8B-B14F-4D97-AF65-F5344CB8AC3E}">
        <p14:creationId xmlns:p14="http://schemas.microsoft.com/office/powerpoint/2010/main" val="4257972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69743" y="112851"/>
            <a:ext cx="56786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Grams or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1" y="1362909"/>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Would be measure these objects in grams (g) or kilograms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849826" y="2218819"/>
            <a:ext cx="7912819"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Circle the correct measurement below…</a:t>
            </a:r>
            <a:endParaRPr lang="en-US" sz="2400" dirty="0">
              <a:ln w="0"/>
              <a:solidFill>
                <a:schemeClr val="accent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691438"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7417324" y="5148953"/>
            <a:ext cx="3289863"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Kilograms (kg)</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2412851" y="2784989"/>
            <a:ext cx="1888495" cy="2187605"/>
          </a:xfrm>
          <a:prstGeom prst="rect">
            <a:avLst/>
          </a:prstGeom>
        </p:spPr>
      </p:pic>
      <p:pic>
        <p:nvPicPr>
          <p:cNvPr id="3" name="Picture 2"/>
          <p:cNvPicPr>
            <a:picLocks noChangeAspect="1"/>
          </p:cNvPicPr>
          <p:nvPr/>
        </p:nvPicPr>
        <p:blipFill>
          <a:blip r:embed="rId3"/>
          <a:stretch>
            <a:fillRect/>
          </a:stretch>
        </p:blipFill>
        <p:spPr>
          <a:xfrm>
            <a:off x="8342974" y="2784989"/>
            <a:ext cx="1289557" cy="2216879"/>
          </a:xfrm>
          <a:prstGeom prst="rect">
            <a:avLst/>
          </a:prstGeom>
        </p:spPr>
      </p:pic>
      <p:pic>
        <p:nvPicPr>
          <p:cNvPr id="11"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35981" y="88524"/>
            <a:ext cx="1276350" cy="962025"/>
          </a:xfrm>
          <a:prstGeom prst="rect">
            <a:avLst/>
          </a:prstGeom>
        </p:spPr>
      </p:pic>
    </p:spTree>
    <p:extLst>
      <p:ext uri="{BB962C8B-B14F-4D97-AF65-F5344CB8AC3E}">
        <p14:creationId xmlns:p14="http://schemas.microsoft.com/office/powerpoint/2010/main" val="2245559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69743" y="112851"/>
            <a:ext cx="56786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Grams or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1" y="1165834"/>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Would be measure these objects in grams (g) or kilograms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273580" y="1757152"/>
            <a:ext cx="11604911" cy="830997"/>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Find some different objects around your house that you would measure in grams (g) or kilograms (kg). Record the different items you find in the table below:</a:t>
            </a:r>
            <a:endParaRPr lang="en-US" sz="2400" dirty="0">
              <a:ln w="0"/>
              <a:solidFill>
                <a:schemeClr val="accent1"/>
              </a:solidFill>
              <a:effectLst>
                <a:outerShdw blurRad="38100" dist="19050" dir="2700000" algn="tl" rotWithShape="0">
                  <a:schemeClr val="dk1">
                    <a:alpha val="40000"/>
                  </a:scheme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850220699"/>
              </p:ext>
            </p:extLst>
          </p:nvPr>
        </p:nvGraphicFramePr>
        <p:xfrm>
          <a:off x="2007305" y="2809724"/>
          <a:ext cx="8128000" cy="304243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3330715"/>
                    </a:ext>
                  </a:extLst>
                </a:gridCol>
                <a:gridCol w="4064000">
                  <a:extLst>
                    <a:ext uri="{9D8B030D-6E8A-4147-A177-3AD203B41FA5}">
                      <a16:colId xmlns:a16="http://schemas.microsoft.com/office/drawing/2014/main" val="2381368197"/>
                    </a:ext>
                  </a:extLst>
                </a:gridCol>
              </a:tblGrid>
              <a:tr h="434634">
                <a:tc>
                  <a:txBody>
                    <a:bodyPr/>
                    <a:lstStyle/>
                    <a:p>
                      <a:pPr algn="ctr"/>
                      <a:r>
                        <a:rPr lang="en-US" dirty="0" smtClean="0"/>
                        <a:t>Measure weight</a:t>
                      </a:r>
                      <a:r>
                        <a:rPr lang="en-US" baseline="0" dirty="0" smtClean="0"/>
                        <a:t> in grams (g)</a:t>
                      </a:r>
                      <a:endParaRPr lang="en-GB" dirty="0"/>
                    </a:p>
                  </a:txBody>
                  <a:tcPr/>
                </a:tc>
                <a:tc>
                  <a:txBody>
                    <a:bodyPr/>
                    <a:lstStyle/>
                    <a:p>
                      <a:pPr algn="ctr"/>
                      <a:r>
                        <a:rPr lang="en-US" dirty="0" smtClean="0"/>
                        <a:t>Measure</a:t>
                      </a:r>
                      <a:r>
                        <a:rPr lang="en-US" baseline="0" dirty="0" smtClean="0"/>
                        <a:t> weight in kilograms (kg)</a:t>
                      </a:r>
                      <a:endParaRPr lang="en-GB" dirty="0"/>
                    </a:p>
                  </a:txBody>
                  <a:tcPr/>
                </a:tc>
                <a:extLst>
                  <a:ext uri="{0D108BD9-81ED-4DB2-BD59-A6C34878D82A}">
                    <a16:rowId xmlns:a16="http://schemas.microsoft.com/office/drawing/2014/main" val="1515420887"/>
                  </a:ext>
                </a:extLst>
              </a:tr>
              <a:tr h="434634">
                <a:tc>
                  <a:txBody>
                    <a:bodyPr/>
                    <a:lstStyle/>
                    <a:p>
                      <a:pPr algn="ctr"/>
                      <a:r>
                        <a:rPr lang="en-US" dirty="0" smtClean="0"/>
                        <a:t>Tub</a:t>
                      </a:r>
                      <a:r>
                        <a:rPr lang="en-US" baseline="0" dirty="0" smtClean="0"/>
                        <a:t> of jelly</a:t>
                      </a:r>
                      <a:endParaRPr lang="en-GB" dirty="0"/>
                    </a:p>
                  </a:txBody>
                  <a:tcPr/>
                </a:tc>
                <a:tc>
                  <a:txBody>
                    <a:bodyPr/>
                    <a:lstStyle/>
                    <a:p>
                      <a:pPr algn="ctr"/>
                      <a:r>
                        <a:rPr lang="en-US" dirty="0" smtClean="0"/>
                        <a:t>Box full of books</a:t>
                      </a:r>
                      <a:endParaRPr lang="en-GB" dirty="0"/>
                    </a:p>
                  </a:txBody>
                  <a:tcPr/>
                </a:tc>
                <a:extLst>
                  <a:ext uri="{0D108BD9-81ED-4DB2-BD59-A6C34878D82A}">
                    <a16:rowId xmlns:a16="http://schemas.microsoft.com/office/drawing/2014/main" val="420434969"/>
                  </a:ext>
                </a:extLst>
              </a:tr>
              <a:tr h="434634">
                <a:tc>
                  <a:txBody>
                    <a:bodyPr/>
                    <a:lstStyle/>
                    <a:p>
                      <a:endParaRPr lang="en-GB"/>
                    </a:p>
                  </a:txBody>
                  <a:tcPr/>
                </a:tc>
                <a:tc>
                  <a:txBody>
                    <a:bodyPr/>
                    <a:lstStyle/>
                    <a:p>
                      <a:endParaRPr lang="en-GB"/>
                    </a:p>
                  </a:txBody>
                  <a:tcPr/>
                </a:tc>
                <a:extLst>
                  <a:ext uri="{0D108BD9-81ED-4DB2-BD59-A6C34878D82A}">
                    <a16:rowId xmlns:a16="http://schemas.microsoft.com/office/drawing/2014/main" val="4207346662"/>
                  </a:ext>
                </a:extLst>
              </a:tr>
              <a:tr h="434634">
                <a:tc>
                  <a:txBody>
                    <a:bodyPr/>
                    <a:lstStyle/>
                    <a:p>
                      <a:endParaRPr lang="en-GB"/>
                    </a:p>
                  </a:txBody>
                  <a:tcPr/>
                </a:tc>
                <a:tc>
                  <a:txBody>
                    <a:bodyPr/>
                    <a:lstStyle/>
                    <a:p>
                      <a:endParaRPr lang="en-GB"/>
                    </a:p>
                  </a:txBody>
                  <a:tcPr/>
                </a:tc>
                <a:extLst>
                  <a:ext uri="{0D108BD9-81ED-4DB2-BD59-A6C34878D82A}">
                    <a16:rowId xmlns:a16="http://schemas.microsoft.com/office/drawing/2014/main" val="2764212778"/>
                  </a:ext>
                </a:extLst>
              </a:tr>
              <a:tr h="434634">
                <a:tc>
                  <a:txBody>
                    <a:bodyPr/>
                    <a:lstStyle/>
                    <a:p>
                      <a:endParaRPr lang="en-GB"/>
                    </a:p>
                  </a:txBody>
                  <a:tcPr/>
                </a:tc>
                <a:tc>
                  <a:txBody>
                    <a:bodyPr/>
                    <a:lstStyle/>
                    <a:p>
                      <a:endParaRPr lang="en-GB"/>
                    </a:p>
                  </a:txBody>
                  <a:tcPr/>
                </a:tc>
                <a:extLst>
                  <a:ext uri="{0D108BD9-81ED-4DB2-BD59-A6C34878D82A}">
                    <a16:rowId xmlns:a16="http://schemas.microsoft.com/office/drawing/2014/main" val="878687046"/>
                  </a:ext>
                </a:extLst>
              </a:tr>
              <a:tr h="434634">
                <a:tc>
                  <a:txBody>
                    <a:bodyPr/>
                    <a:lstStyle/>
                    <a:p>
                      <a:endParaRPr lang="en-GB"/>
                    </a:p>
                  </a:txBody>
                  <a:tcPr/>
                </a:tc>
                <a:tc>
                  <a:txBody>
                    <a:bodyPr/>
                    <a:lstStyle/>
                    <a:p>
                      <a:endParaRPr lang="en-GB"/>
                    </a:p>
                  </a:txBody>
                  <a:tcPr/>
                </a:tc>
                <a:extLst>
                  <a:ext uri="{0D108BD9-81ED-4DB2-BD59-A6C34878D82A}">
                    <a16:rowId xmlns:a16="http://schemas.microsoft.com/office/drawing/2014/main" val="886971589"/>
                  </a:ext>
                </a:extLst>
              </a:tr>
              <a:tr h="434634">
                <a:tc>
                  <a:txBody>
                    <a:bodyPr/>
                    <a:lstStyle/>
                    <a:p>
                      <a:endParaRPr lang="en-GB"/>
                    </a:p>
                  </a:txBody>
                  <a:tcPr/>
                </a:tc>
                <a:tc>
                  <a:txBody>
                    <a:bodyPr/>
                    <a:lstStyle/>
                    <a:p>
                      <a:endParaRPr lang="en-GB" dirty="0"/>
                    </a:p>
                  </a:txBody>
                  <a:tcPr/>
                </a:tc>
                <a:extLst>
                  <a:ext uri="{0D108BD9-81ED-4DB2-BD59-A6C34878D82A}">
                    <a16:rowId xmlns:a16="http://schemas.microsoft.com/office/drawing/2014/main" val="4201887699"/>
                  </a:ext>
                </a:extLst>
              </a:tr>
            </a:tbl>
          </a:graphicData>
        </a:graphic>
      </p:graphicFrame>
      <p:sp>
        <p:nvSpPr>
          <p:cNvPr id="10" name="Rectangle 9">
            <a:extLst>
              <a:ext uri="{FF2B5EF4-FFF2-40B4-BE49-F238E27FC236}">
                <a16:creationId xmlns:a16="http://schemas.microsoft.com/office/drawing/2014/main" id="{9ACA1241-448F-42BF-AA2B-BA8E7EFA6EB5}"/>
              </a:ext>
            </a:extLst>
          </p:cNvPr>
          <p:cNvSpPr/>
          <p:nvPr/>
        </p:nvSpPr>
        <p:spPr>
          <a:xfrm>
            <a:off x="2086628" y="6053241"/>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t>
            </a:r>
            <a:r>
              <a:rPr lang="en-US" sz="1600" dirty="0" smtClean="0">
                <a:ln w="0"/>
                <a:solidFill>
                  <a:schemeClr val="bg1"/>
                </a:solidFill>
                <a:effectLst>
                  <a:outerShdw blurRad="38100" dist="19050" dir="2700000" algn="tl" rotWithShape="0">
                    <a:schemeClr val="dk1">
                      <a:alpha val="40000"/>
                    </a:schemeClr>
                  </a:outerShdw>
                </a:effectLst>
              </a:rPr>
              <a:t>finding objects measured in grams/kilograms to</a:t>
            </a:r>
            <a:r>
              <a:rPr lang="en-US" sz="1600" dirty="0">
                <a:ln w="0"/>
                <a:solidFill>
                  <a:schemeClr val="bg1"/>
                </a:solidFill>
                <a:effectLst>
                  <a:outerShdw blurRad="38100" dist="19050" dir="2700000" algn="tl" rotWithShape="0">
                    <a:schemeClr val="dk1">
                      <a:alpha val="40000"/>
                    </a:schemeClr>
                  </a:outerShdw>
                </a:effectLst>
              </a:rPr>
              <a:t>:</a:t>
            </a:r>
          </a:p>
          <a:p>
            <a:pPr algn="ctr"/>
            <a:r>
              <a:rPr lang="en-US" sz="1600" dirty="0">
                <a:ln w="0"/>
                <a:solidFill>
                  <a:schemeClr val="bg1"/>
                </a:solidFill>
                <a:effectLst>
                  <a:outerShdw blurRad="38100" dist="19050" dir="2700000" algn="tl" rotWithShape="0">
                    <a:schemeClr val="dk1">
                      <a:alpha val="40000"/>
                    </a:schemeClr>
                  </a:outerShdw>
                </a:effectLst>
                <a:hlinkClick r:id="rId2"/>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1" name="Picture 10"/>
          <p:cNvPicPr>
            <a:picLocks noChangeAspect="1"/>
          </p:cNvPicPr>
          <p:nvPr/>
        </p:nvPicPr>
        <p:blipFill>
          <a:blip r:embed="rId3"/>
          <a:stretch>
            <a:fillRect/>
          </a:stretch>
        </p:blipFill>
        <p:spPr>
          <a:xfrm>
            <a:off x="2411732" y="5992278"/>
            <a:ext cx="433109" cy="794032"/>
          </a:xfrm>
          <a:prstGeom prst="rect">
            <a:avLst/>
          </a:prstGeom>
        </p:spPr>
      </p:pic>
      <p:pic>
        <p:nvPicPr>
          <p:cNvPr id="12" name="Picture 11"/>
          <p:cNvPicPr>
            <a:picLocks noChangeAspect="1"/>
          </p:cNvPicPr>
          <p:nvPr/>
        </p:nvPicPr>
        <p:blipFill>
          <a:blip r:embed="rId4"/>
          <a:stretch>
            <a:fillRect/>
          </a:stretch>
        </p:blipFill>
        <p:spPr>
          <a:xfrm>
            <a:off x="9606328" y="6101393"/>
            <a:ext cx="589586" cy="590876"/>
          </a:xfrm>
          <a:prstGeom prst="rect">
            <a:avLst/>
          </a:prstGeom>
        </p:spPr>
      </p:pic>
      <p:pic>
        <p:nvPicPr>
          <p:cNvPr id="1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35981" y="88524"/>
            <a:ext cx="1276350" cy="962025"/>
          </a:xfrm>
          <a:prstGeom prst="rect">
            <a:avLst/>
          </a:prstGeom>
        </p:spPr>
      </p:pic>
    </p:spTree>
    <p:extLst>
      <p:ext uri="{BB962C8B-B14F-4D97-AF65-F5344CB8AC3E}">
        <p14:creationId xmlns:p14="http://schemas.microsoft.com/office/powerpoint/2010/main" val="23161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062360" y="112851"/>
            <a:ext cx="7893444"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5" y="1061960"/>
            <a:ext cx="8252454"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kilograms because it says </a:t>
            </a:r>
            <a:r>
              <a:rPr lang="en-US" sz="2400" dirty="0" smtClean="0">
                <a:ln w="0"/>
                <a:solidFill>
                  <a:schemeClr val="accent1"/>
                </a:solidFill>
                <a:effectLst>
                  <a:outerShdw blurRad="38100" dist="19050" dir="2700000" algn="tl" rotWithShape="0">
                    <a:schemeClr val="dk1">
                      <a:alpha val="40000"/>
                    </a:schemeClr>
                  </a:outerShdw>
                </a:effectLst>
              </a:rPr>
              <a:t>kg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1553392" y="2232842"/>
            <a:ext cx="5894193" cy="4307295"/>
          </a:xfrm>
          <a:prstGeom prst="rect">
            <a:avLst/>
          </a:prstGeom>
        </p:spPr>
      </p:pic>
      <p:sp>
        <p:nvSpPr>
          <p:cNvPr id="13" name="Rectangle 12">
            <a:extLst>
              <a:ext uri="{FF2B5EF4-FFF2-40B4-BE49-F238E27FC236}">
                <a16:creationId xmlns:a16="http://schemas.microsoft.com/office/drawing/2014/main" id="{860DFC27-56B5-4DC8-81FE-DC18ABC72E64}"/>
              </a:ext>
            </a:extLst>
          </p:cNvPr>
          <p:cNvSpPr/>
          <p:nvPr/>
        </p:nvSpPr>
        <p:spPr>
          <a:xfrm>
            <a:off x="7295939" y="3051240"/>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does the flour weigh?</a:t>
            </a:r>
            <a:endParaRPr lang="en-US" sz="2400" dirty="0">
              <a:ln w="0"/>
              <a:effectLst>
                <a:outerShdw blurRad="38100" dist="19050" dir="2700000" algn="tl" rotWithShape="0">
                  <a:schemeClr val="dk1">
                    <a:alpha val="40000"/>
                  </a:schemeClr>
                </a:outerShdw>
              </a:effectLst>
            </a:endParaRPr>
          </a:p>
        </p:txBody>
      </p:sp>
      <p:cxnSp>
        <p:nvCxnSpPr>
          <p:cNvPr id="6" name="Straight Connector 5"/>
          <p:cNvCxnSpPr/>
          <p:nvPr/>
        </p:nvCxnSpPr>
        <p:spPr>
          <a:xfrm>
            <a:off x="7714872" y="3971109"/>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0DFC27-56B5-4DC8-81FE-DC18ABC72E64}"/>
              </a:ext>
            </a:extLst>
          </p:cNvPr>
          <p:cNvSpPr/>
          <p:nvPr/>
        </p:nvSpPr>
        <p:spPr>
          <a:xfrm>
            <a:off x="7397240" y="3621957"/>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8kg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7931118" y="4671188"/>
            <a:ext cx="3154893" cy="1077218"/>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We know it’s 8kg because we are measuring in kg’s and the hand (pointer) is pointing right onto the 8.</a:t>
            </a:r>
            <a:endParaRPr lang="en-US" sz="1600" dirty="0">
              <a:ln w="0"/>
              <a:effectLst>
                <a:outerShdw blurRad="38100" dist="19050" dir="2700000" algn="tl" rotWithShape="0">
                  <a:schemeClr val="dk1">
                    <a:alpha val="40000"/>
                  </a:schemeClr>
                </a:outerShdw>
              </a:effectLst>
            </a:endParaRPr>
          </a:p>
        </p:txBody>
      </p:sp>
      <p:cxnSp>
        <p:nvCxnSpPr>
          <p:cNvPr id="8" name="Straight Arrow Connector 7"/>
          <p:cNvCxnSpPr/>
          <p:nvPr/>
        </p:nvCxnSpPr>
        <p:spPr>
          <a:xfrm flipH="1" flipV="1">
            <a:off x="3744686" y="4572001"/>
            <a:ext cx="4267200" cy="5399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606834" y="1895028"/>
            <a:ext cx="552995" cy="2337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377953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062360" y="112851"/>
            <a:ext cx="7893444"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5" y="1061960"/>
            <a:ext cx="8252454"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kilograms because it says </a:t>
            </a:r>
            <a:r>
              <a:rPr lang="en-US" sz="2400" dirty="0" smtClean="0">
                <a:ln w="0"/>
                <a:solidFill>
                  <a:schemeClr val="accent1"/>
                </a:solidFill>
                <a:effectLst>
                  <a:outerShdw blurRad="38100" dist="19050" dir="2700000" algn="tl" rotWithShape="0">
                    <a:schemeClr val="dk1">
                      <a:alpha val="40000"/>
                    </a:schemeClr>
                  </a:outerShdw>
                </a:effectLst>
              </a:rPr>
              <a:t>kg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7295938" y="3191172"/>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does the flour weigh?</a:t>
            </a:r>
            <a:endParaRPr lang="en-US" sz="2400" dirty="0">
              <a:ln w="0"/>
              <a:effectLst>
                <a:outerShdw blurRad="38100" dist="19050" dir="2700000" algn="tl" rotWithShape="0">
                  <a:schemeClr val="dk1">
                    <a:alpha val="40000"/>
                  </a:schemeClr>
                </a:outerShdw>
              </a:effectLst>
            </a:endParaRPr>
          </a:p>
        </p:txBody>
      </p:sp>
      <p:cxnSp>
        <p:nvCxnSpPr>
          <p:cNvPr id="6" name="Straight Connector 5"/>
          <p:cNvCxnSpPr/>
          <p:nvPr/>
        </p:nvCxnSpPr>
        <p:spPr>
          <a:xfrm>
            <a:off x="7714872" y="4118139"/>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60DFC27-56B5-4DC8-81FE-DC18ABC72E64}"/>
              </a:ext>
            </a:extLst>
          </p:cNvPr>
          <p:cNvSpPr/>
          <p:nvPr/>
        </p:nvSpPr>
        <p:spPr>
          <a:xfrm>
            <a:off x="7112512" y="4376035"/>
            <a:ext cx="2475625"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Look carefully at the number the hand is pointing to on the scales.</a:t>
            </a:r>
            <a:endParaRPr lang="en-US" sz="160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746474" y="2101194"/>
            <a:ext cx="6288583" cy="4437398"/>
          </a:xfrm>
          <a:prstGeom prst="rect">
            <a:avLst/>
          </a:prstGeom>
        </p:spPr>
      </p:pic>
      <p:sp>
        <p:nvSpPr>
          <p:cNvPr id="5" name="Cloud Callout 4"/>
          <p:cNvSpPr/>
          <p:nvPr/>
        </p:nvSpPr>
        <p:spPr>
          <a:xfrm>
            <a:off x="9395353" y="1614319"/>
            <a:ext cx="2796647" cy="14401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3890766" y="4791533"/>
            <a:ext cx="3494103" cy="9188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60DFC27-56B5-4DC8-81FE-DC18ABC72E64}"/>
              </a:ext>
            </a:extLst>
          </p:cNvPr>
          <p:cNvSpPr/>
          <p:nvPr/>
        </p:nvSpPr>
        <p:spPr>
          <a:xfrm>
            <a:off x="9735259" y="2014738"/>
            <a:ext cx="2114218" cy="584775"/>
          </a:xfrm>
          <a:prstGeom prst="rect">
            <a:avLst/>
          </a:prstGeom>
          <a:noFill/>
        </p:spPr>
        <p:txBody>
          <a:bodyPr wrap="square" lIns="91440" tIns="45720" rIns="91440" bIns="45720">
            <a:spAutoFit/>
          </a:bodyPr>
          <a:lstStyle/>
          <a:p>
            <a:pPr algn="ctr"/>
            <a:r>
              <a:rPr lang="en-US" sz="1600" dirty="0" smtClean="0">
                <a:ln w="0"/>
                <a:solidFill>
                  <a:schemeClr val="bg1"/>
                </a:solidFill>
                <a:effectLst>
                  <a:outerShdw blurRad="38100" dist="19050" dir="2700000" algn="tl" rotWithShape="0">
                    <a:schemeClr val="dk1">
                      <a:alpha val="40000"/>
                    </a:schemeClr>
                  </a:outerShdw>
                </a:effectLst>
              </a:rPr>
              <a:t>Write your answer on the line.</a:t>
            </a:r>
            <a:endParaRPr lang="en-US" sz="1600" dirty="0">
              <a:ln w="0"/>
              <a:solidFill>
                <a:schemeClr val="bg1"/>
              </a:solidFill>
              <a:effectLst>
                <a:outerShdw blurRad="38100" dist="19050" dir="2700000" algn="tl" rotWithShape="0">
                  <a:schemeClr val="dk1">
                    <a:alpha val="40000"/>
                  </a:schemeClr>
                </a:outerShdw>
              </a:effectLst>
            </a:endParaRPr>
          </a:p>
        </p:txBody>
      </p:sp>
      <p:sp>
        <p:nvSpPr>
          <p:cNvPr id="17" name="Cloud Callout 16"/>
          <p:cNvSpPr/>
          <p:nvPr/>
        </p:nvSpPr>
        <p:spPr>
          <a:xfrm flipV="1">
            <a:off x="9588137" y="4727215"/>
            <a:ext cx="2796647" cy="141060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0DFC27-56B5-4DC8-81FE-DC18ABC72E64}"/>
              </a:ext>
            </a:extLst>
          </p:cNvPr>
          <p:cNvSpPr/>
          <p:nvPr/>
        </p:nvSpPr>
        <p:spPr>
          <a:xfrm>
            <a:off x="9848472" y="5070458"/>
            <a:ext cx="2114218" cy="830997"/>
          </a:xfrm>
          <a:prstGeom prst="rect">
            <a:avLst/>
          </a:prstGeom>
          <a:noFill/>
        </p:spPr>
        <p:txBody>
          <a:bodyPr wrap="square" lIns="91440" tIns="45720" rIns="91440" bIns="45720">
            <a:spAutoFit/>
          </a:bodyPr>
          <a:lstStyle/>
          <a:p>
            <a:pPr algn="ctr"/>
            <a:r>
              <a:rPr lang="en-US" sz="1600" dirty="0" smtClean="0">
                <a:ln w="0"/>
                <a:solidFill>
                  <a:schemeClr val="bg1"/>
                </a:solidFill>
                <a:effectLst>
                  <a:outerShdw blurRad="38100" dist="19050" dir="2700000" algn="tl" rotWithShape="0">
                    <a:schemeClr val="dk1">
                      <a:alpha val="40000"/>
                    </a:schemeClr>
                  </a:outerShdw>
                </a:effectLst>
              </a:rPr>
              <a:t>Don’t forget, your answer needs to have kg at the end.</a:t>
            </a:r>
            <a:endParaRPr lang="en-US" sz="1600" dirty="0">
              <a:ln w="0"/>
              <a:solidFill>
                <a:schemeClr val="bg1"/>
              </a:solidFill>
              <a:effectLst>
                <a:outerShdw blurRad="38100" dist="19050" dir="2700000" algn="tl" rotWithShape="0">
                  <a:schemeClr val="dk1">
                    <a:alpha val="40000"/>
                  </a:schemeClr>
                </a:outerShdw>
              </a:effectLst>
            </a:endParaRPr>
          </a:p>
        </p:txBody>
      </p:sp>
      <p:pic>
        <p:nvPicPr>
          <p:cNvPr id="20"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2246404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130543" y="112851"/>
            <a:ext cx="7893444"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Kilograms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46201" y="958034"/>
            <a:ext cx="11355055" cy="461665"/>
          </a:xfrm>
          <a:prstGeom prst="rect">
            <a:avLst/>
          </a:prstGeom>
          <a:noFill/>
        </p:spPr>
        <p:txBody>
          <a:bodyPr wrap="square" lIns="91440" tIns="45720" rIns="91440" bIns="45720">
            <a:spAutoFit/>
          </a:bodyPr>
          <a:lstStyle/>
          <a:p>
            <a:r>
              <a:rPr lang="en-US" sz="2400" dirty="0" smtClean="0">
                <a:ln w="0"/>
                <a:effectLst>
                  <a:outerShdw blurRad="38100" dist="19050" dir="2700000" algn="tl" rotWithShape="0">
                    <a:schemeClr val="dk1">
                      <a:alpha val="40000"/>
                    </a:schemeClr>
                  </a:outerShdw>
                </a:effectLst>
              </a:rPr>
              <a:t>We know we are reading the scales in kilograms because it says </a:t>
            </a:r>
            <a:r>
              <a:rPr lang="en-US" sz="2400" dirty="0" smtClean="0">
                <a:ln w="0"/>
                <a:solidFill>
                  <a:schemeClr val="accent1"/>
                </a:solidFill>
                <a:effectLst>
                  <a:outerShdw blurRad="38100" dist="19050" dir="2700000" algn="tl" rotWithShape="0">
                    <a:schemeClr val="dk1">
                      <a:alpha val="40000"/>
                    </a:schemeClr>
                  </a:outerShdw>
                </a:effectLst>
              </a:rPr>
              <a:t>kg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250704" y="1769562"/>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does the flour weigh?</a:t>
            </a:r>
            <a:endParaRPr lang="en-US" sz="2400" dirty="0">
              <a:ln w="0"/>
              <a:effectLst>
                <a:outerShdw blurRad="38100" dist="19050" dir="2700000" algn="tl" rotWithShape="0">
                  <a:schemeClr val="dk1">
                    <a:alpha val="40000"/>
                  </a:schemeClr>
                </a:outerShdw>
              </a:effectLst>
            </a:endParaRPr>
          </a:p>
        </p:txBody>
      </p:sp>
      <p:cxnSp>
        <p:nvCxnSpPr>
          <p:cNvPr id="6" name="Straight Connector 5"/>
          <p:cNvCxnSpPr/>
          <p:nvPr/>
        </p:nvCxnSpPr>
        <p:spPr>
          <a:xfrm>
            <a:off x="646610" y="4640653"/>
            <a:ext cx="2714041" cy="972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646610" y="2411627"/>
            <a:ext cx="2714041" cy="1868227"/>
          </a:xfrm>
          <a:prstGeom prst="rect">
            <a:avLst/>
          </a:prstGeom>
        </p:spPr>
      </p:pic>
      <p:pic>
        <p:nvPicPr>
          <p:cNvPr id="9" name="Picture 8"/>
          <p:cNvPicPr>
            <a:picLocks noChangeAspect="1"/>
          </p:cNvPicPr>
          <p:nvPr/>
        </p:nvPicPr>
        <p:blipFill>
          <a:blip r:embed="rId3"/>
          <a:stretch>
            <a:fillRect/>
          </a:stretch>
        </p:blipFill>
        <p:spPr>
          <a:xfrm>
            <a:off x="4559836" y="2411626"/>
            <a:ext cx="2736789" cy="1868227"/>
          </a:xfrm>
          <a:prstGeom prst="rect">
            <a:avLst/>
          </a:prstGeom>
        </p:spPr>
      </p:pic>
      <p:cxnSp>
        <p:nvCxnSpPr>
          <p:cNvPr id="18" name="Straight Connector 17"/>
          <p:cNvCxnSpPr/>
          <p:nvPr/>
        </p:nvCxnSpPr>
        <p:spPr>
          <a:xfrm>
            <a:off x="4559836" y="4650377"/>
            <a:ext cx="2714041" cy="9724"/>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8495810" y="2421176"/>
            <a:ext cx="2714040" cy="1871251"/>
          </a:xfrm>
          <a:prstGeom prst="rect">
            <a:avLst/>
          </a:prstGeom>
        </p:spPr>
      </p:pic>
      <p:cxnSp>
        <p:nvCxnSpPr>
          <p:cNvPr id="20" name="Straight Connector 19"/>
          <p:cNvCxnSpPr/>
          <p:nvPr/>
        </p:nvCxnSpPr>
        <p:spPr>
          <a:xfrm>
            <a:off x="8495810" y="4660101"/>
            <a:ext cx="2714041" cy="972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60DFC27-56B5-4DC8-81FE-DC18ABC72E64}"/>
              </a:ext>
            </a:extLst>
          </p:cNvPr>
          <p:cNvSpPr/>
          <p:nvPr/>
        </p:nvSpPr>
        <p:spPr>
          <a:xfrm>
            <a:off x="2698734" y="5183909"/>
            <a:ext cx="4896061"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Which scales shows the heaviest amount of flour?</a:t>
            </a:r>
            <a:endParaRPr lang="en-US" dirty="0">
              <a:ln w="0"/>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60DFC27-56B5-4DC8-81FE-DC18ABC72E64}"/>
              </a:ext>
            </a:extLst>
          </p:cNvPr>
          <p:cNvSpPr/>
          <p:nvPr/>
        </p:nvSpPr>
        <p:spPr>
          <a:xfrm>
            <a:off x="-80156" y="2517893"/>
            <a:ext cx="1011974"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A)</a:t>
            </a:r>
            <a:endParaRPr lang="en-US" dirty="0">
              <a:ln w="0"/>
              <a:effectLst>
                <a:outerShdw blurRad="38100" dist="19050" dir="2700000" algn="tl" rotWithShape="0">
                  <a:schemeClr val="dk1">
                    <a:alpha val="40000"/>
                  </a:schemeClr>
                </a:outerShdw>
              </a:effectLst>
            </a:endParaRPr>
          </a:p>
        </p:txBody>
      </p:sp>
      <p:sp>
        <p:nvSpPr>
          <p:cNvPr id="17" name="Cloud Callout 16"/>
          <p:cNvSpPr/>
          <p:nvPr/>
        </p:nvSpPr>
        <p:spPr>
          <a:xfrm>
            <a:off x="9507256" y="1259742"/>
            <a:ext cx="2796647" cy="115136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60DFC27-56B5-4DC8-81FE-DC18ABC72E64}"/>
              </a:ext>
            </a:extLst>
          </p:cNvPr>
          <p:cNvSpPr/>
          <p:nvPr/>
        </p:nvSpPr>
        <p:spPr>
          <a:xfrm>
            <a:off x="3860472" y="2537518"/>
            <a:ext cx="1011974" cy="369332"/>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B</a:t>
            </a:r>
            <a:r>
              <a:rPr lang="en-US" dirty="0" smtClean="0">
                <a:ln w="0"/>
                <a:effectLst>
                  <a:outerShdw blurRad="38100" dist="19050" dir="2700000" algn="tl" rotWithShape="0">
                    <a:schemeClr val="dk1">
                      <a:alpha val="40000"/>
                    </a:schemeClr>
                  </a:outerShdw>
                </a:effectLst>
              </a:rPr>
              <a:t>)</a:t>
            </a:r>
            <a:endParaRPr lang="en-US" dirty="0">
              <a:ln w="0"/>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860DFC27-56B5-4DC8-81FE-DC18ABC72E64}"/>
              </a:ext>
            </a:extLst>
          </p:cNvPr>
          <p:cNvSpPr/>
          <p:nvPr/>
        </p:nvSpPr>
        <p:spPr>
          <a:xfrm>
            <a:off x="7805456" y="2565852"/>
            <a:ext cx="1011974"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C)</a:t>
            </a:r>
            <a:endParaRPr lang="en-US" dirty="0">
              <a:ln w="0"/>
              <a:effectLst>
                <a:outerShdw blurRad="38100" dist="19050" dir="2700000" algn="tl" rotWithShape="0">
                  <a:schemeClr val="dk1">
                    <a:alpha val="40000"/>
                  </a:schemeClr>
                </a:outerShdw>
              </a:effectLst>
            </a:endParaRPr>
          </a:p>
        </p:txBody>
      </p:sp>
      <p:cxnSp>
        <p:nvCxnSpPr>
          <p:cNvPr id="25" name="Straight Connector 24"/>
          <p:cNvCxnSpPr/>
          <p:nvPr/>
        </p:nvCxnSpPr>
        <p:spPr>
          <a:xfrm>
            <a:off x="8150236" y="5482554"/>
            <a:ext cx="2714041" cy="9724"/>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60DFC27-56B5-4DC8-81FE-DC18ABC72E64}"/>
              </a:ext>
            </a:extLst>
          </p:cNvPr>
          <p:cNvSpPr/>
          <p:nvPr/>
        </p:nvSpPr>
        <p:spPr>
          <a:xfrm>
            <a:off x="2698734" y="5732624"/>
            <a:ext cx="4896061"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Which scales shows the lightest amount of flour?</a:t>
            </a:r>
            <a:endParaRPr lang="en-US" dirty="0">
              <a:ln w="0"/>
              <a:effectLst>
                <a:outerShdw blurRad="38100" dist="19050" dir="2700000" algn="tl" rotWithShape="0">
                  <a:schemeClr val="dk1">
                    <a:alpha val="40000"/>
                  </a:schemeClr>
                </a:outerShdw>
              </a:effectLst>
            </a:endParaRPr>
          </a:p>
        </p:txBody>
      </p:sp>
      <p:cxnSp>
        <p:nvCxnSpPr>
          <p:cNvPr id="27" name="Straight Connector 26"/>
          <p:cNvCxnSpPr/>
          <p:nvPr/>
        </p:nvCxnSpPr>
        <p:spPr>
          <a:xfrm>
            <a:off x="8191539" y="6015470"/>
            <a:ext cx="2714041" cy="97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60DFC27-56B5-4DC8-81FE-DC18ABC72E64}"/>
              </a:ext>
            </a:extLst>
          </p:cNvPr>
          <p:cNvSpPr/>
          <p:nvPr/>
        </p:nvSpPr>
        <p:spPr>
          <a:xfrm>
            <a:off x="2698734" y="6281339"/>
            <a:ext cx="4896061"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How much flour was weighed altogether?</a:t>
            </a:r>
            <a:endParaRPr lang="en-US" dirty="0">
              <a:ln w="0"/>
              <a:effectLst>
                <a:outerShdw blurRad="38100" dist="19050" dir="2700000" algn="tl" rotWithShape="0">
                  <a:schemeClr val="dk1">
                    <a:alpha val="40000"/>
                  </a:schemeClr>
                </a:outerShdw>
              </a:effectLst>
            </a:endParaRPr>
          </a:p>
        </p:txBody>
      </p:sp>
      <p:cxnSp>
        <p:nvCxnSpPr>
          <p:cNvPr id="29" name="Straight Connector 28"/>
          <p:cNvCxnSpPr/>
          <p:nvPr/>
        </p:nvCxnSpPr>
        <p:spPr>
          <a:xfrm>
            <a:off x="8191539" y="6530968"/>
            <a:ext cx="2714041" cy="9724"/>
          </a:xfrm>
          <a:prstGeom prst="line">
            <a:avLst/>
          </a:prstGeom>
        </p:spPr>
        <p:style>
          <a:lnRef idx="1">
            <a:schemeClr val="accent1"/>
          </a:lnRef>
          <a:fillRef idx="0">
            <a:schemeClr val="accent1"/>
          </a:fillRef>
          <a:effectRef idx="0">
            <a:schemeClr val="accent1"/>
          </a:effectRef>
          <a:fontRef idx="minor">
            <a:schemeClr val="tx1"/>
          </a:fontRef>
        </p:style>
      </p:cxnSp>
      <p:sp>
        <p:nvSpPr>
          <p:cNvPr id="30" name="Cloud Callout 29"/>
          <p:cNvSpPr/>
          <p:nvPr/>
        </p:nvSpPr>
        <p:spPr>
          <a:xfrm rot="19449990" flipH="1">
            <a:off x="131959" y="5084196"/>
            <a:ext cx="2690968" cy="13208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60DFC27-56B5-4DC8-81FE-DC18ABC72E64}"/>
              </a:ext>
            </a:extLst>
          </p:cNvPr>
          <p:cNvSpPr/>
          <p:nvPr/>
        </p:nvSpPr>
        <p:spPr>
          <a:xfrm rot="19636434">
            <a:off x="391789" y="5523519"/>
            <a:ext cx="2114218" cy="338554"/>
          </a:xfrm>
          <a:prstGeom prst="rect">
            <a:avLst/>
          </a:prstGeom>
          <a:noFill/>
        </p:spPr>
        <p:txBody>
          <a:bodyPr wrap="square" lIns="91440" tIns="45720" rIns="91440" bIns="45720">
            <a:spAutoFit/>
          </a:bodyPr>
          <a:lstStyle/>
          <a:p>
            <a:pPr algn="ctr"/>
            <a:r>
              <a:rPr lang="en-US" sz="1600" dirty="0" smtClean="0">
                <a:ln w="0"/>
                <a:solidFill>
                  <a:schemeClr val="bg1"/>
                </a:solidFill>
                <a:effectLst>
                  <a:outerShdw blurRad="38100" dist="19050" dir="2700000" algn="tl" rotWithShape="0">
                    <a:schemeClr val="dk1">
                      <a:alpha val="40000"/>
                    </a:schemeClr>
                  </a:outerShdw>
                </a:effectLst>
              </a:rPr>
              <a:t>Answer A, B or C.</a:t>
            </a:r>
            <a:endParaRPr lang="en-US" sz="1600" dirty="0">
              <a:ln w="0"/>
              <a:solidFill>
                <a:schemeClr val="bg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860DFC27-56B5-4DC8-81FE-DC18ABC72E64}"/>
              </a:ext>
            </a:extLst>
          </p:cNvPr>
          <p:cNvSpPr/>
          <p:nvPr/>
        </p:nvSpPr>
        <p:spPr>
          <a:xfrm>
            <a:off x="9828623" y="1410565"/>
            <a:ext cx="2114218" cy="830997"/>
          </a:xfrm>
          <a:prstGeom prst="rect">
            <a:avLst/>
          </a:prstGeom>
          <a:noFill/>
        </p:spPr>
        <p:txBody>
          <a:bodyPr wrap="square" lIns="91440" tIns="45720" rIns="91440" bIns="45720">
            <a:spAutoFit/>
          </a:bodyPr>
          <a:lstStyle/>
          <a:p>
            <a:pPr algn="ctr"/>
            <a:r>
              <a:rPr lang="en-US" sz="1600" dirty="0" smtClean="0">
                <a:ln w="0"/>
                <a:solidFill>
                  <a:schemeClr val="bg1"/>
                </a:solidFill>
                <a:effectLst>
                  <a:outerShdw blurRad="38100" dist="19050" dir="2700000" algn="tl" rotWithShape="0">
                    <a:schemeClr val="dk1">
                      <a:alpha val="40000"/>
                    </a:schemeClr>
                  </a:outerShdw>
                </a:effectLst>
              </a:rPr>
              <a:t>Don’t forget, your answer needs to have kg at the end.</a:t>
            </a:r>
            <a:endParaRPr lang="en-US" sz="1600" dirty="0">
              <a:ln w="0"/>
              <a:solidFill>
                <a:schemeClr val="bg1"/>
              </a:solidFill>
              <a:effectLst>
                <a:outerShdw blurRad="38100" dist="19050" dir="2700000" algn="tl" rotWithShape="0">
                  <a:schemeClr val="dk1">
                    <a:alpha val="40000"/>
                  </a:schemeClr>
                </a:outerShdw>
              </a:effectLst>
            </a:endParaRPr>
          </a:p>
        </p:txBody>
      </p:sp>
      <p:pic>
        <p:nvPicPr>
          <p:cNvPr id="32"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35981" y="88524"/>
            <a:ext cx="1276350" cy="962025"/>
          </a:xfrm>
          <a:prstGeom prst="rect">
            <a:avLst/>
          </a:prstGeom>
        </p:spPr>
      </p:pic>
    </p:spTree>
    <p:extLst>
      <p:ext uri="{BB962C8B-B14F-4D97-AF65-F5344CB8AC3E}">
        <p14:creationId xmlns:p14="http://schemas.microsoft.com/office/powerpoint/2010/main" val="116614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1212048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08.02.21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69871" y="2832960"/>
            <a:ext cx="10429593" cy="707886"/>
          </a:xfrm>
          <a:prstGeom prst="rect">
            <a:avLst/>
          </a:prstGeom>
          <a:noFill/>
        </p:spPr>
        <p:txBody>
          <a:bodyPr wrap="square" rtlCol="0">
            <a:spAutoFit/>
          </a:bodyPr>
          <a:lstStyle/>
          <a:p>
            <a:r>
              <a:rPr lang="en-GB" sz="4000" dirty="0"/>
              <a:t>LO To be able </a:t>
            </a:r>
            <a:r>
              <a:rPr lang="en-GB" sz="4000" dirty="0" smtClean="0"/>
              <a:t>to read scales in kilograms.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508169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4602387" y="169818"/>
            <a:ext cx="293926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Challenge</a:t>
            </a:r>
            <a:endParaRPr lang="en-US" sz="5400" dirty="0">
              <a:ln w="0"/>
              <a:effectLst>
                <a:outerShdw blurRad="38100" dist="19050" dir="2700000" algn="tl" rotWithShape="0">
                  <a:schemeClr val="dk1">
                    <a:alpha val="40000"/>
                  </a:schemeClr>
                </a:outerShdw>
              </a:effectLst>
            </a:endParaRPr>
          </a:p>
        </p:txBody>
      </p:sp>
      <p:cxnSp>
        <p:nvCxnSpPr>
          <p:cNvPr id="7" name="Straight Connector 6"/>
          <p:cNvCxnSpPr/>
          <p:nvPr/>
        </p:nvCxnSpPr>
        <p:spPr>
          <a:xfrm flipV="1">
            <a:off x="3628597" y="4763650"/>
            <a:ext cx="5032077" cy="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1347924" y="1279071"/>
            <a:ext cx="8997859" cy="3775326"/>
          </a:xfrm>
          <a:prstGeom prst="rect">
            <a:avLst/>
          </a:prstGeom>
        </p:spPr>
      </p:pic>
      <p:sp>
        <p:nvSpPr>
          <p:cNvPr id="10" name="Rectangle 9">
            <a:extLst>
              <a:ext uri="{FF2B5EF4-FFF2-40B4-BE49-F238E27FC236}">
                <a16:creationId xmlns:a16="http://schemas.microsoft.com/office/drawing/2014/main" id="{860DFC27-56B5-4DC8-81FE-DC18ABC72E64}"/>
              </a:ext>
            </a:extLst>
          </p:cNvPr>
          <p:cNvSpPr/>
          <p:nvPr/>
        </p:nvSpPr>
        <p:spPr>
          <a:xfrm>
            <a:off x="327333" y="5281456"/>
            <a:ext cx="4896061" cy="400110"/>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Complete the sentence about the panda…</a:t>
            </a:r>
            <a:endParaRPr lang="en-US" sz="2000" dirty="0">
              <a:ln w="0"/>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860DFC27-56B5-4DC8-81FE-DC18ABC72E64}"/>
              </a:ext>
            </a:extLst>
          </p:cNvPr>
          <p:cNvSpPr/>
          <p:nvPr/>
        </p:nvSpPr>
        <p:spPr>
          <a:xfrm>
            <a:off x="1253110" y="5861506"/>
            <a:ext cx="10076741" cy="707886"/>
          </a:xfrm>
          <a:prstGeom prst="rect">
            <a:avLst/>
          </a:prstGeom>
          <a:noFill/>
        </p:spPr>
        <p:txBody>
          <a:bodyPr wrap="square" lIns="91440" tIns="45720" rIns="91440" bIns="45720">
            <a:spAutoFit/>
          </a:bodyPr>
          <a:lstStyle/>
          <a:p>
            <a:r>
              <a:rPr lang="en-US" sz="2000" dirty="0" smtClean="0">
                <a:ln w="0"/>
                <a:effectLst>
                  <a:outerShdw blurRad="38100" dist="19050" dir="2700000" algn="tl" rotWithShape="0">
                    <a:schemeClr val="dk1">
                      <a:alpha val="40000"/>
                    </a:schemeClr>
                  </a:outerShdw>
                </a:effectLst>
              </a:rPr>
              <a:t>The weight of the panda is _____________________  because  ____________________</a:t>
            </a:r>
          </a:p>
          <a:p>
            <a:r>
              <a:rPr lang="en-US" sz="2000" dirty="0" smtClean="0">
                <a:ln w="0"/>
                <a:effectLst>
                  <a:outerShdw blurRad="38100" dist="19050" dir="2700000" algn="tl" rotWithShape="0">
                    <a:schemeClr val="dk1">
                      <a:alpha val="40000"/>
                    </a:schemeClr>
                  </a:outerShdw>
                </a:effectLst>
              </a:rPr>
              <a:t>________________________________________________________________________</a:t>
            </a:r>
            <a:endParaRPr lang="en-US" sz="2000" dirty="0">
              <a:ln w="0"/>
              <a:effectLst>
                <a:outerShdw blurRad="38100" dist="19050" dir="2700000" algn="tl" rotWithShape="0">
                  <a:schemeClr val="dk1">
                    <a:alpha val="40000"/>
                  </a:schemeClr>
                </a:outerShdw>
              </a:effectLst>
            </a:endParaRPr>
          </a:p>
        </p:txBody>
      </p:sp>
      <p:sp>
        <p:nvSpPr>
          <p:cNvPr id="5" name="Cloud Callout 4"/>
          <p:cNvSpPr/>
          <p:nvPr/>
        </p:nvSpPr>
        <p:spPr>
          <a:xfrm>
            <a:off x="5914071" y="5064620"/>
            <a:ext cx="2349169" cy="79688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60DFC27-56B5-4DC8-81FE-DC18ABC72E64}"/>
              </a:ext>
            </a:extLst>
          </p:cNvPr>
          <p:cNvSpPr/>
          <p:nvPr/>
        </p:nvSpPr>
        <p:spPr>
          <a:xfrm>
            <a:off x="4532717" y="5288674"/>
            <a:ext cx="4896061" cy="338554"/>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c</a:t>
            </a:r>
            <a:r>
              <a:rPr lang="en-US" sz="1600" dirty="0" smtClean="0">
                <a:ln w="0"/>
                <a:solidFill>
                  <a:schemeClr val="bg1"/>
                </a:solidFill>
                <a:effectLst>
                  <a:outerShdw blurRad="38100" dist="19050" dir="2700000" algn="tl" rotWithShape="0">
                    <a:schemeClr val="dk1">
                      <a:alpha val="40000"/>
                    </a:schemeClr>
                  </a:outerShdw>
                </a:effectLst>
              </a:rPr>
              <a:t>orrect/incorrect</a:t>
            </a:r>
            <a:endParaRPr lang="en-US" sz="1600" dirty="0">
              <a:ln w="0"/>
              <a:solidFill>
                <a:schemeClr val="bg1"/>
              </a:solidFill>
              <a:effectLst>
                <a:outerShdw blurRad="38100" dist="19050" dir="2700000" algn="tl" rotWithShape="0">
                  <a:schemeClr val="dk1">
                    <a:alpha val="40000"/>
                  </a:schemeClr>
                </a:outerShdw>
              </a:effectLst>
            </a:endParaRPr>
          </a:p>
        </p:txBody>
      </p:sp>
      <p:pic>
        <p:nvPicPr>
          <p:cNvPr id="1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1027540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714965" y="209007"/>
            <a:ext cx="471411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Tricky Challenge</a:t>
            </a:r>
          </a:p>
        </p:txBody>
      </p:sp>
      <p:pic>
        <p:nvPicPr>
          <p:cNvPr id="3" name="Picture 2"/>
          <p:cNvPicPr>
            <a:picLocks noChangeAspect="1"/>
          </p:cNvPicPr>
          <p:nvPr/>
        </p:nvPicPr>
        <p:blipFill>
          <a:blip r:embed="rId2"/>
          <a:stretch>
            <a:fillRect/>
          </a:stretch>
        </p:blipFill>
        <p:spPr>
          <a:xfrm>
            <a:off x="1591355" y="1132337"/>
            <a:ext cx="9259525" cy="4142714"/>
          </a:xfrm>
          <a:prstGeom prst="rect">
            <a:avLst/>
          </a:prstGeom>
        </p:spPr>
      </p:pic>
      <p:sp>
        <p:nvSpPr>
          <p:cNvPr id="10" name="Rectangle 9">
            <a:extLst>
              <a:ext uri="{FF2B5EF4-FFF2-40B4-BE49-F238E27FC236}">
                <a16:creationId xmlns:a16="http://schemas.microsoft.com/office/drawing/2014/main" id="{860DFC27-56B5-4DC8-81FE-DC18ABC72E64}"/>
              </a:ext>
            </a:extLst>
          </p:cNvPr>
          <p:cNvSpPr/>
          <p:nvPr/>
        </p:nvSpPr>
        <p:spPr>
          <a:xfrm>
            <a:off x="2560668" y="5392101"/>
            <a:ext cx="7022701" cy="400110"/>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Complete the sentence about the winning pumpkin…</a:t>
            </a:r>
            <a:endParaRPr lang="en-US" sz="2000" dirty="0">
              <a:ln w="0"/>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860DFC27-56B5-4DC8-81FE-DC18ABC72E64}"/>
              </a:ext>
            </a:extLst>
          </p:cNvPr>
          <p:cNvSpPr/>
          <p:nvPr/>
        </p:nvSpPr>
        <p:spPr>
          <a:xfrm>
            <a:off x="1033649" y="5909261"/>
            <a:ext cx="10076741" cy="707886"/>
          </a:xfrm>
          <a:prstGeom prst="rect">
            <a:avLst/>
          </a:prstGeom>
          <a:noFill/>
        </p:spPr>
        <p:txBody>
          <a:bodyPr wrap="square" lIns="91440" tIns="45720" rIns="91440" bIns="45720">
            <a:spAutoFit/>
          </a:bodyPr>
          <a:lstStyle/>
          <a:p>
            <a:r>
              <a:rPr lang="en-US" sz="2000" dirty="0" smtClean="0">
                <a:ln w="0"/>
                <a:effectLst>
                  <a:outerShdw blurRad="38100" dist="19050" dir="2700000" algn="tl" rotWithShape="0">
                    <a:schemeClr val="dk1">
                      <a:alpha val="40000"/>
                    </a:schemeClr>
                  </a:outerShdw>
                </a:effectLst>
              </a:rPr>
              <a:t>Pumpkin ______ is the winning pumpkin  because it is the  ____________________ .</a:t>
            </a:r>
          </a:p>
          <a:p>
            <a:r>
              <a:rPr lang="en-US" sz="2000" dirty="0" smtClean="0">
                <a:ln w="0"/>
                <a:effectLst>
                  <a:outerShdw blurRad="38100" dist="19050" dir="2700000" algn="tl" rotWithShape="0">
                    <a:schemeClr val="dk1">
                      <a:alpha val="40000"/>
                    </a:schemeClr>
                  </a:outerShdw>
                </a:effectLst>
              </a:rPr>
              <a:t>I know this because  ___________________________________________________________ .</a:t>
            </a:r>
            <a:endParaRPr lang="en-US" sz="2000" dirty="0">
              <a:ln w="0"/>
              <a:effectLst>
                <a:outerShdw blurRad="38100" dist="19050" dir="2700000" algn="tl" rotWithShape="0">
                  <a:schemeClr val="dk1">
                    <a:alpha val="40000"/>
                  </a:schemeClr>
                </a:outerShdw>
              </a:effectLst>
            </a:endParaRPr>
          </a:p>
        </p:txBody>
      </p:sp>
      <p:sp>
        <p:nvSpPr>
          <p:cNvPr id="6" name="Thought Bubble: Cloud 11">
            <a:extLst>
              <a:ext uri="{FF2B5EF4-FFF2-40B4-BE49-F238E27FC236}">
                <a16:creationId xmlns:a16="http://schemas.microsoft.com/office/drawing/2014/main" id="{CEE395F3-817E-421C-AB46-EA959DA8B234}"/>
              </a:ext>
            </a:extLst>
          </p:cNvPr>
          <p:cNvSpPr/>
          <p:nvPr/>
        </p:nvSpPr>
        <p:spPr>
          <a:xfrm flipH="1">
            <a:off x="465905" y="4722056"/>
            <a:ext cx="1833158" cy="1105990"/>
          </a:xfrm>
          <a:prstGeom prst="cloudCallout">
            <a:avLst>
              <a:gd name="adj1" fmla="val -49301"/>
              <a:gd name="adj2" fmla="val 58414"/>
            </a:avLst>
          </a:prstGeom>
          <a:solidFill>
            <a:schemeClr val="accent1">
              <a:lumMod val="40000"/>
              <a:lumOff val="60000"/>
            </a:schemeClr>
          </a:solid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Thought Bubble: Cloud 11">
            <a:extLst>
              <a:ext uri="{FF2B5EF4-FFF2-40B4-BE49-F238E27FC236}">
                <a16:creationId xmlns:a16="http://schemas.microsoft.com/office/drawing/2014/main" id="{CEE395F3-817E-421C-AB46-EA959DA8B234}"/>
              </a:ext>
            </a:extLst>
          </p:cNvPr>
          <p:cNvSpPr/>
          <p:nvPr/>
        </p:nvSpPr>
        <p:spPr>
          <a:xfrm>
            <a:off x="9837710" y="4795992"/>
            <a:ext cx="2026340" cy="1120547"/>
          </a:xfrm>
          <a:prstGeom prst="cloudCallout">
            <a:avLst>
              <a:gd name="adj1" fmla="val -49301"/>
              <a:gd name="adj2" fmla="val 58414"/>
            </a:avLst>
          </a:prstGeom>
          <a:solidFill>
            <a:schemeClr val="accent1">
              <a:lumMod val="40000"/>
              <a:lumOff val="60000"/>
            </a:schemeClr>
          </a:solid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860DFC27-56B5-4DC8-81FE-DC18ABC72E64}"/>
              </a:ext>
            </a:extLst>
          </p:cNvPr>
          <p:cNvSpPr/>
          <p:nvPr/>
        </p:nvSpPr>
        <p:spPr>
          <a:xfrm>
            <a:off x="755916" y="5072967"/>
            <a:ext cx="1253135"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A / B / C</a:t>
            </a:r>
            <a:endParaRPr lang="en-US"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10344295" y="5010411"/>
            <a:ext cx="1013170" cy="646331"/>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lightest / heaviest</a:t>
            </a:r>
            <a:endParaRPr lang="en-US" dirty="0">
              <a:ln w="0"/>
              <a:effectLst>
                <a:outerShdw blurRad="38100" dist="19050" dir="2700000" algn="tl" rotWithShape="0">
                  <a:schemeClr val="dk1">
                    <a:alpha val="40000"/>
                  </a:schemeClr>
                </a:outerShdw>
              </a:effectLst>
            </a:endParaRPr>
          </a:p>
        </p:txBody>
      </p:sp>
      <p:pic>
        <p:nvPicPr>
          <p:cNvPr id="14"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3748948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4277895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09.02.21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be able </a:t>
            </a:r>
            <a:r>
              <a:rPr lang="en-GB" sz="4000" dirty="0" smtClean="0"/>
              <a:t>to read scales in grams.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4096424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3922491" y="415179"/>
            <a:ext cx="3868047"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Recap - Mass</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987338" y="1639087"/>
            <a:ext cx="9872249"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Mass is the amount of matter (stuff) that an object contains.</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The more matter something has, the more it will weigh.</a:t>
            </a:r>
            <a:endParaRPr lang="en-US" sz="2400" dirty="0">
              <a:ln w="0"/>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860DFC27-56B5-4DC8-81FE-DC18ABC72E64}"/>
              </a:ext>
            </a:extLst>
          </p:cNvPr>
          <p:cNvSpPr/>
          <p:nvPr/>
        </p:nvSpPr>
        <p:spPr>
          <a:xfrm>
            <a:off x="8019051" y="4437682"/>
            <a:ext cx="4242618" cy="707886"/>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The heavier the objects, the more mass (matter) there is.</a:t>
            </a:r>
            <a:endParaRPr lang="en-US" sz="200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4324666" y="3223532"/>
            <a:ext cx="3482341" cy="2855145"/>
          </a:xfrm>
          <a:prstGeom prst="rect">
            <a:avLst/>
          </a:prstGeom>
        </p:spPr>
      </p:pic>
      <p:sp>
        <p:nvSpPr>
          <p:cNvPr id="11" name="Rectangle 10">
            <a:extLst>
              <a:ext uri="{FF2B5EF4-FFF2-40B4-BE49-F238E27FC236}">
                <a16:creationId xmlns:a16="http://schemas.microsoft.com/office/drawing/2014/main" id="{860DFC27-56B5-4DC8-81FE-DC18ABC72E64}"/>
              </a:ext>
            </a:extLst>
          </p:cNvPr>
          <p:cNvSpPr/>
          <p:nvPr/>
        </p:nvSpPr>
        <p:spPr>
          <a:xfrm>
            <a:off x="-69036" y="4437682"/>
            <a:ext cx="3909516" cy="707886"/>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The lighter the objects, the less mass (matter) there is.</a:t>
            </a:r>
            <a:endParaRPr lang="en-US" sz="2000" dirty="0">
              <a:ln w="0"/>
              <a:effectLst>
                <a:outerShdw blurRad="38100" dist="19050" dir="2700000" algn="tl" rotWithShape="0">
                  <a:schemeClr val="dk1">
                    <a:alpha val="40000"/>
                  </a:schemeClr>
                </a:outerShdw>
              </a:effectLst>
            </a:endParaRPr>
          </a:p>
        </p:txBody>
      </p:sp>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3463079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896990" y="112851"/>
            <a:ext cx="42241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Recap - 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3216735" y="1464869"/>
            <a:ext cx="5866306"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They are a unit of measure often used to weigh objects.</a:t>
            </a:r>
            <a:endParaRPr lang="en-US" sz="2400" dirty="0">
              <a:ln w="0"/>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860DFC27-56B5-4DC8-81FE-DC18ABC72E64}"/>
              </a:ext>
            </a:extLst>
          </p:cNvPr>
          <p:cNvSpPr/>
          <p:nvPr/>
        </p:nvSpPr>
        <p:spPr>
          <a:xfrm>
            <a:off x="1644120" y="5347967"/>
            <a:ext cx="5866306"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There are 1000g (1 thousand grams) in a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328945" y="3380196"/>
            <a:ext cx="791281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can be shortened to </a:t>
            </a:r>
            <a:r>
              <a:rPr lang="en-US" sz="2400" dirty="0" smtClean="0">
                <a:ln w="0"/>
                <a:solidFill>
                  <a:srgbClr val="FF0000"/>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when we are weighing objects.</a:t>
            </a:r>
            <a:endParaRPr lang="en-US" sz="2400" dirty="0">
              <a:ln w="0"/>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724221" y="4695358"/>
            <a:ext cx="5866306"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1 gram (1g) is a lot less than 1 kilogram (1kg).</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8268758" y="2913558"/>
            <a:ext cx="3494723" cy="3553656"/>
          </a:xfrm>
          <a:prstGeom prst="rect">
            <a:avLst/>
          </a:prstGeom>
        </p:spPr>
      </p:pic>
      <p:pic>
        <p:nvPicPr>
          <p:cNvPr id="3" name="Picture 2"/>
          <p:cNvPicPr>
            <a:picLocks noChangeAspect="1"/>
          </p:cNvPicPr>
          <p:nvPr/>
        </p:nvPicPr>
        <p:blipFill>
          <a:blip r:embed="rId3"/>
          <a:stretch>
            <a:fillRect/>
          </a:stretch>
        </p:blipFill>
        <p:spPr>
          <a:xfrm>
            <a:off x="328945" y="624320"/>
            <a:ext cx="2790553" cy="1980392"/>
          </a:xfrm>
          <a:prstGeom prst="rect">
            <a:avLst/>
          </a:prstGeom>
        </p:spPr>
      </p:pic>
      <p:pic>
        <p:nvPicPr>
          <p:cNvPr id="45"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3102541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8" name="Rectangle 7">
            <a:extLst>
              <a:ext uri="{FF2B5EF4-FFF2-40B4-BE49-F238E27FC236}">
                <a16:creationId xmlns:a16="http://schemas.microsoft.com/office/drawing/2014/main" id="{720F2BDD-8724-4A66-A319-EBD316E122EE}"/>
              </a:ext>
            </a:extLst>
          </p:cNvPr>
          <p:cNvSpPr/>
          <p:nvPr/>
        </p:nvSpPr>
        <p:spPr>
          <a:xfrm>
            <a:off x="2864325" y="283192"/>
            <a:ext cx="6482417"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50000"/>
                  </a:schemeClr>
                </a:solidFill>
                <a:effectLst>
                  <a:outerShdw blurRad="38100" dist="19050" dir="2700000" algn="tl" rotWithShape="0">
                    <a:schemeClr val="dk1">
                      <a:alpha val="40000"/>
                    </a:schemeClr>
                  </a:outerShdw>
                </a:effectLst>
              </a:rPr>
              <a:t>Pre-recorded Teaching</a:t>
            </a:r>
            <a:endParaRPr lang="en-US" sz="5400" b="0" cap="none" spc="0" dirty="0">
              <a:ln w="0"/>
              <a:solidFill>
                <a:schemeClr val="accent1">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544902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527232" y="112851"/>
            <a:ext cx="696370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a:t>
            </a:r>
            <a:r>
              <a:rPr lang="en-US" sz="5400" dirty="0">
                <a:ln w="0"/>
                <a:effectLst>
                  <a:outerShdw blurRad="38100" dist="19050" dir="2700000" algn="tl" rotWithShape="0">
                    <a:schemeClr val="dk1">
                      <a:alpha val="40000"/>
                    </a:schemeClr>
                  </a:outerShdw>
                </a:effectLst>
              </a:rPr>
              <a:t>G</a:t>
            </a:r>
            <a:r>
              <a:rPr lang="en-US" sz="5400" dirty="0" smtClean="0">
                <a:ln w="0"/>
                <a:effectLst>
                  <a:outerShdw blurRad="38100" dist="19050" dir="2700000" algn="tl" rotWithShape="0">
                    <a:schemeClr val="dk1">
                      <a:alpha val="40000"/>
                    </a:schemeClr>
                  </a:outerShdw>
                </a:effectLst>
              </a:rPr>
              <a:t>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0" y="1258880"/>
            <a:ext cx="3233032" cy="1569660"/>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7295939" y="2685270"/>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 the cherries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6" name="Straight Connector 5"/>
          <p:cNvCxnSpPr/>
          <p:nvPr/>
        </p:nvCxnSpPr>
        <p:spPr>
          <a:xfrm>
            <a:off x="7714872" y="3617324"/>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0DFC27-56B5-4DC8-81FE-DC18ABC72E64}"/>
              </a:ext>
            </a:extLst>
          </p:cNvPr>
          <p:cNvSpPr/>
          <p:nvPr/>
        </p:nvSpPr>
        <p:spPr>
          <a:xfrm>
            <a:off x="7379823" y="3268745"/>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10g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8034830" y="4131040"/>
            <a:ext cx="3841948"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We know it’s 10g because we are measuring in g’s and the hand (pointer) is pointing right at the 10.</a:t>
            </a:r>
            <a:endParaRPr lang="en-US" sz="1600" dirty="0">
              <a:ln w="0"/>
              <a:effectLst>
                <a:outerShdw blurRad="38100" dist="19050" dir="2700000" algn="tl" rotWithShape="0">
                  <a:schemeClr val="dk1">
                    <a:alpha val="40000"/>
                  </a:schemeClr>
                </a:outerShdw>
              </a:effectLst>
            </a:endParaRPr>
          </a:p>
        </p:txBody>
      </p:sp>
      <p:pic>
        <p:nvPicPr>
          <p:cNvPr id="2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3" name="Picture 2"/>
          <p:cNvPicPr>
            <a:picLocks noChangeAspect="1"/>
          </p:cNvPicPr>
          <p:nvPr/>
        </p:nvPicPr>
        <p:blipFill>
          <a:blip r:embed="rId3"/>
          <a:stretch>
            <a:fillRect/>
          </a:stretch>
        </p:blipFill>
        <p:spPr>
          <a:xfrm>
            <a:off x="3354401" y="1503883"/>
            <a:ext cx="3725208" cy="5115782"/>
          </a:xfrm>
          <a:prstGeom prst="rect">
            <a:avLst/>
          </a:prstGeom>
        </p:spPr>
      </p:pic>
      <p:cxnSp>
        <p:nvCxnSpPr>
          <p:cNvPr id="18" name="Straight Arrow Connector 17"/>
          <p:cNvCxnSpPr/>
          <p:nvPr/>
        </p:nvCxnSpPr>
        <p:spPr>
          <a:xfrm>
            <a:off x="1126775" y="2828540"/>
            <a:ext cx="3906779" cy="19089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76769" y="4422107"/>
            <a:ext cx="2691871" cy="1244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769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566605" y="163949"/>
            <a:ext cx="7395426" cy="923330"/>
          </a:xfrm>
          <a:prstGeom prst="rect">
            <a:avLst/>
          </a:prstGeom>
          <a:noFill/>
        </p:spPr>
        <p:txBody>
          <a:bodyPr wrap="squar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Grams</a:t>
            </a:r>
            <a:endParaRPr lang="en-US" sz="5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0" y="1258880"/>
            <a:ext cx="3233032" cy="1569660"/>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3460842" y="1087279"/>
            <a:ext cx="3323136" cy="5626413"/>
          </a:xfrm>
          <a:prstGeom prst="rect">
            <a:avLst/>
          </a:prstGeom>
        </p:spPr>
      </p:pic>
      <p:cxnSp>
        <p:nvCxnSpPr>
          <p:cNvPr id="15" name="Straight Arrow Connector 14"/>
          <p:cNvCxnSpPr/>
          <p:nvPr/>
        </p:nvCxnSpPr>
        <p:spPr>
          <a:xfrm>
            <a:off x="1126775" y="2828540"/>
            <a:ext cx="3915488" cy="22485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60DFC27-56B5-4DC8-81FE-DC18ABC72E64}"/>
              </a:ext>
            </a:extLst>
          </p:cNvPr>
          <p:cNvSpPr/>
          <p:nvPr/>
        </p:nvSpPr>
        <p:spPr>
          <a:xfrm>
            <a:off x="7295939" y="2685270"/>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 the crisps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19" name="Straight Connector 18"/>
          <p:cNvCxnSpPr/>
          <p:nvPr/>
        </p:nvCxnSpPr>
        <p:spPr>
          <a:xfrm>
            <a:off x="7714872" y="3617324"/>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60DFC27-56B5-4DC8-81FE-DC18ABC72E64}"/>
              </a:ext>
            </a:extLst>
          </p:cNvPr>
          <p:cNvSpPr/>
          <p:nvPr/>
        </p:nvSpPr>
        <p:spPr>
          <a:xfrm>
            <a:off x="8034830" y="4131040"/>
            <a:ext cx="3841948"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We know it’s _____ because we are measuring in g’s and the hand (pointer) is pointing right at the ____ .</a:t>
            </a:r>
            <a:endParaRPr lang="en-US" sz="1600" dirty="0">
              <a:ln w="0"/>
              <a:effectLst>
                <a:outerShdw blurRad="38100" dist="19050" dir="2700000" algn="tl" rotWithShape="0">
                  <a:schemeClr val="dk1">
                    <a:alpha val="40000"/>
                  </a:schemeClr>
                </a:outerShdw>
              </a:effectLst>
            </a:endParaRPr>
          </a:p>
        </p:txBody>
      </p:sp>
      <p:cxnSp>
        <p:nvCxnSpPr>
          <p:cNvPr id="22" name="Straight Arrow Connector 21"/>
          <p:cNvCxnSpPr/>
          <p:nvPr/>
        </p:nvCxnSpPr>
        <p:spPr>
          <a:xfrm flipH="1">
            <a:off x="5651863" y="4632960"/>
            <a:ext cx="2508068" cy="4441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3"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1820639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566605" y="163949"/>
            <a:ext cx="7395426" cy="923330"/>
          </a:xfrm>
          <a:prstGeom prst="rect">
            <a:avLst/>
          </a:prstGeom>
          <a:noFill/>
        </p:spPr>
        <p:txBody>
          <a:bodyPr wrap="squar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Grams</a:t>
            </a:r>
            <a:endParaRPr lang="en-US" sz="5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8847909" y="1947346"/>
            <a:ext cx="3233032" cy="1569660"/>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860DFC27-56B5-4DC8-81FE-DC18ABC72E64}"/>
              </a:ext>
            </a:extLst>
          </p:cNvPr>
          <p:cNvSpPr/>
          <p:nvPr/>
        </p:nvSpPr>
        <p:spPr>
          <a:xfrm>
            <a:off x="-99279" y="2603037"/>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does the rice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19" name="Straight Connector 18"/>
          <p:cNvCxnSpPr/>
          <p:nvPr/>
        </p:nvCxnSpPr>
        <p:spPr>
          <a:xfrm>
            <a:off x="322187" y="3517006"/>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60DFC27-56B5-4DC8-81FE-DC18ABC72E64}"/>
              </a:ext>
            </a:extLst>
          </p:cNvPr>
          <p:cNvSpPr/>
          <p:nvPr/>
        </p:nvSpPr>
        <p:spPr>
          <a:xfrm>
            <a:off x="205824" y="4246100"/>
            <a:ext cx="3841948"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We know it’s ________ because we are measuring in g’s and the hand (pointer) is pointing right at the _______ .</a:t>
            </a:r>
            <a:endParaRPr lang="en-US" sz="160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4934481" y="1509713"/>
            <a:ext cx="3638031" cy="5020981"/>
          </a:xfrm>
          <a:prstGeom prst="rect">
            <a:avLst/>
          </a:prstGeom>
        </p:spPr>
      </p:pic>
      <p:cxnSp>
        <p:nvCxnSpPr>
          <p:cNvPr id="15" name="Straight Arrow Connector 14"/>
          <p:cNvCxnSpPr/>
          <p:nvPr/>
        </p:nvCxnSpPr>
        <p:spPr>
          <a:xfrm>
            <a:off x="3865620" y="4456457"/>
            <a:ext cx="2160711" cy="205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753496" y="3495303"/>
            <a:ext cx="2949913" cy="1303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2360862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5031608" y="415179"/>
            <a:ext cx="164981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Mass</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987338" y="1639087"/>
            <a:ext cx="9872249" cy="1200329"/>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Mass is the amount of matter (stuff) that an object contains.</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The more matter something has, the more it will weigh here on Earth.</a:t>
            </a:r>
            <a:endParaRPr lang="en-US" sz="2400" dirty="0">
              <a:ln w="0"/>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860DFC27-56B5-4DC8-81FE-DC18ABC72E64}"/>
              </a:ext>
            </a:extLst>
          </p:cNvPr>
          <p:cNvSpPr/>
          <p:nvPr/>
        </p:nvSpPr>
        <p:spPr>
          <a:xfrm>
            <a:off x="8019051" y="4437682"/>
            <a:ext cx="4242618" cy="707886"/>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The heavier the objects, the more mass (matter) there is.</a:t>
            </a:r>
            <a:endParaRPr lang="en-US" sz="200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4324666" y="3223532"/>
            <a:ext cx="3482341" cy="2855145"/>
          </a:xfrm>
          <a:prstGeom prst="rect">
            <a:avLst/>
          </a:prstGeom>
        </p:spPr>
      </p:pic>
      <p:sp>
        <p:nvSpPr>
          <p:cNvPr id="11" name="Rectangle 10">
            <a:extLst>
              <a:ext uri="{FF2B5EF4-FFF2-40B4-BE49-F238E27FC236}">
                <a16:creationId xmlns:a16="http://schemas.microsoft.com/office/drawing/2014/main" id="{860DFC27-56B5-4DC8-81FE-DC18ABC72E64}"/>
              </a:ext>
            </a:extLst>
          </p:cNvPr>
          <p:cNvSpPr/>
          <p:nvPr/>
        </p:nvSpPr>
        <p:spPr>
          <a:xfrm>
            <a:off x="-69036" y="4437682"/>
            <a:ext cx="3909516" cy="707886"/>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The lighter the objects, the less mass (matter) there is.</a:t>
            </a:r>
            <a:endParaRPr lang="en-US" sz="2000" dirty="0">
              <a:ln w="0"/>
              <a:effectLst>
                <a:outerShdw blurRad="38100" dist="19050" dir="2700000" algn="tl" rotWithShape="0">
                  <a:schemeClr val="dk1">
                    <a:alpha val="40000"/>
                  </a:schemeClr>
                </a:outerShdw>
              </a:effectLst>
            </a:endParaRPr>
          </a:p>
        </p:txBody>
      </p:sp>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2326349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566605" y="303534"/>
            <a:ext cx="7395426" cy="923330"/>
          </a:xfrm>
          <a:prstGeom prst="rect">
            <a:avLst/>
          </a:prstGeom>
          <a:noFill/>
        </p:spPr>
        <p:txBody>
          <a:bodyPr wrap="squar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Grams</a:t>
            </a:r>
            <a:endParaRPr lang="en-US" sz="5400" dirty="0">
              <a:ln w="0"/>
              <a:effectLst>
                <a:outerShdw blurRad="38100" dist="19050" dir="2700000" algn="tl" rotWithShape="0">
                  <a:schemeClr val="dk1">
                    <a:alpha val="40000"/>
                  </a:schemeClr>
                </a:outerShdw>
              </a:effectLst>
            </a:endParaRPr>
          </a:p>
        </p:txBody>
      </p:sp>
      <p:sp>
        <p:nvSpPr>
          <p:cNvPr id="8" name="TextBox 7"/>
          <p:cNvSpPr txBox="1"/>
          <p:nvPr/>
        </p:nvSpPr>
        <p:spPr>
          <a:xfrm>
            <a:off x="722811" y="1226864"/>
            <a:ext cx="10816046" cy="400110"/>
          </a:xfrm>
          <a:prstGeom prst="rect">
            <a:avLst/>
          </a:prstGeom>
          <a:noFill/>
        </p:spPr>
        <p:txBody>
          <a:bodyPr wrap="square" rtlCol="0">
            <a:spAutoFit/>
          </a:bodyPr>
          <a:lstStyle/>
          <a:p>
            <a:pPr algn="ctr"/>
            <a:r>
              <a:rPr lang="en-GB" sz="2000" dirty="0" smtClean="0">
                <a:solidFill>
                  <a:schemeClr val="accent1"/>
                </a:solidFill>
              </a:rPr>
              <a:t>Don’t forget, you need to write g after the number so we know they’ve been measured in grams.</a:t>
            </a:r>
            <a:endParaRPr lang="en-GB" sz="2000" dirty="0">
              <a:solidFill>
                <a:schemeClr val="accent1"/>
              </a:solidFill>
            </a:endParaRPr>
          </a:p>
        </p:txBody>
      </p:sp>
      <p:pic>
        <p:nvPicPr>
          <p:cNvPr id="3" name="Picture 2"/>
          <p:cNvPicPr>
            <a:picLocks noChangeAspect="1"/>
          </p:cNvPicPr>
          <p:nvPr/>
        </p:nvPicPr>
        <p:blipFill>
          <a:blip r:embed="rId2"/>
          <a:stretch>
            <a:fillRect/>
          </a:stretch>
        </p:blipFill>
        <p:spPr>
          <a:xfrm>
            <a:off x="954161" y="2768140"/>
            <a:ext cx="1921780" cy="3092725"/>
          </a:xfrm>
          <a:prstGeom prst="rect">
            <a:avLst/>
          </a:prstGeom>
        </p:spPr>
      </p:pic>
      <p:pic>
        <p:nvPicPr>
          <p:cNvPr id="4" name="Picture 3"/>
          <p:cNvPicPr>
            <a:picLocks noChangeAspect="1"/>
          </p:cNvPicPr>
          <p:nvPr/>
        </p:nvPicPr>
        <p:blipFill>
          <a:blip r:embed="rId3"/>
          <a:stretch>
            <a:fillRect/>
          </a:stretch>
        </p:blipFill>
        <p:spPr>
          <a:xfrm>
            <a:off x="3074807" y="2768139"/>
            <a:ext cx="1828346" cy="3092725"/>
          </a:xfrm>
          <a:prstGeom prst="rect">
            <a:avLst/>
          </a:prstGeom>
        </p:spPr>
      </p:pic>
      <p:pic>
        <p:nvPicPr>
          <p:cNvPr id="6" name="Picture 5"/>
          <p:cNvPicPr>
            <a:picLocks noChangeAspect="1"/>
          </p:cNvPicPr>
          <p:nvPr/>
        </p:nvPicPr>
        <p:blipFill>
          <a:blip r:embed="rId4"/>
          <a:stretch>
            <a:fillRect/>
          </a:stretch>
        </p:blipFill>
        <p:spPr>
          <a:xfrm>
            <a:off x="5102020" y="2763978"/>
            <a:ext cx="1847422" cy="3096886"/>
          </a:xfrm>
          <a:prstGeom prst="rect">
            <a:avLst/>
          </a:prstGeom>
        </p:spPr>
      </p:pic>
      <p:pic>
        <p:nvPicPr>
          <p:cNvPr id="7" name="Picture 6"/>
          <p:cNvPicPr>
            <a:picLocks noChangeAspect="1"/>
          </p:cNvPicPr>
          <p:nvPr/>
        </p:nvPicPr>
        <p:blipFill>
          <a:blip r:embed="rId5"/>
          <a:stretch>
            <a:fillRect/>
          </a:stretch>
        </p:blipFill>
        <p:spPr>
          <a:xfrm>
            <a:off x="7129232" y="2763978"/>
            <a:ext cx="1898091" cy="3096886"/>
          </a:xfrm>
          <a:prstGeom prst="rect">
            <a:avLst/>
          </a:prstGeom>
        </p:spPr>
      </p:pic>
      <p:pic>
        <p:nvPicPr>
          <p:cNvPr id="9" name="Picture 8"/>
          <p:cNvPicPr>
            <a:picLocks noChangeAspect="1"/>
          </p:cNvPicPr>
          <p:nvPr/>
        </p:nvPicPr>
        <p:blipFill>
          <a:blip r:embed="rId6"/>
          <a:stretch>
            <a:fillRect/>
          </a:stretch>
        </p:blipFill>
        <p:spPr>
          <a:xfrm>
            <a:off x="9207113" y="2763978"/>
            <a:ext cx="1887451" cy="3096886"/>
          </a:xfrm>
          <a:prstGeom prst="rect">
            <a:avLst/>
          </a:prstGeom>
        </p:spPr>
      </p:pic>
      <p:cxnSp>
        <p:nvCxnSpPr>
          <p:cNvPr id="11" name="Straight Connector 10"/>
          <p:cNvCxnSpPr/>
          <p:nvPr/>
        </p:nvCxnSpPr>
        <p:spPr>
          <a:xfrm flipV="1">
            <a:off x="1015124" y="6213566"/>
            <a:ext cx="1736788" cy="4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109643" y="6213566"/>
            <a:ext cx="1736788" cy="4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154274" y="6209212"/>
            <a:ext cx="1736788" cy="4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207614" y="6204858"/>
            <a:ext cx="1736788" cy="4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287081" y="6200504"/>
            <a:ext cx="1736788" cy="435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6295" y="1796251"/>
            <a:ext cx="10816046" cy="707886"/>
          </a:xfrm>
          <a:prstGeom prst="rect">
            <a:avLst/>
          </a:prstGeom>
          <a:noFill/>
        </p:spPr>
        <p:txBody>
          <a:bodyPr wrap="square" rtlCol="0">
            <a:spAutoFit/>
          </a:bodyPr>
          <a:lstStyle/>
          <a:p>
            <a:r>
              <a:rPr lang="en-GB" sz="2000" dirty="0" smtClean="0"/>
              <a:t>Scales can have different numbers on them depending on the intervals they go up in. Look closely at the different scales to work out the weighs of the different objects.</a:t>
            </a:r>
            <a:endParaRPr lang="en-GB" sz="2000" dirty="0"/>
          </a:p>
        </p:txBody>
      </p:sp>
      <p:pic>
        <p:nvPicPr>
          <p:cNvPr id="20"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7"/>
          <a:stretch>
            <a:fillRect/>
          </a:stretch>
        </p:blipFill>
        <p:spPr>
          <a:xfrm>
            <a:off x="10818563" y="97233"/>
            <a:ext cx="1276350" cy="962025"/>
          </a:xfrm>
          <a:prstGeom prst="rect">
            <a:avLst/>
          </a:prstGeom>
        </p:spPr>
      </p:pic>
    </p:spTree>
    <p:extLst>
      <p:ext uri="{BB962C8B-B14F-4D97-AF65-F5344CB8AC3E}">
        <p14:creationId xmlns:p14="http://schemas.microsoft.com/office/powerpoint/2010/main" val="3752805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527232" y="112851"/>
            <a:ext cx="696370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a:t>
            </a:r>
            <a:r>
              <a:rPr lang="en-US" sz="5400" dirty="0">
                <a:ln w="0"/>
                <a:effectLst>
                  <a:outerShdw blurRad="38100" dist="19050" dir="2700000" algn="tl" rotWithShape="0">
                    <a:schemeClr val="dk1">
                      <a:alpha val="40000"/>
                    </a:schemeClr>
                  </a:outerShdw>
                </a:effectLst>
              </a:rPr>
              <a:t>G</a:t>
            </a:r>
            <a:r>
              <a:rPr lang="en-US" sz="5400" dirty="0" smtClean="0">
                <a:ln w="0"/>
                <a:effectLst>
                  <a:outerShdw blurRad="38100" dist="19050" dir="2700000" algn="tl" rotWithShape="0">
                    <a:schemeClr val="dk1">
                      <a:alpha val="40000"/>
                    </a:schemeClr>
                  </a:outerShdw>
                </a:effectLst>
              </a:rPr>
              <a:t>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0019688" y="1996716"/>
            <a:ext cx="2039181" cy="2308324"/>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79035" y="2082634"/>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does the apple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6" name="Straight Connector 5"/>
          <p:cNvCxnSpPr/>
          <p:nvPr/>
        </p:nvCxnSpPr>
        <p:spPr>
          <a:xfrm>
            <a:off x="497969" y="3021101"/>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0DFC27-56B5-4DC8-81FE-DC18ABC72E64}"/>
              </a:ext>
            </a:extLst>
          </p:cNvPr>
          <p:cNvSpPr/>
          <p:nvPr/>
        </p:nvSpPr>
        <p:spPr>
          <a:xfrm>
            <a:off x="0" y="2689213"/>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75g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527056" y="3846291"/>
            <a:ext cx="3841948" cy="584775"/>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We know it’s 75g because if I look between 70 and 80 on a number line …</a:t>
            </a:r>
            <a:endParaRPr lang="en-US" sz="1600" dirty="0">
              <a:ln w="0"/>
              <a:effectLst>
                <a:outerShdw blurRad="38100" dist="19050" dir="2700000" algn="tl" rotWithShape="0">
                  <a:schemeClr val="dk1">
                    <a:alpha val="40000"/>
                  </a:schemeClr>
                </a:outerShdw>
              </a:effectLst>
            </a:endParaRPr>
          </a:p>
        </p:txBody>
      </p:sp>
      <p:pic>
        <p:nvPicPr>
          <p:cNvPr id="2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2" name="Picture 1"/>
          <p:cNvPicPr>
            <a:picLocks noChangeAspect="1"/>
          </p:cNvPicPr>
          <p:nvPr/>
        </p:nvPicPr>
        <p:blipFill>
          <a:blip r:embed="rId3"/>
          <a:stretch>
            <a:fillRect/>
          </a:stretch>
        </p:blipFill>
        <p:spPr>
          <a:xfrm>
            <a:off x="5650683" y="1372778"/>
            <a:ext cx="3983872" cy="5106475"/>
          </a:xfrm>
          <a:prstGeom prst="rect">
            <a:avLst/>
          </a:prstGeom>
        </p:spPr>
      </p:pic>
      <p:cxnSp>
        <p:nvCxnSpPr>
          <p:cNvPr id="18" name="Straight Arrow Connector 17"/>
          <p:cNvCxnSpPr/>
          <p:nvPr/>
        </p:nvCxnSpPr>
        <p:spPr>
          <a:xfrm flipH="1">
            <a:off x="7642619" y="3939078"/>
            <a:ext cx="2941282" cy="6494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230641" y="4588519"/>
            <a:ext cx="5229633" cy="597847"/>
          </a:xfrm>
          <a:prstGeom prst="rect">
            <a:avLst/>
          </a:prstGeom>
        </p:spPr>
      </p:pic>
      <p:cxnSp>
        <p:nvCxnSpPr>
          <p:cNvPr id="8" name="Straight Arrow Connector 7"/>
          <p:cNvCxnSpPr/>
          <p:nvPr/>
        </p:nvCxnSpPr>
        <p:spPr>
          <a:xfrm flipV="1">
            <a:off x="4680086" y="5374141"/>
            <a:ext cx="2347731" cy="12112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60DFC27-56B5-4DC8-81FE-DC18ABC72E64}"/>
              </a:ext>
            </a:extLst>
          </p:cNvPr>
          <p:cNvSpPr/>
          <p:nvPr/>
        </p:nvSpPr>
        <p:spPr>
          <a:xfrm>
            <a:off x="122953" y="5186366"/>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70</a:t>
            </a:r>
            <a:endParaRPr lang="en-US" sz="1600" dirty="0">
              <a:ln w="0"/>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60DFC27-56B5-4DC8-81FE-DC18ABC72E64}"/>
              </a:ext>
            </a:extLst>
          </p:cNvPr>
          <p:cNvSpPr/>
          <p:nvPr/>
        </p:nvSpPr>
        <p:spPr>
          <a:xfrm>
            <a:off x="5133932" y="5204864"/>
            <a:ext cx="404103" cy="338554"/>
          </a:xfrm>
          <a:prstGeom prst="rect">
            <a:avLst/>
          </a:prstGeom>
          <a:noFill/>
        </p:spPr>
        <p:txBody>
          <a:bodyPr wrap="square" lIns="91440" tIns="45720" rIns="91440" bIns="45720">
            <a:spAutoFit/>
          </a:bodyPr>
          <a:lstStyle/>
          <a:p>
            <a:pPr algn="ctr"/>
            <a:r>
              <a:rPr lang="en-US" sz="1600" dirty="0">
                <a:ln w="0"/>
                <a:effectLst>
                  <a:outerShdw blurRad="38100" dist="19050" dir="2700000" algn="tl" rotWithShape="0">
                    <a:schemeClr val="dk1">
                      <a:alpha val="40000"/>
                    </a:schemeClr>
                  </a:outerShdw>
                </a:effectLst>
              </a:rPr>
              <a:t>8</a:t>
            </a:r>
            <a:r>
              <a:rPr lang="en-US" sz="1600" dirty="0" smtClean="0">
                <a:ln w="0"/>
                <a:effectLst>
                  <a:outerShdw blurRad="38100" dist="19050" dir="2700000" algn="tl" rotWithShape="0">
                    <a:schemeClr val="dk1">
                      <a:alpha val="40000"/>
                    </a:schemeClr>
                  </a:outerShdw>
                </a:effectLst>
              </a:rPr>
              <a:t>0</a:t>
            </a:r>
            <a:endParaRPr lang="en-US" sz="1600" dirty="0">
              <a:ln w="0"/>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860DFC27-56B5-4DC8-81FE-DC18ABC72E64}"/>
              </a:ext>
            </a:extLst>
          </p:cNvPr>
          <p:cNvSpPr/>
          <p:nvPr/>
        </p:nvSpPr>
        <p:spPr>
          <a:xfrm>
            <a:off x="2688152" y="5204864"/>
            <a:ext cx="404103" cy="338554"/>
          </a:xfrm>
          <a:prstGeom prst="rect">
            <a:avLst/>
          </a:prstGeom>
          <a:noFill/>
        </p:spPr>
        <p:txBody>
          <a:bodyPr wrap="square" lIns="91440" tIns="45720" rIns="91440" bIns="45720">
            <a:spAutoFit/>
          </a:bodyPr>
          <a:lstStyle/>
          <a:p>
            <a:pPr algn="ctr"/>
            <a:r>
              <a:rPr lang="en-US" sz="1600" dirty="0" smtClean="0">
                <a:ln w="0"/>
                <a:solidFill>
                  <a:srgbClr val="FF0000"/>
                </a:solidFill>
                <a:effectLst>
                  <a:outerShdw blurRad="38100" dist="19050" dir="2700000" algn="tl" rotWithShape="0">
                    <a:schemeClr val="dk1">
                      <a:alpha val="40000"/>
                    </a:schemeClr>
                  </a:outerShdw>
                </a:effectLst>
              </a:rPr>
              <a:t>75</a:t>
            </a:r>
            <a:endParaRPr lang="en-US" sz="1600" dirty="0">
              <a:ln w="0"/>
              <a:solidFill>
                <a:srgbClr val="FF0000"/>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860DFC27-56B5-4DC8-81FE-DC18ABC72E64}"/>
              </a:ext>
            </a:extLst>
          </p:cNvPr>
          <p:cNvSpPr/>
          <p:nvPr/>
        </p:nvSpPr>
        <p:spPr>
          <a:xfrm>
            <a:off x="639515"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71</a:t>
            </a:r>
            <a:endParaRPr lang="en-US" sz="1600" dirty="0">
              <a:ln w="0"/>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860DFC27-56B5-4DC8-81FE-DC18ABC72E64}"/>
              </a:ext>
            </a:extLst>
          </p:cNvPr>
          <p:cNvSpPr/>
          <p:nvPr/>
        </p:nvSpPr>
        <p:spPr>
          <a:xfrm>
            <a:off x="1145531" y="5208550"/>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72</a:t>
            </a:r>
            <a:endParaRPr lang="en-US" sz="1600" dirty="0">
              <a:ln w="0"/>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860DFC27-56B5-4DC8-81FE-DC18ABC72E64}"/>
              </a:ext>
            </a:extLst>
          </p:cNvPr>
          <p:cNvSpPr/>
          <p:nvPr/>
        </p:nvSpPr>
        <p:spPr>
          <a:xfrm>
            <a:off x="1658257"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73</a:t>
            </a:r>
            <a:endParaRPr lang="en-US" sz="1600" dirty="0">
              <a:ln w="0"/>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860DFC27-56B5-4DC8-81FE-DC18ABC72E64}"/>
              </a:ext>
            </a:extLst>
          </p:cNvPr>
          <p:cNvSpPr/>
          <p:nvPr/>
        </p:nvSpPr>
        <p:spPr>
          <a:xfrm>
            <a:off x="2191906"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74</a:t>
            </a:r>
            <a:endParaRPr lang="en-US" sz="1600" dirty="0">
              <a:ln w="0"/>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860DFC27-56B5-4DC8-81FE-DC18ABC72E64}"/>
              </a:ext>
            </a:extLst>
          </p:cNvPr>
          <p:cNvSpPr/>
          <p:nvPr/>
        </p:nvSpPr>
        <p:spPr>
          <a:xfrm>
            <a:off x="314857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76</a:t>
            </a:r>
            <a:endParaRPr lang="en-US" sz="1600" dirty="0">
              <a:ln w="0"/>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860DFC27-56B5-4DC8-81FE-DC18ABC72E64}"/>
              </a:ext>
            </a:extLst>
          </p:cNvPr>
          <p:cNvSpPr/>
          <p:nvPr/>
        </p:nvSpPr>
        <p:spPr>
          <a:xfrm>
            <a:off x="3675636"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77</a:t>
            </a:r>
            <a:endParaRPr lang="en-US" sz="1600" dirty="0">
              <a:ln w="0"/>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860DFC27-56B5-4DC8-81FE-DC18ABC72E64}"/>
              </a:ext>
            </a:extLst>
          </p:cNvPr>
          <p:cNvSpPr/>
          <p:nvPr/>
        </p:nvSpPr>
        <p:spPr>
          <a:xfrm>
            <a:off x="421114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78</a:t>
            </a:r>
            <a:endParaRPr lang="en-US" sz="1600" dirty="0">
              <a:ln w="0"/>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860DFC27-56B5-4DC8-81FE-DC18ABC72E64}"/>
              </a:ext>
            </a:extLst>
          </p:cNvPr>
          <p:cNvSpPr/>
          <p:nvPr/>
        </p:nvSpPr>
        <p:spPr>
          <a:xfrm>
            <a:off x="471516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79</a:t>
            </a:r>
            <a:endParaRPr lang="en-US" sz="1600" dirty="0">
              <a:ln w="0"/>
              <a:effectLst>
                <a:outerShdw blurRad="38100" dist="19050" dir="2700000" algn="tl" rotWithShape="0">
                  <a:schemeClr val="dk1">
                    <a:alpha val="40000"/>
                  </a:schemeClr>
                </a:outerShdw>
              </a:effectLst>
            </a:endParaRPr>
          </a:p>
        </p:txBody>
      </p:sp>
      <p:sp>
        <p:nvSpPr>
          <p:cNvPr id="17" name="Oval 16"/>
          <p:cNvSpPr/>
          <p:nvPr/>
        </p:nvSpPr>
        <p:spPr>
          <a:xfrm>
            <a:off x="2688152" y="5204864"/>
            <a:ext cx="404103" cy="3385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60DFC27-56B5-4DC8-81FE-DC18ABC72E64}"/>
              </a:ext>
            </a:extLst>
          </p:cNvPr>
          <p:cNvSpPr/>
          <p:nvPr/>
        </p:nvSpPr>
        <p:spPr>
          <a:xfrm>
            <a:off x="969229" y="5666895"/>
            <a:ext cx="3841948"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75 is in the middle of the two numbers.</a:t>
            </a:r>
            <a:endParaRPr lang="en-US" sz="1600" dirty="0">
              <a:ln w="0"/>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860DFC27-56B5-4DC8-81FE-DC18ABC72E64}"/>
              </a:ext>
            </a:extLst>
          </p:cNvPr>
          <p:cNvSpPr/>
          <p:nvPr/>
        </p:nvSpPr>
        <p:spPr>
          <a:xfrm>
            <a:off x="1023560" y="6155449"/>
            <a:ext cx="3841948" cy="584775"/>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The pointer is pointing right in the middle of 70 and 80 so we know this is 75g.</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08674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527232" y="112851"/>
            <a:ext cx="696370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a:t>
            </a:r>
            <a:r>
              <a:rPr lang="en-US" sz="5400" dirty="0">
                <a:ln w="0"/>
                <a:effectLst>
                  <a:outerShdw blurRad="38100" dist="19050" dir="2700000" algn="tl" rotWithShape="0">
                    <a:schemeClr val="dk1">
                      <a:alpha val="40000"/>
                    </a:schemeClr>
                  </a:outerShdw>
                </a:effectLst>
              </a:rPr>
              <a:t>G</a:t>
            </a:r>
            <a:r>
              <a:rPr lang="en-US" sz="5400" dirty="0" smtClean="0">
                <a:ln w="0"/>
                <a:effectLst>
                  <a:outerShdw blurRad="38100" dist="19050" dir="2700000" algn="tl" rotWithShape="0">
                    <a:schemeClr val="dk1">
                      <a:alpha val="40000"/>
                    </a:schemeClr>
                  </a:outerShdw>
                </a:effectLst>
              </a:rPr>
              <a:t>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56138" y="1332377"/>
            <a:ext cx="1888937" cy="2677656"/>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6854511" y="1263334"/>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does the chocolate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6" name="Straight Connector 5"/>
          <p:cNvCxnSpPr/>
          <p:nvPr/>
        </p:nvCxnSpPr>
        <p:spPr>
          <a:xfrm>
            <a:off x="7368278" y="2291625"/>
            <a:ext cx="4058194" cy="17417"/>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6745521" y="4268242"/>
            <a:ext cx="5229633" cy="597847"/>
          </a:xfrm>
          <a:prstGeom prst="rect">
            <a:avLst/>
          </a:prstGeom>
        </p:spPr>
      </p:pic>
      <p:grpSp>
        <p:nvGrpSpPr>
          <p:cNvPr id="5" name="Group 4"/>
          <p:cNvGrpSpPr/>
          <p:nvPr/>
        </p:nvGrpSpPr>
        <p:grpSpPr>
          <a:xfrm>
            <a:off x="6595000" y="4885944"/>
            <a:ext cx="5415082" cy="360738"/>
            <a:chOff x="122953" y="5186366"/>
            <a:chExt cx="5415082" cy="360738"/>
          </a:xfrm>
        </p:grpSpPr>
        <p:sp>
          <p:nvSpPr>
            <p:cNvPr id="21" name="Rectangle 20">
              <a:extLst>
                <a:ext uri="{FF2B5EF4-FFF2-40B4-BE49-F238E27FC236}">
                  <a16:creationId xmlns:a16="http://schemas.microsoft.com/office/drawing/2014/main" id="{860DFC27-56B5-4DC8-81FE-DC18ABC72E64}"/>
                </a:ext>
              </a:extLst>
            </p:cNvPr>
            <p:cNvSpPr/>
            <p:nvPr/>
          </p:nvSpPr>
          <p:spPr>
            <a:xfrm>
              <a:off x="122953" y="5186366"/>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20</a:t>
              </a:r>
              <a:endParaRPr lang="en-US" sz="1600" dirty="0">
                <a:ln w="0"/>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60DFC27-56B5-4DC8-81FE-DC18ABC72E64}"/>
                </a:ext>
              </a:extLst>
            </p:cNvPr>
            <p:cNvSpPr/>
            <p:nvPr/>
          </p:nvSpPr>
          <p:spPr>
            <a:xfrm>
              <a:off x="5133932"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30</a:t>
              </a:r>
              <a:endParaRPr lang="en-US" sz="1600" dirty="0">
                <a:ln w="0"/>
                <a:effectLst>
                  <a:outerShdw blurRad="38100" dist="19050" dir="2700000" algn="tl" rotWithShape="0">
                    <a:schemeClr val="dk1">
                      <a:alpha val="40000"/>
                    </a:schemeClr>
                  </a:outerShdw>
                </a:effectLst>
              </a:endParaRPr>
            </a:p>
          </p:txBody>
        </p:sp>
        <p:grpSp>
          <p:nvGrpSpPr>
            <p:cNvPr id="3" name="Group 2"/>
            <p:cNvGrpSpPr/>
            <p:nvPr/>
          </p:nvGrpSpPr>
          <p:grpSpPr>
            <a:xfrm>
              <a:off x="639515" y="5204864"/>
              <a:ext cx="4479748" cy="342240"/>
              <a:chOff x="639515" y="5204864"/>
              <a:chExt cx="4479748" cy="342240"/>
            </a:xfrm>
          </p:grpSpPr>
          <p:sp>
            <p:nvSpPr>
              <p:cNvPr id="23" name="Rectangle 22">
                <a:extLst>
                  <a:ext uri="{FF2B5EF4-FFF2-40B4-BE49-F238E27FC236}">
                    <a16:creationId xmlns:a16="http://schemas.microsoft.com/office/drawing/2014/main" id="{860DFC27-56B5-4DC8-81FE-DC18ABC72E64}"/>
                  </a:ext>
                </a:extLst>
              </p:cNvPr>
              <p:cNvSpPr/>
              <p:nvPr/>
            </p:nvSpPr>
            <p:spPr>
              <a:xfrm>
                <a:off x="2688152" y="5204864"/>
                <a:ext cx="404103" cy="338554"/>
              </a:xfrm>
              <a:prstGeom prst="rect">
                <a:avLst/>
              </a:prstGeom>
              <a:noFill/>
            </p:spPr>
            <p:txBody>
              <a:bodyPr wrap="square" lIns="91440" tIns="45720" rIns="91440" bIns="45720">
                <a:spAutoFit/>
              </a:bodyPr>
              <a:lstStyle/>
              <a:p>
                <a:pPr algn="ctr"/>
                <a:r>
                  <a:rPr lang="en-US" sz="1600" dirty="0" smtClean="0">
                    <a:ln w="0"/>
                    <a:solidFill>
                      <a:srgbClr val="FF0000"/>
                    </a:solidFill>
                    <a:effectLst>
                      <a:outerShdw blurRad="38100" dist="19050" dir="2700000" algn="tl" rotWithShape="0">
                        <a:schemeClr val="dk1">
                          <a:alpha val="40000"/>
                        </a:schemeClr>
                      </a:outerShdw>
                    </a:effectLst>
                  </a:rPr>
                  <a:t>__</a:t>
                </a:r>
                <a:endParaRPr lang="en-US" sz="1600" dirty="0">
                  <a:ln w="0"/>
                  <a:solidFill>
                    <a:srgbClr val="FF0000"/>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860DFC27-56B5-4DC8-81FE-DC18ABC72E64}"/>
                  </a:ext>
                </a:extLst>
              </p:cNvPr>
              <p:cNvSpPr/>
              <p:nvPr/>
            </p:nvSpPr>
            <p:spPr>
              <a:xfrm>
                <a:off x="639515"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860DFC27-56B5-4DC8-81FE-DC18ABC72E64}"/>
                  </a:ext>
                </a:extLst>
              </p:cNvPr>
              <p:cNvSpPr/>
              <p:nvPr/>
            </p:nvSpPr>
            <p:spPr>
              <a:xfrm>
                <a:off x="1145531" y="5208550"/>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860DFC27-56B5-4DC8-81FE-DC18ABC72E64}"/>
                  </a:ext>
                </a:extLst>
              </p:cNvPr>
              <p:cNvSpPr/>
              <p:nvPr/>
            </p:nvSpPr>
            <p:spPr>
              <a:xfrm>
                <a:off x="1658257"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860DFC27-56B5-4DC8-81FE-DC18ABC72E64}"/>
                  </a:ext>
                </a:extLst>
              </p:cNvPr>
              <p:cNvSpPr/>
              <p:nvPr/>
            </p:nvSpPr>
            <p:spPr>
              <a:xfrm>
                <a:off x="2191906"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860DFC27-56B5-4DC8-81FE-DC18ABC72E64}"/>
                  </a:ext>
                </a:extLst>
              </p:cNvPr>
              <p:cNvSpPr/>
              <p:nvPr/>
            </p:nvSpPr>
            <p:spPr>
              <a:xfrm>
                <a:off x="314857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860DFC27-56B5-4DC8-81FE-DC18ABC72E64}"/>
                  </a:ext>
                </a:extLst>
              </p:cNvPr>
              <p:cNvSpPr/>
              <p:nvPr/>
            </p:nvSpPr>
            <p:spPr>
              <a:xfrm>
                <a:off x="3661344"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860DFC27-56B5-4DC8-81FE-DC18ABC72E64}"/>
                  </a:ext>
                </a:extLst>
              </p:cNvPr>
              <p:cNvSpPr/>
              <p:nvPr/>
            </p:nvSpPr>
            <p:spPr>
              <a:xfrm>
                <a:off x="421114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860DFC27-56B5-4DC8-81FE-DC18ABC72E64}"/>
                  </a:ext>
                </a:extLst>
              </p:cNvPr>
              <p:cNvSpPr/>
              <p:nvPr/>
            </p:nvSpPr>
            <p:spPr>
              <a:xfrm>
                <a:off x="471516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grpSp>
      </p:grpSp>
      <p:sp>
        <p:nvSpPr>
          <p:cNvPr id="33" name="Rectangle 32">
            <a:extLst>
              <a:ext uri="{FF2B5EF4-FFF2-40B4-BE49-F238E27FC236}">
                <a16:creationId xmlns:a16="http://schemas.microsoft.com/office/drawing/2014/main" id="{860DFC27-56B5-4DC8-81FE-DC18ABC72E64}"/>
              </a:ext>
            </a:extLst>
          </p:cNvPr>
          <p:cNvSpPr/>
          <p:nvPr/>
        </p:nvSpPr>
        <p:spPr>
          <a:xfrm>
            <a:off x="6694464" y="2764625"/>
            <a:ext cx="5280690"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The two numbers the pointer is in between is 20 and 30 so I have put them at either end of the number line. Fill out the other numbers missing from the number line.</a:t>
            </a:r>
            <a:endParaRPr lang="en-US" sz="1600" dirty="0">
              <a:ln w="0"/>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860DFC27-56B5-4DC8-81FE-DC18ABC72E64}"/>
              </a:ext>
            </a:extLst>
          </p:cNvPr>
          <p:cNvSpPr/>
          <p:nvPr/>
        </p:nvSpPr>
        <p:spPr>
          <a:xfrm>
            <a:off x="6960062" y="5875985"/>
            <a:ext cx="5015092" cy="923330"/>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Because the pointer is right in the middle of 20 and 30, we know the weight of the chocolate is _________ .</a:t>
            </a:r>
            <a:endParaRPr lang="en-US" dirty="0">
              <a:ln w="0"/>
              <a:effectLst>
                <a:outerShdw blurRad="38100" dist="19050" dir="2700000" algn="tl" rotWithShape="0">
                  <a:schemeClr val="dk1">
                    <a:alpha val="40000"/>
                  </a:schemeClr>
                </a:outerShdw>
              </a:effectLst>
            </a:endParaRPr>
          </a:p>
        </p:txBody>
      </p:sp>
      <p:cxnSp>
        <p:nvCxnSpPr>
          <p:cNvPr id="18" name="Straight Arrow Connector 17"/>
          <p:cNvCxnSpPr/>
          <p:nvPr/>
        </p:nvCxnSpPr>
        <p:spPr>
          <a:xfrm flipH="1">
            <a:off x="6897937" y="3573662"/>
            <a:ext cx="1739394" cy="9935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2105247" y="1272031"/>
            <a:ext cx="4268874" cy="5167585"/>
          </a:xfrm>
          <a:prstGeom prst="rect">
            <a:avLst/>
          </a:prstGeom>
        </p:spPr>
      </p:pic>
      <p:cxnSp>
        <p:nvCxnSpPr>
          <p:cNvPr id="8" name="Straight Arrow Connector 7"/>
          <p:cNvCxnSpPr/>
          <p:nvPr/>
        </p:nvCxnSpPr>
        <p:spPr>
          <a:xfrm>
            <a:off x="1581431" y="3699393"/>
            <a:ext cx="2533369" cy="768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0024729" y="3617862"/>
            <a:ext cx="1783301" cy="949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Up Arrow 19"/>
          <p:cNvSpPr/>
          <p:nvPr/>
        </p:nvSpPr>
        <p:spPr>
          <a:xfrm>
            <a:off x="9276415" y="5242996"/>
            <a:ext cx="165067" cy="63298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4"/>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3085788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527232" y="112851"/>
            <a:ext cx="696370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Scales in </a:t>
            </a:r>
            <a:r>
              <a:rPr lang="en-US" sz="5400" dirty="0">
                <a:ln w="0"/>
                <a:effectLst>
                  <a:outerShdw blurRad="38100" dist="19050" dir="2700000" algn="tl" rotWithShape="0">
                    <a:schemeClr val="dk1">
                      <a:alpha val="40000"/>
                    </a:schemeClr>
                  </a:outerShdw>
                </a:effectLst>
              </a:rPr>
              <a:t>G</a:t>
            </a:r>
            <a:r>
              <a:rPr lang="en-US" sz="5400" dirty="0" smtClean="0">
                <a:ln w="0"/>
                <a:effectLst>
                  <a:outerShdw blurRad="38100" dist="19050" dir="2700000" algn="tl" rotWithShape="0">
                    <a:schemeClr val="dk1">
                      <a:alpha val="40000"/>
                    </a:schemeClr>
                  </a:outerShdw>
                </a:effectLst>
              </a:rPr>
              <a:t>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0019688" y="1996716"/>
            <a:ext cx="2039181" cy="2677656"/>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after each number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79035" y="2082634"/>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does the talc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6" name="Straight Connector 5"/>
          <p:cNvCxnSpPr/>
          <p:nvPr/>
        </p:nvCxnSpPr>
        <p:spPr>
          <a:xfrm>
            <a:off x="497969" y="3021101"/>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60DFC27-56B5-4DC8-81FE-DC18ABC72E64}"/>
              </a:ext>
            </a:extLst>
          </p:cNvPr>
          <p:cNvSpPr/>
          <p:nvPr/>
        </p:nvSpPr>
        <p:spPr>
          <a:xfrm>
            <a:off x="527056" y="3730764"/>
            <a:ext cx="4651916" cy="400110"/>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Use the number line below to help you</a:t>
            </a:r>
            <a:r>
              <a:rPr lang="en-US" sz="1400" dirty="0" smtClean="0">
                <a:ln w="0"/>
                <a:effectLst>
                  <a:outerShdw blurRad="38100" dist="19050" dir="2700000" algn="tl" rotWithShape="0">
                    <a:schemeClr val="dk1">
                      <a:alpha val="40000"/>
                    </a:schemeClr>
                  </a:outerShdw>
                </a:effectLst>
              </a:rPr>
              <a:t>.</a:t>
            </a:r>
            <a:endParaRPr lang="en-US" sz="1400" dirty="0">
              <a:ln w="0"/>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2"/>
          <a:stretch>
            <a:fillRect/>
          </a:stretch>
        </p:blipFill>
        <p:spPr>
          <a:xfrm>
            <a:off x="238197" y="4200892"/>
            <a:ext cx="5229633" cy="597847"/>
          </a:xfrm>
          <a:prstGeom prst="rect">
            <a:avLst/>
          </a:prstGeom>
        </p:spPr>
      </p:pic>
      <p:sp>
        <p:nvSpPr>
          <p:cNvPr id="33" name="Rectangle 32">
            <a:extLst>
              <a:ext uri="{FF2B5EF4-FFF2-40B4-BE49-F238E27FC236}">
                <a16:creationId xmlns:a16="http://schemas.microsoft.com/office/drawing/2014/main" id="{860DFC27-56B5-4DC8-81FE-DC18ABC72E64}"/>
              </a:ext>
            </a:extLst>
          </p:cNvPr>
          <p:cNvSpPr/>
          <p:nvPr/>
        </p:nvSpPr>
        <p:spPr>
          <a:xfrm>
            <a:off x="384713" y="5778735"/>
            <a:ext cx="4950823" cy="646331"/>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We can then find the number in the middle of the number line.</a:t>
            </a:r>
            <a:endParaRPr lang="en-US"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3"/>
          <a:stretch>
            <a:fillRect/>
          </a:stretch>
        </p:blipFill>
        <p:spPr>
          <a:xfrm>
            <a:off x="5885647" y="1036181"/>
            <a:ext cx="3414350" cy="5685635"/>
          </a:xfrm>
          <a:prstGeom prst="rect">
            <a:avLst/>
          </a:prstGeom>
        </p:spPr>
      </p:pic>
      <p:cxnSp>
        <p:nvCxnSpPr>
          <p:cNvPr id="18" name="Straight Arrow Connector 17"/>
          <p:cNvCxnSpPr/>
          <p:nvPr/>
        </p:nvCxnSpPr>
        <p:spPr>
          <a:xfrm flipH="1">
            <a:off x="8189203" y="3930819"/>
            <a:ext cx="2021345" cy="5002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82662" y="4798739"/>
            <a:ext cx="5415082" cy="360738"/>
            <a:chOff x="122953" y="5186366"/>
            <a:chExt cx="5415082" cy="360738"/>
          </a:xfrm>
        </p:grpSpPr>
        <p:sp>
          <p:nvSpPr>
            <p:cNvPr id="36" name="Rectangle 35">
              <a:extLst>
                <a:ext uri="{FF2B5EF4-FFF2-40B4-BE49-F238E27FC236}">
                  <a16:creationId xmlns:a16="http://schemas.microsoft.com/office/drawing/2014/main" id="{860DFC27-56B5-4DC8-81FE-DC18ABC72E64}"/>
                </a:ext>
              </a:extLst>
            </p:cNvPr>
            <p:cNvSpPr/>
            <p:nvPr/>
          </p:nvSpPr>
          <p:spPr>
            <a:xfrm>
              <a:off x="122953" y="5186366"/>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860DFC27-56B5-4DC8-81FE-DC18ABC72E64}"/>
                </a:ext>
              </a:extLst>
            </p:cNvPr>
            <p:cNvSpPr/>
            <p:nvPr/>
          </p:nvSpPr>
          <p:spPr>
            <a:xfrm>
              <a:off x="5133932"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grpSp>
          <p:nvGrpSpPr>
            <p:cNvPr id="38" name="Group 37"/>
            <p:cNvGrpSpPr/>
            <p:nvPr/>
          </p:nvGrpSpPr>
          <p:grpSpPr>
            <a:xfrm>
              <a:off x="639515" y="5204864"/>
              <a:ext cx="4479748" cy="342240"/>
              <a:chOff x="639515" y="5204864"/>
              <a:chExt cx="4479748" cy="342240"/>
            </a:xfrm>
          </p:grpSpPr>
          <p:sp>
            <p:nvSpPr>
              <p:cNvPr id="39" name="Rectangle 38">
                <a:extLst>
                  <a:ext uri="{FF2B5EF4-FFF2-40B4-BE49-F238E27FC236}">
                    <a16:creationId xmlns:a16="http://schemas.microsoft.com/office/drawing/2014/main" id="{860DFC27-56B5-4DC8-81FE-DC18ABC72E64}"/>
                  </a:ext>
                </a:extLst>
              </p:cNvPr>
              <p:cNvSpPr/>
              <p:nvPr/>
            </p:nvSpPr>
            <p:spPr>
              <a:xfrm>
                <a:off x="2688152" y="5204864"/>
                <a:ext cx="404103" cy="338554"/>
              </a:xfrm>
              <a:prstGeom prst="rect">
                <a:avLst/>
              </a:prstGeom>
              <a:noFill/>
            </p:spPr>
            <p:txBody>
              <a:bodyPr wrap="square" lIns="91440" tIns="45720" rIns="91440" bIns="45720">
                <a:spAutoFit/>
              </a:bodyPr>
              <a:lstStyle/>
              <a:p>
                <a:pPr algn="ctr"/>
                <a:r>
                  <a:rPr lang="en-US" sz="1600" dirty="0" smtClean="0">
                    <a:ln w="0"/>
                    <a:solidFill>
                      <a:srgbClr val="FF0000"/>
                    </a:solidFill>
                    <a:effectLst>
                      <a:outerShdw blurRad="38100" dist="19050" dir="2700000" algn="tl" rotWithShape="0">
                        <a:schemeClr val="dk1">
                          <a:alpha val="40000"/>
                        </a:schemeClr>
                      </a:outerShdw>
                    </a:effectLst>
                  </a:rPr>
                  <a:t>__</a:t>
                </a:r>
                <a:endParaRPr lang="en-US" sz="1600" dirty="0">
                  <a:ln w="0"/>
                  <a:solidFill>
                    <a:srgbClr val="FF0000"/>
                  </a:solidFill>
                  <a:effectLst>
                    <a:outerShdw blurRad="38100" dist="19050" dir="2700000" algn="tl" rotWithShape="0">
                      <a:schemeClr val="dk1">
                        <a:alpha val="40000"/>
                      </a:schemeClr>
                    </a:outerShdw>
                  </a:effectLst>
                </a:endParaRPr>
              </a:p>
            </p:txBody>
          </p:sp>
          <p:sp>
            <p:nvSpPr>
              <p:cNvPr id="40" name="Rectangle 39">
                <a:extLst>
                  <a:ext uri="{FF2B5EF4-FFF2-40B4-BE49-F238E27FC236}">
                    <a16:creationId xmlns:a16="http://schemas.microsoft.com/office/drawing/2014/main" id="{860DFC27-56B5-4DC8-81FE-DC18ABC72E64}"/>
                  </a:ext>
                </a:extLst>
              </p:cNvPr>
              <p:cNvSpPr/>
              <p:nvPr/>
            </p:nvSpPr>
            <p:spPr>
              <a:xfrm>
                <a:off x="639515"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860DFC27-56B5-4DC8-81FE-DC18ABC72E64}"/>
                  </a:ext>
                </a:extLst>
              </p:cNvPr>
              <p:cNvSpPr/>
              <p:nvPr/>
            </p:nvSpPr>
            <p:spPr>
              <a:xfrm>
                <a:off x="1145531" y="5208550"/>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1658257"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2191906"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860DFC27-56B5-4DC8-81FE-DC18ABC72E64}"/>
                  </a:ext>
                </a:extLst>
              </p:cNvPr>
              <p:cNvSpPr/>
              <p:nvPr/>
            </p:nvSpPr>
            <p:spPr>
              <a:xfrm>
                <a:off x="314857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860DFC27-56B5-4DC8-81FE-DC18ABC72E64}"/>
                  </a:ext>
                </a:extLst>
              </p:cNvPr>
              <p:cNvSpPr/>
              <p:nvPr/>
            </p:nvSpPr>
            <p:spPr>
              <a:xfrm>
                <a:off x="3661344"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860DFC27-56B5-4DC8-81FE-DC18ABC72E64}"/>
                  </a:ext>
                </a:extLst>
              </p:cNvPr>
              <p:cNvSpPr/>
              <p:nvPr/>
            </p:nvSpPr>
            <p:spPr>
              <a:xfrm>
                <a:off x="421114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48" name="Rectangle 47">
                <a:extLst>
                  <a:ext uri="{FF2B5EF4-FFF2-40B4-BE49-F238E27FC236}">
                    <a16:creationId xmlns:a16="http://schemas.microsoft.com/office/drawing/2014/main" id="{860DFC27-56B5-4DC8-81FE-DC18ABC72E64}"/>
                  </a:ext>
                </a:extLst>
              </p:cNvPr>
              <p:cNvSpPr/>
              <p:nvPr/>
            </p:nvSpPr>
            <p:spPr>
              <a:xfrm>
                <a:off x="471516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grpSp>
      </p:grpSp>
      <p:pic>
        <p:nvPicPr>
          <p:cNvPr id="49"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18563" y="97233"/>
            <a:ext cx="1276350" cy="962025"/>
          </a:xfrm>
          <a:prstGeom prst="rect">
            <a:avLst/>
          </a:prstGeom>
        </p:spPr>
      </p:pic>
    </p:spTree>
    <p:extLst>
      <p:ext uri="{BB962C8B-B14F-4D97-AF65-F5344CB8AC3E}">
        <p14:creationId xmlns:p14="http://schemas.microsoft.com/office/powerpoint/2010/main" val="10700670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45514" y="112851"/>
            <a:ext cx="572714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Weighing Challenge</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5" y="1070413"/>
            <a:ext cx="8252454"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You may have some scales in your house. Scales can look very different, here are some of the different types.</a:t>
            </a:r>
            <a:endParaRPr lang="en-US" sz="2400" dirty="0">
              <a:ln w="0"/>
              <a:effectLst>
                <a:outerShdw blurRad="38100" dist="19050" dir="2700000" algn="tl" rotWithShape="0">
                  <a:schemeClr val="dk1">
                    <a:alpha val="40000"/>
                  </a:schemeClr>
                </a:outerShdw>
              </a:effectLst>
            </a:endParaRPr>
          </a:p>
        </p:txBody>
      </p:sp>
      <p:pic>
        <p:nvPicPr>
          <p:cNvPr id="2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811383" y="98863"/>
            <a:ext cx="1276350" cy="971550"/>
          </a:xfrm>
          <a:prstGeom prst="rect">
            <a:avLst/>
          </a:prstGeom>
        </p:spPr>
      </p:pic>
      <p:pic>
        <p:nvPicPr>
          <p:cNvPr id="3" name="Picture 2"/>
          <p:cNvPicPr>
            <a:picLocks noChangeAspect="1"/>
          </p:cNvPicPr>
          <p:nvPr/>
        </p:nvPicPr>
        <p:blipFill>
          <a:blip r:embed="rId3"/>
          <a:stretch>
            <a:fillRect/>
          </a:stretch>
        </p:blipFill>
        <p:spPr>
          <a:xfrm>
            <a:off x="7922758" y="2595562"/>
            <a:ext cx="2527527" cy="1954054"/>
          </a:xfrm>
          <a:prstGeom prst="rect">
            <a:avLst/>
          </a:prstGeom>
        </p:spPr>
      </p:pic>
      <p:pic>
        <p:nvPicPr>
          <p:cNvPr id="5" name="Picture 4"/>
          <p:cNvPicPr>
            <a:picLocks noChangeAspect="1"/>
          </p:cNvPicPr>
          <p:nvPr/>
        </p:nvPicPr>
        <p:blipFill>
          <a:blip r:embed="rId4"/>
          <a:stretch>
            <a:fillRect/>
          </a:stretch>
        </p:blipFill>
        <p:spPr>
          <a:xfrm>
            <a:off x="2146490" y="2616490"/>
            <a:ext cx="1948916" cy="1957209"/>
          </a:xfrm>
          <a:prstGeom prst="rect">
            <a:avLst/>
          </a:prstGeom>
        </p:spPr>
      </p:pic>
      <p:pic>
        <p:nvPicPr>
          <p:cNvPr id="7" name="Picture 6"/>
          <p:cNvPicPr>
            <a:picLocks noChangeAspect="1"/>
          </p:cNvPicPr>
          <p:nvPr/>
        </p:nvPicPr>
        <p:blipFill>
          <a:blip r:embed="rId5"/>
          <a:stretch>
            <a:fillRect/>
          </a:stretch>
        </p:blipFill>
        <p:spPr>
          <a:xfrm>
            <a:off x="4580332" y="2761658"/>
            <a:ext cx="2857500" cy="1666875"/>
          </a:xfrm>
          <a:prstGeom prst="rect">
            <a:avLst/>
          </a:prstGeom>
        </p:spPr>
      </p:pic>
      <p:sp>
        <p:nvSpPr>
          <p:cNvPr id="9" name="Rounded Rectangle 8"/>
          <p:cNvSpPr/>
          <p:nvPr/>
        </p:nvSpPr>
        <p:spPr>
          <a:xfrm>
            <a:off x="9440090" y="5638928"/>
            <a:ext cx="2621515" cy="1079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60DFC27-56B5-4DC8-81FE-DC18ABC72E64}"/>
              </a:ext>
            </a:extLst>
          </p:cNvPr>
          <p:cNvSpPr/>
          <p:nvPr/>
        </p:nvSpPr>
        <p:spPr>
          <a:xfrm>
            <a:off x="9440091" y="5772072"/>
            <a:ext cx="2621515" cy="830997"/>
          </a:xfrm>
          <a:prstGeom prst="rect">
            <a:avLst/>
          </a:prstGeom>
          <a:noFill/>
        </p:spPr>
        <p:txBody>
          <a:bodyPr wrap="square" lIns="91440" tIns="45720" rIns="91440" bIns="45720">
            <a:spAutoFit/>
          </a:bodyPr>
          <a:lstStyle/>
          <a:p>
            <a:pPr algn="ctr"/>
            <a:r>
              <a:rPr lang="en-US" sz="1600" dirty="0" smtClean="0">
                <a:ln w="0"/>
                <a:solidFill>
                  <a:schemeClr val="bg1"/>
                </a:solidFill>
                <a:effectLst>
                  <a:outerShdw blurRad="38100" dist="19050" dir="2700000" algn="tl" rotWithShape="0">
                    <a:schemeClr val="dk1">
                      <a:alpha val="40000"/>
                    </a:schemeClr>
                  </a:outerShdw>
                </a:effectLst>
              </a:rPr>
              <a:t>If you don’t have any scales at home, please contact school to borrow some.</a:t>
            </a:r>
            <a:endParaRPr lang="en-US" sz="160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860DFC27-56B5-4DC8-81FE-DC18ABC72E64}"/>
              </a:ext>
            </a:extLst>
          </p:cNvPr>
          <p:cNvSpPr/>
          <p:nvPr/>
        </p:nvSpPr>
        <p:spPr>
          <a:xfrm>
            <a:off x="2146490" y="4718058"/>
            <a:ext cx="8252454"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You will need to set up your scales for the challenge on the next page.</a:t>
            </a: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12839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45514" y="112851"/>
            <a:ext cx="572714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Weighing Challenge</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5" y="1070413"/>
            <a:ext cx="8252454"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You may have some scales in your house. Scales can look very different, here are some of the different types.</a:t>
            </a:r>
            <a:endParaRPr lang="en-US" sz="2400" dirty="0">
              <a:ln w="0"/>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355925" y="291959"/>
            <a:ext cx="1188893" cy="1193952"/>
          </a:xfrm>
          <a:prstGeom prst="rect">
            <a:avLst/>
          </a:prstGeom>
        </p:spPr>
      </p:pic>
      <p:sp>
        <p:nvSpPr>
          <p:cNvPr id="9" name="Rounded Rectangle 8"/>
          <p:cNvSpPr/>
          <p:nvPr/>
        </p:nvSpPr>
        <p:spPr>
          <a:xfrm>
            <a:off x="9440090" y="5691182"/>
            <a:ext cx="2621515" cy="1079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60DFC27-56B5-4DC8-81FE-DC18ABC72E64}"/>
              </a:ext>
            </a:extLst>
          </p:cNvPr>
          <p:cNvSpPr/>
          <p:nvPr/>
        </p:nvSpPr>
        <p:spPr>
          <a:xfrm>
            <a:off x="9440091" y="5824326"/>
            <a:ext cx="2621515" cy="830997"/>
          </a:xfrm>
          <a:prstGeom prst="rect">
            <a:avLst/>
          </a:prstGeom>
          <a:noFill/>
        </p:spPr>
        <p:txBody>
          <a:bodyPr wrap="square" lIns="91440" tIns="45720" rIns="91440" bIns="45720">
            <a:spAutoFit/>
          </a:bodyPr>
          <a:lstStyle/>
          <a:p>
            <a:pPr algn="ctr"/>
            <a:r>
              <a:rPr lang="en-US" sz="1600" dirty="0" smtClean="0">
                <a:ln w="0"/>
                <a:solidFill>
                  <a:schemeClr val="bg1"/>
                </a:solidFill>
                <a:effectLst>
                  <a:outerShdw blurRad="38100" dist="19050" dir="2700000" algn="tl" rotWithShape="0">
                    <a:schemeClr val="dk1">
                      <a:alpha val="40000"/>
                    </a:schemeClr>
                  </a:outerShdw>
                </a:effectLst>
              </a:rPr>
              <a:t>If you don’t have any scales at home, please contact school to borrow some.</a:t>
            </a:r>
            <a:endParaRPr lang="en-US" sz="160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860DFC27-56B5-4DC8-81FE-DC18ABC72E64}"/>
              </a:ext>
            </a:extLst>
          </p:cNvPr>
          <p:cNvSpPr/>
          <p:nvPr/>
        </p:nvSpPr>
        <p:spPr>
          <a:xfrm>
            <a:off x="251422" y="2155499"/>
            <a:ext cx="9319298" cy="369332"/>
          </a:xfrm>
          <a:prstGeom prst="rect">
            <a:avLst/>
          </a:prstGeom>
          <a:noFill/>
        </p:spPr>
        <p:txBody>
          <a:bodyPr wrap="square" lIns="91440" tIns="45720" rIns="91440" bIns="45720">
            <a:spAutoFit/>
          </a:bodyPr>
          <a:lstStyle/>
          <a:p>
            <a:pPr algn="ctr"/>
            <a:r>
              <a:rPr lang="en-US" dirty="0" smtClean="0">
                <a:ln w="0"/>
                <a:solidFill>
                  <a:schemeClr val="accent1"/>
                </a:solidFill>
                <a:effectLst>
                  <a:outerShdw blurRad="38100" dist="19050" dir="2700000" algn="tl" rotWithShape="0">
                    <a:schemeClr val="dk1">
                      <a:alpha val="40000"/>
                    </a:schemeClr>
                  </a:outerShdw>
                </a:effectLst>
              </a:rPr>
              <a:t>Weigh some different objects around your house and record their weight in the table below:</a:t>
            </a:r>
            <a:endParaRPr lang="en-US" dirty="0">
              <a:ln w="0"/>
              <a:solidFill>
                <a:schemeClr val="accent1"/>
              </a:solidFill>
              <a:effectLst>
                <a:outerShdw blurRad="38100" dist="19050" dir="2700000" algn="tl" rotWithShape="0">
                  <a:schemeClr val="dk1">
                    <a:alpha val="40000"/>
                  </a:scheme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349523626"/>
              </p:ext>
            </p:extLst>
          </p:nvPr>
        </p:nvGraphicFramePr>
        <p:xfrm>
          <a:off x="1945082" y="2605636"/>
          <a:ext cx="8128000" cy="2966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51649728"/>
                    </a:ext>
                  </a:extLst>
                </a:gridCol>
                <a:gridCol w="4064000">
                  <a:extLst>
                    <a:ext uri="{9D8B030D-6E8A-4147-A177-3AD203B41FA5}">
                      <a16:colId xmlns:a16="http://schemas.microsoft.com/office/drawing/2014/main" val="4178695752"/>
                    </a:ext>
                  </a:extLst>
                </a:gridCol>
              </a:tblGrid>
              <a:tr h="370840">
                <a:tc>
                  <a:txBody>
                    <a:bodyPr/>
                    <a:lstStyle/>
                    <a:p>
                      <a:pPr algn="ctr"/>
                      <a:r>
                        <a:rPr lang="en-US" dirty="0" smtClean="0"/>
                        <a:t>Object</a:t>
                      </a:r>
                      <a:endParaRPr lang="en-GB" dirty="0"/>
                    </a:p>
                  </a:txBody>
                  <a:tcPr/>
                </a:tc>
                <a:tc>
                  <a:txBody>
                    <a:bodyPr/>
                    <a:lstStyle/>
                    <a:p>
                      <a:pPr algn="ctr"/>
                      <a:r>
                        <a:rPr lang="en-US" dirty="0" smtClean="0"/>
                        <a:t>Weight </a:t>
                      </a:r>
                      <a:endParaRPr lang="en-GB" dirty="0"/>
                    </a:p>
                  </a:txBody>
                  <a:tcPr/>
                </a:tc>
                <a:extLst>
                  <a:ext uri="{0D108BD9-81ED-4DB2-BD59-A6C34878D82A}">
                    <a16:rowId xmlns:a16="http://schemas.microsoft.com/office/drawing/2014/main" val="13626979"/>
                  </a:ext>
                </a:extLst>
              </a:tr>
              <a:tr h="370840">
                <a:tc>
                  <a:txBody>
                    <a:bodyPr/>
                    <a:lstStyle/>
                    <a:p>
                      <a:pPr algn="ctr"/>
                      <a:r>
                        <a:rPr lang="en-US" dirty="0" smtClean="0"/>
                        <a:t>TV Remote</a:t>
                      </a:r>
                      <a:endParaRPr lang="en-GB" dirty="0"/>
                    </a:p>
                  </a:txBody>
                  <a:tcPr/>
                </a:tc>
                <a:tc>
                  <a:txBody>
                    <a:bodyPr/>
                    <a:lstStyle/>
                    <a:p>
                      <a:pPr algn="ctr"/>
                      <a:r>
                        <a:rPr lang="en-US" dirty="0" smtClean="0"/>
                        <a:t>25g</a:t>
                      </a:r>
                      <a:endParaRPr lang="en-GB" dirty="0"/>
                    </a:p>
                  </a:txBody>
                  <a:tcPr/>
                </a:tc>
                <a:extLst>
                  <a:ext uri="{0D108BD9-81ED-4DB2-BD59-A6C34878D82A}">
                    <a16:rowId xmlns:a16="http://schemas.microsoft.com/office/drawing/2014/main" val="752554993"/>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2127552330"/>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550439375"/>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506276419"/>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866512863"/>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772841533"/>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3400913047"/>
                  </a:ext>
                </a:extLst>
              </a:tr>
            </a:tbl>
          </a:graphicData>
        </a:graphic>
      </p:graphicFrame>
      <p:pic>
        <p:nvPicPr>
          <p:cNvPr id="12"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
        <p:nvSpPr>
          <p:cNvPr id="13" name="Rectangle 12">
            <a:extLst>
              <a:ext uri="{FF2B5EF4-FFF2-40B4-BE49-F238E27FC236}">
                <a16:creationId xmlns:a16="http://schemas.microsoft.com/office/drawing/2014/main" id="{9ACA1241-448F-42BF-AA2B-BA8E7EFA6EB5}"/>
              </a:ext>
            </a:extLst>
          </p:cNvPr>
          <p:cNvSpPr/>
          <p:nvPr/>
        </p:nvSpPr>
        <p:spPr>
          <a:xfrm>
            <a:off x="355925" y="6037976"/>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t>
            </a:r>
            <a:r>
              <a:rPr lang="en-US" sz="1600" dirty="0" smtClean="0">
                <a:ln w="0"/>
                <a:solidFill>
                  <a:schemeClr val="bg1"/>
                </a:solidFill>
                <a:effectLst>
                  <a:outerShdw blurRad="38100" dist="19050" dir="2700000" algn="tl" rotWithShape="0">
                    <a:schemeClr val="dk1">
                      <a:alpha val="40000"/>
                    </a:schemeClr>
                  </a:outerShdw>
                </a:effectLst>
              </a:rPr>
              <a:t>weighing objects using scales</a:t>
            </a:r>
            <a:r>
              <a:rPr lang="en-US" sz="1600" dirty="0">
                <a:ln w="0"/>
                <a:solidFill>
                  <a:schemeClr val="bg1"/>
                </a:solidFill>
                <a:effectLst>
                  <a:outerShdw blurRad="38100" dist="19050" dir="2700000" algn="tl" rotWithShape="0">
                    <a:schemeClr val="dk1">
                      <a:alpha val="40000"/>
                    </a:schemeClr>
                  </a:outerShdw>
                </a:effectLst>
              </a:rPr>
              <a:t> </a:t>
            </a:r>
            <a:r>
              <a:rPr lang="en-US" sz="1600" dirty="0" smtClean="0">
                <a:ln w="0"/>
                <a:solidFill>
                  <a:schemeClr val="bg1"/>
                </a:solidFill>
                <a:effectLst>
                  <a:outerShdw blurRad="38100" dist="19050" dir="2700000" algn="tl" rotWithShape="0">
                    <a:schemeClr val="dk1">
                      <a:alpha val="40000"/>
                    </a:schemeClr>
                  </a:outerShdw>
                </a:effectLst>
              </a:rPr>
              <a:t>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4"/>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4" name="Picture 13"/>
          <p:cNvPicPr>
            <a:picLocks noChangeAspect="1"/>
          </p:cNvPicPr>
          <p:nvPr/>
        </p:nvPicPr>
        <p:blipFill>
          <a:blip r:embed="rId5"/>
          <a:stretch>
            <a:fillRect/>
          </a:stretch>
        </p:blipFill>
        <p:spPr>
          <a:xfrm>
            <a:off x="681029" y="5977013"/>
            <a:ext cx="433109" cy="794032"/>
          </a:xfrm>
          <a:prstGeom prst="rect">
            <a:avLst/>
          </a:prstGeom>
        </p:spPr>
      </p:pic>
      <p:pic>
        <p:nvPicPr>
          <p:cNvPr id="17" name="Picture 16"/>
          <p:cNvPicPr>
            <a:picLocks noChangeAspect="1"/>
          </p:cNvPicPr>
          <p:nvPr/>
        </p:nvPicPr>
        <p:blipFill>
          <a:blip r:embed="rId6"/>
          <a:stretch>
            <a:fillRect/>
          </a:stretch>
        </p:blipFill>
        <p:spPr>
          <a:xfrm>
            <a:off x="7875625" y="6086128"/>
            <a:ext cx="589586" cy="590876"/>
          </a:xfrm>
          <a:prstGeom prst="rect">
            <a:avLst/>
          </a:prstGeom>
        </p:spPr>
      </p:pic>
    </p:spTree>
    <p:extLst>
      <p:ext uri="{BB962C8B-B14F-4D97-AF65-F5344CB8AC3E}">
        <p14:creationId xmlns:p14="http://schemas.microsoft.com/office/powerpoint/2010/main" val="1776698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45514" y="112851"/>
            <a:ext cx="572714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Weighing Challenge</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5" y="1070413"/>
            <a:ext cx="8252454"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You may have some scales in your house. Scales can look very different, here are some of the different types.</a:t>
            </a:r>
            <a:endParaRPr lang="en-US" sz="2400" dirty="0">
              <a:ln w="0"/>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355925" y="291959"/>
            <a:ext cx="1188893" cy="1193952"/>
          </a:xfrm>
          <a:prstGeom prst="rect">
            <a:avLst/>
          </a:prstGeom>
        </p:spPr>
      </p:pic>
      <p:sp>
        <p:nvSpPr>
          <p:cNvPr id="9" name="Rounded Rectangle 8"/>
          <p:cNvSpPr/>
          <p:nvPr/>
        </p:nvSpPr>
        <p:spPr>
          <a:xfrm>
            <a:off x="9440090" y="5638928"/>
            <a:ext cx="2621515" cy="1079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60DFC27-56B5-4DC8-81FE-DC18ABC72E64}"/>
              </a:ext>
            </a:extLst>
          </p:cNvPr>
          <p:cNvSpPr/>
          <p:nvPr/>
        </p:nvSpPr>
        <p:spPr>
          <a:xfrm>
            <a:off x="9440091" y="5772072"/>
            <a:ext cx="2621515" cy="830997"/>
          </a:xfrm>
          <a:prstGeom prst="rect">
            <a:avLst/>
          </a:prstGeom>
          <a:noFill/>
        </p:spPr>
        <p:txBody>
          <a:bodyPr wrap="square" lIns="91440" tIns="45720" rIns="91440" bIns="45720">
            <a:spAutoFit/>
          </a:bodyPr>
          <a:lstStyle/>
          <a:p>
            <a:pPr algn="ctr"/>
            <a:r>
              <a:rPr lang="en-US" sz="1600" dirty="0" smtClean="0">
                <a:ln w="0"/>
                <a:solidFill>
                  <a:schemeClr val="bg1"/>
                </a:solidFill>
                <a:effectLst>
                  <a:outerShdw blurRad="38100" dist="19050" dir="2700000" algn="tl" rotWithShape="0">
                    <a:schemeClr val="dk1">
                      <a:alpha val="40000"/>
                    </a:schemeClr>
                  </a:outerShdw>
                </a:effectLst>
              </a:rPr>
              <a:t>If you don’t have any scales at home, please contact school to borrow some.</a:t>
            </a:r>
            <a:endParaRPr lang="en-US" sz="160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860DFC27-56B5-4DC8-81FE-DC18ABC72E64}"/>
              </a:ext>
            </a:extLst>
          </p:cNvPr>
          <p:cNvSpPr/>
          <p:nvPr/>
        </p:nvSpPr>
        <p:spPr>
          <a:xfrm>
            <a:off x="-416114" y="2059705"/>
            <a:ext cx="8252454" cy="400110"/>
          </a:xfrm>
          <a:prstGeom prst="rect">
            <a:avLst/>
          </a:prstGeom>
          <a:noFill/>
        </p:spPr>
        <p:txBody>
          <a:bodyPr wrap="square" lIns="91440" tIns="45720" rIns="91440" bIns="45720">
            <a:spAutoFit/>
          </a:bodyPr>
          <a:lstStyle/>
          <a:p>
            <a:pPr algn="ctr"/>
            <a:r>
              <a:rPr lang="en-US" sz="2000" dirty="0" smtClean="0">
                <a:ln w="0"/>
                <a:solidFill>
                  <a:schemeClr val="accent1"/>
                </a:solidFill>
                <a:effectLst>
                  <a:outerShdw blurRad="38100" dist="19050" dir="2700000" algn="tl" rotWithShape="0">
                    <a:schemeClr val="dk1">
                      <a:alpha val="40000"/>
                    </a:schemeClr>
                  </a:outerShdw>
                </a:effectLst>
              </a:rPr>
              <a:t>Find an object in your house that matches these statements:</a:t>
            </a:r>
            <a:endParaRPr lang="en-US" sz="2000" dirty="0">
              <a:ln w="0"/>
              <a:solidFill>
                <a:schemeClr val="accent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9ACA1241-448F-42BF-AA2B-BA8E7EFA6EB5}"/>
              </a:ext>
            </a:extLst>
          </p:cNvPr>
          <p:cNvSpPr/>
          <p:nvPr/>
        </p:nvSpPr>
        <p:spPr>
          <a:xfrm>
            <a:off x="458125" y="5985722"/>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t>
            </a:r>
            <a:r>
              <a:rPr lang="en-US" sz="1600" dirty="0" smtClean="0">
                <a:ln w="0"/>
                <a:solidFill>
                  <a:schemeClr val="bg1"/>
                </a:solidFill>
                <a:effectLst>
                  <a:outerShdw blurRad="38100" dist="19050" dir="2700000" algn="tl" rotWithShape="0">
                    <a:schemeClr val="dk1">
                      <a:alpha val="40000"/>
                    </a:schemeClr>
                  </a:outerShdw>
                </a:effectLst>
              </a:rPr>
              <a:t>weighing objects using scales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3"/>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1" name="Picture 10"/>
          <p:cNvPicPr>
            <a:picLocks noChangeAspect="1"/>
          </p:cNvPicPr>
          <p:nvPr/>
        </p:nvPicPr>
        <p:blipFill>
          <a:blip r:embed="rId4"/>
          <a:stretch>
            <a:fillRect/>
          </a:stretch>
        </p:blipFill>
        <p:spPr>
          <a:xfrm>
            <a:off x="783229" y="5924759"/>
            <a:ext cx="433109" cy="794032"/>
          </a:xfrm>
          <a:prstGeom prst="rect">
            <a:avLst/>
          </a:prstGeom>
        </p:spPr>
      </p:pic>
      <p:pic>
        <p:nvPicPr>
          <p:cNvPr id="12" name="Picture 11"/>
          <p:cNvPicPr>
            <a:picLocks noChangeAspect="1"/>
          </p:cNvPicPr>
          <p:nvPr/>
        </p:nvPicPr>
        <p:blipFill>
          <a:blip r:embed="rId5"/>
          <a:stretch>
            <a:fillRect/>
          </a:stretch>
        </p:blipFill>
        <p:spPr>
          <a:xfrm>
            <a:off x="7977825" y="6033874"/>
            <a:ext cx="589586" cy="590876"/>
          </a:xfrm>
          <a:prstGeom prst="rect">
            <a:avLst/>
          </a:prstGeom>
        </p:spPr>
      </p:pic>
      <p:sp>
        <p:nvSpPr>
          <p:cNvPr id="13" name="Rectangle 12">
            <a:extLst>
              <a:ext uri="{FF2B5EF4-FFF2-40B4-BE49-F238E27FC236}">
                <a16:creationId xmlns:a16="http://schemas.microsoft.com/office/drawing/2014/main" id="{860DFC27-56B5-4DC8-81FE-DC18ABC72E64}"/>
              </a:ext>
            </a:extLst>
          </p:cNvPr>
          <p:cNvSpPr/>
          <p:nvPr/>
        </p:nvSpPr>
        <p:spPr>
          <a:xfrm>
            <a:off x="458125" y="2678227"/>
            <a:ext cx="9377234" cy="400110"/>
          </a:xfrm>
          <a:prstGeom prst="rect">
            <a:avLst/>
          </a:prstGeom>
          <a:noFill/>
        </p:spPr>
        <p:txBody>
          <a:bodyPr wrap="square" lIns="91440" tIns="45720" rIns="91440" bIns="45720">
            <a:spAutoFit/>
          </a:bodyPr>
          <a:lstStyle/>
          <a:p>
            <a:r>
              <a:rPr lang="en-US" sz="2000" dirty="0" smtClean="0">
                <a:ln w="0"/>
                <a:effectLst>
                  <a:outerShdw blurRad="38100" dist="19050" dir="2700000" algn="tl" rotWithShape="0">
                    <a:schemeClr val="dk1">
                      <a:alpha val="40000"/>
                    </a:schemeClr>
                  </a:outerShdw>
                </a:effectLst>
              </a:rPr>
              <a:t>1. Find an object that weighs more than 50g            _________________________</a:t>
            </a:r>
            <a:endParaRPr lang="en-US" sz="2000" dirty="0">
              <a:ln w="0"/>
              <a:effectLst>
                <a:outerShdw blurRad="38100" dist="19050" dir="2700000" algn="tl" rotWithShape="0">
                  <a:schemeClr val="dk1">
                    <a:alpha val="40000"/>
                  </a:schemeClr>
                </a:outerShdw>
              </a:effectLst>
            </a:endParaRPr>
          </a:p>
        </p:txBody>
      </p:sp>
      <p:sp>
        <p:nvSpPr>
          <p:cNvPr id="14" name="Thought Bubble: Cloud 11">
            <a:extLst>
              <a:ext uri="{FF2B5EF4-FFF2-40B4-BE49-F238E27FC236}">
                <a16:creationId xmlns:a16="http://schemas.microsoft.com/office/drawing/2014/main" id="{CEE395F3-817E-421C-AB46-EA959DA8B234}"/>
              </a:ext>
            </a:extLst>
          </p:cNvPr>
          <p:cNvSpPr/>
          <p:nvPr/>
        </p:nvSpPr>
        <p:spPr>
          <a:xfrm>
            <a:off x="9262944" y="1643800"/>
            <a:ext cx="2026340" cy="1120547"/>
          </a:xfrm>
          <a:prstGeom prst="cloudCallout">
            <a:avLst>
              <a:gd name="adj1" fmla="val -49301"/>
              <a:gd name="adj2" fmla="val 58414"/>
            </a:avLst>
          </a:prstGeom>
          <a:solidFill>
            <a:schemeClr val="accent1">
              <a:lumMod val="40000"/>
              <a:lumOff val="60000"/>
            </a:schemeClr>
          </a:solid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7" name="Rectangle 16">
            <a:extLst>
              <a:ext uri="{FF2B5EF4-FFF2-40B4-BE49-F238E27FC236}">
                <a16:creationId xmlns:a16="http://schemas.microsoft.com/office/drawing/2014/main" id="{860DFC27-56B5-4DC8-81FE-DC18ABC72E64}"/>
              </a:ext>
            </a:extLst>
          </p:cNvPr>
          <p:cNvSpPr/>
          <p:nvPr/>
        </p:nvSpPr>
        <p:spPr>
          <a:xfrm>
            <a:off x="9604809" y="1893714"/>
            <a:ext cx="1342609" cy="523220"/>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Write the object here.</a:t>
            </a:r>
            <a:endParaRPr lang="en-US" sz="1400" dirty="0">
              <a:ln w="0"/>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860DFC27-56B5-4DC8-81FE-DC18ABC72E64}"/>
              </a:ext>
            </a:extLst>
          </p:cNvPr>
          <p:cNvSpPr/>
          <p:nvPr/>
        </p:nvSpPr>
        <p:spPr>
          <a:xfrm>
            <a:off x="458125" y="3297119"/>
            <a:ext cx="9377234" cy="400110"/>
          </a:xfrm>
          <a:prstGeom prst="rect">
            <a:avLst/>
          </a:prstGeom>
          <a:noFill/>
        </p:spPr>
        <p:txBody>
          <a:bodyPr wrap="square" lIns="91440" tIns="45720" rIns="91440" bIns="45720">
            <a:spAutoFit/>
          </a:bodyPr>
          <a:lstStyle/>
          <a:p>
            <a:r>
              <a:rPr lang="en-US" sz="2000" dirty="0">
                <a:ln w="0"/>
                <a:effectLst>
                  <a:outerShdw blurRad="38100" dist="19050" dir="2700000" algn="tl" rotWithShape="0">
                    <a:schemeClr val="dk1">
                      <a:alpha val="40000"/>
                    </a:schemeClr>
                  </a:outerShdw>
                </a:effectLst>
              </a:rPr>
              <a:t>2</a:t>
            </a:r>
            <a:r>
              <a:rPr lang="en-US" sz="2000" dirty="0" smtClean="0">
                <a:ln w="0"/>
                <a:effectLst>
                  <a:outerShdw blurRad="38100" dist="19050" dir="2700000" algn="tl" rotWithShape="0">
                    <a:schemeClr val="dk1">
                      <a:alpha val="40000"/>
                    </a:schemeClr>
                  </a:outerShdw>
                </a:effectLst>
              </a:rPr>
              <a:t>. Find an object that weighs less than 30g            _________________________</a:t>
            </a:r>
            <a:endParaRPr lang="en-US" sz="2000" dirty="0">
              <a:ln w="0"/>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860DFC27-56B5-4DC8-81FE-DC18ABC72E64}"/>
              </a:ext>
            </a:extLst>
          </p:cNvPr>
          <p:cNvSpPr/>
          <p:nvPr/>
        </p:nvSpPr>
        <p:spPr>
          <a:xfrm>
            <a:off x="458125" y="3910762"/>
            <a:ext cx="11011064" cy="400110"/>
          </a:xfrm>
          <a:prstGeom prst="rect">
            <a:avLst/>
          </a:prstGeom>
          <a:noFill/>
        </p:spPr>
        <p:txBody>
          <a:bodyPr wrap="square" lIns="91440" tIns="45720" rIns="91440" bIns="45720">
            <a:spAutoFit/>
          </a:bodyPr>
          <a:lstStyle/>
          <a:p>
            <a:r>
              <a:rPr lang="en-US" sz="2000" dirty="0" smtClean="0">
                <a:ln w="0"/>
                <a:effectLst>
                  <a:outerShdw blurRad="38100" dist="19050" dir="2700000" algn="tl" rotWithShape="0">
                    <a:schemeClr val="dk1">
                      <a:alpha val="40000"/>
                    </a:schemeClr>
                  </a:outerShdw>
                </a:effectLst>
              </a:rPr>
              <a:t>3. Find an object that weighs less than 100g but more than 70g            _________________________</a:t>
            </a:r>
            <a:endParaRPr lang="en-US" sz="2000" dirty="0">
              <a:ln w="0"/>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860DFC27-56B5-4DC8-81FE-DC18ABC72E64}"/>
              </a:ext>
            </a:extLst>
          </p:cNvPr>
          <p:cNvSpPr/>
          <p:nvPr/>
        </p:nvSpPr>
        <p:spPr>
          <a:xfrm>
            <a:off x="458125" y="4492169"/>
            <a:ext cx="9377234" cy="400110"/>
          </a:xfrm>
          <a:prstGeom prst="rect">
            <a:avLst/>
          </a:prstGeom>
          <a:noFill/>
        </p:spPr>
        <p:txBody>
          <a:bodyPr wrap="square" lIns="91440" tIns="45720" rIns="91440" bIns="45720">
            <a:spAutoFit/>
          </a:bodyPr>
          <a:lstStyle/>
          <a:p>
            <a:r>
              <a:rPr lang="en-US" sz="2000" dirty="0" smtClean="0">
                <a:ln w="0"/>
                <a:effectLst>
                  <a:outerShdw blurRad="38100" dist="19050" dir="2700000" algn="tl" rotWithShape="0">
                    <a:schemeClr val="dk1">
                      <a:alpha val="40000"/>
                    </a:schemeClr>
                  </a:outerShdw>
                </a:effectLst>
              </a:rPr>
              <a:t>4. Find an object that weighs more than 200g        _________________________</a:t>
            </a:r>
            <a:endParaRPr lang="en-US" sz="2000" dirty="0">
              <a:ln w="0"/>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60DFC27-56B5-4DC8-81FE-DC18ABC72E64}"/>
              </a:ext>
            </a:extLst>
          </p:cNvPr>
          <p:cNvSpPr/>
          <p:nvPr/>
        </p:nvSpPr>
        <p:spPr>
          <a:xfrm>
            <a:off x="458125" y="5100109"/>
            <a:ext cx="9377234" cy="400110"/>
          </a:xfrm>
          <a:prstGeom prst="rect">
            <a:avLst/>
          </a:prstGeom>
          <a:noFill/>
        </p:spPr>
        <p:txBody>
          <a:bodyPr wrap="square" lIns="91440" tIns="45720" rIns="91440" bIns="45720">
            <a:spAutoFit/>
          </a:bodyPr>
          <a:lstStyle/>
          <a:p>
            <a:r>
              <a:rPr lang="en-US" sz="2000" dirty="0">
                <a:ln w="0"/>
                <a:effectLst>
                  <a:outerShdw blurRad="38100" dist="19050" dir="2700000" algn="tl" rotWithShape="0">
                    <a:schemeClr val="dk1">
                      <a:alpha val="40000"/>
                    </a:schemeClr>
                  </a:outerShdw>
                </a:effectLst>
              </a:rPr>
              <a:t>5</a:t>
            </a:r>
            <a:r>
              <a:rPr lang="en-US" sz="2000" dirty="0" smtClean="0">
                <a:ln w="0"/>
                <a:effectLst>
                  <a:outerShdw blurRad="38100" dist="19050" dir="2700000" algn="tl" rotWithShape="0">
                    <a:schemeClr val="dk1">
                      <a:alpha val="40000"/>
                    </a:schemeClr>
                  </a:outerShdw>
                </a:effectLst>
              </a:rPr>
              <a:t>. Find an object that weighs between 300g and 500g       _________________________</a:t>
            </a:r>
            <a:endParaRPr lang="en-US" sz="2000" dirty="0">
              <a:ln w="0"/>
              <a:effectLst>
                <a:outerShdw blurRad="38100" dist="19050" dir="2700000" algn="tl" rotWithShape="0">
                  <a:schemeClr val="dk1">
                    <a:alpha val="40000"/>
                  </a:schemeClr>
                </a:outerShdw>
              </a:effectLst>
            </a:endParaRPr>
          </a:p>
        </p:txBody>
      </p:sp>
      <p:pic>
        <p:nvPicPr>
          <p:cNvPr id="2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6"/>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852088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38203470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148928" y="372387"/>
            <a:ext cx="29392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Challenge</a:t>
            </a:r>
          </a:p>
        </p:txBody>
      </p:sp>
      <p:pic>
        <p:nvPicPr>
          <p:cNvPr id="2" name="Picture 1"/>
          <p:cNvPicPr>
            <a:picLocks noChangeAspect="1"/>
          </p:cNvPicPr>
          <p:nvPr/>
        </p:nvPicPr>
        <p:blipFill>
          <a:blip r:embed="rId2"/>
          <a:stretch>
            <a:fillRect/>
          </a:stretch>
        </p:blipFill>
        <p:spPr>
          <a:xfrm>
            <a:off x="1573802" y="1737146"/>
            <a:ext cx="8911318" cy="4363552"/>
          </a:xfrm>
          <a:prstGeom prst="rect">
            <a:avLst/>
          </a:prstGeom>
        </p:spPr>
      </p:pic>
      <p:sp>
        <p:nvSpPr>
          <p:cNvPr id="6" name="Thought Bubble: Cloud 11">
            <a:extLst>
              <a:ext uri="{FF2B5EF4-FFF2-40B4-BE49-F238E27FC236}">
                <a16:creationId xmlns:a16="http://schemas.microsoft.com/office/drawing/2014/main" id="{CEE395F3-817E-421C-AB46-EA959DA8B234}"/>
              </a:ext>
            </a:extLst>
          </p:cNvPr>
          <p:cNvSpPr/>
          <p:nvPr/>
        </p:nvSpPr>
        <p:spPr>
          <a:xfrm>
            <a:off x="8726502" y="287382"/>
            <a:ext cx="1958915" cy="1649579"/>
          </a:xfrm>
          <a:prstGeom prst="cloudCallout">
            <a:avLst>
              <a:gd name="adj1" fmla="val -49301"/>
              <a:gd name="adj2" fmla="val 58414"/>
            </a:avLst>
          </a:prstGeom>
          <a:solidFill>
            <a:schemeClr val="accent1">
              <a:lumMod val="40000"/>
              <a:lumOff val="60000"/>
            </a:schemeClr>
          </a:solid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860DFC27-56B5-4DC8-81FE-DC18ABC72E64}"/>
              </a:ext>
            </a:extLst>
          </p:cNvPr>
          <p:cNvSpPr/>
          <p:nvPr/>
        </p:nvSpPr>
        <p:spPr>
          <a:xfrm>
            <a:off x="8926798" y="640789"/>
            <a:ext cx="1558321"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Make sure the pointer is nice and straight.</a:t>
            </a:r>
            <a:endParaRPr lang="en-US" sz="1600" dirty="0">
              <a:ln w="0"/>
              <a:effectLst>
                <a:outerShdw blurRad="38100" dist="19050" dir="2700000" algn="tl" rotWithShape="0">
                  <a:schemeClr val="dk1">
                    <a:alpha val="40000"/>
                  </a:schemeClr>
                </a:outerShdw>
              </a:effectLst>
            </a:endParaRPr>
          </a:p>
        </p:txBody>
      </p:sp>
      <p:pic>
        <p:nvPicPr>
          <p:cNvPr id="8"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420603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325635" y="64927"/>
            <a:ext cx="494013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Tricky Challenge!</a:t>
            </a:r>
          </a:p>
        </p:txBody>
      </p:sp>
      <p:sp>
        <p:nvSpPr>
          <p:cNvPr id="5" name="Rectangle 4">
            <a:extLst>
              <a:ext uri="{FF2B5EF4-FFF2-40B4-BE49-F238E27FC236}">
                <a16:creationId xmlns:a16="http://schemas.microsoft.com/office/drawing/2014/main" id="{860DFC27-56B5-4DC8-81FE-DC18ABC72E64}"/>
              </a:ext>
            </a:extLst>
          </p:cNvPr>
          <p:cNvSpPr/>
          <p:nvPr/>
        </p:nvSpPr>
        <p:spPr>
          <a:xfrm>
            <a:off x="156754" y="5445435"/>
            <a:ext cx="2565528"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1</a:t>
            </a:r>
            <a:r>
              <a:rPr lang="en-US" baseline="30000" dirty="0" smtClean="0">
                <a:ln w="0"/>
                <a:effectLst>
                  <a:outerShdw blurRad="38100" dist="19050" dir="2700000" algn="tl" rotWithShape="0">
                    <a:schemeClr val="dk1">
                      <a:alpha val="40000"/>
                    </a:schemeClr>
                  </a:outerShdw>
                </a:effectLst>
              </a:rPr>
              <a:t>st</a:t>
            </a:r>
            <a:r>
              <a:rPr lang="en-US" dirty="0" smtClean="0">
                <a:ln w="0"/>
                <a:effectLst>
                  <a:outerShdw blurRad="38100" dist="19050" dir="2700000" algn="tl" rotWithShape="0">
                    <a:schemeClr val="dk1">
                      <a:alpha val="40000"/>
                    </a:schemeClr>
                  </a:outerShdw>
                </a:effectLst>
              </a:rPr>
              <a:t> possibility</a:t>
            </a:r>
            <a:endParaRPr lang="en-US"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1645783" y="1075343"/>
            <a:ext cx="8647749" cy="3713506"/>
          </a:xfrm>
          <a:prstGeom prst="rect">
            <a:avLst/>
          </a:prstGeom>
        </p:spPr>
      </p:pic>
      <p:sp>
        <p:nvSpPr>
          <p:cNvPr id="6" name="Rectangle 5">
            <a:extLst>
              <a:ext uri="{FF2B5EF4-FFF2-40B4-BE49-F238E27FC236}">
                <a16:creationId xmlns:a16="http://schemas.microsoft.com/office/drawing/2014/main" id="{860DFC27-56B5-4DC8-81FE-DC18ABC72E64}"/>
              </a:ext>
            </a:extLst>
          </p:cNvPr>
          <p:cNvSpPr/>
          <p:nvPr/>
        </p:nvSpPr>
        <p:spPr>
          <a:xfrm>
            <a:off x="3283131" y="5451585"/>
            <a:ext cx="2565528"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2</a:t>
            </a:r>
            <a:r>
              <a:rPr lang="en-US" baseline="30000" dirty="0" smtClean="0">
                <a:ln w="0"/>
                <a:effectLst>
                  <a:outerShdw blurRad="38100" dist="19050" dir="2700000" algn="tl" rotWithShape="0">
                    <a:schemeClr val="dk1">
                      <a:alpha val="40000"/>
                    </a:schemeClr>
                  </a:outerShdw>
                </a:effectLst>
              </a:rPr>
              <a:t>nd</a:t>
            </a:r>
            <a:r>
              <a:rPr lang="en-US" dirty="0" smtClean="0">
                <a:ln w="0"/>
                <a:effectLst>
                  <a:outerShdw blurRad="38100" dist="19050" dir="2700000" algn="tl" rotWithShape="0">
                    <a:schemeClr val="dk1">
                      <a:alpha val="40000"/>
                    </a:schemeClr>
                  </a:outerShdw>
                </a:effectLst>
              </a:rPr>
              <a:t> possibility</a:t>
            </a:r>
            <a:endParaRPr lang="en-US" dirty="0">
              <a:ln w="0"/>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860DFC27-56B5-4DC8-81FE-DC18ABC72E64}"/>
              </a:ext>
            </a:extLst>
          </p:cNvPr>
          <p:cNvSpPr/>
          <p:nvPr/>
        </p:nvSpPr>
        <p:spPr>
          <a:xfrm>
            <a:off x="6409509" y="5445435"/>
            <a:ext cx="2565528"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3</a:t>
            </a:r>
            <a:r>
              <a:rPr lang="en-US" baseline="30000" dirty="0" smtClean="0">
                <a:ln w="0"/>
                <a:effectLst>
                  <a:outerShdw blurRad="38100" dist="19050" dir="2700000" algn="tl" rotWithShape="0">
                    <a:schemeClr val="dk1">
                      <a:alpha val="40000"/>
                    </a:schemeClr>
                  </a:outerShdw>
                </a:effectLst>
              </a:rPr>
              <a:t>rd</a:t>
            </a:r>
            <a:r>
              <a:rPr lang="en-US" dirty="0" smtClean="0">
                <a:ln w="0"/>
                <a:effectLst>
                  <a:outerShdw blurRad="38100" dist="19050" dir="2700000" algn="tl" rotWithShape="0">
                    <a:schemeClr val="dk1">
                      <a:alpha val="40000"/>
                    </a:schemeClr>
                  </a:outerShdw>
                </a:effectLst>
              </a:rPr>
              <a:t> possibility</a:t>
            </a:r>
            <a:endParaRPr lang="en-US" dirty="0">
              <a:ln w="0"/>
              <a:effectLst>
                <a:outerShdw blurRad="38100" dist="19050" dir="2700000" algn="tl" rotWithShape="0">
                  <a:schemeClr val="dk1">
                    <a:alpha val="40000"/>
                  </a:schemeClr>
                </a:outerShdw>
              </a:effectLst>
            </a:endParaRPr>
          </a:p>
        </p:txBody>
      </p:sp>
      <p:cxnSp>
        <p:nvCxnSpPr>
          <p:cNvPr id="8" name="Straight Arrow Connector 7"/>
          <p:cNvCxnSpPr/>
          <p:nvPr/>
        </p:nvCxnSpPr>
        <p:spPr>
          <a:xfrm flipH="1">
            <a:off x="1645783" y="3448594"/>
            <a:ext cx="2647543" cy="19968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6" idx="0"/>
          </p:cNvCxnSpPr>
          <p:nvPr/>
        </p:nvCxnSpPr>
        <p:spPr>
          <a:xfrm>
            <a:off x="4507471" y="3479921"/>
            <a:ext cx="58424" cy="19716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05314" y="3479921"/>
            <a:ext cx="2300880" cy="19655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4219928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273039" y="336445"/>
            <a:ext cx="293567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Kilograms</a:t>
            </a:r>
            <a:endParaRPr lang="en-US" sz="540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860DFC27-56B5-4DC8-81FE-DC18ABC72E64}"/>
              </a:ext>
            </a:extLst>
          </p:cNvPr>
          <p:cNvSpPr/>
          <p:nvPr/>
        </p:nvSpPr>
        <p:spPr>
          <a:xfrm>
            <a:off x="7636217" y="541963"/>
            <a:ext cx="3215089" cy="1015663"/>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Mass is the amount of matter (stuff) that an object contains.</a:t>
            </a:r>
            <a:endParaRPr lang="en-US" sz="2000" dirty="0">
              <a:ln w="0"/>
              <a:effectLst>
                <a:outerShdw blurRad="38100" dist="19050" dir="2700000" algn="tl" rotWithShape="0">
                  <a:schemeClr val="dk1">
                    <a:alpha val="40000"/>
                  </a:schemeClr>
                </a:outerShdw>
              </a:effectLst>
            </a:endParaRPr>
          </a:p>
        </p:txBody>
      </p:sp>
      <p:sp>
        <p:nvSpPr>
          <p:cNvPr id="7" name="Thought Bubble: Cloud 11">
            <a:extLst>
              <a:ext uri="{FF2B5EF4-FFF2-40B4-BE49-F238E27FC236}">
                <a16:creationId xmlns:a16="http://schemas.microsoft.com/office/drawing/2014/main" id="{CEE395F3-817E-421C-AB46-EA959DA8B234}"/>
              </a:ext>
            </a:extLst>
          </p:cNvPr>
          <p:cNvSpPr/>
          <p:nvPr/>
        </p:nvSpPr>
        <p:spPr>
          <a:xfrm>
            <a:off x="6949159" y="93813"/>
            <a:ext cx="4954966" cy="1748050"/>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60DFC27-56B5-4DC8-81FE-DC18ABC72E64}"/>
              </a:ext>
            </a:extLst>
          </p:cNvPr>
          <p:cNvSpPr/>
          <p:nvPr/>
        </p:nvSpPr>
        <p:spPr>
          <a:xfrm>
            <a:off x="525785" y="1557626"/>
            <a:ext cx="5866306"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It is a unit of measure often used to weigh objects.</a:t>
            </a:r>
            <a:endParaRPr lang="en-US" sz="2400" dirty="0">
              <a:ln w="0"/>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860DFC27-56B5-4DC8-81FE-DC18ABC72E64}"/>
              </a:ext>
            </a:extLst>
          </p:cNvPr>
          <p:cNvSpPr/>
          <p:nvPr/>
        </p:nvSpPr>
        <p:spPr>
          <a:xfrm>
            <a:off x="6035041" y="3601659"/>
            <a:ext cx="5984331" cy="707886"/>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When we are weighing in kilograms, we need to write the letters </a:t>
            </a:r>
            <a:r>
              <a:rPr lang="en-US" sz="2000" dirty="0" smtClean="0">
                <a:ln w="0"/>
                <a:solidFill>
                  <a:srgbClr val="FF0000"/>
                </a:solidFill>
                <a:effectLst>
                  <a:outerShdw blurRad="38100" dist="19050" dir="2700000" algn="tl" rotWithShape="0">
                    <a:schemeClr val="dk1">
                      <a:alpha val="40000"/>
                    </a:schemeClr>
                  </a:outerShdw>
                </a:effectLst>
              </a:rPr>
              <a:t>kg</a:t>
            </a:r>
            <a:r>
              <a:rPr lang="en-US" sz="2000" dirty="0" smtClean="0">
                <a:ln w="0"/>
                <a:effectLst>
                  <a:outerShdw blurRad="38100" dist="19050" dir="2700000" algn="tl" rotWithShape="0">
                    <a:schemeClr val="dk1">
                      <a:alpha val="40000"/>
                    </a:schemeClr>
                  </a:outerShdw>
                </a:effectLst>
              </a:rPr>
              <a:t> after the weight.</a:t>
            </a:r>
            <a:endParaRPr lang="en-US" sz="20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525785" y="2876958"/>
            <a:ext cx="5353187" cy="2641529"/>
          </a:xfrm>
          <a:prstGeom prst="rect">
            <a:avLst/>
          </a:prstGeom>
        </p:spPr>
      </p:pic>
      <p:sp>
        <p:nvSpPr>
          <p:cNvPr id="10" name="Oval 9"/>
          <p:cNvSpPr/>
          <p:nvPr/>
        </p:nvSpPr>
        <p:spPr>
          <a:xfrm>
            <a:off x="4824551" y="3575532"/>
            <a:ext cx="609600" cy="5960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H="1" flipV="1">
            <a:off x="5512526" y="3873563"/>
            <a:ext cx="687977" cy="8203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35067496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2673561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11.02.21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be able </a:t>
            </a:r>
            <a:r>
              <a:rPr lang="en-GB" sz="4000" dirty="0" smtClean="0"/>
              <a:t>to match scales to their amounts.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193457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885801" y="190017"/>
            <a:ext cx="9181937"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Recap - Reading Scales in 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0" y="1258880"/>
            <a:ext cx="3233032" cy="1569660"/>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7295939" y="2685270"/>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 the cherries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6" name="Straight Connector 5"/>
          <p:cNvCxnSpPr/>
          <p:nvPr/>
        </p:nvCxnSpPr>
        <p:spPr>
          <a:xfrm>
            <a:off x="7714872" y="3617324"/>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0DFC27-56B5-4DC8-81FE-DC18ABC72E64}"/>
              </a:ext>
            </a:extLst>
          </p:cNvPr>
          <p:cNvSpPr/>
          <p:nvPr/>
        </p:nvSpPr>
        <p:spPr>
          <a:xfrm>
            <a:off x="7379823" y="3268745"/>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10g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8034830" y="4131040"/>
            <a:ext cx="3841948"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We know it’s 10g because we are measuring in g’s and the hand (pointer) is pointing right at the 10.</a:t>
            </a:r>
            <a:endParaRPr lang="en-US" sz="1600" dirty="0">
              <a:ln w="0"/>
              <a:effectLst>
                <a:outerShdw blurRad="38100" dist="19050" dir="2700000" algn="tl" rotWithShape="0">
                  <a:schemeClr val="dk1">
                    <a:alpha val="40000"/>
                  </a:schemeClr>
                </a:outerShdw>
              </a:effectLst>
            </a:endParaRPr>
          </a:p>
        </p:txBody>
      </p:sp>
      <p:pic>
        <p:nvPicPr>
          <p:cNvPr id="2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3" name="Picture 2"/>
          <p:cNvPicPr>
            <a:picLocks noChangeAspect="1"/>
          </p:cNvPicPr>
          <p:nvPr/>
        </p:nvPicPr>
        <p:blipFill>
          <a:blip r:embed="rId3"/>
          <a:stretch>
            <a:fillRect/>
          </a:stretch>
        </p:blipFill>
        <p:spPr>
          <a:xfrm>
            <a:off x="3354401" y="1503883"/>
            <a:ext cx="3725208" cy="5115782"/>
          </a:xfrm>
          <a:prstGeom prst="rect">
            <a:avLst/>
          </a:prstGeom>
        </p:spPr>
      </p:pic>
      <p:cxnSp>
        <p:nvCxnSpPr>
          <p:cNvPr id="18" name="Straight Arrow Connector 17"/>
          <p:cNvCxnSpPr/>
          <p:nvPr/>
        </p:nvCxnSpPr>
        <p:spPr>
          <a:xfrm>
            <a:off x="1126775" y="2828540"/>
            <a:ext cx="3906779" cy="19089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76769" y="4422107"/>
            <a:ext cx="2691871" cy="1244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728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1411481" y="357705"/>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860DFC27-56B5-4DC8-81FE-DC18ABC72E64}"/>
              </a:ext>
            </a:extLst>
          </p:cNvPr>
          <p:cNvSpPr/>
          <p:nvPr/>
        </p:nvSpPr>
        <p:spPr>
          <a:xfrm>
            <a:off x="4246057" y="4679795"/>
            <a:ext cx="3677496"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Going up in 5’s</a:t>
            </a:r>
            <a:endParaRPr lang="en-US" dirty="0">
              <a:ln w="0"/>
              <a:effectLst>
                <a:outerShdw blurRad="38100" dist="19050" dir="2700000" algn="tl" rotWithShape="0">
                  <a:schemeClr val="dk1">
                    <a:alpha val="40000"/>
                  </a:schemeClr>
                </a:outerShdw>
              </a:effectLst>
            </a:endParaRPr>
          </a:p>
        </p:txBody>
      </p:sp>
      <p:sp>
        <p:nvSpPr>
          <p:cNvPr id="7" name="Thought Bubble: Cloud 11">
            <a:extLst>
              <a:ext uri="{FF2B5EF4-FFF2-40B4-BE49-F238E27FC236}">
                <a16:creationId xmlns:a16="http://schemas.microsoft.com/office/drawing/2014/main" id="{CEE395F3-817E-421C-AB46-EA959DA8B234}"/>
              </a:ext>
            </a:extLst>
          </p:cNvPr>
          <p:cNvSpPr/>
          <p:nvPr/>
        </p:nvSpPr>
        <p:spPr>
          <a:xfrm>
            <a:off x="3703334" y="5381898"/>
            <a:ext cx="5519043" cy="1218846"/>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ACA1241-448F-42BF-AA2B-BA8E7EFA6EB5}"/>
              </a:ext>
            </a:extLst>
          </p:cNvPr>
          <p:cNvSpPr/>
          <p:nvPr/>
        </p:nvSpPr>
        <p:spPr>
          <a:xfrm>
            <a:off x="389585" y="1414310"/>
            <a:ext cx="11376145"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Here are 3 different sets of scales. The numbers on the scales go up in different intervals…</a:t>
            </a:r>
            <a:endParaRPr lang="en-US" sz="2400" dirty="0">
              <a:ln w="0"/>
              <a:effectLst>
                <a:outerShdw blurRad="38100" dist="19050" dir="2700000" algn="tl" rotWithShape="0">
                  <a:schemeClr val="dk1">
                    <a:alpha val="40000"/>
                  </a:schemeClr>
                </a:outerShdw>
              </a:effectLst>
            </a:endParaRPr>
          </a:p>
        </p:txBody>
      </p:sp>
      <p:pic>
        <p:nvPicPr>
          <p:cNvPr id="9"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2" name="Picture 1"/>
          <p:cNvPicPr>
            <a:picLocks noChangeAspect="1"/>
          </p:cNvPicPr>
          <p:nvPr/>
        </p:nvPicPr>
        <p:blipFill rotWithShape="1">
          <a:blip r:embed="rId3"/>
          <a:srcRect t="7310"/>
          <a:stretch/>
        </p:blipFill>
        <p:spPr>
          <a:xfrm>
            <a:off x="4931339" y="2096275"/>
            <a:ext cx="2306933" cy="2455382"/>
          </a:xfrm>
          <a:prstGeom prst="rect">
            <a:avLst/>
          </a:prstGeom>
        </p:spPr>
      </p:pic>
      <p:pic>
        <p:nvPicPr>
          <p:cNvPr id="3" name="Picture 2"/>
          <p:cNvPicPr>
            <a:picLocks noChangeAspect="1"/>
          </p:cNvPicPr>
          <p:nvPr/>
        </p:nvPicPr>
        <p:blipFill>
          <a:blip r:embed="rId4"/>
          <a:stretch>
            <a:fillRect/>
          </a:stretch>
        </p:blipFill>
        <p:spPr>
          <a:xfrm>
            <a:off x="1648750" y="2096275"/>
            <a:ext cx="2180136" cy="2448327"/>
          </a:xfrm>
          <a:prstGeom prst="rect">
            <a:avLst/>
          </a:prstGeom>
        </p:spPr>
      </p:pic>
      <p:pic>
        <p:nvPicPr>
          <p:cNvPr id="4" name="Picture 3"/>
          <p:cNvPicPr>
            <a:picLocks noChangeAspect="1"/>
          </p:cNvPicPr>
          <p:nvPr/>
        </p:nvPicPr>
        <p:blipFill>
          <a:blip r:embed="rId5"/>
          <a:stretch>
            <a:fillRect/>
          </a:stretch>
        </p:blipFill>
        <p:spPr>
          <a:xfrm>
            <a:off x="8340725" y="2096275"/>
            <a:ext cx="2154181" cy="2448328"/>
          </a:xfrm>
          <a:prstGeom prst="rect">
            <a:avLst/>
          </a:prstGeom>
        </p:spPr>
      </p:pic>
      <p:sp>
        <p:nvSpPr>
          <p:cNvPr id="12" name="Rectangle 11">
            <a:extLst>
              <a:ext uri="{FF2B5EF4-FFF2-40B4-BE49-F238E27FC236}">
                <a16:creationId xmlns:a16="http://schemas.microsoft.com/office/drawing/2014/main" id="{860DFC27-56B5-4DC8-81FE-DC18ABC72E64}"/>
              </a:ext>
            </a:extLst>
          </p:cNvPr>
          <p:cNvSpPr/>
          <p:nvPr/>
        </p:nvSpPr>
        <p:spPr>
          <a:xfrm>
            <a:off x="900070" y="4679795"/>
            <a:ext cx="3677496"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Going up in 2’s</a:t>
            </a:r>
            <a:endParaRPr lang="en-US"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7579067" y="4679795"/>
            <a:ext cx="3677496"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Going up in 10’s</a:t>
            </a:r>
            <a:endParaRPr lang="en-US"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9ACA1241-448F-42BF-AA2B-BA8E7EFA6EB5}"/>
              </a:ext>
            </a:extLst>
          </p:cNvPr>
          <p:cNvSpPr/>
          <p:nvPr/>
        </p:nvSpPr>
        <p:spPr>
          <a:xfrm>
            <a:off x="4292709" y="5598189"/>
            <a:ext cx="4413777" cy="707886"/>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Practice counting up in 2’s, 5’s and 10’s, using the scales to help you.</a:t>
            </a:r>
            <a:endParaRPr lang="en-US" sz="2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4410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1295403" y="345921"/>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860DFC27-56B5-4DC8-81FE-DC18ABC72E64}"/>
              </a:ext>
            </a:extLst>
          </p:cNvPr>
          <p:cNvSpPr/>
          <p:nvPr/>
        </p:nvSpPr>
        <p:spPr>
          <a:xfrm>
            <a:off x="7223479" y="4896388"/>
            <a:ext cx="3677496"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A tally chart records data.</a:t>
            </a:r>
            <a:endParaRPr lang="en-US" dirty="0">
              <a:ln w="0"/>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9ACA1241-448F-42BF-AA2B-BA8E7EFA6EB5}"/>
              </a:ext>
            </a:extLst>
          </p:cNvPr>
          <p:cNvSpPr/>
          <p:nvPr/>
        </p:nvSpPr>
        <p:spPr>
          <a:xfrm>
            <a:off x="414567" y="1617700"/>
            <a:ext cx="6531149" cy="3046988"/>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 sugar on the scale weighs 10g. </a:t>
            </a:r>
          </a:p>
          <a:p>
            <a:pPr algn="ctr"/>
            <a:endParaRPr lang="en-US" sz="2400" dirty="0" smtClean="0">
              <a:ln w="0"/>
              <a:effectLst>
                <a:outerShdw blurRad="38100" dist="19050" dir="2700000" algn="tl" rotWithShape="0">
                  <a:schemeClr val="dk1">
                    <a:alpha val="40000"/>
                  </a:schemeClr>
                </a:outerShdw>
              </a:effectLst>
            </a:endParaRP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The scale is counting up in intervals of ________ .</a:t>
            </a:r>
          </a:p>
          <a:p>
            <a:pPr algn="ctr"/>
            <a:endParaRPr lang="en-US" sz="2400" dirty="0">
              <a:ln w="0"/>
              <a:effectLst>
                <a:outerShdw blurRad="38100" dist="19050" dir="2700000" algn="tl" rotWithShape="0">
                  <a:schemeClr val="dk1">
                    <a:alpha val="40000"/>
                  </a:schemeClr>
                </a:outerShdw>
              </a:effectLst>
            </a:endParaRPr>
          </a:p>
          <a:p>
            <a:pPr algn="ctr"/>
            <a:endParaRPr lang="en-US" sz="2400" dirty="0" smtClean="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Draw the pointer on the scale so that it shows there is 10g of sugar.</a:t>
            </a:r>
            <a:endParaRPr lang="en-US" sz="2400" dirty="0">
              <a:ln w="0"/>
              <a:effectLst>
                <a:outerShdw blurRad="38100" dist="19050" dir="2700000" algn="tl" rotWithShape="0">
                  <a:schemeClr val="dk1">
                    <a:alpha val="40000"/>
                  </a:schemeClr>
                </a:outerShdw>
              </a:effectLst>
            </a:endParaRPr>
          </a:p>
        </p:txBody>
      </p:sp>
      <p:pic>
        <p:nvPicPr>
          <p:cNvPr id="9"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12" name="Picture 11"/>
          <p:cNvPicPr>
            <a:picLocks noChangeAspect="1"/>
          </p:cNvPicPr>
          <p:nvPr/>
        </p:nvPicPr>
        <p:blipFill>
          <a:blip r:embed="rId3"/>
          <a:stretch>
            <a:fillRect/>
          </a:stretch>
        </p:blipFill>
        <p:spPr>
          <a:xfrm>
            <a:off x="7422532" y="2802797"/>
            <a:ext cx="3001627" cy="3370875"/>
          </a:xfrm>
          <a:prstGeom prst="rect">
            <a:avLst/>
          </a:prstGeom>
        </p:spPr>
      </p:pic>
      <p:pic>
        <p:nvPicPr>
          <p:cNvPr id="1026" name="Picture 2" descr="Could a Spoonful of Sugar Help the Medicine Work? | TIME.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665" y="1988629"/>
            <a:ext cx="1555359" cy="101326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8923344" y="4691370"/>
            <a:ext cx="777680" cy="317822"/>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9ACA1241-448F-42BF-AA2B-BA8E7EFA6EB5}"/>
              </a:ext>
            </a:extLst>
          </p:cNvPr>
          <p:cNvSpPr/>
          <p:nvPr/>
        </p:nvSpPr>
        <p:spPr>
          <a:xfrm>
            <a:off x="5239290" y="2547512"/>
            <a:ext cx="1638026" cy="707886"/>
          </a:xfrm>
          <a:prstGeom prst="rect">
            <a:avLst/>
          </a:prstGeom>
          <a:noFill/>
        </p:spPr>
        <p:txBody>
          <a:bodyPr wrap="square" lIns="91440" tIns="45720" rIns="91440" bIns="45720">
            <a:spAutoFit/>
          </a:bodyPr>
          <a:lstStyle/>
          <a:p>
            <a:pPr algn="ctr"/>
            <a:r>
              <a:rPr lang="en-US" sz="4000" dirty="0" smtClean="0">
                <a:ln w="0"/>
                <a:solidFill>
                  <a:srgbClr val="FF0000"/>
                </a:solidFill>
                <a:effectLst>
                  <a:outerShdw blurRad="38100" dist="19050" dir="2700000" algn="tl" rotWithShape="0">
                    <a:schemeClr val="dk1">
                      <a:alpha val="40000"/>
                    </a:schemeClr>
                  </a:outerShdw>
                </a:effectLst>
              </a:rPr>
              <a:t>2</a:t>
            </a:r>
            <a:endParaRPr lang="en-US" sz="400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19960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1295403" y="345921"/>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860DFC27-56B5-4DC8-81FE-DC18ABC72E64}"/>
              </a:ext>
            </a:extLst>
          </p:cNvPr>
          <p:cNvSpPr/>
          <p:nvPr/>
        </p:nvSpPr>
        <p:spPr>
          <a:xfrm>
            <a:off x="7223479" y="4896388"/>
            <a:ext cx="3677496"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A tally chart records data.</a:t>
            </a:r>
            <a:endParaRPr lang="en-US" dirty="0">
              <a:ln w="0"/>
              <a:effectLst>
                <a:outerShdw blurRad="38100" dist="19050" dir="2700000" algn="tl" rotWithShape="0">
                  <a:schemeClr val="dk1">
                    <a:alpha val="40000"/>
                  </a:schemeClr>
                </a:outerShdw>
              </a:effectLst>
            </a:endParaRPr>
          </a:p>
        </p:txBody>
      </p:sp>
      <p:sp>
        <p:nvSpPr>
          <p:cNvPr id="7" name="Thought Bubble: Cloud 11">
            <a:extLst>
              <a:ext uri="{FF2B5EF4-FFF2-40B4-BE49-F238E27FC236}">
                <a16:creationId xmlns:a16="http://schemas.microsoft.com/office/drawing/2014/main" id="{CEE395F3-817E-421C-AB46-EA959DA8B234}"/>
              </a:ext>
            </a:extLst>
          </p:cNvPr>
          <p:cNvSpPr/>
          <p:nvPr/>
        </p:nvSpPr>
        <p:spPr>
          <a:xfrm flipH="1">
            <a:off x="2207623" y="5013137"/>
            <a:ext cx="4958996" cy="1518292"/>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ACA1241-448F-42BF-AA2B-BA8E7EFA6EB5}"/>
              </a:ext>
            </a:extLst>
          </p:cNvPr>
          <p:cNvSpPr/>
          <p:nvPr/>
        </p:nvSpPr>
        <p:spPr>
          <a:xfrm>
            <a:off x="414567" y="1617700"/>
            <a:ext cx="6531149" cy="3046988"/>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 dinosaur rubber on the scale weighs</a:t>
            </a:r>
          </a:p>
          <a:p>
            <a:pPr algn="ctr"/>
            <a:r>
              <a:rPr lang="en-US" sz="2400" dirty="0" smtClean="0">
                <a:ln w="0"/>
                <a:effectLst>
                  <a:outerShdw blurRad="38100" dist="19050" dir="2700000" algn="tl" rotWithShape="0">
                    <a:schemeClr val="dk1">
                      <a:alpha val="40000"/>
                    </a:schemeClr>
                  </a:outerShdw>
                </a:effectLst>
              </a:rPr>
              <a:t>22g.</a:t>
            </a: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The scale is counting up in intervals of </a:t>
            </a:r>
            <a:r>
              <a:rPr lang="en-US" sz="2400" dirty="0" smtClean="0">
                <a:ln w="0"/>
                <a:solidFill>
                  <a:schemeClr val="accent1"/>
                </a:solidFill>
                <a:effectLst>
                  <a:outerShdw blurRad="38100" dist="25400" dir="5400000" algn="ctr" rotWithShape="0">
                    <a:srgbClr val="6E747A">
                      <a:alpha val="43000"/>
                    </a:srgbClr>
                  </a:outerShdw>
                </a:effectLst>
              </a:rPr>
              <a:t>________ </a:t>
            </a:r>
            <a:r>
              <a:rPr lang="en-US" sz="2400" dirty="0" smtClean="0">
                <a:ln w="0"/>
                <a:effectLst>
                  <a:outerShdw blurRad="38100" dist="19050" dir="2700000" algn="tl" rotWithShape="0">
                    <a:schemeClr val="dk1">
                      <a:alpha val="40000"/>
                    </a:schemeClr>
                  </a:outerShdw>
                </a:effectLst>
              </a:rPr>
              <a:t>.</a:t>
            </a:r>
          </a:p>
          <a:p>
            <a:pPr algn="ctr"/>
            <a:endParaRPr lang="en-US" sz="2400" dirty="0">
              <a:ln w="0"/>
              <a:effectLst>
                <a:outerShdw blurRad="38100" dist="19050" dir="2700000" algn="tl" rotWithShape="0">
                  <a:schemeClr val="dk1">
                    <a:alpha val="40000"/>
                  </a:schemeClr>
                </a:outerShdw>
              </a:effectLst>
            </a:endParaRPr>
          </a:p>
          <a:p>
            <a:pPr algn="ctr"/>
            <a:endParaRPr lang="en-US" sz="2400" dirty="0" smtClean="0">
              <a:ln w="0"/>
              <a:effectLst>
                <a:outerShdw blurRad="38100" dist="19050" dir="2700000" algn="tl" rotWithShape="0">
                  <a:schemeClr val="dk1">
                    <a:alpha val="40000"/>
                  </a:schemeClr>
                </a:outerShdw>
              </a:effectLst>
            </a:endParaRPr>
          </a:p>
          <a:p>
            <a:pPr algn="ctr"/>
            <a:r>
              <a:rPr lang="en-US" sz="2400" dirty="0" smtClean="0">
                <a:ln w="0"/>
                <a:solidFill>
                  <a:schemeClr val="accent1"/>
                </a:solidFill>
                <a:effectLst>
                  <a:outerShdw blurRad="38100" dist="25400" dir="5400000" algn="ctr" rotWithShape="0">
                    <a:srgbClr val="6E747A">
                      <a:alpha val="43000"/>
                    </a:srgbClr>
                  </a:outerShdw>
                </a:effectLst>
              </a:rPr>
              <a:t>Draw</a:t>
            </a:r>
            <a:r>
              <a:rPr lang="en-US" sz="2400" dirty="0" smtClean="0">
                <a:ln w="0"/>
                <a:effectLst>
                  <a:outerShdw blurRad="38100" dist="19050" dir="2700000" algn="tl" rotWithShape="0">
                    <a:schemeClr val="dk1">
                      <a:alpha val="40000"/>
                    </a:schemeClr>
                  </a:outerShdw>
                </a:effectLst>
              </a:rPr>
              <a:t> the pointer on the scale so that it shows there is a 22g dinosaur rubber.</a:t>
            </a:r>
            <a:endParaRPr lang="en-US" sz="2400" dirty="0">
              <a:ln w="0"/>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a:blip r:embed="rId2"/>
          <a:stretch>
            <a:fillRect/>
          </a:stretch>
        </p:blipFill>
        <p:spPr>
          <a:xfrm>
            <a:off x="7422532" y="3228471"/>
            <a:ext cx="3001627" cy="3370875"/>
          </a:xfrm>
          <a:prstGeom prst="rect">
            <a:avLst/>
          </a:prstGeom>
        </p:spPr>
      </p:pic>
      <p:sp>
        <p:nvSpPr>
          <p:cNvPr id="13" name="Rectangle 12">
            <a:extLst>
              <a:ext uri="{FF2B5EF4-FFF2-40B4-BE49-F238E27FC236}">
                <a16:creationId xmlns:a16="http://schemas.microsoft.com/office/drawing/2014/main" id="{9ACA1241-448F-42BF-AA2B-BA8E7EFA6EB5}"/>
              </a:ext>
            </a:extLst>
          </p:cNvPr>
          <p:cNvSpPr/>
          <p:nvPr/>
        </p:nvSpPr>
        <p:spPr>
          <a:xfrm>
            <a:off x="3256473" y="5435008"/>
            <a:ext cx="3383807" cy="738664"/>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The pointer needs to go from the dot in the middle of the scale to the number of grams the object weighs.</a:t>
            </a:r>
            <a:endParaRPr lang="en-US" sz="1400" dirty="0">
              <a:ln w="0"/>
              <a:effectLst>
                <a:outerShdw blurRad="38100" dist="19050" dir="2700000" algn="tl" rotWithShape="0">
                  <a:schemeClr val="dk1">
                    <a:alpha val="40000"/>
                  </a:schemeClr>
                </a:outerShdw>
              </a:effectLst>
            </a:endParaRPr>
          </a:p>
        </p:txBody>
      </p:sp>
      <p:sp>
        <p:nvSpPr>
          <p:cNvPr id="15" name="Thought Bubble: Cloud 11">
            <a:extLst>
              <a:ext uri="{FF2B5EF4-FFF2-40B4-BE49-F238E27FC236}">
                <a16:creationId xmlns:a16="http://schemas.microsoft.com/office/drawing/2014/main" id="{CEE395F3-817E-421C-AB46-EA959DA8B234}"/>
              </a:ext>
            </a:extLst>
          </p:cNvPr>
          <p:cNvSpPr/>
          <p:nvPr/>
        </p:nvSpPr>
        <p:spPr>
          <a:xfrm>
            <a:off x="10241263" y="5081054"/>
            <a:ext cx="2364335" cy="1518292"/>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CA1241-448F-42BF-AA2B-BA8E7EFA6EB5}"/>
              </a:ext>
            </a:extLst>
          </p:cNvPr>
          <p:cNvSpPr/>
          <p:nvPr/>
        </p:nvSpPr>
        <p:spPr>
          <a:xfrm>
            <a:off x="10280452" y="5578590"/>
            <a:ext cx="2081642" cy="523220"/>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The pointer should be straight.</a:t>
            </a:r>
            <a:endParaRPr lang="en-US" sz="1400" dirty="0">
              <a:ln w="0"/>
              <a:effectLst>
                <a:outerShdw blurRad="38100" dist="19050" dir="2700000" algn="tl" rotWithShape="0">
                  <a:schemeClr val="dk1">
                    <a:alpha val="40000"/>
                  </a:schemeClr>
                </a:outerShdw>
              </a:effectLst>
            </a:endParaRPr>
          </a:p>
        </p:txBody>
      </p:sp>
      <p:sp>
        <p:nvSpPr>
          <p:cNvPr id="18" name="Thought Bubble: Cloud 11">
            <a:extLst>
              <a:ext uri="{FF2B5EF4-FFF2-40B4-BE49-F238E27FC236}">
                <a16:creationId xmlns:a16="http://schemas.microsoft.com/office/drawing/2014/main" id="{CEE395F3-817E-421C-AB46-EA959DA8B234}"/>
              </a:ext>
            </a:extLst>
          </p:cNvPr>
          <p:cNvSpPr/>
          <p:nvPr/>
        </p:nvSpPr>
        <p:spPr>
          <a:xfrm>
            <a:off x="6240364" y="1259943"/>
            <a:ext cx="4660611" cy="1308316"/>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ACA1241-448F-42BF-AA2B-BA8E7EFA6EB5}"/>
              </a:ext>
            </a:extLst>
          </p:cNvPr>
          <p:cNvSpPr/>
          <p:nvPr/>
        </p:nvSpPr>
        <p:spPr>
          <a:xfrm>
            <a:off x="6710609" y="1555781"/>
            <a:ext cx="3530654" cy="584775"/>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Look at the numbers carefully on the scales – what do they go up in?</a:t>
            </a:r>
            <a:endParaRPr lang="en-US" sz="16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475936" y="2432709"/>
            <a:ext cx="989602" cy="1005260"/>
          </a:xfrm>
          <a:prstGeom prst="rect">
            <a:avLst/>
          </a:prstGeom>
        </p:spPr>
      </p:pic>
      <p:pic>
        <p:nvPicPr>
          <p:cNvPr id="20"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4"/>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13765708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1295403" y="345921"/>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7" name="Thought Bubble: Cloud 11">
            <a:extLst>
              <a:ext uri="{FF2B5EF4-FFF2-40B4-BE49-F238E27FC236}">
                <a16:creationId xmlns:a16="http://schemas.microsoft.com/office/drawing/2014/main" id="{CEE395F3-817E-421C-AB46-EA959DA8B234}"/>
              </a:ext>
            </a:extLst>
          </p:cNvPr>
          <p:cNvSpPr/>
          <p:nvPr/>
        </p:nvSpPr>
        <p:spPr>
          <a:xfrm flipH="1">
            <a:off x="2207623" y="5013137"/>
            <a:ext cx="4958996" cy="1518292"/>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ACA1241-448F-42BF-AA2B-BA8E7EFA6EB5}"/>
              </a:ext>
            </a:extLst>
          </p:cNvPr>
          <p:cNvSpPr/>
          <p:nvPr/>
        </p:nvSpPr>
        <p:spPr>
          <a:xfrm>
            <a:off x="414567" y="1617700"/>
            <a:ext cx="6531149" cy="3046988"/>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 sand on the scale weighs 90g.</a:t>
            </a:r>
          </a:p>
          <a:p>
            <a:pPr algn="ctr"/>
            <a:endParaRPr lang="en-US" sz="2400" dirty="0" smtClean="0">
              <a:ln w="0"/>
              <a:effectLst>
                <a:outerShdw blurRad="38100" dist="19050" dir="2700000" algn="tl" rotWithShape="0">
                  <a:schemeClr val="dk1">
                    <a:alpha val="40000"/>
                  </a:schemeClr>
                </a:outerShdw>
              </a:effectLst>
            </a:endParaRP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The scale is counting up in intervals of </a:t>
            </a:r>
            <a:r>
              <a:rPr lang="en-US" sz="2400" dirty="0" smtClean="0">
                <a:ln w="0"/>
                <a:solidFill>
                  <a:schemeClr val="accent1"/>
                </a:solidFill>
                <a:effectLst>
                  <a:outerShdw blurRad="38100" dist="25400" dir="5400000" algn="ctr" rotWithShape="0">
                    <a:srgbClr val="6E747A">
                      <a:alpha val="43000"/>
                    </a:srgbClr>
                  </a:outerShdw>
                </a:effectLst>
              </a:rPr>
              <a:t>________ </a:t>
            </a:r>
            <a:r>
              <a:rPr lang="en-US" sz="2400" dirty="0" smtClean="0">
                <a:ln w="0"/>
                <a:effectLst>
                  <a:outerShdw blurRad="38100" dist="19050" dir="2700000" algn="tl" rotWithShape="0">
                    <a:schemeClr val="dk1">
                      <a:alpha val="40000"/>
                    </a:schemeClr>
                  </a:outerShdw>
                </a:effectLst>
              </a:rPr>
              <a:t>.</a:t>
            </a:r>
          </a:p>
          <a:p>
            <a:pPr algn="ctr"/>
            <a:endParaRPr lang="en-US" sz="2400" dirty="0">
              <a:ln w="0"/>
              <a:effectLst>
                <a:outerShdw blurRad="38100" dist="19050" dir="2700000" algn="tl" rotWithShape="0">
                  <a:schemeClr val="dk1">
                    <a:alpha val="40000"/>
                  </a:schemeClr>
                </a:outerShdw>
              </a:effectLst>
            </a:endParaRPr>
          </a:p>
          <a:p>
            <a:pPr algn="ctr"/>
            <a:endParaRPr lang="en-US" sz="2400" dirty="0" smtClean="0">
              <a:ln w="0"/>
              <a:effectLst>
                <a:outerShdw blurRad="38100" dist="19050" dir="2700000" algn="tl" rotWithShape="0">
                  <a:schemeClr val="dk1">
                    <a:alpha val="40000"/>
                  </a:schemeClr>
                </a:outerShdw>
              </a:effectLst>
            </a:endParaRPr>
          </a:p>
          <a:p>
            <a:pPr algn="ctr"/>
            <a:r>
              <a:rPr lang="en-US" sz="2400" dirty="0" smtClean="0">
                <a:ln w="0"/>
                <a:solidFill>
                  <a:schemeClr val="accent1"/>
                </a:solidFill>
                <a:effectLst>
                  <a:outerShdw blurRad="38100" dist="25400" dir="5400000" algn="ctr" rotWithShape="0">
                    <a:srgbClr val="6E747A">
                      <a:alpha val="43000"/>
                    </a:srgbClr>
                  </a:outerShdw>
                </a:effectLst>
              </a:rPr>
              <a:t>Draw</a:t>
            </a:r>
            <a:r>
              <a:rPr lang="en-US" sz="2400" dirty="0" smtClean="0">
                <a:ln w="0"/>
                <a:effectLst>
                  <a:outerShdw blurRad="38100" dist="19050" dir="2700000" algn="tl" rotWithShape="0">
                    <a:schemeClr val="dk1">
                      <a:alpha val="40000"/>
                    </a:schemeClr>
                  </a:outerShdw>
                </a:effectLst>
              </a:rPr>
              <a:t> the pointer on the scale so that it shows there is 90g of sand.</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9ACA1241-448F-42BF-AA2B-BA8E7EFA6EB5}"/>
              </a:ext>
            </a:extLst>
          </p:cNvPr>
          <p:cNvSpPr/>
          <p:nvPr/>
        </p:nvSpPr>
        <p:spPr>
          <a:xfrm>
            <a:off x="3256473" y="5435008"/>
            <a:ext cx="3383807" cy="738664"/>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The pointer needs to go from the dot in the middle of the scale to the number of grams the object weighs.</a:t>
            </a:r>
            <a:endParaRPr lang="en-US" sz="1400" dirty="0">
              <a:ln w="0"/>
              <a:effectLst>
                <a:outerShdw blurRad="38100" dist="19050" dir="2700000" algn="tl" rotWithShape="0">
                  <a:schemeClr val="dk1">
                    <a:alpha val="40000"/>
                  </a:schemeClr>
                </a:outerShdw>
              </a:effectLst>
            </a:endParaRPr>
          </a:p>
        </p:txBody>
      </p:sp>
      <p:sp>
        <p:nvSpPr>
          <p:cNvPr id="15" name="Thought Bubble: Cloud 11">
            <a:extLst>
              <a:ext uri="{FF2B5EF4-FFF2-40B4-BE49-F238E27FC236}">
                <a16:creationId xmlns:a16="http://schemas.microsoft.com/office/drawing/2014/main" id="{CEE395F3-817E-421C-AB46-EA959DA8B234}"/>
              </a:ext>
            </a:extLst>
          </p:cNvPr>
          <p:cNvSpPr/>
          <p:nvPr/>
        </p:nvSpPr>
        <p:spPr>
          <a:xfrm>
            <a:off x="10241263" y="5081054"/>
            <a:ext cx="2364335" cy="1518292"/>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CA1241-448F-42BF-AA2B-BA8E7EFA6EB5}"/>
              </a:ext>
            </a:extLst>
          </p:cNvPr>
          <p:cNvSpPr/>
          <p:nvPr/>
        </p:nvSpPr>
        <p:spPr>
          <a:xfrm>
            <a:off x="10280452" y="5578590"/>
            <a:ext cx="2081642" cy="523220"/>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The pointer should be straight.</a:t>
            </a:r>
            <a:endParaRPr lang="en-US" sz="1400" dirty="0">
              <a:ln w="0"/>
              <a:effectLst>
                <a:outerShdw blurRad="38100" dist="19050" dir="2700000" algn="tl" rotWithShape="0">
                  <a:schemeClr val="dk1">
                    <a:alpha val="40000"/>
                  </a:schemeClr>
                </a:outerShdw>
              </a:effectLst>
            </a:endParaRPr>
          </a:p>
        </p:txBody>
      </p:sp>
      <p:sp>
        <p:nvSpPr>
          <p:cNvPr id="18" name="Thought Bubble: Cloud 11">
            <a:extLst>
              <a:ext uri="{FF2B5EF4-FFF2-40B4-BE49-F238E27FC236}">
                <a16:creationId xmlns:a16="http://schemas.microsoft.com/office/drawing/2014/main" id="{CEE395F3-817E-421C-AB46-EA959DA8B234}"/>
              </a:ext>
            </a:extLst>
          </p:cNvPr>
          <p:cNvSpPr/>
          <p:nvPr/>
        </p:nvSpPr>
        <p:spPr>
          <a:xfrm>
            <a:off x="6240364" y="1259943"/>
            <a:ext cx="4660611" cy="1308316"/>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ACA1241-448F-42BF-AA2B-BA8E7EFA6EB5}"/>
              </a:ext>
            </a:extLst>
          </p:cNvPr>
          <p:cNvSpPr/>
          <p:nvPr/>
        </p:nvSpPr>
        <p:spPr>
          <a:xfrm>
            <a:off x="6710609" y="1555781"/>
            <a:ext cx="3530654" cy="584775"/>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Look at the numbers carefully on the scales – what do they go up in?</a:t>
            </a:r>
            <a:endParaRPr lang="en-US" sz="1600" dirty="0">
              <a:ln w="0"/>
              <a:effectLst>
                <a:outerShdw blurRad="38100" dist="19050" dir="2700000" algn="tl" rotWithShape="0">
                  <a:schemeClr val="dk1">
                    <a:alpha val="40000"/>
                  </a:schemeClr>
                </a:outerShdw>
              </a:effectLst>
            </a:endParaRPr>
          </a:p>
        </p:txBody>
      </p:sp>
      <p:pic>
        <p:nvPicPr>
          <p:cNvPr id="14" name="Picture 13"/>
          <p:cNvPicPr>
            <a:picLocks noChangeAspect="1"/>
          </p:cNvPicPr>
          <p:nvPr/>
        </p:nvPicPr>
        <p:blipFill>
          <a:blip r:embed="rId2"/>
          <a:stretch>
            <a:fillRect/>
          </a:stretch>
        </p:blipFill>
        <p:spPr>
          <a:xfrm>
            <a:off x="7293680" y="3494462"/>
            <a:ext cx="2791951" cy="3173184"/>
          </a:xfrm>
          <a:prstGeom prst="rect">
            <a:avLst/>
          </a:prstGeom>
        </p:spPr>
      </p:pic>
      <p:pic>
        <p:nvPicPr>
          <p:cNvPr id="2050" name="Picture 2" descr="Pile of sand stock photo. Image of isolated, brown, pile - 53357126"/>
          <p:cNvPicPr>
            <a:picLocks noChangeAspect="1" noChangeArrowheads="1"/>
          </p:cNvPicPr>
          <p:nvPr/>
        </p:nvPicPr>
        <p:blipFill rotWithShape="1">
          <a:blip r:embed="rId3">
            <a:extLst>
              <a:ext uri="{28A0092B-C50C-407E-A947-70E740481C1C}">
                <a14:useLocalDpi xmlns:a14="http://schemas.microsoft.com/office/drawing/2010/main" val="0"/>
              </a:ext>
            </a:extLst>
          </a:blip>
          <a:srcRect l="8415" t="12623" r="5527" b="25881"/>
          <a:stretch/>
        </p:blipFill>
        <p:spPr bwMode="auto">
          <a:xfrm>
            <a:off x="7698334" y="2736637"/>
            <a:ext cx="1948441" cy="9276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4"/>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3335051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1295403" y="345921"/>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7" name="Thought Bubble: Cloud 11">
            <a:extLst>
              <a:ext uri="{FF2B5EF4-FFF2-40B4-BE49-F238E27FC236}">
                <a16:creationId xmlns:a16="http://schemas.microsoft.com/office/drawing/2014/main" id="{CEE395F3-817E-421C-AB46-EA959DA8B234}"/>
              </a:ext>
            </a:extLst>
          </p:cNvPr>
          <p:cNvSpPr/>
          <p:nvPr/>
        </p:nvSpPr>
        <p:spPr>
          <a:xfrm flipH="1">
            <a:off x="2207623" y="5013137"/>
            <a:ext cx="4958996" cy="1518292"/>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ACA1241-448F-42BF-AA2B-BA8E7EFA6EB5}"/>
              </a:ext>
            </a:extLst>
          </p:cNvPr>
          <p:cNvSpPr/>
          <p:nvPr/>
        </p:nvSpPr>
        <p:spPr>
          <a:xfrm>
            <a:off x="414567" y="1617700"/>
            <a:ext cx="6531149" cy="3046988"/>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 candle on the scale weighs 35g.</a:t>
            </a:r>
          </a:p>
          <a:p>
            <a:pPr algn="ctr"/>
            <a:endParaRPr lang="en-US" sz="2400" dirty="0" smtClean="0">
              <a:ln w="0"/>
              <a:effectLst>
                <a:outerShdw blurRad="38100" dist="19050" dir="2700000" algn="tl" rotWithShape="0">
                  <a:schemeClr val="dk1">
                    <a:alpha val="40000"/>
                  </a:schemeClr>
                </a:outerShdw>
              </a:effectLst>
            </a:endParaRPr>
          </a:p>
          <a:p>
            <a:pPr algn="ctr"/>
            <a:endParaRPr lang="en-US" sz="2400" dirty="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The scale is counting up in intervals of </a:t>
            </a:r>
            <a:r>
              <a:rPr lang="en-US" sz="2400" dirty="0" smtClean="0">
                <a:ln w="0"/>
                <a:solidFill>
                  <a:schemeClr val="accent1"/>
                </a:solidFill>
                <a:effectLst>
                  <a:outerShdw blurRad="38100" dist="25400" dir="5400000" algn="ctr" rotWithShape="0">
                    <a:srgbClr val="6E747A">
                      <a:alpha val="43000"/>
                    </a:srgbClr>
                  </a:outerShdw>
                </a:effectLst>
              </a:rPr>
              <a:t>________ </a:t>
            </a:r>
            <a:r>
              <a:rPr lang="en-US" sz="2400" dirty="0" smtClean="0">
                <a:ln w="0"/>
                <a:effectLst>
                  <a:outerShdw blurRad="38100" dist="19050" dir="2700000" algn="tl" rotWithShape="0">
                    <a:schemeClr val="dk1">
                      <a:alpha val="40000"/>
                    </a:schemeClr>
                  </a:outerShdw>
                </a:effectLst>
              </a:rPr>
              <a:t>.</a:t>
            </a:r>
          </a:p>
          <a:p>
            <a:pPr algn="ctr"/>
            <a:endParaRPr lang="en-US" sz="2400" dirty="0">
              <a:ln w="0"/>
              <a:effectLst>
                <a:outerShdw blurRad="38100" dist="19050" dir="2700000" algn="tl" rotWithShape="0">
                  <a:schemeClr val="dk1">
                    <a:alpha val="40000"/>
                  </a:schemeClr>
                </a:outerShdw>
              </a:effectLst>
            </a:endParaRPr>
          </a:p>
          <a:p>
            <a:pPr algn="ctr"/>
            <a:endParaRPr lang="en-US" sz="2400" dirty="0" smtClean="0">
              <a:ln w="0"/>
              <a:effectLst>
                <a:outerShdw blurRad="38100" dist="19050" dir="2700000" algn="tl" rotWithShape="0">
                  <a:schemeClr val="dk1">
                    <a:alpha val="40000"/>
                  </a:schemeClr>
                </a:outerShdw>
              </a:effectLst>
            </a:endParaRPr>
          </a:p>
          <a:p>
            <a:pPr algn="ctr"/>
            <a:r>
              <a:rPr lang="en-US" sz="2400" dirty="0" smtClean="0">
                <a:ln w="0"/>
                <a:solidFill>
                  <a:schemeClr val="accent1"/>
                </a:solidFill>
                <a:effectLst>
                  <a:outerShdw blurRad="38100" dist="25400" dir="5400000" algn="ctr" rotWithShape="0">
                    <a:srgbClr val="6E747A">
                      <a:alpha val="43000"/>
                    </a:srgbClr>
                  </a:outerShdw>
                </a:effectLst>
              </a:rPr>
              <a:t>Draw</a:t>
            </a:r>
            <a:r>
              <a:rPr lang="en-US" sz="2400" dirty="0" smtClean="0">
                <a:ln w="0"/>
                <a:effectLst>
                  <a:outerShdw blurRad="38100" dist="19050" dir="2700000" algn="tl" rotWithShape="0">
                    <a:schemeClr val="dk1">
                      <a:alpha val="40000"/>
                    </a:schemeClr>
                  </a:outerShdw>
                </a:effectLst>
              </a:rPr>
              <a:t> the pointer on the scale so that it shows there is a 35g candle.</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9ACA1241-448F-42BF-AA2B-BA8E7EFA6EB5}"/>
              </a:ext>
            </a:extLst>
          </p:cNvPr>
          <p:cNvSpPr/>
          <p:nvPr/>
        </p:nvSpPr>
        <p:spPr>
          <a:xfrm>
            <a:off x="3256473" y="5435008"/>
            <a:ext cx="3383807" cy="738664"/>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The pointer needs to go from the dot in the middle of the scale to the number of grams the object weighs.</a:t>
            </a:r>
            <a:endParaRPr lang="en-US" sz="1400" dirty="0">
              <a:ln w="0"/>
              <a:effectLst>
                <a:outerShdw blurRad="38100" dist="19050" dir="2700000" algn="tl" rotWithShape="0">
                  <a:schemeClr val="dk1">
                    <a:alpha val="40000"/>
                  </a:schemeClr>
                </a:outerShdw>
              </a:effectLst>
            </a:endParaRPr>
          </a:p>
        </p:txBody>
      </p:sp>
      <p:sp>
        <p:nvSpPr>
          <p:cNvPr id="15" name="Thought Bubble: Cloud 11">
            <a:extLst>
              <a:ext uri="{FF2B5EF4-FFF2-40B4-BE49-F238E27FC236}">
                <a16:creationId xmlns:a16="http://schemas.microsoft.com/office/drawing/2014/main" id="{CEE395F3-817E-421C-AB46-EA959DA8B234}"/>
              </a:ext>
            </a:extLst>
          </p:cNvPr>
          <p:cNvSpPr/>
          <p:nvPr/>
        </p:nvSpPr>
        <p:spPr>
          <a:xfrm>
            <a:off x="10241263" y="5081054"/>
            <a:ext cx="2364335" cy="1518292"/>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CA1241-448F-42BF-AA2B-BA8E7EFA6EB5}"/>
              </a:ext>
            </a:extLst>
          </p:cNvPr>
          <p:cNvSpPr/>
          <p:nvPr/>
        </p:nvSpPr>
        <p:spPr>
          <a:xfrm>
            <a:off x="10280452" y="5578590"/>
            <a:ext cx="2081642" cy="523220"/>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The pointer should be straight.</a:t>
            </a:r>
            <a:endParaRPr lang="en-US" sz="1400" dirty="0">
              <a:ln w="0"/>
              <a:effectLst>
                <a:outerShdw blurRad="38100" dist="19050" dir="2700000" algn="tl" rotWithShape="0">
                  <a:schemeClr val="dk1">
                    <a:alpha val="40000"/>
                  </a:schemeClr>
                </a:outerShdw>
              </a:effectLst>
            </a:endParaRPr>
          </a:p>
        </p:txBody>
      </p:sp>
      <p:sp>
        <p:nvSpPr>
          <p:cNvPr id="18" name="Thought Bubble: Cloud 11">
            <a:extLst>
              <a:ext uri="{FF2B5EF4-FFF2-40B4-BE49-F238E27FC236}">
                <a16:creationId xmlns:a16="http://schemas.microsoft.com/office/drawing/2014/main" id="{CEE395F3-817E-421C-AB46-EA959DA8B234}"/>
              </a:ext>
            </a:extLst>
          </p:cNvPr>
          <p:cNvSpPr/>
          <p:nvPr/>
        </p:nvSpPr>
        <p:spPr>
          <a:xfrm>
            <a:off x="6240364" y="1259943"/>
            <a:ext cx="4660611" cy="1308316"/>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ACA1241-448F-42BF-AA2B-BA8E7EFA6EB5}"/>
              </a:ext>
            </a:extLst>
          </p:cNvPr>
          <p:cNvSpPr/>
          <p:nvPr/>
        </p:nvSpPr>
        <p:spPr>
          <a:xfrm>
            <a:off x="6710609" y="1555781"/>
            <a:ext cx="3530654" cy="584775"/>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Look at the numbers carefully on the scales – what do they go up in?</a:t>
            </a:r>
            <a:endParaRPr lang="en-US" sz="1600" dirty="0">
              <a:ln w="0"/>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rotWithShape="1">
          <a:blip r:embed="rId2"/>
          <a:srcRect t="7310"/>
          <a:stretch/>
        </p:blipFill>
        <p:spPr>
          <a:xfrm>
            <a:off x="7271123" y="3668567"/>
            <a:ext cx="2886749" cy="3072509"/>
          </a:xfrm>
          <a:prstGeom prst="rect">
            <a:avLst/>
          </a:prstGeom>
        </p:spPr>
      </p:pic>
      <p:pic>
        <p:nvPicPr>
          <p:cNvPr id="4098" name="Picture 2" descr="Scout Survival tealight | The Scout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180" y="2330370"/>
            <a:ext cx="2005374" cy="20053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4"/>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18305225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345063" y="116529"/>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9ACA1241-448F-42BF-AA2B-BA8E7EFA6EB5}"/>
              </a:ext>
            </a:extLst>
          </p:cNvPr>
          <p:cNvSpPr/>
          <p:nvPr/>
        </p:nvSpPr>
        <p:spPr>
          <a:xfrm>
            <a:off x="-225513" y="1007993"/>
            <a:ext cx="6531149" cy="461665"/>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Draw the pointers carefully on the scales.</a:t>
            </a:r>
            <a:endParaRPr lang="en-US" sz="2400" dirty="0">
              <a:ln w="0"/>
              <a:effectLst>
                <a:outerShdw blurRad="38100" dist="19050" dir="2700000" algn="tl" rotWithShape="0">
                  <a:schemeClr val="dk1">
                    <a:alpha val="40000"/>
                  </a:schemeClr>
                </a:outerShdw>
              </a:effectLst>
            </a:endParaRPr>
          </a:p>
        </p:txBody>
      </p:sp>
      <p:sp>
        <p:nvSpPr>
          <p:cNvPr id="15" name="Thought Bubble: Cloud 11">
            <a:extLst>
              <a:ext uri="{FF2B5EF4-FFF2-40B4-BE49-F238E27FC236}">
                <a16:creationId xmlns:a16="http://schemas.microsoft.com/office/drawing/2014/main" id="{CEE395F3-817E-421C-AB46-EA959DA8B234}"/>
              </a:ext>
            </a:extLst>
          </p:cNvPr>
          <p:cNvSpPr/>
          <p:nvPr/>
        </p:nvSpPr>
        <p:spPr>
          <a:xfrm>
            <a:off x="9005806" y="221838"/>
            <a:ext cx="2364335" cy="1518292"/>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CA1241-448F-42BF-AA2B-BA8E7EFA6EB5}"/>
              </a:ext>
            </a:extLst>
          </p:cNvPr>
          <p:cNvSpPr/>
          <p:nvPr/>
        </p:nvSpPr>
        <p:spPr>
          <a:xfrm>
            <a:off x="9043850" y="843564"/>
            <a:ext cx="1969338" cy="523220"/>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The pointer should always  be straight.</a:t>
            </a:r>
            <a:endParaRPr lang="en-US" sz="1400" dirty="0">
              <a:ln w="0"/>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rotWithShape="1">
          <a:blip r:embed="rId2"/>
          <a:srcRect t="7310"/>
          <a:stretch/>
        </p:blipFill>
        <p:spPr>
          <a:xfrm>
            <a:off x="234788" y="2649665"/>
            <a:ext cx="2284390" cy="2431389"/>
          </a:xfrm>
          <a:prstGeom prst="rect">
            <a:avLst/>
          </a:prstGeom>
        </p:spPr>
      </p:pic>
      <p:pic>
        <p:nvPicPr>
          <p:cNvPr id="14" name="Picture 13"/>
          <p:cNvPicPr>
            <a:picLocks noChangeAspect="1"/>
          </p:cNvPicPr>
          <p:nvPr/>
        </p:nvPicPr>
        <p:blipFill>
          <a:blip r:embed="rId3"/>
          <a:stretch>
            <a:fillRect/>
          </a:stretch>
        </p:blipFill>
        <p:spPr>
          <a:xfrm>
            <a:off x="2670533" y="2649663"/>
            <a:ext cx="2139277" cy="2431389"/>
          </a:xfrm>
          <a:prstGeom prst="rect">
            <a:avLst/>
          </a:prstGeom>
        </p:spPr>
      </p:pic>
      <p:pic>
        <p:nvPicPr>
          <p:cNvPr id="17" name="Picture 16"/>
          <p:cNvPicPr>
            <a:picLocks noChangeAspect="1"/>
          </p:cNvPicPr>
          <p:nvPr/>
        </p:nvPicPr>
        <p:blipFill>
          <a:blip r:embed="rId4"/>
          <a:stretch>
            <a:fillRect/>
          </a:stretch>
        </p:blipFill>
        <p:spPr>
          <a:xfrm>
            <a:off x="4974228" y="2649663"/>
            <a:ext cx="2165053" cy="2431389"/>
          </a:xfrm>
          <a:prstGeom prst="rect">
            <a:avLst/>
          </a:prstGeom>
        </p:spPr>
      </p:pic>
      <p:pic>
        <p:nvPicPr>
          <p:cNvPr id="20" name="Picture 19"/>
          <p:cNvPicPr>
            <a:picLocks noChangeAspect="1"/>
          </p:cNvPicPr>
          <p:nvPr/>
        </p:nvPicPr>
        <p:blipFill rotWithShape="1">
          <a:blip r:embed="rId2"/>
          <a:srcRect t="7310"/>
          <a:stretch/>
        </p:blipFill>
        <p:spPr>
          <a:xfrm>
            <a:off x="7320134" y="2649663"/>
            <a:ext cx="2284390" cy="2431389"/>
          </a:xfrm>
          <a:prstGeom prst="rect">
            <a:avLst/>
          </a:prstGeom>
        </p:spPr>
      </p:pic>
      <p:pic>
        <p:nvPicPr>
          <p:cNvPr id="21" name="Picture 20"/>
          <p:cNvPicPr>
            <a:picLocks noChangeAspect="1"/>
          </p:cNvPicPr>
          <p:nvPr/>
        </p:nvPicPr>
        <p:blipFill>
          <a:blip r:embed="rId4"/>
          <a:stretch>
            <a:fillRect/>
          </a:stretch>
        </p:blipFill>
        <p:spPr>
          <a:xfrm>
            <a:off x="9785377" y="2649663"/>
            <a:ext cx="2165053" cy="2431389"/>
          </a:xfrm>
          <a:prstGeom prst="rect">
            <a:avLst/>
          </a:prstGeom>
        </p:spPr>
      </p:pic>
      <p:pic>
        <p:nvPicPr>
          <p:cNvPr id="5122" name="Picture 2" descr="Crayons | Arts &amp; Crafts | Products | YPO"/>
          <p:cNvPicPr>
            <a:picLocks noChangeAspect="1" noChangeArrowheads="1"/>
          </p:cNvPicPr>
          <p:nvPr/>
        </p:nvPicPr>
        <p:blipFill rotWithShape="1">
          <a:blip r:embed="rId5">
            <a:extLst>
              <a:ext uri="{28A0092B-C50C-407E-A947-70E740481C1C}">
                <a14:useLocalDpi xmlns:a14="http://schemas.microsoft.com/office/drawing/2010/main" val="0"/>
              </a:ext>
            </a:extLst>
          </a:blip>
          <a:srcRect l="6026" t="11986" r="5975" b="12299"/>
          <a:stretch/>
        </p:blipFill>
        <p:spPr bwMode="auto">
          <a:xfrm>
            <a:off x="7737114" y="1541592"/>
            <a:ext cx="1398177" cy="12029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6"/>
          <a:stretch>
            <a:fillRect/>
          </a:stretch>
        </p:blipFill>
        <p:spPr>
          <a:xfrm>
            <a:off x="10818563" y="88524"/>
            <a:ext cx="1276350" cy="962025"/>
          </a:xfrm>
          <a:prstGeom prst="rect">
            <a:avLst/>
          </a:prstGeom>
        </p:spPr>
      </p:pic>
      <p:sp>
        <p:nvSpPr>
          <p:cNvPr id="26" name="Rectangle 25">
            <a:extLst>
              <a:ext uri="{FF2B5EF4-FFF2-40B4-BE49-F238E27FC236}">
                <a16:creationId xmlns:a16="http://schemas.microsoft.com/office/drawing/2014/main" id="{9ACA1241-448F-42BF-AA2B-BA8E7EFA6EB5}"/>
              </a:ext>
            </a:extLst>
          </p:cNvPr>
          <p:cNvSpPr/>
          <p:nvPr/>
        </p:nvSpPr>
        <p:spPr>
          <a:xfrm>
            <a:off x="7473946" y="5159588"/>
            <a:ext cx="1924512" cy="830997"/>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Crayons</a:t>
            </a:r>
          </a:p>
          <a:p>
            <a:pPr algn="ctr"/>
            <a:r>
              <a:rPr lang="en-US" sz="2400" dirty="0" smtClean="0">
                <a:ln w="0"/>
                <a:effectLst>
                  <a:outerShdw blurRad="38100" dist="19050" dir="2700000" algn="tl" rotWithShape="0">
                    <a:schemeClr val="dk1">
                      <a:alpha val="40000"/>
                    </a:schemeClr>
                  </a:outerShdw>
                </a:effectLst>
              </a:rPr>
              <a:t>45g</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7"/>
          <a:stretch>
            <a:fillRect/>
          </a:stretch>
        </p:blipFill>
        <p:spPr>
          <a:xfrm>
            <a:off x="2973587" y="1753193"/>
            <a:ext cx="1479156" cy="1026751"/>
          </a:xfrm>
          <a:prstGeom prst="rect">
            <a:avLst/>
          </a:prstGeom>
        </p:spPr>
      </p:pic>
      <p:sp>
        <p:nvSpPr>
          <p:cNvPr id="27" name="Rectangle 26">
            <a:extLst>
              <a:ext uri="{FF2B5EF4-FFF2-40B4-BE49-F238E27FC236}">
                <a16:creationId xmlns:a16="http://schemas.microsoft.com/office/drawing/2014/main" id="{9ACA1241-448F-42BF-AA2B-BA8E7EFA6EB5}"/>
              </a:ext>
            </a:extLst>
          </p:cNvPr>
          <p:cNvSpPr/>
          <p:nvPr/>
        </p:nvSpPr>
        <p:spPr>
          <a:xfrm>
            <a:off x="2815665" y="5159588"/>
            <a:ext cx="1924512" cy="830997"/>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Tin of Beans</a:t>
            </a:r>
          </a:p>
          <a:p>
            <a:pPr algn="ctr"/>
            <a:r>
              <a:rPr lang="en-US" sz="2400" dirty="0" smtClean="0">
                <a:ln w="0"/>
                <a:effectLst>
                  <a:outerShdw blurRad="38100" dist="19050" dir="2700000" algn="tl" rotWithShape="0">
                    <a:schemeClr val="dk1">
                      <a:alpha val="40000"/>
                    </a:schemeClr>
                  </a:outerShdw>
                </a:effectLst>
              </a:rPr>
              <a:t>150g</a:t>
            </a:r>
            <a:endParaRPr lang="en-US" sz="240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8"/>
          <a:stretch>
            <a:fillRect/>
          </a:stretch>
        </p:blipFill>
        <p:spPr>
          <a:xfrm>
            <a:off x="693485" y="1497923"/>
            <a:ext cx="1317839" cy="1269307"/>
          </a:xfrm>
          <a:prstGeom prst="rect">
            <a:avLst/>
          </a:prstGeom>
        </p:spPr>
      </p:pic>
      <p:sp>
        <p:nvSpPr>
          <p:cNvPr id="28" name="Rectangle 27">
            <a:extLst>
              <a:ext uri="{FF2B5EF4-FFF2-40B4-BE49-F238E27FC236}">
                <a16:creationId xmlns:a16="http://schemas.microsoft.com/office/drawing/2014/main" id="{9ACA1241-448F-42BF-AA2B-BA8E7EFA6EB5}"/>
              </a:ext>
            </a:extLst>
          </p:cNvPr>
          <p:cNvSpPr/>
          <p:nvPr/>
        </p:nvSpPr>
        <p:spPr>
          <a:xfrm>
            <a:off x="486525" y="5159588"/>
            <a:ext cx="1924512" cy="830997"/>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Soft Toy</a:t>
            </a:r>
          </a:p>
          <a:p>
            <a:pPr algn="ctr"/>
            <a:r>
              <a:rPr lang="en-US" sz="2400" dirty="0" smtClean="0">
                <a:ln w="0"/>
                <a:effectLst>
                  <a:outerShdw blurRad="38100" dist="19050" dir="2700000" algn="tl" rotWithShape="0">
                    <a:schemeClr val="dk1">
                      <a:alpha val="40000"/>
                    </a:schemeClr>
                  </a:outerShdw>
                </a:effectLst>
              </a:rPr>
              <a:t>65g</a:t>
            </a:r>
            <a:endParaRPr lang="en-US" sz="2400" dirty="0">
              <a:ln w="0"/>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rotWithShape="1">
          <a:blip r:embed="rId9"/>
          <a:srcRect r="6015"/>
          <a:stretch/>
        </p:blipFill>
        <p:spPr>
          <a:xfrm>
            <a:off x="5333552" y="1958074"/>
            <a:ext cx="1429604" cy="822219"/>
          </a:xfrm>
          <a:prstGeom prst="rect">
            <a:avLst/>
          </a:prstGeom>
        </p:spPr>
      </p:pic>
      <p:sp>
        <p:nvSpPr>
          <p:cNvPr id="29" name="Rectangle 28">
            <a:extLst>
              <a:ext uri="{FF2B5EF4-FFF2-40B4-BE49-F238E27FC236}">
                <a16:creationId xmlns:a16="http://schemas.microsoft.com/office/drawing/2014/main" id="{9ACA1241-448F-42BF-AA2B-BA8E7EFA6EB5}"/>
              </a:ext>
            </a:extLst>
          </p:cNvPr>
          <p:cNvSpPr/>
          <p:nvPr/>
        </p:nvSpPr>
        <p:spPr>
          <a:xfrm>
            <a:off x="5086098" y="5159588"/>
            <a:ext cx="1924512" cy="830997"/>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Lego Figures</a:t>
            </a:r>
          </a:p>
          <a:p>
            <a:pPr algn="ctr"/>
            <a:r>
              <a:rPr lang="en-US" sz="2400" dirty="0" smtClean="0">
                <a:ln w="0"/>
                <a:effectLst>
                  <a:outerShdw blurRad="38100" dist="19050" dir="2700000" algn="tl" rotWithShape="0">
                    <a:schemeClr val="dk1">
                      <a:alpha val="40000"/>
                    </a:schemeClr>
                  </a:outerShdw>
                </a:effectLst>
              </a:rPr>
              <a:t>10g</a:t>
            </a:r>
            <a:endParaRPr lang="en-US" sz="2400" dirty="0">
              <a:ln w="0"/>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10"/>
          <a:stretch>
            <a:fillRect/>
          </a:stretch>
        </p:blipFill>
        <p:spPr>
          <a:xfrm>
            <a:off x="10445080" y="2001573"/>
            <a:ext cx="786193" cy="791434"/>
          </a:xfrm>
          <a:prstGeom prst="rect">
            <a:avLst/>
          </a:prstGeom>
        </p:spPr>
      </p:pic>
      <p:sp>
        <p:nvSpPr>
          <p:cNvPr id="30" name="Rectangle 29">
            <a:extLst>
              <a:ext uri="{FF2B5EF4-FFF2-40B4-BE49-F238E27FC236}">
                <a16:creationId xmlns:a16="http://schemas.microsoft.com/office/drawing/2014/main" id="{9ACA1241-448F-42BF-AA2B-BA8E7EFA6EB5}"/>
              </a:ext>
            </a:extLst>
          </p:cNvPr>
          <p:cNvSpPr/>
          <p:nvPr/>
        </p:nvSpPr>
        <p:spPr>
          <a:xfrm>
            <a:off x="9856307" y="5159588"/>
            <a:ext cx="1924512" cy="830997"/>
          </a:xfrm>
          <a:prstGeom prst="rect">
            <a:avLst/>
          </a:prstGeom>
          <a:noFill/>
          <a:ln>
            <a:noFill/>
          </a:ln>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Marble</a:t>
            </a:r>
          </a:p>
          <a:p>
            <a:pPr algn="ctr"/>
            <a:r>
              <a:rPr lang="en-US" sz="2400" dirty="0" smtClean="0">
                <a:ln w="0"/>
                <a:effectLst>
                  <a:outerShdw blurRad="38100" dist="19050" dir="2700000" algn="tl" rotWithShape="0">
                    <a:schemeClr val="dk1">
                      <a:alpha val="40000"/>
                    </a:schemeClr>
                  </a:outerShdw>
                </a:effectLst>
              </a:rPr>
              <a:t>16g</a:t>
            </a: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776156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231537" y="112213"/>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69201" y="1332377"/>
            <a:ext cx="2054599" cy="2308324"/>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6861302" y="1536470"/>
            <a:ext cx="4896061" cy="830997"/>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Draw the pointer on your scales to show that the chocolate is 85g.</a:t>
            </a:r>
            <a:endParaRPr lang="en-US" sz="2400" dirty="0">
              <a:ln w="0"/>
              <a:solidFill>
                <a:schemeClr val="accent1"/>
              </a:solidFill>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2"/>
          <a:stretch>
            <a:fillRect/>
          </a:stretch>
        </p:blipFill>
        <p:spPr>
          <a:xfrm>
            <a:off x="6745521" y="4268242"/>
            <a:ext cx="5229633" cy="597847"/>
          </a:xfrm>
          <a:prstGeom prst="rect">
            <a:avLst/>
          </a:prstGeom>
        </p:spPr>
      </p:pic>
      <p:grpSp>
        <p:nvGrpSpPr>
          <p:cNvPr id="5" name="Group 4"/>
          <p:cNvGrpSpPr/>
          <p:nvPr/>
        </p:nvGrpSpPr>
        <p:grpSpPr>
          <a:xfrm>
            <a:off x="6595000" y="4885944"/>
            <a:ext cx="5415082" cy="360738"/>
            <a:chOff x="122953" y="5186366"/>
            <a:chExt cx="5415082" cy="360738"/>
          </a:xfrm>
        </p:grpSpPr>
        <p:sp>
          <p:nvSpPr>
            <p:cNvPr id="21" name="Rectangle 20">
              <a:extLst>
                <a:ext uri="{FF2B5EF4-FFF2-40B4-BE49-F238E27FC236}">
                  <a16:creationId xmlns:a16="http://schemas.microsoft.com/office/drawing/2014/main" id="{860DFC27-56B5-4DC8-81FE-DC18ABC72E64}"/>
                </a:ext>
              </a:extLst>
            </p:cNvPr>
            <p:cNvSpPr/>
            <p:nvPr/>
          </p:nvSpPr>
          <p:spPr>
            <a:xfrm>
              <a:off x="122953" y="5186366"/>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80</a:t>
              </a:r>
              <a:endParaRPr lang="en-US" sz="1600" dirty="0">
                <a:ln w="0"/>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60DFC27-56B5-4DC8-81FE-DC18ABC72E64}"/>
                </a:ext>
              </a:extLst>
            </p:cNvPr>
            <p:cNvSpPr/>
            <p:nvPr/>
          </p:nvSpPr>
          <p:spPr>
            <a:xfrm>
              <a:off x="5133932"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90</a:t>
              </a:r>
              <a:endParaRPr lang="en-US" sz="1600" dirty="0">
                <a:ln w="0"/>
                <a:effectLst>
                  <a:outerShdw blurRad="38100" dist="19050" dir="2700000" algn="tl" rotWithShape="0">
                    <a:schemeClr val="dk1">
                      <a:alpha val="40000"/>
                    </a:schemeClr>
                  </a:outerShdw>
                </a:effectLst>
              </a:endParaRPr>
            </a:p>
          </p:txBody>
        </p:sp>
        <p:grpSp>
          <p:nvGrpSpPr>
            <p:cNvPr id="3" name="Group 2"/>
            <p:cNvGrpSpPr/>
            <p:nvPr/>
          </p:nvGrpSpPr>
          <p:grpSpPr>
            <a:xfrm>
              <a:off x="639515" y="5204864"/>
              <a:ext cx="4479748" cy="342240"/>
              <a:chOff x="639515" y="5204864"/>
              <a:chExt cx="4479748" cy="342240"/>
            </a:xfrm>
          </p:grpSpPr>
          <p:sp>
            <p:nvSpPr>
              <p:cNvPr id="23" name="Rectangle 22">
                <a:extLst>
                  <a:ext uri="{FF2B5EF4-FFF2-40B4-BE49-F238E27FC236}">
                    <a16:creationId xmlns:a16="http://schemas.microsoft.com/office/drawing/2014/main" id="{860DFC27-56B5-4DC8-81FE-DC18ABC72E64}"/>
                  </a:ext>
                </a:extLst>
              </p:cNvPr>
              <p:cNvSpPr/>
              <p:nvPr/>
            </p:nvSpPr>
            <p:spPr>
              <a:xfrm>
                <a:off x="2727341" y="5204864"/>
                <a:ext cx="404103" cy="338554"/>
              </a:xfrm>
              <a:prstGeom prst="rect">
                <a:avLst/>
              </a:prstGeom>
              <a:noFill/>
            </p:spPr>
            <p:txBody>
              <a:bodyPr wrap="square" lIns="91440" tIns="45720" rIns="91440" bIns="45720">
                <a:spAutoFit/>
              </a:bodyPr>
              <a:lstStyle/>
              <a:p>
                <a:pPr algn="ctr"/>
                <a:r>
                  <a:rPr lang="en-US" sz="1600" dirty="0" smtClean="0">
                    <a:ln w="0"/>
                    <a:solidFill>
                      <a:srgbClr val="FF0000"/>
                    </a:solidFill>
                    <a:effectLst>
                      <a:outerShdw blurRad="38100" dist="19050" dir="2700000" algn="tl" rotWithShape="0">
                        <a:schemeClr val="dk1">
                          <a:alpha val="40000"/>
                        </a:schemeClr>
                      </a:outerShdw>
                    </a:effectLst>
                  </a:rPr>
                  <a:t>85</a:t>
                </a:r>
                <a:endParaRPr lang="en-US" sz="1600" dirty="0">
                  <a:ln w="0"/>
                  <a:solidFill>
                    <a:srgbClr val="FF0000"/>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860DFC27-56B5-4DC8-81FE-DC18ABC72E64}"/>
                  </a:ext>
                </a:extLst>
              </p:cNvPr>
              <p:cNvSpPr/>
              <p:nvPr/>
            </p:nvSpPr>
            <p:spPr>
              <a:xfrm>
                <a:off x="639515"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81</a:t>
                </a:r>
                <a:endParaRPr lang="en-US" sz="1600" dirty="0">
                  <a:ln w="0"/>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860DFC27-56B5-4DC8-81FE-DC18ABC72E64}"/>
                  </a:ext>
                </a:extLst>
              </p:cNvPr>
              <p:cNvSpPr/>
              <p:nvPr/>
            </p:nvSpPr>
            <p:spPr>
              <a:xfrm>
                <a:off x="1145531" y="5208550"/>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82</a:t>
                </a:r>
                <a:endParaRPr lang="en-US" sz="1600" dirty="0">
                  <a:ln w="0"/>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860DFC27-56B5-4DC8-81FE-DC18ABC72E64}"/>
                  </a:ext>
                </a:extLst>
              </p:cNvPr>
              <p:cNvSpPr/>
              <p:nvPr/>
            </p:nvSpPr>
            <p:spPr>
              <a:xfrm>
                <a:off x="1658257"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83</a:t>
                </a:r>
                <a:endParaRPr lang="en-US" sz="1600" dirty="0">
                  <a:ln w="0"/>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860DFC27-56B5-4DC8-81FE-DC18ABC72E64}"/>
                  </a:ext>
                </a:extLst>
              </p:cNvPr>
              <p:cNvSpPr/>
              <p:nvPr/>
            </p:nvSpPr>
            <p:spPr>
              <a:xfrm>
                <a:off x="2191906"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84</a:t>
                </a:r>
                <a:endParaRPr lang="en-US" sz="1600" dirty="0">
                  <a:ln w="0"/>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860DFC27-56B5-4DC8-81FE-DC18ABC72E64}"/>
                  </a:ext>
                </a:extLst>
              </p:cNvPr>
              <p:cNvSpPr/>
              <p:nvPr/>
            </p:nvSpPr>
            <p:spPr>
              <a:xfrm>
                <a:off x="324002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86</a:t>
                </a:r>
                <a:endParaRPr lang="en-US" sz="1600" dirty="0">
                  <a:ln w="0"/>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860DFC27-56B5-4DC8-81FE-DC18ABC72E64}"/>
                  </a:ext>
                </a:extLst>
              </p:cNvPr>
              <p:cNvSpPr/>
              <p:nvPr/>
            </p:nvSpPr>
            <p:spPr>
              <a:xfrm>
                <a:off x="372665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87</a:t>
                </a:r>
                <a:endParaRPr lang="en-US" sz="1600" dirty="0">
                  <a:ln w="0"/>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860DFC27-56B5-4DC8-81FE-DC18ABC72E64}"/>
                  </a:ext>
                </a:extLst>
              </p:cNvPr>
              <p:cNvSpPr/>
              <p:nvPr/>
            </p:nvSpPr>
            <p:spPr>
              <a:xfrm>
                <a:off x="4250338"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88</a:t>
                </a:r>
                <a:endParaRPr lang="en-US" sz="1600" dirty="0">
                  <a:ln w="0"/>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860DFC27-56B5-4DC8-81FE-DC18ABC72E64}"/>
                  </a:ext>
                </a:extLst>
              </p:cNvPr>
              <p:cNvSpPr/>
              <p:nvPr/>
            </p:nvSpPr>
            <p:spPr>
              <a:xfrm>
                <a:off x="471516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89</a:t>
                </a:r>
                <a:endParaRPr lang="en-US" sz="1600" dirty="0">
                  <a:ln w="0"/>
                  <a:effectLst>
                    <a:outerShdw blurRad="38100" dist="19050" dir="2700000" algn="tl" rotWithShape="0">
                      <a:schemeClr val="dk1">
                        <a:alpha val="40000"/>
                      </a:schemeClr>
                    </a:outerShdw>
                  </a:effectLst>
                </a:endParaRPr>
              </a:p>
            </p:txBody>
          </p:sp>
        </p:grpSp>
      </p:grpSp>
      <p:sp>
        <p:nvSpPr>
          <p:cNvPr id="33" name="Rectangle 32">
            <a:extLst>
              <a:ext uri="{FF2B5EF4-FFF2-40B4-BE49-F238E27FC236}">
                <a16:creationId xmlns:a16="http://schemas.microsoft.com/office/drawing/2014/main" id="{860DFC27-56B5-4DC8-81FE-DC18ABC72E64}"/>
              </a:ext>
            </a:extLst>
          </p:cNvPr>
          <p:cNvSpPr/>
          <p:nvPr/>
        </p:nvSpPr>
        <p:spPr>
          <a:xfrm>
            <a:off x="6718603" y="2922630"/>
            <a:ext cx="5280690" cy="646331"/>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know that 85 is between 80 and 90 on the scales so I write the 80 and 90 at either end of the number line.</a:t>
            </a:r>
            <a:endParaRPr lang="en-US" dirty="0">
              <a:ln w="0"/>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860DFC27-56B5-4DC8-81FE-DC18ABC72E64}"/>
              </a:ext>
            </a:extLst>
          </p:cNvPr>
          <p:cNvSpPr/>
          <p:nvPr/>
        </p:nvSpPr>
        <p:spPr>
          <a:xfrm>
            <a:off x="6881684" y="5656217"/>
            <a:ext cx="5015092" cy="1200329"/>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can then fill out the other numbers I know on the number line. From this, I can see that 85 is right in the middle of 80 and 90 so I know this is where I need to draw my pointer.</a:t>
            </a:r>
            <a:endParaRPr lang="en-US" dirty="0">
              <a:ln w="0"/>
              <a:effectLst>
                <a:outerShdw blurRad="38100" dist="19050" dir="2700000" algn="tl" rotWithShape="0">
                  <a:schemeClr val="dk1">
                    <a:alpha val="40000"/>
                  </a:schemeClr>
                </a:outerShdw>
              </a:effectLst>
            </a:endParaRPr>
          </a:p>
        </p:txBody>
      </p:sp>
      <p:cxnSp>
        <p:nvCxnSpPr>
          <p:cNvPr id="18" name="Straight Arrow Connector 17"/>
          <p:cNvCxnSpPr/>
          <p:nvPr/>
        </p:nvCxnSpPr>
        <p:spPr>
          <a:xfrm flipH="1">
            <a:off x="6897937" y="3573662"/>
            <a:ext cx="1739394" cy="9935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0024729" y="3617862"/>
            <a:ext cx="1783301" cy="949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Up Arrow 19"/>
          <p:cNvSpPr/>
          <p:nvPr/>
        </p:nvSpPr>
        <p:spPr>
          <a:xfrm>
            <a:off x="9289478" y="5242996"/>
            <a:ext cx="198509" cy="43934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2207009" y="1189691"/>
            <a:ext cx="4291719" cy="5198045"/>
          </a:xfrm>
          <a:prstGeom prst="rect">
            <a:avLst/>
          </a:prstGeom>
        </p:spPr>
      </p:pic>
      <p:cxnSp>
        <p:nvCxnSpPr>
          <p:cNvPr id="10" name="Straight Arrow Connector 9"/>
          <p:cNvCxnSpPr/>
          <p:nvPr/>
        </p:nvCxnSpPr>
        <p:spPr>
          <a:xfrm flipH="1">
            <a:off x="3535975" y="4594737"/>
            <a:ext cx="769570" cy="2713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1761508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Tree>
    <p:extLst>
      <p:ext uri="{BB962C8B-B14F-4D97-AF65-F5344CB8AC3E}">
        <p14:creationId xmlns:p14="http://schemas.microsoft.com/office/powerpoint/2010/main" val="11484503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231537" y="112213"/>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56138" y="1332377"/>
            <a:ext cx="2192337" cy="1938992"/>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6861302" y="1536470"/>
            <a:ext cx="4896061" cy="830997"/>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Draw the pointer on your scales to show that the pasta is 35g.</a:t>
            </a:r>
            <a:endParaRPr lang="en-US" sz="2400" dirty="0">
              <a:ln w="0"/>
              <a:solidFill>
                <a:schemeClr val="accent1"/>
              </a:solidFill>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2"/>
          <a:stretch>
            <a:fillRect/>
          </a:stretch>
        </p:blipFill>
        <p:spPr>
          <a:xfrm>
            <a:off x="6745521" y="4268242"/>
            <a:ext cx="5229633" cy="597847"/>
          </a:xfrm>
          <a:prstGeom prst="rect">
            <a:avLst/>
          </a:prstGeom>
        </p:spPr>
      </p:pic>
      <p:grpSp>
        <p:nvGrpSpPr>
          <p:cNvPr id="5" name="Group 4"/>
          <p:cNvGrpSpPr/>
          <p:nvPr/>
        </p:nvGrpSpPr>
        <p:grpSpPr>
          <a:xfrm>
            <a:off x="6595000" y="4885944"/>
            <a:ext cx="5415082" cy="360738"/>
            <a:chOff x="122953" y="5186366"/>
            <a:chExt cx="5415082" cy="360738"/>
          </a:xfrm>
        </p:grpSpPr>
        <p:sp>
          <p:nvSpPr>
            <p:cNvPr id="21" name="Rectangle 20">
              <a:extLst>
                <a:ext uri="{FF2B5EF4-FFF2-40B4-BE49-F238E27FC236}">
                  <a16:creationId xmlns:a16="http://schemas.microsoft.com/office/drawing/2014/main" id="{860DFC27-56B5-4DC8-81FE-DC18ABC72E64}"/>
                </a:ext>
              </a:extLst>
            </p:cNvPr>
            <p:cNvSpPr/>
            <p:nvPr/>
          </p:nvSpPr>
          <p:spPr>
            <a:xfrm>
              <a:off x="122953" y="5186366"/>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60DFC27-56B5-4DC8-81FE-DC18ABC72E64}"/>
                </a:ext>
              </a:extLst>
            </p:cNvPr>
            <p:cNvSpPr/>
            <p:nvPr/>
          </p:nvSpPr>
          <p:spPr>
            <a:xfrm>
              <a:off x="5133932"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grpSp>
          <p:nvGrpSpPr>
            <p:cNvPr id="3" name="Group 2"/>
            <p:cNvGrpSpPr/>
            <p:nvPr/>
          </p:nvGrpSpPr>
          <p:grpSpPr>
            <a:xfrm>
              <a:off x="639515" y="5204864"/>
              <a:ext cx="4479748" cy="342240"/>
              <a:chOff x="639515" y="5204864"/>
              <a:chExt cx="4479748" cy="342240"/>
            </a:xfrm>
          </p:grpSpPr>
          <p:sp>
            <p:nvSpPr>
              <p:cNvPr id="23" name="Rectangle 22">
                <a:extLst>
                  <a:ext uri="{FF2B5EF4-FFF2-40B4-BE49-F238E27FC236}">
                    <a16:creationId xmlns:a16="http://schemas.microsoft.com/office/drawing/2014/main" id="{860DFC27-56B5-4DC8-81FE-DC18ABC72E64}"/>
                  </a:ext>
                </a:extLst>
              </p:cNvPr>
              <p:cNvSpPr/>
              <p:nvPr/>
            </p:nvSpPr>
            <p:spPr>
              <a:xfrm>
                <a:off x="2727341" y="5204864"/>
                <a:ext cx="404103" cy="338554"/>
              </a:xfrm>
              <a:prstGeom prst="rect">
                <a:avLst/>
              </a:prstGeom>
              <a:noFill/>
            </p:spPr>
            <p:txBody>
              <a:bodyPr wrap="square" lIns="91440" tIns="45720" rIns="91440" bIns="45720">
                <a:spAutoFit/>
              </a:bodyPr>
              <a:lstStyle/>
              <a:p>
                <a:pPr algn="ctr"/>
                <a:r>
                  <a:rPr lang="en-US" sz="1600" dirty="0" smtClean="0">
                    <a:ln w="0"/>
                    <a:solidFill>
                      <a:srgbClr val="FF0000"/>
                    </a:solidFill>
                    <a:effectLst>
                      <a:outerShdw blurRad="38100" dist="19050" dir="2700000" algn="tl" rotWithShape="0">
                        <a:schemeClr val="dk1">
                          <a:alpha val="40000"/>
                        </a:schemeClr>
                      </a:outerShdw>
                    </a:effectLst>
                  </a:rPr>
                  <a:t>__</a:t>
                </a:r>
                <a:endParaRPr lang="en-US" sz="1600" dirty="0">
                  <a:ln w="0"/>
                  <a:solidFill>
                    <a:srgbClr val="FF0000"/>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860DFC27-56B5-4DC8-81FE-DC18ABC72E64}"/>
                  </a:ext>
                </a:extLst>
              </p:cNvPr>
              <p:cNvSpPr/>
              <p:nvPr/>
            </p:nvSpPr>
            <p:spPr>
              <a:xfrm>
                <a:off x="639515"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860DFC27-56B5-4DC8-81FE-DC18ABC72E64}"/>
                  </a:ext>
                </a:extLst>
              </p:cNvPr>
              <p:cNvSpPr/>
              <p:nvPr/>
            </p:nvSpPr>
            <p:spPr>
              <a:xfrm>
                <a:off x="1145531" y="5208550"/>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860DFC27-56B5-4DC8-81FE-DC18ABC72E64}"/>
                  </a:ext>
                </a:extLst>
              </p:cNvPr>
              <p:cNvSpPr/>
              <p:nvPr/>
            </p:nvSpPr>
            <p:spPr>
              <a:xfrm>
                <a:off x="1658257"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860DFC27-56B5-4DC8-81FE-DC18ABC72E64}"/>
                  </a:ext>
                </a:extLst>
              </p:cNvPr>
              <p:cNvSpPr/>
              <p:nvPr/>
            </p:nvSpPr>
            <p:spPr>
              <a:xfrm>
                <a:off x="2191906"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860DFC27-56B5-4DC8-81FE-DC18ABC72E64}"/>
                  </a:ext>
                </a:extLst>
              </p:cNvPr>
              <p:cNvSpPr/>
              <p:nvPr/>
            </p:nvSpPr>
            <p:spPr>
              <a:xfrm>
                <a:off x="324002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860DFC27-56B5-4DC8-81FE-DC18ABC72E64}"/>
                  </a:ext>
                </a:extLst>
              </p:cNvPr>
              <p:cNvSpPr/>
              <p:nvPr/>
            </p:nvSpPr>
            <p:spPr>
              <a:xfrm>
                <a:off x="372665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860DFC27-56B5-4DC8-81FE-DC18ABC72E64}"/>
                  </a:ext>
                </a:extLst>
              </p:cNvPr>
              <p:cNvSpPr/>
              <p:nvPr/>
            </p:nvSpPr>
            <p:spPr>
              <a:xfrm>
                <a:off x="4250338"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860DFC27-56B5-4DC8-81FE-DC18ABC72E64}"/>
                  </a:ext>
                </a:extLst>
              </p:cNvPr>
              <p:cNvSpPr/>
              <p:nvPr/>
            </p:nvSpPr>
            <p:spPr>
              <a:xfrm>
                <a:off x="471516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grpSp>
      </p:grpSp>
      <p:sp>
        <p:nvSpPr>
          <p:cNvPr id="33" name="Rectangle 32">
            <a:extLst>
              <a:ext uri="{FF2B5EF4-FFF2-40B4-BE49-F238E27FC236}">
                <a16:creationId xmlns:a16="http://schemas.microsoft.com/office/drawing/2014/main" id="{860DFC27-56B5-4DC8-81FE-DC18ABC72E64}"/>
              </a:ext>
            </a:extLst>
          </p:cNvPr>
          <p:cNvSpPr/>
          <p:nvPr/>
        </p:nvSpPr>
        <p:spPr>
          <a:xfrm>
            <a:off x="6718603" y="2922630"/>
            <a:ext cx="5280690" cy="646331"/>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know that 35 is between 30 and 40 on the scales so I write the 30 and 40 at either end of the number line.</a:t>
            </a:r>
            <a:endParaRPr lang="en-US" dirty="0">
              <a:ln w="0"/>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860DFC27-56B5-4DC8-81FE-DC18ABC72E64}"/>
              </a:ext>
            </a:extLst>
          </p:cNvPr>
          <p:cNvSpPr/>
          <p:nvPr/>
        </p:nvSpPr>
        <p:spPr>
          <a:xfrm>
            <a:off x="6881684" y="5656217"/>
            <a:ext cx="5015092" cy="1200329"/>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then fill out the other numbers I know on the number line. From this, I can see that 35 is right in the middle of 30 and 40 so I know this is where I need to draw my pointer.</a:t>
            </a:r>
            <a:endParaRPr lang="en-US" dirty="0">
              <a:ln w="0"/>
              <a:effectLst>
                <a:outerShdw blurRad="38100" dist="19050" dir="2700000" algn="tl" rotWithShape="0">
                  <a:schemeClr val="dk1">
                    <a:alpha val="40000"/>
                  </a:schemeClr>
                </a:outerShdw>
              </a:effectLst>
            </a:endParaRPr>
          </a:p>
        </p:txBody>
      </p:sp>
      <p:cxnSp>
        <p:nvCxnSpPr>
          <p:cNvPr id="18" name="Straight Arrow Connector 17"/>
          <p:cNvCxnSpPr/>
          <p:nvPr/>
        </p:nvCxnSpPr>
        <p:spPr>
          <a:xfrm flipH="1">
            <a:off x="6897937" y="3573662"/>
            <a:ext cx="1739394" cy="9935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0024729" y="3617862"/>
            <a:ext cx="1783301" cy="949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Up Arrow 19"/>
          <p:cNvSpPr/>
          <p:nvPr/>
        </p:nvSpPr>
        <p:spPr>
          <a:xfrm>
            <a:off x="9289478" y="5242996"/>
            <a:ext cx="198509" cy="43934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2326853" y="2579764"/>
            <a:ext cx="4191396" cy="4076169"/>
          </a:xfrm>
          <a:prstGeom prst="rect">
            <a:avLst/>
          </a:prstGeom>
        </p:spPr>
      </p:pic>
      <p:sp>
        <p:nvSpPr>
          <p:cNvPr id="7" name="Explosion 1 6"/>
          <p:cNvSpPr/>
          <p:nvPr/>
        </p:nvSpPr>
        <p:spPr>
          <a:xfrm>
            <a:off x="-740585" y="4387666"/>
            <a:ext cx="3727210" cy="24688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60DFC27-56B5-4DC8-81FE-DC18ABC72E64}"/>
              </a:ext>
            </a:extLst>
          </p:cNvPr>
          <p:cNvSpPr/>
          <p:nvPr/>
        </p:nvSpPr>
        <p:spPr>
          <a:xfrm>
            <a:off x="-54050" y="5265837"/>
            <a:ext cx="2484770" cy="738664"/>
          </a:xfrm>
          <a:prstGeom prst="rect">
            <a:avLst/>
          </a:prstGeom>
          <a:noFill/>
        </p:spPr>
        <p:txBody>
          <a:bodyPr wrap="square" lIns="91440" tIns="45720" rIns="91440" bIns="45720">
            <a:spAutoFit/>
          </a:bodyPr>
          <a:lstStyle/>
          <a:p>
            <a:pPr algn="ctr"/>
            <a:r>
              <a:rPr lang="en-US" sz="1400" dirty="0" smtClean="0">
                <a:ln w="0"/>
                <a:solidFill>
                  <a:schemeClr val="bg1"/>
                </a:solidFill>
                <a:effectLst>
                  <a:outerShdw blurRad="38100" dist="19050" dir="2700000" algn="tl" rotWithShape="0">
                    <a:schemeClr val="dk1">
                      <a:alpha val="40000"/>
                    </a:schemeClr>
                  </a:outerShdw>
                </a:effectLst>
              </a:rPr>
              <a:t>Draw the pointer either using a pencil by hand or using the arrow tool.</a:t>
            </a:r>
            <a:endParaRPr lang="en-US" sz="1400" dirty="0">
              <a:ln w="0"/>
              <a:solidFill>
                <a:schemeClr val="bg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4"/>
          <a:stretch>
            <a:fillRect/>
          </a:stretch>
        </p:blipFill>
        <p:spPr>
          <a:xfrm>
            <a:off x="3394301" y="1718637"/>
            <a:ext cx="2078366" cy="1297660"/>
          </a:xfrm>
          <a:prstGeom prst="rect">
            <a:avLst/>
          </a:prstGeom>
        </p:spPr>
      </p:pic>
      <p:pic>
        <p:nvPicPr>
          <p:cNvPr id="37"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5"/>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1391448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231537" y="112213"/>
            <a:ext cx="879022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Finding Amounts on the Scales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56138" y="1332377"/>
            <a:ext cx="2192337" cy="1938992"/>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6861302" y="1536470"/>
            <a:ext cx="4896061" cy="830997"/>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Draw the pointer on your scales to show that the teabags are 15g.</a:t>
            </a:r>
            <a:endParaRPr lang="en-US" sz="2400" dirty="0">
              <a:ln w="0"/>
              <a:solidFill>
                <a:schemeClr val="accent1"/>
              </a:solidFill>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2"/>
          <a:stretch>
            <a:fillRect/>
          </a:stretch>
        </p:blipFill>
        <p:spPr>
          <a:xfrm>
            <a:off x="6745521" y="4268242"/>
            <a:ext cx="5229633" cy="597847"/>
          </a:xfrm>
          <a:prstGeom prst="rect">
            <a:avLst/>
          </a:prstGeom>
        </p:spPr>
      </p:pic>
      <p:grpSp>
        <p:nvGrpSpPr>
          <p:cNvPr id="5" name="Group 4"/>
          <p:cNvGrpSpPr/>
          <p:nvPr/>
        </p:nvGrpSpPr>
        <p:grpSpPr>
          <a:xfrm>
            <a:off x="6595000" y="4885944"/>
            <a:ext cx="5415082" cy="360738"/>
            <a:chOff x="122953" y="5186366"/>
            <a:chExt cx="5415082" cy="360738"/>
          </a:xfrm>
        </p:grpSpPr>
        <p:sp>
          <p:nvSpPr>
            <p:cNvPr id="21" name="Rectangle 20">
              <a:extLst>
                <a:ext uri="{FF2B5EF4-FFF2-40B4-BE49-F238E27FC236}">
                  <a16:creationId xmlns:a16="http://schemas.microsoft.com/office/drawing/2014/main" id="{860DFC27-56B5-4DC8-81FE-DC18ABC72E64}"/>
                </a:ext>
              </a:extLst>
            </p:cNvPr>
            <p:cNvSpPr/>
            <p:nvPr/>
          </p:nvSpPr>
          <p:spPr>
            <a:xfrm>
              <a:off x="122953" y="5186366"/>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60DFC27-56B5-4DC8-81FE-DC18ABC72E64}"/>
                </a:ext>
              </a:extLst>
            </p:cNvPr>
            <p:cNvSpPr/>
            <p:nvPr/>
          </p:nvSpPr>
          <p:spPr>
            <a:xfrm>
              <a:off x="5133932"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grpSp>
          <p:nvGrpSpPr>
            <p:cNvPr id="3" name="Group 2"/>
            <p:cNvGrpSpPr/>
            <p:nvPr/>
          </p:nvGrpSpPr>
          <p:grpSpPr>
            <a:xfrm>
              <a:off x="639515" y="5204864"/>
              <a:ext cx="4479748" cy="342240"/>
              <a:chOff x="639515" y="5204864"/>
              <a:chExt cx="4479748" cy="342240"/>
            </a:xfrm>
          </p:grpSpPr>
          <p:sp>
            <p:nvSpPr>
              <p:cNvPr id="23" name="Rectangle 22">
                <a:extLst>
                  <a:ext uri="{FF2B5EF4-FFF2-40B4-BE49-F238E27FC236}">
                    <a16:creationId xmlns:a16="http://schemas.microsoft.com/office/drawing/2014/main" id="{860DFC27-56B5-4DC8-81FE-DC18ABC72E64}"/>
                  </a:ext>
                </a:extLst>
              </p:cNvPr>
              <p:cNvSpPr/>
              <p:nvPr/>
            </p:nvSpPr>
            <p:spPr>
              <a:xfrm>
                <a:off x="2727341" y="5204864"/>
                <a:ext cx="404103" cy="338554"/>
              </a:xfrm>
              <a:prstGeom prst="rect">
                <a:avLst/>
              </a:prstGeom>
              <a:noFill/>
            </p:spPr>
            <p:txBody>
              <a:bodyPr wrap="square" lIns="91440" tIns="45720" rIns="91440" bIns="45720">
                <a:spAutoFit/>
              </a:bodyPr>
              <a:lstStyle/>
              <a:p>
                <a:pPr algn="ctr"/>
                <a:r>
                  <a:rPr lang="en-US" sz="1600" dirty="0" smtClean="0">
                    <a:ln w="0"/>
                    <a:solidFill>
                      <a:srgbClr val="FF0000"/>
                    </a:solidFill>
                    <a:effectLst>
                      <a:outerShdw blurRad="38100" dist="19050" dir="2700000" algn="tl" rotWithShape="0">
                        <a:schemeClr val="dk1">
                          <a:alpha val="40000"/>
                        </a:schemeClr>
                      </a:outerShdw>
                    </a:effectLst>
                  </a:rPr>
                  <a:t>__</a:t>
                </a:r>
                <a:endParaRPr lang="en-US" sz="1600" dirty="0">
                  <a:ln w="0"/>
                  <a:solidFill>
                    <a:srgbClr val="FF0000"/>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860DFC27-56B5-4DC8-81FE-DC18ABC72E64}"/>
                  </a:ext>
                </a:extLst>
              </p:cNvPr>
              <p:cNvSpPr/>
              <p:nvPr/>
            </p:nvSpPr>
            <p:spPr>
              <a:xfrm>
                <a:off x="639515"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860DFC27-56B5-4DC8-81FE-DC18ABC72E64}"/>
                  </a:ext>
                </a:extLst>
              </p:cNvPr>
              <p:cNvSpPr/>
              <p:nvPr/>
            </p:nvSpPr>
            <p:spPr>
              <a:xfrm>
                <a:off x="1145531" y="5208550"/>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860DFC27-56B5-4DC8-81FE-DC18ABC72E64}"/>
                  </a:ext>
                </a:extLst>
              </p:cNvPr>
              <p:cNvSpPr/>
              <p:nvPr/>
            </p:nvSpPr>
            <p:spPr>
              <a:xfrm>
                <a:off x="1658257"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860DFC27-56B5-4DC8-81FE-DC18ABC72E64}"/>
                  </a:ext>
                </a:extLst>
              </p:cNvPr>
              <p:cNvSpPr/>
              <p:nvPr/>
            </p:nvSpPr>
            <p:spPr>
              <a:xfrm>
                <a:off x="2191906"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860DFC27-56B5-4DC8-81FE-DC18ABC72E64}"/>
                  </a:ext>
                </a:extLst>
              </p:cNvPr>
              <p:cNvSpPr/>
              <p:nvPr/>
            </p:nvSpPr>
            <p:spPr>
              <a:xfrm>
                <a:off x="324002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860DFC27-56B5-4DC8-81FE-DC18ABC72E64}"/>
                  </a:ext>
                </a:extLst>
              </p:cNvPr>
              <p:cNvSpPr/>
              <p:nvPr/>
            </p:nvSpPr>
            <p:spPr>
              <a:xfrm>
                <a:off x="3726659"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860DFC27-56B5-4DC8-81FE-DC18ABC72E64}"/>
                  </a:ext>
                </a:extLst>
              </p:cNvPr>
              <p:cNvSpPr/>
              <p:nvPr/>
            </p:nvSpPr>
            <p:spPr>
              <a:xfrm>
                <a:off x="4250338"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860DFC27-56B5-4DC8-81FE-DC18ABC72E64}"/>
                  </a:ext>
                </a:extLst>
              </p:cNvPr>
              <p:cNvSpPr/>
              <p:nvPr/>
            </p:nvSpPr>
            <p:spPr>
              <a:xfrm>
                <a:off x="4715160" y="5204864"/>
                <a:ext cx="404103" cy="338554"/>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__</a:t>
                </a:r>
                <a:endParaRPr lang="en-US" sz="1600" dirty="0">
                  <a:ln w="0"/>
                  <a:effectLst>
                    <a:outerShdw blurRad="38100" dist="19050" dir="2700000" algn="tl" rotWithShape="0">
                      <a:schemeClr val="dk1">
                        <a:alpha val="40000"/>
                      </a:schemeClr>
                    </a:outerShdw>
                  </a:effectLst>
                </a:endParaRPr>
              </a:p>
            </p:txBody>
          </p:sp>
        </p:grpSp>
      </p:grpSp>
      <p:sp>
        <p:nvSpPr>
          <p:cNvPr id="33" name="Rectangle 32">
            <a:extLst>
              <a:ext uri="{FF2B5EF4-FFF2-40B4-BE49-F238E27FC236}">
                <a16:creationId xmlns:a16="http://schemas.microsoft.com/office/drawing/2014/main" id="{860DFC27-56B5-4DC8-81FE-DC18ABC72E64}"/>
              </a:ext>
            </a:extLst>
          </p:cNvPr>
          <p:cNvSpPr/>
          <p:nvPr/>
        </p:nvSpPr>
        <p:spPr>
          <a:xfrm>
            <a:off x="6718603" y="2922630"/>
            <a:ext cx="5280690" cy="923330"/>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know that 15 is between ___ and ___ on the scales so I write the ___ and ___ at either end of the number line.</a:t>
            </a:r>
            <a:endParaRPr lang="en-US" dirty="0">
              <a:ln w="0"/>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860DFC27-56B5-4DC8-81FE-DC18ABC72E64}"/>
              </a:ext>
            </a:extLst>
          </p:cNvPr>
          <p:cNvSpPr/>
          <p:nvPr/>
        </p:nvSpPr>
        <p:spPr>
          <a:xfrm>
            <a:off x="6881684" y="5656217"/>
            <a:ext cx="5015092" cy="1200329"/>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I then fill out the other numbers I know on the number line. From this, I can see that 15 is right in the middle of ___ and ___ so I know this is where I need to draw my pointer.</a:t>
            </a:r>
            <a:endParaRPr lang="en-US" dirty="0">
              <a:ln w="0"/>
              <a:effectLst>
                <a:outerShdw blurRad="38100" dist="19050" dir="2700000" algn="tl" rotWithShape="0">
                  <a:schemeClr val="dk1">
                    <a:alpha val="40000"/>
                  </a:schemeClr>
                </a:outerShdw>
              </a:effectLst>
            </a:endParaRPr>
          </a:p>
        </p:txBody>
      </p:sp>
      <p:cxnSp>
        <p:nvCxnSpPr>
          <p:cNvPr id="18" name="Straight Arrow Connector 17"/>
          <p:cNvCxnSpPr/>
          <p:nvPr/>
        </p:nvCxnSpPr>
        <p:spPr>
          <a:xfrm flipH="1">
            <a:off x="6897937" y="3573662"/>
            <a:ext cx="1739394" cy="9935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0024729" y="3617862"/>
            <a:ext cx="1783301" cy="949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Up Arrow 19"/>
          <p:cNvSpPr/>
          <p:nvPr/>
        </p:nvSpPr>
        <p:spPr>
          <a:xfrm>
            <a:off x="9289478" y="5242996"/>
            <a:ext cx="198509" cy="43934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2326853" y="2579764"/>
            <a:ext cx="4191396" cy="4076169"/>
          </a:xfrm>
          <a:prstGeom prst="rect">
            <a:avLst/>
          </a:prstGeom>
        </p:spPr>
      </p:pic>
      <p:sp>
        <p:nvSpPr>
          <p:cNvPr id="7" name="Explosion 1 6"/>
          <p:cNvSpPr/>
          <p:nvPr/>
        </p:nvSpPr>
        <p:spPr>
          <a:xfrm>
            <a:off x="-740585" y="4387666"/>
            <a:ext cx="3727210" cy="24688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60DFC27-56B5-4DC8-81FE-DC18ABC72E64}"/>
              </a:ext>
            </a:extLst>
          </p:cNvPr>
          <p:cNvSpPr/>
          <p:nvPr/>
        </p:nvSpPr>
        <p:spPr>
          <a:xfrm>
            <a:off x="-54050" y="5265837"/>
            <a:ext cx="2484770" cy="738664"/>
          </a:xfrm>
          <a:prstGeom prst="rect">
            <a:avLst/>
          </a:prstGeom>
          <a:noFill/>
        </p:spPr>
        <p:txBody>
          <a:bodyPr wrap="square" lIns="91440" tIns="45720" rIns="91440" bIns="45720">
            <a:spAutoFit/>
          </a:bodyPr>
          <a:lstStyle/>
          <a:p>
            <a:pPr algn="ctr"/>
            <a:r>
              <a:rPr lang="en-US" sz="1400" dirty="0" smtClean="0">
                <a:ln w="0"/>
                <a:solidFill>
                  <a:schemeClr val="bg1"/>
                </a:solidFill>
                <a:effectLst>
                  <a:outerShdw blurRad="38100" dist="19050" dir="2700000" algn="tl" rotWithShape="0">
                    <a:schemeClr val="dk1">
                      <a:alpha val="40000"/>
                    </a:schemeClr>
                  </a:outerShdw>
                </a:effectLst>
              </a:rPr>
              <a:t>Draw the pointer either using a pencil by hand or using the arrow tool.</a:t>
            </a:r>
            <a:endParaRPr lang="en-US" sz="1400" dirty="0">
              <a:ln w="0"/>
              <a:solidFill>
                <a:schemeClr val="bg1"/>
              </a:solidFill>
              <a:effectLst>
                <a:outerShdw blurRad="38100" dist="19050" dir="2700000" algn="tl" rotWithShape="0">
                  <a:schemeClr val="dk1">
                    <a:alpha val="40000"/>
                  </a:schemeClr>
                </a:outerShdw>
              </a:effectLst>
            </a:endParaRPr>
          </a:p>
        </p:txBody>
      </p:sp>
      <p:pic>
        <p:nvPicPr>
          <p:cNvPr id="10" name="Picture 9"/>
          <p:cNvPicPr>
            <a:picLocks noChangeAspect="1"/>
          </p:cNvPicPr>
          <p:nvPr/>
        </p:nvPicPr>
        <p:blipFill>
          <a:blip r:embed="rId4"/>
          <a:stretch>
            <a:fillRect/>
          </a:stretch>
        </p:blipFill>
        <p:spPr>
          <a:xfrm>
            <a:off x="3064715" y="1536470"/>
            <a:ext cx="2694949" cy="1503212"/>
          </a:xfrm>
          <a:prstGeom prst="rect">
            <a:avLst/>
          </a:prstGeom>
        </p:spPr>
      </p:pic>
      <p:pic>
        <p:nvPicPr>
          <p:cNvPr id="37"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5014840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2747247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1DE540-F46C-41AF-BCFC-266279AE1E8E}"/>
              </a:ext>
            </a:extLst>
          </p:cNvPr>
          <p:cNvSpPr/>
          <p:nvPr/>
        </p:nvSpPr>
        <p:spPr>
          <a:xfrm>
            <a:off x="4626366" y="279247"/>
            <a:ext cx="29392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Challenge</a:t>
            </a:r>
          </a:p>
        </p:txBody>
      </p:sp>
      <p:pic>
        <p:nvPicPr>
          <p:cNvPr id="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5" name="Rectangle 4">
            <a:extLst>
              <a:ext uri="{FF2B5EF4-FFF2-40B4-BE49-F238E27FC236}">
                <a16:creationId xmlns:a16="http://schemas.microsoft.com/office/drawing/2014/main" id="{9ACA1241-448F-42BF-AA2B-BA8E7EFA6EB5}"/>
              </a:ext>
            </a:extLst>
          </p:cNvPr>
          <p:cNvSpPr/>
          <p:nvPr/>
        </p:nvSpPr>
        <p:spPr>
          <a:xfrm>
            <a:off x="966651" y="1202577"/>
            <a:ext cx="9993086" cy="369332"/>
          </a:xfrm>
          <a:prstGeom prst="rect">
            <a:avLst/>
          </a:prstGeom>
          <a:noFill/>
        </p:spPr>
        <p:txBody>
          <a:bodyPr wrap="square" lIns="91440" tIns="45720" rIns="91440" bIns="45720">
            <a:spAutoFit/>
          </a:bodyPr>
          <a:lstStyle/>
          <a:p>
            <a:pPr algn="ctr"/>
            <a:r>
              <a:rPr lang="en-US" dirty="0" smtClean="0">
                <a:ln w="0"/>
                <a:solidFill>
                  <a:schemeClr val="accent1"/>
                </a:solidFill>
                <a:effectLst>
                  <a:outerShdw blurRad="38100" dist="19050" dir="2700000" algn="tl" rotWithShape="0">
                    <a:schemeClr val="dk1">
                      <a:alpha val="40000"/>
                    </a:schemeClr>
                  </a:outerShdw>
                </a:effectLst>
              </a:rPr>
              <a:t>Use your scales to practice measuring different amounts of food an/or other small items.</a:t>
            </a:r>
            <a:endParaRPr lang="en-US" dirty="0">
              <a:ln w="0"/>
              <a:solidFill>
                <a:schemeClr val="accent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9ACA1241-448F-42BF-AA2B-BA8E7EFA6EB5}"/>
              </a:ext>
            </a:extLst>
          </p:cNvPr>
          <p:cNvSpPr/>
          <p:nvPr/>
        </p:nvSpPr>
        <p:spPr>
          <a:xfrm>
            <a:off x="565984" y="2024977"/>
            <a:ext cx="4193177" cy="3231654"/>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Weigh these amounts of different things you find in your kitchen using your scales!</a:t>
            </a:r>
          </a:p>
          <a:p>
            <a:pPr algn="ctr"/>
            <a:endParaRPr lang="en-US" sz="2800" dirty="0">
              <a:ln w="0"/>
              <a:effectLst>
                <a:outerShdw blurRad="38100" dist="19050" dir="2700000" algn="tl" rotWithShape="0">
                  <a:schemeClr val="dk1">
                    <a:alpha val="40000"/>
                  </a:schemeClr>
                </a:outerShdw>
              </a:effectLst>
            </a:endParaRPr>
          </a:p>
          <a:p>
            <a:pPr marL="285750" indent="-285750" algn="ctr">
              <a:buFont typeface="Arial" panose="020B0604020202020204" pitchFamily="34" charset="0"/>
              <a:buChar char="•"/>
            </a:pPr>
            <a:r>
              <a:rPr lang="en-US" sz="2800" dirty="0" smtClean="0">
                <a:ln w="0"/>
                <a:effectLst>
                  <a:outerShdw blurRad="38100" dist="19050" dir="2700000" algn="tl" rotWithShape="0">
                    <a:schemeClr val="dk1">
                      <a:alpha val="40000"/>
                    </a:schemeClr>
                  </a:outerShdw>
                </a:effectLst>
              </a:rPr>
              <a:t>100g</a:t>
            </a:r>
          </a:p>
          <a:p>
            <a:pPr marL="285750" indent="-285750" algn="ctr">
              <a:buFont typeface="Arial" panose="020B0604020202020204" pitchFamily="34" charset="0"/>
              <a:buChar char="•"/>
            </a:pPr>
            <a:r>
              <a:rPr lang="en-US" sz="2800" dirty="0" smtClean="0">
                <a:ln w="0"/>
                <a:effectLst>
                  <a:outerShdw blurRad="38100" dist="19050" dir="2700000" algn="tl" rotWithShape="0">
                    <a:schemeClr val="dk1">
                      <a:alpha val="40000"/>
                    </a:schemeClr>
                  </a:outerShdw>
                </a:effectLst>
              </a:rPr>
              <a:t>200g</a:t>
            </a:r>
          </a:p>
          <a:p>
            <a:pPr marL="285750" indent="-285750" algn="ctr">
              <a:buFont typeface="Arial" panose="020B0604020202020204" pitchFamily="34" charset="0"/>
              <a:buChar char="•"/>
            </a:pPr>
            <a:r>
              <a:rPr lang="en-US" sz="2800" dirty="0" smtClean="0">
                <a:ln w="0"/>
                <a:effectLst>
                  <a:outerShdw blurRad="38100" dist="19050" dir="2700000" algn="tl" rotWithShape="0">
                    <a:schemeClr val="dk1">
                      <a:alpha val="40000"/>
                    </a:schemeClr>
                  </a:outerShdw>
                </a:effectLst>
              </a:rPr>
              <a:t>150g</a:t>
            </a:r>
          </a:p>
          <a:p>
            <a:pPr marL="285750" indent="-285750" algn="ctr">
              <a:buFont typeface="Arial" panose="020B0604020202020204" pitchFamily="34" charset="0"/>
              <a:buChar char="•"/>
            </a:pPr>
            <a:r>
              <a:rPr lang="en-US" sz="2800" dirty="0" smtClean="0">
                <a:ln w="0"/>
                <a:effectLst>
                  <a:outerShdw blurRad="38100" dist="19050" dir="2700000" algn="tl" rotWithShape="0">
                    <a:schemeClr val="dk1">
                      <a:alpha val="40000"/>
                    </a:schemeClr>
                  </a:outerShdw>
                </a:effectLst>
              </a:rPr>
              <a:t>50g</a:t>
            </a:r>
          </a:p>
          <a:p>
            <a:pPr marL="285750" indent="-285750" algn="ctr">
              <a:buFont typeface="Arial" panose="020B0604020202020204" pitchFamily="34" charset="0"/>
              <a:buChar char="•"/>
            </a:pPr>
            <a:r>
              <a:rPr lang="en-US" sz="2800" dirty="0" smtClean="0">
                <a:ln w="0"/>
                <a:effectLst>
                  <a:outerShdw blurRad="38100" dist="19050" dir="2700000" algn="tl" rotWithShape="0">
                    <a:schemeClr val="dk1">
                      <a:alpha val="40000"/>
                    </a:schemeClr>
                  </a:outerShdw>
                </a:effectLst>
              </a:rPr>
              <a:t>300g</a:t>
            </a:r>
            <a:endParaRPr lang="en-US" sz="2800" dirty="0">
              <a:ln w="0"/>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9ACA1241-448F-42BF-AA2B-BA8E7EFA6EB5}"/>
              </a:ext>
            </a:extLst>
          </p:cNvPr>
          <p:cNvSpPr/>
          <p:nvPr/>
        </p:nvSpPr>
        <p:spPr>
          <a:xfrm>
            <a:off x="6389024" y="1746724"/>
            <a:ext cx="4193177" cy="1661993"/>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For example:</a:t>
            </a:r>
          </a:p>
          <a:p>
            <a:pPr algn="ctr"/>
            <a:endParaRPr lang="en-US" sz="2800" dirty="0">
              <a:ln w="0"/>
              <a:effectLst>
                <a:outerShdw blurRad="38100" dist="19050" dir="2700000" algn="tl" rotWithShape="0">
                  <a:schemeClr val="dk1">
                    <a:alpha val="40000"/>
                  </a:schemeClr>
                </a:outerShdw>
              </a:effectLst>
            </a:endParaRPr>
          </a:p>
          <a:p>
            <a:pPr algn="ctr"/>
            <a:r>
              <a:rPr lang="en-US" sz="2800" dirty="0" smtClean="0">
                <a:ln w="0"/>
                <a:effectLst>
                  <a:outerShdw blurRad="38100" dist="19050" dir="2700000" algn="tl" rotWithShape="0">
                    <a:schemeClr val="dk1">
                      <a:alpha val="40000"/>
                    </a:schemeClr>
                  </a:outerShdw>
                </a:effectLst>
              </a:rPr>
              <a:t>Weigh out 100g of flour,</a:t>
            </a:r>
          </a:p>
          <a:p>
            <a:pPr algn="ctr"/>
            <a:r>
              <a:rPr lang="en-US" sz="2800" dirty="0" smtClean="0">
                <a:ln w="0"/>
                <a:effectLst>
                  <a:outerShdw blurRad="38100" dist="19050" dir="2700000" algn="tl" rotWithShape="0">
                    <a:schemeClr val="dk1">
                      <a:alpha val="40000"/>
                    </a:schemeClr>
                  </a:outerShdw>
                </a:effectLst>
              </a:rPr>
              <a:t>300g of pasta etc.</a:t>
            </a:r>
          </a:p>
        </p:txBody>
      </p:sp>
      <p:pic>
        <p:nvPicPr>
          <p:cNvPr id="2" name="Picture 1"/>
          <p:cNvPicPr>
            <a:picLocks noChangeAspect="1"/>
          </p:cNvPicPr>
          <p:nvPr/>
        </p:nvPicPr>
        <p:blipFill>
          <a:blip r:embed="rId3"/>
          <a:stretch>
            <a:fillRect/>
          </a:stretch>
        </p:blipFill>
        <p:spPr>
          <a:xfrm>
            <a:off x="6909089" y="3441112"/>
            <a:ext cx="1469844" cy="2304755"/>
          </a:xfrm>
          <a:prstGeom prst="rect">
            <a:avLst/>
          </a:prstGeom>
        </p:spPr>
      </p:pic>
      <p:pic>
        <p:nvPicPr>
          <p:cNvPr id="8" name="Picture 7"/>
          <p:cNvPicPr>
            <a:picLocks noChangeAspect="1"/>
          </p:cNvPicPr>
          <p:nvPr/>
        </p:nvPicPr>
        <p:blipFill>
          <a:blip r:embed="rId4"/>
          <a:stretch>
            <a:fillRect/>
          </a:stretch>
        </p:blipFill>
        <p:spPr>
          <a:xfrm>
            <a:off x="8485613" y="3441112"/>
            <a:ext cx="1572788" cy="2304755"/>
          </a:xfrm>
          <a:prstGeom prst="rect">
            <a:avLst/>
          </a:prstGeom>
        </p:spPr>
      </p:pic>
      <p:sp>
        <p:nvSpPr>
          <p:cNvPr id="9" name="Rectangle 8">
            <a:extLst>
              <a:ext uri="{FF2B5EF4-FFF2-40B4-BE49-F238E27FC236}">
                <a16:creationId xmlns:a16="http://schemas.microsoft.com/office/drawing/2014/main" id="{9ACA1241-448F-42BF-AA2B-BA8E7EFA6EB5}"/>
              </a:ext>
            </a:extLst>
          </p:cNvPr>
          <p:cNvSpPr/>
          <p:nvPr/>
        </p:nvSpPr>
        <p:spPr>
          <a:xfrm>
            <a:off x="1662214" y="6037976"/>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t>
            </a:r>
            <a:r>
              <a:rPr lang="en-US" sz="1600" dirty="0" smtClean="0">
                <a:ln w="0"/>
                <a:solidFill>
                  <a:schemeClr val="bg1"/>
                </a:solidFill>
                <a:effectLst>
                  <a:outerShdw blurRad="38100" dist="19050" dir="2700000" algn="tl" rotWithShape="0">
                    <a:schemeClr val="dk1">
                      <a:alpha val="40000"/>
                    </a:schemeClr>
                  </a:outerShdw>
                </a:effectLst>
              </a:rPr>
              <a:t>weighing objects using your scales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5"/>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0" name="Picture 9"/>
          <p:cNvPicPr>
            <a:picLocks noChangeAspect="1"/>
          </p:cNvPicPr>
          <p:nvPr/>
        </p:nvPicPr>
        <p:blipFill>
          <a:blip r:embed="rId6"/>
          <a:stretch>
            <a:fillRect/>
          </a:stretch>
        </p:blipFill>
        <p:spPr>
          <a:xfrm>
            <a:off x="1987318" y="5977013"/>
            <a:ext cx="433109" cy="794032"/>
          </a:xfrm>
          <a:prstGeom prst="rect">
            <a:avLst/>
          </a:prstGeom>
        </p:spPr>
      </p:pic>
      <p:pic>
        <p:nvPicPr>
          <p:cNvPr id="11" name="Picture 10"/>
          <p:cNvPicPr>
            <a:picLocks noChangeAspect="1"/>
          </p:cNvPicPr>
          <p:nvPr/>
        </p:nvPicPr>
        <p:blipFill>
          <a:blip r:embed="rId7"/>
          <a:stretch>
            <a:fillRect/>
          </a:stretch>
        </p:blipFill>
        <p:spPr>
          <a:xfrm>
            <a:off x="9181914" y="6086128"/>
            <a:ext cx="589586" cy="590876"/>
          </a:xfrm>
          <a:prstGeom prst="rect">
            <a:avLst/>
          </a:prstGeom>
        </p:spPr>
      </p:pic>
    </p:spTree>
    <p:extLst>
      <p:ext uri="{BB962C8B-B14F-4D97-AF65-F5344CB8AC3E}">
        <p14:creationId xmlns:p14="http://schemas.microsoft.com/office/powerpoint/2010/main" val="3800882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1DE540-F46C-41AF-BCFC-266279AE1E8E}"/>
              </a:ext>
            </a:extLst>
          </p:cNvPr>
          <p:cNvSpPr/>
          <p:nvPr/>
        </p:nvSpPr>
        <p:spPr>
          <a:xfrm>
            <a:off x="6104452" y="62398"/>
            <a:ext cx="471411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Tricky Challenge</a:t>
            </a:r>
          </a:p>
        </p:txBody>
      </p:sp>
      <p:pic>
        <p:nvPicPr>
          <p:cNvPr id="2" name="Picture 1"/>
          <p:cNvPicPr>
            <a:picLocks noChangeAspect="1"/>
          </p:cNvPicPr>
          <p:nvPr/>
        </p:nvPicPr>
        <p:blipFill>
          <a:blip r:embed="rId2"/>
          <a:stretch>
            <a:fillRect/>
          </a:stretch>
        </p:blipFill>
        <p:spPr>
          <a:xfrm>
            <a:off x="295955" y="273268"/>
            <a:ext cx="5689314" cy="6419307"/>
          </a:xfrm>
          <a:prstGeom prst="rect">
            <a:avLst/>
          </a:prstGeom>
          <a:ln w="57150">
            <a:solidFill>
              <a:schemeClr val="accent1"/>
            </a:solidFill>
          </a:ln>
        </p:spPr>
      </p:pic>
      <p:sp>
        <p:nvSpPr>
          <p:cNvPr id="3" name="7-Point Star 2"/>
          <p:cNvSpPr/>
          <p:nvPr/>
        </p:nvSpPr>
        <p:spPr>
          <a:xfrm>
            <a:off x="5826035" y="934738"/>
            <a:ext cx="3722914" cy="192024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ACA1241-448F-42BF-AA2B-BA8E7EFA6EB5}"/>
              </a:ext>
            </a:extLst>
          </p:cNvPr>
          <p:cNvSpPr/>
          <p:nvPr/>
        </p:nvSpPr>
        <p:spPr>
          <a:xfrm>
            <a:off x="6322911" y="1584756"/>
            <a:ext cx="2755286" cy="646331"/>
          </a:xfrm>
          <a:prstGeom prst="rect">
            <a:avLst/>
          </a:prstGeom>
          <a:noFill/>
        </p:spPr>
        <p:txBody>
          <a:bodyPr wrap="square" lIns="91440" tIns="45720" rIns="91440" bIns="45720">
            <a:spAutoFit/>
          </a:bodyPr>
          <a:lstStyle/>
          <a:p>
            <a:pPr algn="ctr"/>
            <a:r>
              <a:rPr lang="en-US" dirty="0" smtClean="0">
                <a:ln w="0"/>
                <a:solidFill>
                  <a:schemeClr val="bg1"/>
                </a:solidFill>
                <a:effectLst>
                  <a:outerShdw blurRad="38100" dist="19050" dir="2700000" algn="tl" rotWithShape="0">
                    <a:schemeClr val="dk1">
                      <a:alpha val="40000"/>
                    </a:schemeClr>
                  </a:outerShdw>
                </a:effectLst>
              </a:rPr>
              <a:t>Find out the mass of both pencil cases first!</a:t>
            </a:r>
            <a:endParaRPr lang="en-US" dirty="0">
              <a:ln w="0"/>
              <a:solidFill>
                <a:schemeClr val="bg1"/>
              </a:solidFill>
              <a:effectLst>
                <a:outerShdw blurRad="38100" dist="19050" dir="2700000" algn="tl" rotWithShape="0">
                  <a:schemeClr val="dk1">
                    <a:alpha val="40000"/>
                  </a:schemeClr>
                </a:outerShdw>
              </a:effectLst>
            </a:endParaRPr>
          </a:p>
        </p:txBody>
      </p:sp>
      <p:cxnSp>
        <p:nvCxnSpPr>
          <p:cNvPr id="7" name="Straight Connector 6"/>
          <p:cNvCxnSpPr/>
          <p:nvPr/>
        </p:nvCxnSpPr>
        <p:spPr>
          <a:xfrm>
            <a:off x="6322911" y="4206240"/>
            <a:ext cx="5433660" cy="39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22911" y="4714993"/>
            <a:ext cx="5433660" cy="39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22911" y="5184557"/>
            <a:ext cx="5433660" cy="39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2911" y="5692960"/>
            <a:ext cx="5433660" cy="39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2911" y="6162174"/>
            <a:ext cx="5433660" cy="39189"/>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18211573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36629559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10.02.21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3"/>
            <a:ext cx="10612654" cy="104415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69871" y="2832960"/>
            <a:ext cx="10704012" cy="707886"/>
          </a:xfrm>
          <a:prstGeom prst="rect">
            <a:avLst/>
          </a:prstGeom>
          <a:noFill/>
        </p:spPr>
        <p:txBody>
          <a:bodyPr wrap="square" rtlCol="0">
            <a:spAutoFit/>
          </a:bodyPr>
          <a:lstStyle/>
          <a:p>
            <a:r>
              <a:rPr lang="en-GB" sz="4000" dirty="0"/>
              <a:t>LO: To be able to add and subtract masses.</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8488977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356465" y="372589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hlinkClick r:id="rId5"/>
              </a:rPr>
              <a:t>Play Video</a:t>
            </a:r>
            <a:endParaRPr lang="en-GB" dirty="0"/>
          </a:p>
        </p:txBody>
      </p:sp>
    </p:spTree>
    <p:extLst>
      <p:ext uri="{BB962C8B-B14F-4D97-AF65-F5344CB8AC3E}">
        <p14:creationId xmlns:p14="http://schemas.microsoft.com/office/powerpoint/2010/main" val="24783157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23" y="391251"/>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What is mass?</a:t>
            </a:r>
          </a:p>
        </p:txBody>
      </p:sp>
      <p:pic>
        <p:nvPicPr>
          <p:cNvPr id="4" name="Picture 3" descr="A close - up of a timer&#10;&#10;Description automatically generated with low confidence">
            <a:extLst>
              <a:ext uri="{FF2B5EF4-FFF2-40B4-BE49-F238E27FC236}">
                <a16:creationId xmlns:a16="http://schemas.microsoft.com/office/drawing/2014/main" id="{117F9427-B191-8743-B743-4AD45AC9E64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8741" r="17737"/>
          <a:stretch/>
        </p:blipFill>
        <p:spPr>
          <a:xfrm>
            <a:off x="8955741" y="2803402"/>
            <a:ext cx="2675111" cy="3274670"/>
          </a:xfrm>
          <a:prstGeom prst="rect">
            <a:avLst/>
          </a:prstGeom>
        </p:spPr>
      </p:pic>
      <p:sp>
        <p:nvSpPr>
          <p:cNvPr id="5" name="TextBox 4">
            <a:extLst>
              <a:ext uri="{FF2B5EF4-FFF2-40B4-BE49-F238E27FC236}">
                <a16:creationId xmlns:a16="http://schemas.microsoft.com/office/drawing/2014/main" id="{D2B06148-CD7E-764E-97CE-34F88C651DA4}"/>
              </a:ext>
            </a:extLst>
          </p:cNvPr>
          <p:cNvSpPr txBox="1"/>
          <p:nvPr/>
        </p:nvSpPr>
        <p:spPr>
          <a:xfrm>
            <a:off x="403412" y="1716814"/>
            <a:ext cx="11456894" cy="830997"/>
          </a:xfrm>
          <a:prstGeom prst="rect">
            <a:avLst/>
          </a:prstGeom>
          <a:noFill/>
        </p:spPr>
        <p:txBody>
          <a:bodyPr wrap="square" rtlCol="0">
            <a:spAutoFit/>
          </a:bodyPr>
          <a:lstStyle/>
          <a:p>
            <a:pPr algn="ctr"/>
            <a:r>
              <a:rPr lang="en-US" sz="2400" dirty="0"/>
              <a:t>Mass is the amount of matter that an object contains. The more matter something has, the more it will weigh.  </a:t>
            </a:r>
          </a:p>
        </p:txBody>
      </p:sp>
      <p:sp>
        <p:nvSpPr>
          <p:cNvPr id="6" name="TextBox 5">
            <a:extLst>
              <a:ext uri="{FF2B5EF4-FFF2-40B4-BE49-F238E27FC236}">
                <a16:creationId xmlns:a16="http://schemas.microsoft.com/office/drawing/2014/main" id="{D949663F-707B-0E4A-8E15-B1692D1E30B5}"/>
              </a:ext>
            </a:extLst>
          </p:cNvPr>
          <p:cNvSpPr txBox="1"/>
          <p:nvPr/>
        </p:nvSpPr>
        <p:spPr>
          <a:xfrm>
            <a:off x="522514" y="3099460"/>
            <a:ext cx="6923315" cy="2123658"/>
          </a:xfrm>
          <a:prstGeom prst="rect">
            <a:avLst/>
          </a:prstGeom>
          <a:noFill/>
        </p:spPr>
        <p:txBody>
          <a:bodyPr wrap="square" rtlCol="0">
            <a:spAutoFit/>
          </a:bodyPr>
          <a:lstStyle/>
          <a:p>
            <a:pPr algn="ctr"/>
            <a:r>
              <a:rPr lang="en-US" dirty="0"/>
              <a:t>Is there a difference between the mass and weight of something?</a:t>
            </a:r>
          </a:p>
          <a:p>
            <a:pPr algn="ctr"/>
            <a:endParaRPr lang="en-US" dirty="0"/>
          </a:p>
          <a:p>
            <a:pPr algn="ctr"/>
            <a:r>
              <a:rPr lang="en-US" sz="2400" b="1" dirty="0">
                <a:solidFill>
                  <a:srgbClr val="FF0000"/>
                </a:solidFill>
              </a:rPr>
              <a:t>YES…</a:t>
            </a:r>
          </a:p>
          <a:p>
            <a:pPr algn="ctr"/>
            <a:r>
              <a:rPr lang="en-US" dirty="0"/>
              <a:t>The mass of something always stays the same, however the weight of something can change when there is changes in gravity.</a:t>
            </a:r>
          </a:p>
          <a:p>
            <a:r>
              <a:rPr lang="en-US" dirty="0"/>
              <a:t> </a:t>
            </a:r>
          </a:p>
          <a:p>
            <a:endParaRPr lang="en-US" dirty="0"/>
          </a:p>
        </p:txBody>
      </p:sp>
      <p:pic>
        <p:nvPicPr>
          <p:cNvPr id="7"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1434269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59823" y="391251"/>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Measuring mass</a:t>
            </a:r>
          </a:p>
        </p:txBody>
      </p:sp>
      <p:sp>
        <p:nvSpPr>
          <p:cNvPr id="2" name="TextBox 1">
            <a:extLst>
              <a:ext uri="{FF2B5EF4-FFF2-40B4-BE49-F238E27FC236}">
                <a16:creationId xmlns:a16="http://schemas.microsoft.com/office/drawing/2014/main" id="{13A8B0E8-AA46-9D42-B1B2-DBE66000BE78}"/>
              </a:ext>
            </a:extLst>
          </p:cNvPr>
          <p:cNvSpPr txBox="1"/>
          <p:nvPr/>
        </p:nvSpPr>
        <p:spPr>
          <a:xfrm>
            <a:off x="811480" y="1555667"/>
            <a:ext cx="10569039" cy="1569660"/>
          </a:xfrm>
          <a:prstGeom prst="rect">
            <a:avLst/>
          </a:prstGeom>
          <a:noFill/>
        </p:spPr>
        <p:txBody>
          <a:bodyPr wrap="square" rtlCol="0">
            <a:spAutoFit/>
          </a:bodyPr>
          <a:lstStyle/>
          <a:p>
            <a:pPr algn="ctr"/>
            <a:r>
              <a:rPr lang="en-US" sz="2400" dirty="0"/>
              <a:t>Mass can be measured in both grams and kilograms, depending on the object.</a:t>
            </a:r>
          </a:p>
          <a:p>
            <a:pPr algn="ctr"/>
            <a:endParaRPr lang="en-US" sz="2400" dirty="0"/>
          </a:p>
          <a:p>
            <a:pPr algn="ctr"/>
            <a:r>
              <a:rPr lang="en-US" sz="2400" dirty="0"/>
              <a:t>We can use different kinds of scales to measure the mass of something, here are some examples: </a:t>
            </a:r>
          </a:p>
        </p:txBody>
      </p:sp>
      <p:pic>
        <p:nvPicPr>
          <p:cNvPr id="1026" name="Picture 2" descr="Weight Clipart Justice - Gold Scales Of Justice , Free Transparent Clipart  - ClipartKey">
            <a:extLst>
              <a:ext uri="{FF2B5EF4-FFF2-40B4-BE49-F238E27FC236}">
                <a16:creationId xmlns:a16="http://schemas.microsoft.com/office/drawing/2014/main" id="{5CEB9DAA-92F8-C048-955D-A05C418FA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17" y="3060166"/>
            <a:ext cx="3081712" cy="28385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 up of a measuring device&#10;&#10;Description automatically generated with medium confidence">
            <a:extLst>
              <a:ext uri="{FF2B5EF4-FFF2-40B4-BE49-F238E27FC236}">
                <a16:creationId xmlns:a16="http://schemas.microsoft.com/office/drawing/2014/main" id="{E3041754-DA9D-4B47-B1EC-FA80AF680CAD}"/>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8505171" y="3060166"/>
            <a:ext cx="3081712" cy="2841813"/>
          </a:xfrm>
          <a:prstGeom prst="rect">
            <a:avLst/>
          </a:prstGeom>
          <a:solidFill>
            <a:schemeClr val="accent5">
              <a:lumMod val="60000"/>
              <a:lumOff val="40000"/>
            </a:schemeClr>
          </a:solidFill>
        </p:spPr>
      </p:pic>
      <p:pic>
        <p:nvPicPr>
          <p:cNvPr id="12" name="Picture 11" descr="A picture containing text, clock&#10;&#10;Description automatically generated">
            <a:extLst>
              <a:ext uri="{FF2B5EF4-FFF2-40B4-BE49-F238E27FC236}">
                <a16:creationId xmlns:a16="http://schemas.microsoft.com/office/drawing/2014/main" id="{03CF66EB-C37A-5749-8E82-FF82CC4F59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4438145" y="2764962"/>
            <a:ext cx="3429000" cy="3429000"/>
          </a:xfrm>
          <a:prstGeom prst="rect">
            <a:avLst/>
          </a:prstGeom>
        </p:spPr>
      </p:pic>
      <p:sp>
        <p:nvSpPr>
          <p:cNvPr id="13" name="TextBox 12">
            <a:extLst>
              <a:ext uri="{FF2B5EF4-FFF2-40B4-BE49-F238E27FC236}">
                <a16:creationId xmlns:a16="http://schemas.microsoft.com/office/drawing/2014/main" id="{1E249CF4-F6C3-0249-9FB5-85D7EC8027B1}"/>
              </a:ext>
            </a:extLst>
          </p:cNvPr>
          <p:cNvSpPr txBox="1"/>
          <p:nvPr/>
        </p:nvSpPr>
        <p:spPr>
          <a:xfrm>
            <a:off x="759823" y="6010835"/>
            <a:ext cx="2642283" cy="369332"/>
          </a:xfrm>
          <a:prstGeom prst="rect">
            <a:avLst/>
          </a:prstGeom>
          <a:noFill/>
        </p:spPr>
        <p:txBody>
          <a:bodyPr wrap="square" rtlCol="0">
            <a:spAutoFit/>
          </a:bodyPr>
          <a:lstStyle/>
          <a:p>
            <a:pPr algn="ctr"/>
            <a:r>
              <a:rPr lang="en-US" dirty="0"/>
              <a:t>Balance Scale </a:t>
            </a:r>
          </a:p>
        </p:txBody>
      </p:sp>
      <p:sp>
        <p:nvSpPr>
          <p:cNvPr id="15" name="TextBox 14">
            <a:extLst>
              <a:ext uri="{FF2B5EF4-FFF2-40B4-BE49-F238E27FC236}">
                <a16:creationId xmlns:a16="http://schemas.microsoft.com/office/drawing/2014/main" id="{0C2BDBA7-0AF4-4549-9D08-61F95D50094D}"/>
              </a:ext>
            </a:extLst>
          </p:cNvPr>
          <p:cNvSpPr txBox="1"/>
          <p:nvPr/>
        </p:nvSpPr>
        <p:spPr>
          <a:xfrm>
            <a:off x="5346665" y="6010835"/>
            <a:ext cx="1498667" cy="369332"/>
          </a:xfrm>
          <a:prstGeom prst="rect">
            <a:avLst/>
          </a:prstGeom>
          <a:noFill/>
        </p:spPr>
        <p:txBody>
          <a:bodyPr wrap="square" rtlCol="0">
            <a:spAutoFit/>
          </a:bodyPr>
          <a:lstStyle/>
          <a:p>
            <a:pPr algn="ctr"/>
            <a:r>
              <a:rPr lang="en-US" dirty="0"/>
              <a:t>Digital Scale </a:t>
            </a:r>
          </a:p>
        </p:txBody>
      </p:sp>
      <p:sp>
        <p:nvSpPr>
          <p:cNvPr id="16" name="TextBox 15">
            <a:extLst>
              <a:ext uri="{FF2B5EF4-FFF2-40B4-BE49-F238E27FC236}">
                <a16:creationId xmlns:a16="http://schemas.microsoft.com/office/drawing/2014/main" id="{C80F494E-9FE5-8942-94ED-A1C65DF5B480}"/>
              </a:ext>
            </a:extLst>
          </p:cNvPr>
          <p:cNvSpPr txBox="1"/>
          <p:nvPr/>
        </p:nvSpPr>
        <p:spPr>
          <a:xfrm>
            <a:off x="8789894" y="6010835"/>
            <a:ext cx="2642283" cy="369332"/>
          </a:xfrm>
          <a:prstGeom prst="rect">
            <a:avLst/>
          </a:prstGeom>
          <a:noFill/>
        </p:spPr>
        <p:txBody>
          <a:bodyPr wrap="square" rtlCol="0">
            <a:spAutoFit/>
          </a:bodyPr>
          <a:lstStyle/>
          <a:p>
            <a:pPr algn="ctr"/>
            <a:r>
              <a:rPr lang="en-US" dirty="0"/>
              <a:t>Kitchen Scale </a:t>
            </a:r>
          </a:p>
        </p:txBody>
      </p:sp>
      <p:pic>
        <p:nvPicPr>
          <p:cNvPr id="1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7"/>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1778922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273039" y="336445"/>
            <a:ext cx="293567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Kilograms</a:t>
            </a:r>
            <a:endParaRPr lang="en-US" sz="540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860DFC27-56B5-4DC8-81FE-DC18ABC72E64}"/>
              </a:ext>
            </a:extLst>
          </p:cNvPr>
          <p:cNvSpPr/>
          <p:nvPr/>
        </p:nvSpPr>
        <p:spPr>
          <a:xfrm>
            <a:off x="7636217" y="541963"/>
            <a:ext cx="3215089" cy="1015663"/>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Mass is the amount of matter (stuff) that an object contains.</a:t>
            </a:r>
            <a:endParaRPr lang="en-US" sz="2000" dirty="0">
              <a:ln w="0"/>
              <a:effectLst>
                <a:outerShdw blurRad="38100" dist="19050" dir="2700000" algn="tl" rotWithShape="0">
                  <a:schemeClr val="dk1">
                    <a:alpha val="40000"/>
                  </a:schemeClr>
                </a:outerShdw>
              </a:effectLst>
            </a:endParaRPr>
          </a:p>
        </p:txBody>
      </p:sp>
      <p:sp>
        <p:nvSpPr>
          <p:cNvPr id="7" name="Thought Bubble: Cloud 11">
            <a:extLst>
              <a:ext uri="{FF2B5EF4-FFF2-40B4-BE49-F238E27FC236}">
                <a16:creationId xmlns:a16="http://schemas.microsoft.com/office/drawing/2014/main" id="{CEE395F3-817E-421C-AB46-EA959DA8B234}"/>
              </a:ext>
            </a:extLst>
          </p:cNvPr>
          <p:cNvSpPr/>
          <p:nvPr/>
        </p:nvSpPr>
        <p:spPr>
          <a:xfrm>
            <a:off x="6949159" y="93813"/>
            <a:ext cx="4954966" cy="1748050"/>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60DFC27-56B5-4DC8-81FE-DC18ABC72E64}"/>
              </a:ext>
            </a:extLst>
          </p:cNvPr>
          <p:cNvSpPr/>
          <p:nvPr/>
        </p:nvSpPr>
        <p:spPr>
          <a:xfrm>
            <a:off x="525785" y="1557626"/>
            <a:ext cx="5866306"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It is a unit of measure often used to weigh objects.</a:t>
            </a:r>
            <a:endParaRPr lang="en-US" sz="2400" dirty="0">
              <a:ln w="0"/>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860DFC27-56B5-4DC8-81FE-DC18ABC72E64}"/>
              </a:ext>
            </a:extLst>
          </p:cNvPr>
          <p:cNvSpPr/>
          <p:nvPr/>
        </p:nvSpPr>
        <p:spPr>
          <a:xfrm>
            <a:off x="2673532" y="3149715"/>
            <a:ext cx="5984331" cy="400110"/>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Some objects weighed in kg’s are…</a:t>
            </a:r>
            <a:endParaRPr lang="en-US" sz="200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2411124" y="3696475"/>
            <a:ext cx="2095628" cy="2945811"/>
          </a:xfrm>
          <a:prstGeom prst="rect">
            <a:avLst/>
          </a:prstGeom>
        </p:spPr>
      </p:pic>
      <p:pic>
        <p:nvPicPr>
          <p:cNvPr id="4" name="Picture 3"/>
          <p:cNvPicPr>
            <a:picLocks noChangeAspect="1"/>
          </p:cNvPicPr>
          <p:nvPr/>
        </p:nvPicPr>
        <p:blipFill>
          <a:blip r:embed="rId3"/>
          <a:stretch>
            <a:fillRect/>
          </a:stretch>
        </p:blipFill>
        <p:spPr>
          <a:xfrm>
            <a:off x="6573821" y="3696475"/>
            <a:ext cx="1995413" cy="2945152"/>
          </a:xfrm>
          <a:prstGeom prst="rect">
            <a:avLst/>
          </a:prstGeom>
        </p:spPr>
      </p:pic>
      <p:sp>
        <p:nvSpPr>
          <p:cNvPr id="11" name="Oval 10"/>
          <p:cNvSpPr/>
          <p:nvPr/>
        </p:nvSpPr>
        <p:spPr>
          <a:xfrm>
            <a:off x="2995749" y="6148251"/>
            <a:ext cx="480607" cy="4005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8177256" y="5342709"/>
            <a:ext cx="480607" cy="3614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60DFC27-56B5-4DC8-81FE-DC18ABC72E64}"/>
              </a:ext>
            </a:extLst>
          </p:cNvPr>
          <p:cNvSpPr/>
          <p:nvPr/>
        </p:nvSpPr>
        <p:spPr>
          <a:xfrm>
            <a:off x="4673757" y="4691997"/>
            <a:ext cx="1718334" cy="954107"/>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1kg is written on the packet to show us how much mass is in the packet</a:t>
            </a:r>
            <a:endParaRPr lang="en-US" sz="1400" dirty="0">
              <a:ln w="0"/>
              <a:effectLst>
                <a:outerShdw blurRad="38100" dist="19050" dir="2700000" algn="tl" rotWithShape="0">
                  <a:schemeClr val="dk1">
                    <a:alpha val="40000"/>
                  </a:schemeClr>
                </a:outerShdw>
              </a:effectLst>
            </a:endParaRPr>
          </a:p>
        </p:txBody>
      </p:sp>
      <p:cxnSp>
        <p:nvCxnSpPr>
          <p:cNvPr id="16" name="Straight Arrow Connector 15"/>
          <p:cNvCxnSpPr/>
          <p:nvPr/>
        </p:nvCxnSpPr>
        <p:spPr>
          <a:xfrm flipH="1">
            <a:off x="3476356" y="5523412"/>
            <a:ext cx="1487530" cy="711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10187" y="5493616"/>
            <a:ext cx="1988784" cy="911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26655091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82" y="258514"/>
            <a:ext cx="9582912" cy="1325563"/>
          </a:xfrm>
        </p:spPr>
        <p:txBody>
          <a:bodyPr>
            <a:normAutofit fontScale="90000"/>
          </a:bodyPr>
          <a:lstStyle/>
          <a:p>
            <a:pPr algn="ctr"/>
            <a:r>
              <a:rPr lang="en-GB" sz="5400" dirty="0">
                <a:effectLst>
                  <a:outerShdw blurRad="38100" dist="38100" dir="2700000" algn="tl">
                    <a:srgbClr val="000000">
                      <a:alpha val="43137"/>
                    </a:srgbClr>
                  </a:outerShdw>
                </a:effectLst>
                <a:latin typeface="+mn-lt"/>
              </a:rPr>
              <a:t>How do we measure the mass of something?</a:t>
            </a:r>
          </a:p>
        </p:txBody>
      </p:sp>
      <p:pic>
        <p:nvPicPr>
          <p:cNvPr id="2050" name="Picture 2" descr="Session 2: Units of measure: 3 Estimating, measuring and comparing weights  - OpenLearn - Open University - FSM_1">
            <a:extLst>
              <a:ext uri="{FF2B5EF4-FFF2-40B4-BE49-F238E27FC236}">
                <a16:creationId xmlns:a16="http://schemas.microsoft.com/office/drawing/2014/main" id="{148676C7-FBAB-304E-BC5E-BF0AAA825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89" y="1993424"/>
            <a:ext cx="5882341" cy="41360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158CEB-36F9-FA42-9EAC-B4E3BB87D5E8}"/>
              </a:ext>
            </a:extLst>
          </p:cNvPr>
          <p:cNvSpPr txBox="1"/>
          <p:nvPr/>
        </p:nvSpPr>
        <p:spPr>
          <a:xfrm>
            <a:off x="6831106" y="2097741"/>
            <a:ext cx="4840941" cy="830997"/>
          </a:xfrm>
          <a:prstGeom prst="rect">
            <a:avLst/>
          </a:prstGeom>
          <a:noFill/>
        </p:spPr>
        <p:txBody>
          <a:bodyPr wrap="square" rtlCol="0">
            <a:spAutoFit/>
          </a:bodyPr>
          <a:lstStyle/>
          <a:p>
            <a:r>
              <a:rPr lang="en-US" sz="2400" dirty="0"/>
              <a:t>We will be measuring in </a:t>
            </a:r>
            <a:r>
              <a:rPr lang="en-US" sz="2400" dirty="0">
                <a:solidFill>
                  <a:srgbClr val="FF0000"/>
                </a:solidFill>
              </a:rPr>
              <a:t>grams </a:t>
            </a:r>
            <a:r>
              <a:rPr lang="en-US" sz="2400" dirty="0"/>
              <a:t>and the abbreviation we use for this is </a:t>
            </a:r>
            <a:r>
              <a:rPr lang="en-US" sz="2400" dirty="0">
                <a:solidFill>
                  <a:srgbClr val="FF0000"/>
                </a:solidFill>
              </a:rPr>
              <a:t>’g’.</a:t>
            </a:r>
            <a:endParaRPr lang="en-US" sz="2400" dirty="0"/>
          </a:p>
        </p:txBody>
      </p:sp>
      <p:cxnSp>
        <p:nvCxnSpPr>
          <p:cNvPr id="11" name="Straight Arrow Connector 10">
            <a:extLst>
              <a:ext uri="{FF2B5EF4-FFF2-40B4-BE49-F238E27FC236}">
                <a16:creationId xmlns:a16="http://schemas.microsoft.com/office/drawing/2014/main" id="{22801626-1CDA-0842-9105-0EC811E51ECC}"/>
              </a:ext>
            </a:extLst>
          </p:cNvPr>
          <p:cNvCxnSpPr/>
          <p:nvPr/>
        </p:nvCxnSpPr>
        <p:spPr>
          <a:xfrm flipH="1" flipV="1">
            <a:off x="5367647" y="4429496"/>
            <a:ext cx="2090057" cy="4631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ED52207-ACD2-B64C-8FDF-3C5BE284BB99}"/>
              </a:ext>
            </a:extLst>
          </p:cNvPr>
          <p:cNvSpPr/>
          <p:nvPr/>
        </p:nvSpPr>
        <p:spPr>
          <a:xfrm>
            <a:off x="3012141" y="3307976"/>
            <a:ext cx="336176" cy="242047"/>
          </a:xfrm>
          <a:prstGeom prst="ellipse">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414EBF5-3736-F34B-89E9-475D6307FBA4}"/>
              </a:ext>
            </a:extLst>
          </p:cNvPr>
          <p:cNvSpPr txBox="1"/>
          <p:nvPr/>
        </p:nvSpPr>
        <p:spPr>
          <a:xfrm>
            <a:off x="7778338" y="4239491"/>
            <a:ext cx="3705101" cy="2246769"/>
          </a:xfrm>
          <a:prstGeom prst="rect">
            <a:avLst/>
          </a:prstGeom>
          <a:noFill/>
        </p:spPr>
        <p:txBody>
          <a:bodyPr wrap="square" rtlCol="0">
            <a:spAutoFit/>
          </a:bodyPr>
          <a:lstStyle/>
          <a:p>
            <a:r>
              <a:rPr lang="en-US" sz="2000" dirty="0"/>
              <a:t>By looking at these scales, we can work out that the mass of this object is 70 grams (70g). We can work this out because the scales are going up in tens.</a:t>
            </a:r>
          </a:p>
          <a:p>
            <a:endParaRPr lang="en-US" sz="2000" dirty="0"/>
          </a:p>
          <a:p>
            <a:pPr algn="ctr"/>
            <a:r>
              <a:rPr lang="en-US" sz="2000" dirty="0"/>
              <a:t>50   60  </a:t>
            </a:r>
            <a:r>
              <a:rPr lang="en-US" sz="2000" dirty="0">
                <a:solidFill>
                  <a:srgbClr val="FF0000"/>
                </a:solidFill>
              </a:rPr>
              <a:t>70</a:t>
            </a:r>
            <a:r>
              <a:rPr lang="en-US" sz="2000" dirty="0"/>
              <a:t>  80  90  100</a:t>
            </a:r>
          </a:p>
        </p:txBody>
      </p:sp>
      <p:pic>
        <p:nvPicPr>
          <p:cNvPr id="8"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36428717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effectLst>
                  <a:outerShdw blurRad="38100" dist="38100" dir="2700000" algn="tl">
                    <a:srgbClr val="000000">
                      <a:alpha val="43137"/>
                    </a:srgbClr>
                  </a:outerShdw>
                </a:effectLst>
                <a:latin typeface="+mn-lt"/>
              </a:rPr>
              <a:t>The mass of different objects</a:t>
            </a:r>
            <a:endParaRPr lang="en-GB" sz="5400" dirty="0">
              <a:latin typeface="+mn-lt"/>
            </a:endParaRPr>
          </a:p>
        </p:txBody>
      </p:sp>
      <p:sp>
        <p:nvSpPr>
          <p:cNvPr id="3" name="TextBox 2">
            <a:extLst>
              <a:ext uri="{FF2B5EF4-FFF2-40B4-BE49-F238E27FC236}">
                <a16:creationId xmlns:a16="http://schemas.microsoft.com/office/drawing/2014/main" id="{C154598C-A18D-2845-AB53-3A4DCD06521C}"/>
              </a:ext>
            </a:extLst>
          </p:cNvPr>
          <p:cNvSpPr txBox="1"/>
          <p:nvPr/>
        </p:nvSpPr>
        <p:spPr>
          <a:xfrm>
            <a:off x="296563" y="1460553"/>
            <a:ext cx="11598874" cy="1631216"/>
          </a:xfrm>
          <a:prstGeom prst="rect">
            <a:avLst/>
          </a:prstGeom>
          <a:noFill/>
        </p:spPr>
        <p:txBody>
          <a:bodyPr wrap="square" rtlCol="0">
            <a:spAutoFit/>
          </a:bodyPr>
          <a:lstStyle/>
          <a:p>
            <a:pPr algn="ctr"/>
            <a:r>
              <a:rPr lang="en-US" sz="2000" dirty="0"/>
              <a:t>There will be lots of different objects around your house that will have different masses to one another.</a:t>
            </a:r>
          </a:p>
          <a:p>
            <a:pPr algn="ctr"/>
            <a:endParaRPr lang="en-US" sz="2000" dirty="0"/>
          </a:p>
          <a:p>
            <a:pPr algn="ctr"/>
            <a:r>
              <a:rPr lang="en-US" sz="2000" dirty="0"/>
              <a:t> Go and find some different objects that you believe have different masses to each other. Don’t worry if you do not have scales to measure the mass in grams, just have a think about which object you believe measures the biggest and smallest mass. On the next slide, type what you found or write it down onto a piece of paper.</a:t>
            </a:r>
          </a:p>
        </p:txBody>
      </p:sp>
      <p:sp>
        <p:nvSpPr>
          <p:cNvPr id="5" name="TextBox 4">
            <a:extLst>
              <a:ext uri="{FF2B5EF4-FFF2-40B4-BE49-F238E27FC236}">
                <a16:creationId xmlns:a16="http://schemas.microsoft.com/office/drawing/2014/main" id="{4960D309-BBF4-CA46-804D-117A2F4BC944}"/>
              </a:ext>
            </a:extLst>
          </p:cNvPr>
          <p:cNvSpPr txBox="1"/>
          <p:nvPr/>
        </p:nvSpPr>
        <p:spPr>
          <a:xfrm>
            <a:off x="463138" y="3182587"/>
            <a:ext cx="4061361" cy="369332"/>
          </a:xfrm>
          <a:prstGeom prst="rect">
            <a:avLst/>
          </a:prstGeom>
          <a:noFill/>
        </p:spPr>
        <p:txBody>
          <a:bodyPr wrap="square" rtlCol="0">
            <a:spAutoFit/>
          </a:bodyPr>
          <a:lstStyle/>
          <a:p>
            <a:r>
              <a:rPr lang="en-US" dirty="0"/>
              <a:t>Here are some examples:</a:t>
            </a:r>
          </a:p>
        </p:txBody>
      </p:sp>
      <p:pic>
        <p:nvPicPr>
          <p:cNvPr id="10" name="Picture 9" descr="Shape, icon&#10;&#10;Description automatically generated">
            <a:extLst>
              <a:ext uri="{FF2B5EF4-FFF2-40B4-BE49-F238E27FC236}">
                <a16:creationId xmlns:a16="http://schemas.microsoft.com/office/drawing/2014/main" id="{B22C2DCC-8DFB-5F42-B4F9-175D80C3AEF0}"/>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838200" y="3894130"/>
            <a:ext cx="2045889" cy="2105561"/>
          </a:xfrm>
          <a:prstGeom prst="rect">
            <a:avLst/>
          </a:prstGeom>
        </p:spPr>
      </p:pic>
      <p:pic>
        <p:nvPicPr>
          <p:cNvPr id="13" name="Picture 12" descr="A picture containing text, glass&#10;&#10;Description automatically generated">
            <a:extLst>
              <a:ext uri="{FF2B5EF4-FFF2-40B4-BE49-F238E27FC236}">
                <a16:creationId xmlns:a16="http://schemas.microsoft.com/office/drawing/2014/main" id="{77F97825-F3E5-EF45-814B-863ADA9644C4}"/>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250943" y="3733295"/>
            <a:ext cx="2547112" cy="2547112"/>
          </a:xfrm>
          <a:prstGeom prst="rect">
            <a:avLst/>
          </a:prstGeom>
        </p:spPr>
      </p:pic>
      <p:pic>
        <p:nvPicPr>
          <p:cNvPr id="21" name="Picture 20" descr="A picture containing glass, container, device&#10;&#10;Description automatically generated">
            <a:extLst>
              <a:ext uri="{FF2B5EF4-FFF2-40B4-BE49-F238E27FC236}">
                <a16:creationId xmlns:a16="http://schemas.microsoft.com/office/drawing/2014/main" id="{8CBAFC70-2ED8-1747-8EC8-4D3753A26BFD}"/>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9417829" y="3262874"/>
            <a:ext cx="1935971" cy="3017533"/>
          </a:xfrm>
          <a:prstGeom prst="rect">
            <a:avLst/>
          </a:prstGeom>
        </p:spPr>
      </p:pic>
      <p:pic>
        <p:nvPicPr>
          <p:cNvPr id="24" name="Picture 23" descr="A can of tomato sauce&#10;&#10;Description automatically generated with low confidence">
            <a:extLst>
              <a:ext uri="{FF2B5EF4-FFF2-40B4-BE49-F238E27FC236}">
                <a16:creationId xmlns:a16="http://schemas.microsoft.com/office/drawing/2014/main" id="{B78E588B-1E8F-1345-AE6C-93CF05BE046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6334386" y="3733295"/>
            <a:ext cx="2547112" cy="2547112"/>
          </a:xfrm>
          <a:prstGeom prst="rect">
            <a:avLst/>
          </a:prstGeom>
        </p:spPr>
      </p:pic>
      <p:pic>
        <p:nvPicPr>
          <p:cNvPr id="9"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10"/>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26105122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862" y="88524"/>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Have a go!</a:t>
            </a:r>
          </a:p>
        </p:txBody>
      </p:sp>
      <p:sp>
        <p:nvSpPr>
          <p:cNvPr id="5" name="TextBox 4">
            <a:extLst>
              <a:ext uri="{FF2B5EF4-FFF2-40B4-BE49-F238E27FC236}">
                <a16:creationId xmlns:a16="http://schemas.microsoft.com/office/drawing/2014/main" id="{04FBDC20-6E86-854F-865F-6682F0E97243}"/>
              </a:ext>
            </a:extLst>
          </p:cNvPr>
          <p:cNvSpPr txBox="1"/>
          <p:nvPr/>
        </p:nvSpPr>
        <p:spPr>
          <a:xfrm>
            <a:off x="4817273" y="1089160"/>
            <a:ext cx="5732930" cy="4524315"/>
          </a:xfrm>
          <a:prstGeom prst="rect">
            <a:avLst/>
          </a:prstGeom>
          <a:noFill/>
        </p:spPr>
        <p:txBody>
          <a:bodyPr wrap="square" rtlCol="0">
            <a:spAutoFit/>
          </a:bodyPr>
          <a:lstStyle/>
          <a:p>
            <a:r>
              <a:rPr lang="en-US" dirty="0"/>
              <a:t>Type what different objects you found below or send us a photograph of what you wrote down on paper!</a:t>
            </a:r>
          </a:p>
          <a:p>
            <a:endParaRPr lang="en-US" dirty="0"/>
          </a:p>
          <a:p>
            <a:r>
              <a:rPr lang="en-US" dirty="0"/>
              <a:t>____________________________________</a:t>
            </a:r>
          </a:p>
          <a:p>
            <a:endParaRPr lang="en-US" dirty="0"/>
          </a:p>
          <a:p>
            <a:endParaRPr lang="en-US" dirty="0"/>
          </a:p>
          <a:p>
            <a:r>
              <a:rPr lang="en-US" dirty="0"/>
              <a:t>____________________________________</a:t>
            </a:r>
          </a:p>
          <a:p>
            <a:endParaRPr lang="en-US" dirty="0"/>
          </a:p>
          <a:p>
            <a:endParaRPr lang="en-US" dirty="0"/>
          </a:p>
          <a:p>
            <a:r>
              <a:rPr lang="en-US" dirty="0"/>
              <a:t>____________________________________</a:t>
            </a:r>
          </a:p>
          <a:p>
            <a:endParaRPr lang="en-US" dirty="0"/>
          </a:p>
          <a:p>
            <a:endParaRPr lang="en-US" dirty="0"/>
          </a:p>
          <a:p>
            <a:r>
              <a:rPr lang="en-US" dirty="0"/>
              <a:t>____________________________________</a:t>
            </a:r>
          </a:p>
          <a:p>
            <a:endParaRPr lang="en-US" dirty="0"/>
          </a:p>
          <a:p>
            <a:endParaRPr lang="en-US" dirty="0"/>
          </a:p>
          <a:p>
            <a:r>
              <a:rPr lang="en-US" dirty="0"/>
              <a:t>____________________________________</a:t>
            </a:r>
          </a:p>
        </p:txBody>
      </p:sp>
      <p:pic>
        <p:nvPicPr>
          <p:cNvPr id="6"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7" name="Rectangle 6">
            <a:extLst>
              <a:ext uri="{FF2B5EF4-FFF2-40B4-BE49-F238E27FC236}">
                <a16:creationId xmlns:a16="http://schemas.microsoft.com/office/drawing/2014/main" id="{9ACA1241-448F-42BF-AA2B-BA8E7EFA6EB5}"/>
              </a:ext>
            </a:extLst>
          </p:cNvPr>
          <p:cNvSpPr/>
          <p:nvPr/>
        </p:nvSpPr>
        <p:spPr>
          <a:xfrm>
            <a:off x="1884280" y="5922615"/>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a:t>
            </a:r>
            <a:r>
              <a:rPr lang="en-US" sz="1600" dirty="0" smtClean="0">
                <a:ln w="0"/>
                <a:solidFill>
                  <a:schemeClr val="bg1"/>
                </a:solidFill>
                <a:effectLst>
                  <a:outerShdw blurRad="38100" dist="19050" dir="2700000" algn="tl" rotWithShape="0">
                    <a:schemeClr val="dk1">
                      <a:alpha val="40000"/>
                    </a:schemeClr>
                  </a:outerShdw>
                </a:effectLst>
              </a:rPr>
              <a:t>you ordering your objects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3"/>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8" name="Picture 7"/>
          <p:cNvPicPr>
            <a:picLocks noChangeAspect="1"/>
          </p:cNvPicPr>
          <p:nvPr/>
        </p:nvPicPr>
        <p:blipFill>
          <a:blip r:embed="rId4"/>
          <a:stretch>
            <a:fillRect/>
          </a:stretch>
        </p:blipFill>
        <p:spPr>
          <a:xfrm>
            <a:off x="2209384" y="5861652"/>
            <a:ext cx="433109" cy="794032"/>
          </a:xfrm>
          <a:prstGeom prst="rect">
            <a:avLst/>
          </a:prstGeom>
        </p:spPr>
      </p:pic>
      <p:pic>
        <p:nvPicPr>
          <p:cNvPr id="9" name="Picture 8"/>
          <p:cNvPicPr>
            <a:picLocks noChangeAspect="1"/>
          </p:cNvPicPr>
          <p:nvPr/>
        </p:nvPicPr>
        <p:blipFill>
          <a:blip r:embed="rId5"/>
          <a:stretch>
            <a:fillRect/>
          </a:stretch>
        </p:blipFill>
        <p:spPr>
          <a:xfrm>
            <a:off x="9403980" y="5970767"/>
            <a:ext cx="589586" cy="590876"/>
          </a:xfrm>
          <a:prstGeom prst="rect">
            <a:avLst/>
          </a:prstGeom>
        </p:spPr>
      </p:pic>
      <p:pic>
        <p:nvPicPr>
          <p:cNvPr id="11" name="Picture 10" descr="A picture containing text, glass&#10;&#10;Description automatically generated">
            <a:extLst>
              <a:ext uri="{FF2B5EF4-FFF2-40B4-BE49-F238E27FC236}">
                <a16:creationId xmlns:a16="http://schemas.microsoft.com/office/drawing/2014/main" id="{77F97825-F3E5-EF45-814B-863ADA9644C4}"/>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551426" y="1587605"/>
            <a:ext cx="1926175" cy="1926175"/>
          </a:xfrm>
          <a:prstGeom prst="rect">
            <a:avLst/>
          </a:prstGeom>
        </p:spPr>
      </p:pic>
      <p:pic>
        <p:nvPicPr>
          <p:cNvPr id="12" name="Picture 11" descr="A can of tomato sauce&#10;&#10;Description automatically generated with low confidence">
            <a:extLst>
              <a:ext uri="{FF2B5EF4-FFF2-40B4-BE49-F238E27FC236}">
                <a16:creationId xmlns:a16="http://schemas.microsoft.com/office/drawing/2014/main" id="{B78E588B-1E8F-1345-AE6C-93CF05BE046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2202806" y="3351317"/>
            <a:ext cx="1926175" cy="1926175"/>
          </a:xfrm>
          <a:prstGeom prst="rect">
            <a:avLst/>
          </a:prstGeom>
        </p:spPr>
      </p:pic>
    </p:spTree>
    <p:extLst>
      <p:ext uri="{BB962C8B-B14F-4D97-AF65-F5344CB8AC3E}">
        <p14:creationId xmlns:p14="http://schemas.microsoft.com/office/powerpoint/2010/main" val="36519878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E9840-ED16-C34E-A362-CB800E0441A0}"/>
              </a:ext>
            </a:extLst>
          </p:cNvPr>
          <p:cNvSpPr>
            <a:spLocks noGrp="1"/>
          </p:cNvSpPr>
          <p:nvPr>
            <p:ph type="title"/>
          </p:nvPr>
        </p:nvSpPr>
        <p:spPr/>
        <p:txBody>
          <a:bodyPr>
            <a:normAutofit/>
          </a:bodyPr>
          <a:lstStyle/>
          <a:p>
            <a:pPr algn="ctr"/>
            <a:r>
              <a:rPr lang="en-GB" sz="5400" dirty="0">
                <a:effectLst>
                  <a:outerShdw blurRad="38100" dist="38100" dir="2700000" algn="tl">
                    <a:srgbClr val="000000">
                      <a:alpha val="43137"/>
                    </a:srgbClr>
                  </a:outerShdw>
                </a:effectLst>
                <a:latin typeface="+mn-lt"/>
              </a:rPr>
              <a:t>Adding masses</a:t>
            </a:r>
            <a:endParaRPr lang="en-US" sz="5400" dirty="0">
              <a:latin typeface="+mn-lt"/>
            </a:endParaRPr>
          </a:p>
        </p:txBody>
      </p:sp>
      <p:sp>
        <p:nvSpPr>
          <p:cNvPr id="3" name="TextBox 2">
            <a:extLst>
              <a:ext uri="{FF2B5EF4-FFF2-40B4-BE49-F238E27FC236}">
                <a16:creationId xmlns:a16="http://schemas.microsoft.com/office/drawing/2014/main" id="{1B5C7E43-8C9F-C94F-8BB6-DDE23167CB8D}"/>
              </a:ext>
            </a:extLst>
          </p:cNvPr>
          <p:cNvSpPr txBox="1"/>
          <p:nvPr/>
        </p:nvSpPr>
        <p:spPr>
          <a:xfrm>
            <a:off x="497541" y="1452282"/>
            <a:ext cx="11443447" cy="461665"/>
          </a:xfrm>
          <a:prstGeom prst="rect">
            <a:avLst/>
          </a:prstGeom>
          <a:noFill/>
        </p:spPr>
        <p:txBody>
          <a:bodyPr wrap="square" rtlCol="0">
            <a:spAutoFit/>
          </a:bodyPr>
          <a:lstStyle/>
          <a:p>
            <a:pPr algn="ctr"/>
            <a:r>
              <a:rPr lang="en-US" sz="2400" dirty="0"/>
              <a:t>When we are adding masses together, we add each objects mass together, lets take a look:</a:t>
            </a:r>
          </a:p>
        </p:txBody>
      </p:sp>
      <p:pic>
        <p:nvPicPr>
          <p:cNvPr id="8" name="Picture 7" descr="A picture containing text, clock&#10;&#10;Description automatically generated">
            <a:extLst>
              <a:ext uri="{FF2B5EF4-FFF2-40B4-BE49-F238E27FC236}">
                <a16:creationId xmlns:a16="http://schemas.microsoft.com/office/drawing/2014/main" id="{22FFC16F-3513-9146-870B-5270EBFAE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41" y="2283279"/>
            <a:ext cx="1991659" cy="2463800"/>
          </a:xfrm>
          <a:prstGeom prst="rect">
            <a:avLst/>
          </a:prstGeom>
        </p:spPr>
      </p:pic>
      <p:sp>
        <p:nvSpPr>
          <p:cNvPr id="12" name="TextBox 11">
            <a:extLst>
              <a:ext uri="{FF2B5EF4-FFF2-40B4-BE49-F238E27FC236}">
                <a16:creationId xmlns:a16="http://schemas.microsoft.com/office/drawing/2014/main" id="{6DC63432-728B-CB45-A705-19598F761F4A}"/>
              </a:ext>
            </a:extLst>
          </p:cNvPr>
          <p:cNvSpPr txBox="1"/>
          <p:nvPr/>
        </p:nvSpPr>
        <p:spPr>
          <a:xfrm>
            <a:off x="2662517" y="2796988"/>
            <a:ext cx="3119718" cy="830997"/>
          </a:xfrm>
          <a:prstGeom prst="rect">
            <a:avLst/>
          </a:prstGeom>
          <a:noFill/>
        </p:spPr>
        <p:txBody>
          <a:bodyPr wrap="square" rtlCol="0">
            <a:spAutoFit/>
          </a:bodyPr>
          <a:lstStyle/>
          <a:p>
            <a:r>
              <a:rPr lang="en-US" sz="2400" dirty="0"/>
              <a:t>This can of beans has a mass of 25 grams (g). </a:t>
            </a:r>
          </a:p>
        </p:txBody>
      </p:sp>
      <p:cxnSp>
        <p:nvCxnSpPr>
          <p:cNvPr id="16" name="Straight Arrow Connector 15">
            <a:extLst>
              <a:ext uri="{FF2B5EF4-FFF2-40B4-BE49-F238E27FC236}">
                <a16:creationId xmlns:a16="http://schemas.microsoft.com/office/drawing/2014/main" id="{A477ED59-3232-FA4C-AFA3-E86E198342DE}"/>
              </a:ext>
            </a:extLst>
          </p:cNvPr>
          <p:cNvCxnSpPr>
            <a:cxnSpLocks/>
          </p:cNvCxnSpPr>
          <p:nvPr/>
        </p:nvCxnSpPr>
        <p:spPr>
          <a:xfrm flipH="1">
            <a:off x="1884083" y="3627985"/>
            <a:ext cx="1074270" cy="4599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clock with a teddy bear on top&#10;&#10;Description automatically generated with low confidence">
            <a:extLst>
              <a:ext uri="{FF2B5EF4-FFF2-40B4-BE49-F238E27FC236}">
                <a16:creationId xmlns:a16="http://schemas.microsoft.com/office/drawing/2014/main" id="{7C876CE0-AFD6-7E42-84BB-BCEE41B13083}"/>
              </a:ext>
            </a:extLst>
          </p:cNvPr>
          <p:cNvPicPr>
            <a:picLocks noChangeAspect="1"/>
          </p:cNvPicPr>
          <p:nvPr/>
        </p:nvPicPr>
        <p:blipFill rotWithShape="1">
          <a:blip r:embed="rId3">
            <a:extLst>
              <a:ext uri="{28A0092B-C50C-407E-A947-70E740481C1C}">
                <a14:useLocalDpi xmlns:a14="http://schemas.microsoft.com/office/drawing/2010/main" val="0"/>
              </a:ext>
            </a:extLst>
          </a:blip>
          <a:srcRect t="1855"/>
          <a:stretch/>
        </p:blipFill>
        <p:spPr>
          <a:xfrm>
            <a:off x="6660030" y="2283279"/>
            <a:ext cx="2095270" cy="2463801"/>
          </a:xfrm>
          <a:prstGeom prst="rect">
            <a:avLst/>
          </a:prstGeom>
        </p:spPr>
      </p:pic>
      <p:sp>
        <p:nvSpPr>
          <p:cNvPr id="21" name="TextBox 20">
            <a:extLst>
              <a:ext uri="{FF2B5EF4-FFF2-40B4-BE49-F238E27FC236}">
                <a16:creationId xmlns:a16="http://schemas.microsoft.com/office/drawing/2014/main" id="{FA8D2AD6-172C-E744-B0A6-39843F0FB502}"/>
              </a:ext>
            </a:extLst>
          </p:cNvPr>
          <p:cNvSpPr txBox="1"/>
          <p:nvPr/>
        </p:nvSpPr>
        <p:spPr>
          <a:xfrm>
            <a:off x="8928846" y="2796988"/>
            <a:ext cx="3119718" cy="830997"/>
          </a:xfrm>
          <a:prstGeom prst="rect">
            <a:avLst/>
          </a:prstGeom>
          <a:noFill/>
        </p:spPr>
        <p:txBody>
          <a:bodyPr wrap="square" rtlCol="0">
            <a:spAutoFit/>
          </a:bodyPr>
          <a:lstStyle/>
          <a:p>
            <a:r>
              <a:rPr lang="en-US" sz="2400" dirty="0"/>
              <a:t>This teddy bear has a mass of 50 grams (g). </a:t>
            </a:r>
          </a:p>
        </p:txBody>
      </p:sp>
      <p:cxnSp>
        <p:nvCxnSpPr>
          <p:cNvPr id="22" name="Straight Arrow Connector 21">
            <a:extLst>
              <a:ext uri="{FF2B5EF4-FFF2-40B4-BE49-F238E27FC236}">
                <a16:creationId xmlns:a16="http://schemas.microsoft.com/office/drawing/2014/main" id="{51366AB3-DE57-A84F-9EDB-A3CE0F691BAE}"/>
              </a:ext>
            </a:extLst>
          </p:cNvPr>
          <p:cNvCxnSpPr>
            <a:cxnSpLocks/>
          </p:cNvCxnSpPr>
          <p:nvPr/>
        </p:nvCxnSpPr>
        <p:spPr>
          <a:xfrm flipH="1">
            <a:off x="7518918" y="3212486"/>
            <a:ext cx="1236382" cy="2730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142C630-0C37-5145-9C4B-EF41A2D2EF64}"/>
              </a:ext>
            </a:extLst>
          </p:cNvPr>
          <p:cNvSpPr txBox="1"/>
          <p:nvPr/>
        </p:nvSpPr>
        <p:spPr>
          <a:xfrm>
            <a:off x="618565" y="5150224"/>
            <a:ext cx="11187953" cy="830997"/>
          </a:xfrm>
          <a:prstGeom prst="rect">
            <a:avLst/>
          </a:prstGeom>
          <a:noFill/>
        </p:spPr>
        <p:txBody>
          <a:bodyPr wrap="square" rtlCol="0">
            <a:spAutoFit/>
          </a:bodyPr>
          <a:lstStyle/>
          <a:p>
            <a:pPr algn="ctr"/>
            <a:r>
              <a:rPr lang="en-US" sz="2400" dirty="0"/>
              <a:t>We can see that the can of beans has a mass of </a:t>
            </a:r>
            <a:r>
              <a:rPr lang="en-US" sz="2400" dirty="0">
                <a:solidFill>
                  <a:srgbClr val="FF0000"/>
                </a:solidFill>
              </a:rPr>
              <a:t>25g </a:t>
            </a:r>
            <a:r>
              <a:rPr lang="en-US" sz="2400" dirty="0"/>
              <a:t>and that the teddy bear has a mass of </a:t>
            </a:r>
            <a:r>
              <a:rPr lang="en-US" sz="2400" dirty="0">
                <a:solidFill>
                  <a:srgbClr val="FF0000"/>
                </a:solidFill>
              </a:rPr>
              <a:t>50g </a:t>
            </a:r>
            <a:r>
              <a:rPr lang="en-US" sz="2400" dirty="0"/>
              <a:t>so we need to add both of these together to get our overall total of mass. </a:t>
            </a:r>
          </a:p>
        </p:txBody>
      </p:sp>
      <p:sp>
        <p:nvSpPr>
          <p:cNvPr id="28" name="TextBox 27">
            <a:extLst>
              <a:ext uri="{FF2B5EF4-FFF2-40B4-BE49-F238E27FC236}">
                <a16:creationId xmlns:a16="http://schemas.microsoft.com/office/drawing/2014/main" id="{9C0E9B29-0C74-9640-8E28-D981250D4379}"/>
              </a:ext>
            </a:extLst>
          </p:cNvPr>
          <p:cNvSpPr txBox="1"/>
          <p:nvPr/>
        </p:nvSpPr>
        <p:spPr>
          <a:xfrm>
            <a:off x="-435536" y="6061199"/>
            <a:ext cx="5849471" cy="646331"/>
          </a:xfrm>
          <a:prstGeom prst="rect">
            <a:avLst/>
          </a:prstGeom>
          <a:noFill/>
        </p:spPr>
        <p:txBody>
          <a:bodyPr wrap="square" rtlCol="0">
            <a:spAutoFit/>
          </a:bodyPr>
          <a:lstStyle/>
          <a:p>
            <a:pPr algn="ctr"/>
            <a:r>
              <a:rPr lang="en-US" sz="3600" dirty="0"/>
              <a:t>25g + 50g = </a:t>
            </a:r>
            <a:r>
              <a:rPr lang="en-US" sz="3600" dirty="0">
                <a:solidFill>
                  <a:srgbClr val="FF0000"/>
                </a:solidFill>
              </a:rPr>
              <a:t>75g</a:t>
            </a:r>
            <a:endParaRPr lang="en-US" sz="3600" dirty="0"/>
          </a:p>
        </p:txBody>
      </p:sp>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
        <p:nvSpPr>
          <p:cNvPr id="14" name="TextBox 13">
            <a:extLst>
              <a:ext uri="{FF2B5EF4-FFF2-40B4-BE49-F238E27FC236}">
                <a16:creationId xmlns:a16="http://schemas.microsoft.com/office/drawing/2014/main" id="{F11F80B9-DD29-724C-9262-891731087F84}"/>
              </a:ext>
            </a:extLst>
          </p:cNvPr>
          <p:cNvSpPr txBox="1"/>
          <p:nvPr/>
        </p:nvSpPr>
        <p:spPr>
          <a:xfrm>
            <a:off x="4428590" y="6126514"/>
            <a:ext cx="7619973" cy="646331"/>
          </a:xfrm>
          <a:prstGeom prst="rect">
            <a:avLst/>
          </a:prstGeom>
          <a:noFill/>
        </p:spPr>
        <p:txBody>
          <a:bodyPr wrap="square" rtlCol="0">
            <a:spAutoFit/>
          </a:bodyPr>
          <a:lstStyle/>
          <a:p>
            <a:pPr algn="ctr"/>
            <a:r>
              <a:rPr lang="en-GB" dirty="0" smtClean="0">
                <a:solidFill>
                  <a:schemeClr val="accent1"/>
                </a:solidFill>
              </a:rPr>
              <a:t>(Look at the next slide to remind yourself how we can add these two numbers together).</a:t>
            </a:r>
            <a:endParaRPr lang="en-GB" dirty="0">
              <a:solidFill>
                <a:schemeClr val="accent1"/>
              </a:solidFill>
            </a:endParaRPr>
          </a:p>
        </p:txBody>
      </p:sp>
    </p:spTree>
    <p:extLst>
      <p:ext uri="{BB962C8B-B14F-4D97-AF65-F5344CB8AC3E}">
        <p14:creationId xmlns:p14="http://schemas.microsoft.com/office/powerpoint/2010/main" val="24454418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6E26-3643-734D-B409-DF23554D8419}"/>
              </a:ext>
            </a:extLst>
          </p:cNvPr>
          <p:cNvSpPr>
            <a:spLocks noGrp="1"/>
          </p:cNvSpPr>
          <p:nvPr>
            <p:ph type="title"/>
          </p:nvPr>
        </p:nvSpPr>
        <p:spPr>
          <a:xfrm>
            <a:off x="838200" y="139500"/>
            <a:ext cx="10515600" cy="1325563"/>
          </a:xfrm>
        </p:spPr>
        <p:txBody>
          <a:bodyPr>
            <a:normAutofit/>
          </a:bodyPr>
          <a:lstStyle/>
          <a:p>
            <a:pPr algn="ctr"/>
            <a:r>
              <a:rPr lang="en-GB" sz="7200" dirty="0">
                <a:effectLst>
                  <a:outerShdw blurRad="38100" dist="38100" dir="2700000" algn="tl">
                    <a:srgbClr val="000000">
                      <a:alpha val="43137"/>
                    </a:srgbClr>
                  </a:outerShdw>
                </a:effectLst>
                <a:latin typeface="+mn-lt"/>
              </a:rPr>
              <a:t>Recap</a:t>
            </a:r>
            <a:endParaRPr lang="en-US" sz="7200" dirty="0">
              <a:latin typeface="+mn-lt"/>
            </a:endParaRPr>
          </a:p>
        </p:txBody>
      </p:sp>
      <p:sp>
        <p:nvSpPr>
          <p:cNvPr id="4" name="TextBox 3">
            <a:extLst>
              <a:ext uri="{FF2B5EF4-FFF2-40B4-BE49-F238E27FC236}">
                <a16:creationId xmlns:a16="http://schemas.microsoft.com/office/drawing/2014/main" id="{C4685006-DDE1-4843-8622-777DCF754E76}"/>
              </a:ext>
            </a:extLst>
          </p:cNvPr>
          <p:cNvSpPr txBox="1"/>
          <p:nvPr/>
        </p:nvSpPr>
        <p:spPr>
          <a:xfrm>
            <a:off x="256790" y="1250949"/>
            <a:ext cx="5098981" cy="523220"/>
          </a:xfrm>
          <a:prstGeom prst="rect">
            <a:avLst/>
          </a:prstGeom>
          <a:noFill/>
        </p:spPr>
        <p:txBody>
          <a:bodyPr wrap="square" rtlCol="0">
            <a:spAutoFit/>
          </a:bodyPr>
          <a:lstStyle/>
          <a:p>
            <a:r>
              <a:rPr lang="en-GB" sz="2800" dirty="0"/>
              <a:t>How we add our Tens and Ones …</a:t>
            </a:r>
          </a:p>
        </p:txBody>
      </p:sp>
      <p:sp>
        <p:nvSpPr>
          <p:cNvPr id="5" name="TextBox 4">
            <a:extLst>
              <a:ext uri="{FF2B5EF4-FFF2-40B4-BE49-F238E27FC236}">
                <a16:creationId xmlns:a16="http://schemas.microsoft.com/office/drawing/2014/main" id="{DBA592DB-4E00-4649-A277-7174129F1782}"/>
              </a:ext>
            </a:extLst>
          </p:cNvPr>
          <p:cNvSpPr txBox="1"/>
          <p:nvPr/>
        </p:nvSpPr>
        <p:spPr>
          <a:xfrm>
            <a:off x="2072601" y="1801740"/>
            <a:ext cx="7424095" cy="584775"/>
          </a:xfrm>
          <a:prstGeom prst="rect">
            <a:avLst/>
          </a:prstGeom>
          <a:noFill/>
        </p:spPr>
        <p:txBody>
          <a:bodyPr wrap="square" rtlCol="0">
            <a:spAutoFit/>
          </a:bodyPr>
          <a:lstStyle/>
          <a:p>
            <a:r>
              <a:rPr lang="en-GB" sz="3200" dirty="0">
                <a:solidFill>
                  <a:schemeClr val="bg1"/>
                </a:solidFill>
              </a:rPr>
              <a:t>T     O                 T    O                        T    </a:t>
            </a:r>
            <a:r>
              <a:rPr lang="en-GB" sz="3200" dirty="0" smtClean="0">
                <a:solidFill>
                  <a:schemeClr val="bg1"/>
                </a:solidFill>
              </a:rPr>
              <a:t>    O                </a:t>
            </a:r>
            <a:endParaRPr lang="en-GB" sz="3200" dirty="0">
              <a:solidFill>
                <a:schemeClr val="bg1"/>
              </a:solidFill>
            </a:endParaRPr>
          </a:p>
        </p:txBody>
      </p:sp>
      <p:sp>
        <p:nvSpPr>
          <p:cNvPr id="6" name="TextBox 5">
            <a:extLst>
              <a:ext uri="{FF2B5EF4-FFF2-40B4-BE49-F238E27FC236}">
                <a16:creationId xmlns:a16="http://schemas.microsoft.com/office/drawing/2014/main" id="{F292F72C-4B6A-E448-9F14-6F4CD1123F25}"/>
              </a:ext>
            </a:extLst>
          </p:cNvPr>
          <p:cNvSpPr txBox="1"/>
          <p:nvPr/>
        </p:nvSpPr>
        <p:spPr>
          <a:xfrm>
            <a:off x="1959323" y="2026663"/>
            <a:ext cx="4981904" cy="1569660"/>
          </a:xfrm>
          <a:prstGeom prst="rect">
            <a:avLst/>
          </a:prstGeom>
          <a:noFill/>
        </p:spPr>
        <p:txBody>
          <a:bodyPr wrap="square" rtlCol="0">
            <a:spAutoFit/>
          </a:bodyPr>
          <a:lstStyle/>
          <a:p>
            <a:r>
              <a:rPr lang="en-GB" sz="9600" dirty="0"/>
              <a:t>25 + 50 = </a:t>
            </a:r>
          </a:p>
        </p:txBody>
      </p:sp>
      <p:sp>
        <p:nvSpPr>
          <p:cNvPr id="7" name="TextBox 6">
            <a:extLst>
              <a:ext uri="{FF2B5EF4-FFF2-40B4-BE49-F238E27FC236}">
                <a16:creationId xmlns:a16="http://schemas.microsoft.com/office/drawing/2014/main" id="{961D1786-A350-6A45-8C3C-D472D3FCD5F3}"/>
              </a:ext>
            </a:extLst>
          </p:cNvPr>
          <p:cNvSpPr txBox="1"/>
          <p:nvPr/>
        </p:nvSpPr>
        <p:spPr>
          <a:xfrm>
            <a:off x="6661748" y="2343300"/>
            <a:ext cx="3265566" cy="923330"/>
          </a:xfrm>
          <a:prstGeom prst="rect">
            <a:avLst/>
          </a:prstGeom>
          <a:noFill/>
        </p:spPr>
        <p:txBody>
          <a:bodyPr wrap="square" rtlCol="0">
            <a:spAutoFit/>
          </a:bodyPr>
          <a:lstStyle/>
          <a:p>
            <a:r>
              <a:rPr lang="en-GB" sz="5400" dirty="0">
                <a:solidFill>
                  <a:schemeClr val="accent1">
                    <a:lumMod val="75000"/>
                  </a:schemeClr>
                </a:solidFill>
              </a:rPr>
              <a:t>      </a:t>
            </a:r>
            <a:r>
              <a:rPr lang="en-GB" sz="5400" dirty="0" smtClean="0">
                <a:solidFill>
                  <a:schemeClr val="accent1">
                    <a:lumMod val="75000"/>
                  </a:schemeClr>
                </a:solidFill>
              </a:rPr>
              <a:t>____</a:t>
            </a:r>
            <a:endParaRPr lang="en-GB" sz="5400" dirty="0">
              <a:solidFill>
                <a:schemeClr val="accent1">
                  <a:lumMod val="75000"/>
                </a:schemeClr>
              </a:solidFill>
            </a:endParaRPr>
          </a:p>
        </p:txBody>
      </p:sp>
      <p:sp>
        <p:nvSpPr>
          <p:cNvPr id="8" name="TextBox 7">
            <a:extLst>
              <a:ext uri="{FF2B5EF4-FFF2-40B4-BE49-F238E27FC236}">
                <a16:creationId xmlns:a16="http://schemas.microsoft.com/office/drawing/2014/main" id="{F11F80B9-DD29-724C-9262-891731087F84}"/>
              </a:ext>
            </a:extLst>
          </p:cNvPr>
          <p:cNvSpPr txBox="1"/>
          <p:nvPr/>
        </p:nvSpPr>
        <p:spPr>
          <a:xfrm>
            <a:off x="7001974" y="1217995"/>
            <a:ext cx="5190026" cy="707886"/>
          </a:xfrm>
          <a:prstGeom prst="rect">
            <a:avLst/>
          </a:prstGeom>
          <a:noFill/>
        </p:spPr>
        <p:txBody>
          <a:bodyPr wrap="square" rtlCol="0">
            <a:spAutoFit/>
          </a:bodyPr>
          <a:lstStyle/>
          <a:p>
            <a:r>
              <a:rPr lang="en-GB" sz="2000" dirty="0"/>
              <a:t>Count up the counters, start with your tens</a:t>
            </a:r>
          </a:p>
          <a:p>
            <a:r>
              <a:rPr lang="en-GB" sz="2000" dirty="0"/>
              <a:t>and then move to your ones…</a:t>
            </a:r>
          </a:p>
        </p:txBody>
      </p:sp>
      <p:sp>
        <p:nvSpPr>
          <p:cNvPr id="9" name="Oval 8">
            <a:extLst>
              <a:ext uri="{FF2B5EF4-FFF2-40B4-BE49-F238E27FC236}">
                <a16:creationId xmlns:a16="http://schemas.microsoft.com/office/drawing/2014/main" id="{AA174200-227A-BB40-9ADC-53E9F01D7CA8}"/>
              </a:ext>
            </a:extLst>
          </p:cNvPr>
          <p:cNvSpPr/>
          <p:nvPr/>
        </p:nvSpPr>
        <p:spPr>
          <a:xfrm>
            <a:off x="1933464" y="4025121"/>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0" name="Oval 9">
            <a:extLst>
              <a:ext uri="{FF2B5EF4-FFF2-40B4-BE49-F238E27FC236}">
                <a16:creationId xmlns:a16="http://schemas.microsoft.com/office/drawing/2014/main" id="{428AF5FD-E4E0-AA43-80FB-30A49832165D}"/>
              </a:ext>
            </a:extLst>
          </p:cNvPr>
          <p:cNvSpPr/>
          <p:nvPr/>
        </p:nvSpPr>
        <p:spPr>
          <a:xfrm>
            <a:off x="1933464" y="3335350"/>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1" name="Oval 10">
            <a:extLst>
              <a:ext uri="{FF2B5EF4-FFF2-40B4-BE49-F238E27FC236}">
                <a16:creationId xmlns:a16="http://schemas.microsoft.com/office/drawing/2014/main" id="{FC85B61C-55DF-BC49-9658-A5EB44A94B5B}"/>
              </a:ext>
            </a:extLst>
          </p:cNvPr>
          <p:cNvSpPr/>
          <p:nvPr/>
        </p:nvSpPr>
        <p:spPr>
          <a:xfrm>
            <a:off x="2697539" y="3332741"/>
            <a:ext cx="545853" cy="527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12" name="Oval 11">
            <a:extLst>
              <a:ext uri="{FF2B5EF4-FFF2-40B4-BE49-F238E27FC236}">
                <a16:creationId xmlns:a16="http://schemas.microsoft.com/office/drawing/2014/main" id="{36120724-EEC7-104F-84BE-A9201DE12A89}"/>
              </a:ext>
            </a:extLst>
          </p:cNvPr>
          <p:cNvSpPr/>
          <p:nvPr/>
        </p:nvSpPr>
        <p:spPr>
          <a:xfrm>
            <a:off x="2697539" y="3863637"/>
            <a:ext cx="545853" cy="527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13" name="Oval 12">
            <a:extLst>
              <a:ext uri="{FF2B5EF4-FFF2-40B4-BE49-F238E27FC236}">
                <a16:creationId xmlns:a16="http://schemas.microsoft.com/office/drawing/2014/main" id="{A6437B40-BCEC-434B-8D7D-D20C69DA99E9}"/>
              </a:ext>
            </a:extLst>
          </p:cNvPr>
          <p:cNvSpPr/>
          <p:nvPr/>
        </p:nvSpPr>
        <p:spPr>
          <a:xfrm>
            <a:off x="2711277" y="4396803"/>
            <a:ext cx="545853" cy="527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14" name="Oval 13">
            <a:extLst>
              <a:ext uri="{FF2B5EF4-FFF2-40B4-BE49-F238E27FC236}">
                <a16:creationId xmlns:a16="http://schemas.microsoft.com/office/drawing/2014/main" id="{B4E6E3A1-3EBC-CA44-811B-4B815F5CEE74}"/>
              </a:ext>
            </a:extLst>
          </p:cNvPr>
          <p:cNvSpPr/>
          <p:nvPr/>
        </p:nvSpPr>
        <p:spPr>
          <a:xfrm>
            <a:off x="2697538" y="4933340"/>
            <a:ext cx="545853" cy="527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15" name="Oval 14">
            <a:extLst>
              <a:ext uri="{FF2B5EF4-FFF2-40B4-BE49-F238E27FC236}">
                <a16:creationId xmlns:a16="http://schemas.microsoft.com/office/drawing/2014/main" id="{0F8F55FF-4EDA-3449-A259-D2A710BEE228}"/>
              </a:ext>
            </a:extLst>
          </p:cNvPr>
          <p:cNvSpPr/>
          <p:nvPr/>
        </p:nvSpPr>
        <p:spPr>
          <a:xfrm>
            <a:off x="2697538" y="5460865"/>
            <a:ext cx="545853" cy="527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16" name="Oval 15">
            <a:extLst>
              <a:ext uri="{FF2B5EF4-FFF2-40B4-BE49-F238E27FC236}">
                <a16:creationId xmlns:a16="http://schemas.microsoft.com/office/drawing/2014/main" id="{568C8296-5074-474C-8E5F-0F02B657C818}"/>
              </a:ext>
            </a:extLst>
          </p:cNvPr>
          <p:cNvSpPr/>
          <p:nvPr/>
        </p:nvSpPr>
        <p:spPr>
          <a:xfrm>
            <a:off x="4413378" y="3335351"/>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7" name="Oval 16">
            <a:extLst>
              <a:ext uri="{FF2B5EF4-FFF2-40B4-BE49-F238E27FC236}">
                <a16:creationId xmlns:a16="http://schemas.microsoft.com/office/drawing/2014/main" id="{6D743D0D-AB25-304D-94E4-0CE35A90564F}"/>
              </a:ext>
            </a:extLst>
          </p:cNvPr>
          <p:cNvSpPr/>
          <p:nvPr/>
        </p:nvSpPr>
        <p:spPr>
          <a:xfrm>
            <a:off x="4413373" y="4016730"/>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8" name="Oval 17">
            <a:extLst>
              <a:ext uri="{FF2B5EF4-FFF2-40B4-BE49-F238E27FC236}">
                <a16:creationId xmlns:a16="http://schemas.microsoft.com/office/drawing/2014/main" id="{31AE2D5C-7556-E049-B36B-DF5FF984D429}"/>
              </a:ext>
            </a:extLst>
          </p:cNvPr>
          <p:cNvSpPr/>
          <p:nvPr/>
        </p:nvSpPr>
        <p:spPr>
          <a:xfrm>
            <a:off x="4413373" y="4706501"/>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9" name="Oval 18">
            <a:extLst>
              <a:ext uri="{FF2B5EF4-FFF2-40B4-BE49-F238E27FC236}">
                <a16:creationId xmlns:a16="http://schemas.microsoft.com/office/drawing/2014/main" id="{03DE131E-67FA-D34B-B506-8E11CBA26DFA}"/>
              </a:ext>
            </a:extLst>
          </p:cNvPr>
          <p:cNvSpPr/>
          <p:nvPr/>
        </p:nvSpPr>
        <p:spPr>
          <a:xfrm>
            <a:off x="4413373" y="5396272"/>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20" name="Oval 19">
            <a:extLst>
              <a:ext uri="{FF2B5EF4-FFF2-40B4-BE49-F238E27FC236}">
                <a16:creationId xmlns:a16="http://schemas.microsoft.com/office/drawing/2014/main" id="{F1042011-43D2-B341-9553-F07D5EFE2A75}"/>
              </a:ext>
            </a:extLst>
          </p:cNvPr>
          <p:cNvSpPr/>
          <p:nvPr/>
        </p:nvSpPr>
        <p:spPr>
          <a:xfrm>
            <a:off x="4413373" y="6086043"/>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cxnSp>
        <p:nvCxnSpPr>
          <p:cNvPr id="21" name="Connector: Curved 11">
            <a:extLst>
              <a:ext uri="{FF2B5EF4-FFF2-40B4-BE49-F238E27FC236}">
                <a16:creationId xmlns:a16="http://schemas.microsoft.com/office/drawing/2014/main" id="{090AD44D-096A-3C44-9483-0ED81F881473}"/>
              </a:ext>
            </a:extLst>
          </p:cNvPr>
          <p:cNvCxnSpPr>
            <a:cxnSpLocks/>
          </p:cNvCxnSpPr>
          <p:nvPr/>
        </p:nvCxnSpPr>
        <p:spPr>
          <a:xfrm rot="16200000" flipV="1">
            <a:off x="8195273" y="3205040"/>
            <a:ext cx="2469293" cy="24006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701CE7-E8D8-BF4F-8F0F-D01B9AABB8B9}"/>
              </a:ext>
            </a:extLst>
          </p:cNvPr>
          <p:cNvSpPr txBox="1"/>
          <p:nvPr/>
        </p:nvSpPr>
        <p:spPr>
          <a:xfrm>
            <a:off x="5893389" y="5803724"/>
            <a:ext cx="5190026" cy="369332"/>
          </a:xfrm>
          <a:prstGeom prst="rect">
            <a:avLst/>
          </a:prstGeom>
          <a:noFill/>
        </p:spPr>
        <p:txBody>
          <a:bodyPr wrap="square" rtlCol="0">
            <a:spAutoFit/>
          </a:bodyPr>
          <a:lstStyle/>
          <a:p>
            <a:r>
              <a:rPr lang="en-GB" dirty="0"/>
              <a:t>Count… 10, 20, 30, 40, 50, 60, 70, 71, 72, 73, 74, </a:t>
            </a:r>
            <a:r>
              <a:rPr lang="en-GB" dirty="0">
                <a:solidFill>
                  <a:srgbClr val="FF0000"/>
                </a:solidFill>
              </a:rPr>
              <a:t>75</a:t>
            </a:r>
          </a:p>
        </p:txBody>
      </p:sp>
      <p:sp>
        <p:nvSpPr>
          <p:cNvPr id="24" name="Oval 23">
            <a:extLst>
              <a:ext uri="{FF2B5EF4-FFF2-40B4-BE49-F238E27FC236}">
                <a16:creationId xmlns:a16="http://schemas.microsoft.com/office/drawing/2014/main" id="{A0129A1C-0694-F74F-A085-5C7FA6B4794F}"/>
              </a:ext>
            </a:extLst>
          </p:cNvPr>
          <p:cNvSpPr/>
          <p:nvPr/>
        </p:nvSpPr>
        <p:spPr>
          <a:xfrm>
            <a:off x="10431853" y="5640005"/>
            <a:ext cx="396770" cy="6897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xplosion 1 2"/>
          <p:cNvSpPr/>
          <p:nvPr/>
        </p:nvSpPr>
        <p:spPr>
          <a:xfrm>
            <a:off x="9399664" y="1794002"/>
            <a:ext cx="3043647" cy="222272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0079637" y="2410982"/>
            <a:ext cx="1683700" cy="923330"/>
          </a:xfrm>
          <a:prstGeom prst="rect">
            <a:avLst/>
          </a:prstGeom>
          <a:noFill/>
        </p:spPr>
        <p:txBody>
          <a:bodyPr wrap="square" rtlCol="0">
            <a:spAutoFit/>
          </a:bodyPr>
          <a:lstStyle/>
          <a:p>
            <a:pPr algn="ctr"/>
            <a:r>
              <a:rPr lang="en-GB" dirty="0" smtClean="0">
                <a:solidFill>
                  <a:schemeClr val="bg1"/>
                </a:solidFill>
              </a:rPr>
              <a:t>Write the answer on the line.</a:t>
            </a:r>
            <a:endParaRPr lang="en-GB" dirty="0">
              <a:solidFill>
                <a:schemeClr val="bg1"/>
              </a:solidFill>
            </a:endParaRPr>
          </a:p>
        </p:txBody>
      </p:sp>
      <p:pic>
        <p:nvPicPr>
          <p:cNvPr id="26"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2"/>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40087072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C20428-9470-8149-8434-0E544886CA36}"/>
              </a:ext>
            </a:extLst>
          </p:cNvPr>
          <p:cNvSpPr>
            <a:spLocks noGrp="1"/>
          </p:cNvSpPr>
          <p:nvPr>
            <p:ph type="title"/>
          </p:nvPr>
        </p:nvSpPr>
        <p:spPr>
          <a:xfrm>
            <a:off x="838200" y="103865"/>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Subtracting masses</a:t>
            </a:r>
            <a:endParaRPr lang="en-US" sz="5400" dirty="0">
              <a:latin typeface="+mn-lt"/>
            </a:endParaRPr>
          </a:p>
        </p:txBody>
      </p:sp>
      <p:sp>
        <p:nvSpPr>
          <p:cNvPr id="23" name="TextBox 22">
            <a:extLst>
              <a:ext uri="{FF2B5EF4-FFF2-40B4-BE49-F238E27FC236}">
                <a16:creationId xmlns:a16="http://schemas.microsoft.com/office/drawing/2014/main" id="{A61BE7D8-319E-B540-A96B-72B5FF780ED2}"/>
              </a:ext>
            </a:extLst>
          </p:cNvPr>
          <p:cNvSpPr txBox="1"/>
          <p:nvPr/>
        </p:nvSpPr>
        <p:spPr>
          <a:xfrm>
            <a:off x="497541" y="1282463"/>
            <a:ext cx="11443447" cy="830997"/>
          </a:xfrm>
          <a:prstGeom prst="rect">
            <a:avLst/>
          </a:prstGeom>
          <a:noFill/>
        </p:spPr>
        <p:txBody>
          <a:bodyPr wrap="square" rtlCol="0">
            <a:spAutoFit/>
          </a:bodyPr>
          <a:lstStyle/>
          <a:p>
            <a:pPr algn="ctr"/>
            <a:r>
              <a:rPr lang="en-US" sz="2400" dirty="0"/>
              <a:t>When we are subtracting masses from each other, we subtract the smallest mass from the largest mass, lets take a look:</a:t>
            </a:r>
          </a:p>
        </p:txBody>
      </p:sp>
      <p:pic>
        <p:nvPicPr>
          <p:cNvPr id="16" name="Picture 15" descr="Text, whiteboard&#10;&#10;Description automatically generated with medium confidence">
            <a:extLst>
              <a:ext uri="{FF2B5EF4-FFF2-40B4-BE49-F238E27FC236}">
                <a16:creationId xmlns:a16="http://schemas.microsoft.com/office/drawing/2014/main" id="{B2189711-9359-3D46-9C3B-44EB0B177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41" y="2223041"/>
            <a:ext cx="2622004" cy="2610597"/>
          </a:xfrm>
          <a:prstGeom prst="rect">
            <a:avLst/>
          </a:prstGeom>
        </p:spPr>
      </p:pic>
      <p:sp>
        <p:nvSpPr>
          <p:cNvPr id="24" name="TextBox 23">
            <a:extLst>
              <a:ext uri="{FF2B5EF4-FFF2-40B4-BE49-F238E27FC236}">
                <a16:creationId xmlns:a16="http://schemas.microsoft.com/office/drawing/2014/main" id="{C8D8B394-5F74-1D4F-ABBC-5E5C0C71E5D0}"/>
              </a:ext>
            </a:extLst>
          </p:cNvPr>
          <p:cNvSpPr txBox="1"/>
          <p:nvPr/>
        </p:nvSpPr>
        <p:spPr>
          <a:xfrm>
            <a:off x="3200401" y="2388995"/>
            <a:ext cx="3119718" cy="830997"/>
          </a:xfrm>
          <a:prstGeom prst="rect">
            <a:avLst/>
          </a:prstGeom>
          <a:noFill/>
        </p:spPr>
        <p:txBody>
          <a:bodyPr wrap="square" rtlCol="0">
            <a:spAutoFit/>
          </a:bodyPr>
          <a:lstStyle/>
          <a:p>
            <a:r>
              <a:rPr lang="en-US" sz="2400" dirty="0"/>
              <a:t>This mug has a mass of 40 grams (g). </a:t>
            </a:r>
          </a:p>
        </p:txBody>
      </p:sp>
      <p:sp>
        <p:nvSpPr>
          <p:cNvPr id="26" name="TextBox 25">
            <a:extLst>
              <a:ext uri="{FF2B5EF4-FFF2-40B4-BE49-F238E27FC236}">
                <a16:creationId xmlns:a16="http://schemas.microsoft.com/office/drawing/2014/main" id="{DB5B268E-A876-B24A-A45A-97D7DF93E90F}"/>
              </a:ext>
            </a:extLst>
          </p:cNvPr>
          <p:cNvSpPr txBox="1"/>
          <p:nvPr/>
        </p:nvSpPr>
        <p:spPr>
          <a:xfrm>
            <a:off x="9332258" y="2375932"/>
            <a:ext cx="2859742" cy="1200329"/>
          </a:xfrm>
          <a:prstGeom prst="rect">
            <a:avLst/>
          </a:prstGeom>
          <a:noFill/>
        </p:spPr>
        <p:txBody>
          <a:bodyPr wrap="square" rtlCol="0">
            <a:spAutoFit/>
          </a:bodyPr>
          <a:lstStyle/>
          <a:p>
            <a:r>
              <a:rPr lang="en-US" sz="2400" dirty="0"/>
              <a:t>These beanbags  have a mass of 30 grams (g). </a:t>
            </a:r>
          </a:p>
        </p:txBody>
      </p:sp>
      <p:sp>
        <p:nvSpPr>
          <p:cNvPr id="27" name="TextBox 26">
            <a:extLst>
              <a:ext uri="{FF2B5EF4-FFF2-40B4-BE49-F238E27FC236}">
                <a16:creationId xmlns:a16="http://schemas.microsoft.com/office/drawing/2014/main" id="{02B3DC0F-1508-FC47-95D4-B7B862F4AD54}"/>
              </a:ext>
            </a:extLst>
          </p:cNvPr>
          <p:cNvSpPr txBox="1"/>
          <p:nvPr/>
        </p:nvSpPr>
        <p:spPr>
          <a:xfrm>
            <a:off x="497541" y="5015466"/>
            <a:ext cx="11187953" cy="1200329"/>
          </a:xfrm>
          <a:prstGeom prst="rect">
            <a:avLst/>
          </a:prstGeom>
          <a:noFill/>
        </p:spPr>
        <p:txBody>
          <a:bodyPr wrap="square" rtlCol="0">
            <a:spAutoFit/>
          </a:bodyPr>
          <a:lstStyle/>
          <a:p>
            <a:pPr algn="ctr"/>
            <a:r>
              <a:rPr lang="en-US" sz="2400" dirty="0"/>
              <a:t>We can see that the mug has a mass of </a:t>
            </a:r>
            <a:r>
              <a:rPr lang="en-US" sz="2400" dirty="0">
                <a:solidFill>
                  <a:srgbClr val="FF0000"/>
                </a:solidFill>
              </a:rPr>
              <a:t>40g </a:t>
            </a:r>
            <a:r>
              <a:rPr lang="en-US" sz="2400" dirty="0"/>
              <a:t>and that the beanbags have a mass of </a:t>
            </a:r>
            <a:r>
              <a:rPr lang="en-US" sz="2400" dirty="0">
                <a:solidFill>
                  <a:srgbClr val="FF0000"/>
                </a:solidFill>
              </a:rPr>
              <a:t>30g </a:t>
            </a:r>
            <a:r>
              <a:rPr lang="en-US" sz="2400" dirty="0"/>
              <a:t>so we need to subtract the lowest mass from the highest mass to get our overall total of mass. </a:t>
            </a:r>
          </a:p>
        </p:txBody>
      </p:sp>
      <p:sp>
        <p:nvSpPr>
          <p:cNvPr id="28" name="TextBox 27">
            <a:extLst>
              <a:ext uri="{FF2B5EF4-FFF2-40B4-BE49-F238E27FC236}">
                <a16:creationId xmlns:a16="http://schemas.microsoft.com/office/drawing/2014/main" id="{B5CF0D5B-BD5B-EE45-9A81-2F4CB697A101}"/>
              </a:ext>
            </a:extLst>
          </p:cNvPr>
          <p:cNvSpPr txBox="1"/>
          <p:nvPr/>
        </p:nvSpPr>
        <p:spPr>
          <a:xfrm>
            <a:off x="-783003" y="6162241"/>
            <a:ext cx="5849471" cy="646331"/>
          </a:xfrm>
          <a:prstGeom prst="rect">
            <a:avLst/>
          </a:prstGeom>
          <a:noFill/>
        </p:spPr>
        <p:txBody>
          <a:bodyPr wrap="square" rtlCol="0">
            <a:spAutoFit/>
          </a:bodyPr>
          <a:lstStyle/>
          <a:p>
            <a:pPr algn="ctr"/>
            <a:r>
              <a:rPr lang="en-US" sz="3600" dirty="0"/>
              <a:t>40g - 30g = </a:t>
            </a:r>
            <a:r>
              <a:rPr lang="en-US" sz="3600" dirty="0">
                <a:solidFill>
                  <a:srgbClr val="FF0000"/>
                </a:solidFill>
              </a:rPr>
              <a:t>10g</a:t>
            </a:r>
            <a:endParaRPr lang="en-US" sz="3600" dirty="0"/>
          </a:p>
        </p:txBody>
      </p:sp>
      <p:cxnSp>
        <p:nvCxnSpPr>
          <p:cNvPr id="10" name="Straight Arrow Connector 9">
            <a:extLst>
              <a:ext uri="{FF2B5EF4-FFF2-40B4-BE49-F238E27FC236}">
                <a16:creationId xmlns:a16="http://schemas.microsoft.com/office/drawing/2014/main" id="{A477ED59-3232-FA4C-AFA3-E86E198342DE}"/>
              </a:ext>
            </a:extLst>
          </p:cNvPr>
          <p:cNvCxnSpPr>
            <a:cxnSpLocks/>
          </p:cNvCxnSpPr>
          <p:nvPr/>
        </p:nvCxnSpPr>
        <p:spPr>
          <a:xfrm flipH="1">
            <a:off x="2479828" y="3219992"/>
            <a:ext cx="857694" cy="65362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picture containing shape&#10;&#10;Description automatically generated">
            <a:extLst>
              <a:ext uri="{FF2B5EF4-FFF2-40B4-BE49-F238E27FC236}">
                <a16:creationId xmlns:a16="http://schemas.microsoft.com/office/drawing/2014/main" id="{779DB5A8-F7E1-234C-996C-6ADA176A6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19" y="2237738"/>
            <a:ext cx="2451288" cy="2610596"/>
          </a:xfrm>
          <a:prstGeom prst="rect">
            <a:avLst/>
          </a:prstGeom>
        </p:spPr>
      </p:pic>
      <p:cxnSp>
        <p:nvCxnSpPr>
          <p:cNvPr id="12" name="Straight Arrow Connector 11">
            <a:extLst>
              <a:ext uri="{FF2B5EF4-FFF2-40B4-BE49-F238E27FC236}">
                <a16:creationId xmlns:a16="http://schemas.microsoft.com/office/drawing/2014/main" id="{A477ED59-3232-FA4C-AFA3-E86E198342DE}"/>
              </a:ext>
            </a:extLst>
          </p:cNvPr>
          <p:cNvCxnSpPr>
            <a:cxnSpLocks/>
          </p:cNvCxnSpPr>
          <p:nvPr/>
        </p:nvCxnSpPr>
        <p:spPr>
          <a:xfrm flipH="1">
            <a:off x="7690726" y="3013332"/>
            <a:ext cx="1611990" cy="100388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1F80B9-DD29-724C-9262-891731087F84}"/>
              </a:ext>
            </a:extLst>
          </p:cNvPr>
          <p:cNvSpPr txBox="1"/>
          <p:nvPr/>
        </p:nvSpPr>
        <p:spPr>
          <a:xfrm>
            <a:off x="4353371" y="6361436"/>
            <a:ext cx="7619973" cy="338554"/>
          </a:xfrm>
          <a:prstGeom prst="rect">
            <a:avLst/>
          </a:prstGeom>
          <a:noFill/>
        </p:spPr>
        <p:txBody>
          <a:bodyPr wrap="square" rtlCol="0">
            <a:spAutoFit/>
          </a:bodyPr>
          <a:lstStyle/>
          <a:p>
            <a:pPr algn="ctr"/>
            <a:r>
              <a:rPr lang="en-GB" sz="1600" dirty="0" smtClean="0">
                <a:solidFill>
                  <a:schemeClr val="accent1"/>
                </a:solidFill>
              </a:rPr>
              <a:t>(Look at the next slide to remind yourself how we can subtract using these two numbers).</a:t>
            </a:r>
            <a:endParaRPr lang="en-GB" sz="1600" dirty="0">
              <a:solidFill>
                <a:schemeClr val="accent1"/>
              </a:solidFill>
            </a:endParaRPr>
          </a:p>
        </p:txBody>
      </p:sp>
      <p:pic>
        <p:nvPicPr>
          <p:cNvPr id="14"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13303100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6E26-3643-734D-B409-DF23554D8419}"/>
              </a:ext>
            </a:extLst>
          </p:cNvPr>
          <p:cNvSpPr>
            <a:spLocks noGrp="1"/>
          </p:cNvSpPr>
          <p:nvPr>
            <p:ph type="title"/>
          </p:nvPr>
        </p:nvSpPr>
        <p:spPr>
          <a:xfrm>
            <a:off x="838200" y="139500"/>
            <a:ext cx="10515600" cy="1325563"/>
          </a:xfrm>
        </p:spPr>
        <p:txBody>
          <a:bodyPr>
            <a:normAutofit/>
          </a:bodyPr>
          <a:lstStyle/>
          <a:p>
            <a:pPr algn="ctr"/>
            <a:r>
              <a:rPr lang="en-GB" sz="7200" dirty="0">
                <a:effectLst>
                  <a:outerShdw blurRad="38100" dist="38100" dir="2700000" algn="tl">
                    <a:srgbClr val="000000">
                      <a:alpha val="43137"/>
                    </a:srgbClr>
                  </a:outerShdw>
                </a:effectLst>
                <a:latin typeface="+mn-lt"/>
              </a:rPr>
              <a:t>Recap</a:t>
            </a:r>
            <a:endParaRPr lang="en-US" sz="7200" dirty="0">
              <a:latin typeface="+mn-lt"/>
            </a:endParaRPr>
          </a:p>
        </p:txBody>
      </p:sp>
      <p:sp>
        <p:nvSpPr>
          <p:cNvPr id="4" name="TextBox 3">
            <a:extLst>
              <a:ext uri="{FF2B5EF4-FFF2-40B4-BE49-F238E27FC236}">
                <a16:creationId xmlns:a16="http://schemas.microsoft.com/office/drawing/2014/main" id="{C4685006-DDE1-4843-8622-777DCF754E76}"/>
              </a:ext>
            </a:extLst>
          </p:cNvPr>
          <p:cNvSpPr txBox="1"/>
          <p:nvPr/>
        </p:nvSpPr>
        <p:spPr>
          <a:xfrm>
            <a:off x="6096000" y="1233200"/>
            <a:ext cx="5906984" cy="523220"/>
          </a:xfrm>
          <a:prstGeom prst="rect">
            <a:avLst/>
          </a:prstGeom>
          <a:noFill/>
        </p:spPr>
        <p:txBody>
          <a:bodyPr wrap="square" rtlCol="0">
            <a:spAutoFit/>
          </a:bodyPr>
          <a:lstStyle/>
          <a:p>
            <a:r>
              <a:rPr lang="en-GB" sz="2800" dirty="0"/>
              <a:t>How we subtract our Tens and Ones …</a:t>
            </a:r>
          </a:p>
        </p:txBody>
      </p:sp>
      <p:sp>
        <p:nvSpPr>
          <p:cNvPr id="5" name="TextBox 4">
            <a:extLst>
              <a:ext uri="{FF2B5EF4-FFF2-40B4-BE49-F238E27FC236}">
                <a16:creationId xmlns:a16="http://schemas.microsoft.com/office/drawing/2014/main" id="{DBA592DB-4E00-4649-A277-7174129F1782}"/>
              </a:ext>
            </a:extLst>
          </p:cNvPr>
          <p:cNvSpPr txBox="1"/>
          <p:nvPr/>
        </p:nvSpPr>
        <p:spPr>
          <a:xfrm>
            <a:off x="2998877" y="1801740"/>
            <a:ext cx="6928894" cy="584775"/>
          </a:xfrm>
          <a:prstGeom prst="rect">
            <a:avLst/>
          </a:prstGeom>
          <a:noFill/>
        </p:spPr>
        <p:txBody>
          <a:bodyPr wrap="square" rtlCol="0">
            <a:spAutoFit/>
          </a:bodyPr>
          <a:lstStyle/>
          <a:p>
            <a:r>
              <a:rPr lang="en-GB" sz="3200" dirty="0">
                <a:solidFill>
                  <a:schemeClr val="bg1"/>
                </a:solidFill>
              </a:rPr>
              <a:t>T     O             T    O                     T   </a:t>
            </a:r>
            <a:r>
              <a:rPr lang="en-GB" sz="3200" dirty="0" smtClean="0">
                <a:solidFill>
                  <a:schemeClr val="bg1"/>
                </a:solidFill>
              </a:rPr>
              <a:t>    O                </a:t>
            </a:r>
            <a:endParaRPr lang="en-GB" sz="3200" dirty="0">
              <a:solidFill>
                <a:schemeClr val="bg1"/>
              </a:solidFill>
            </a:endParaRPr>
          </a:p>
        </p:txBody>
      </p:sp>
      <p:sp>
        <p:nvSpPr>
          <p:cNvPr id="6" name="TextBox 5">
            <a:extLst>
              <a:ext uri="{FF2B5EF4-FFF2-40B4-BE49-F238E27FC236}">
                <a16:creationId xmlns:a16="http://schemas.microsoft.com/office/drawing/2014/main" id="{F292F72C-4B6A-E448-9F14-6F4CD1123F25}"/>
              </a:ext>
            </a:extLst>
          </p:cNvPr>
          <p:cNvSpPr txBox="1"/>
          <p:nvPr/>
        </p:nvSpPr>
        <p:spPr>
          <a:xfrm>
            <a:off x="2802468" y="2026663"/>
            <a:ext cx="4981904" cy="1569660"/>
          </a:xfrm>
          <a:prstGeom prst="rect">
            <a:avLst/>
          </a:prstGeom>
          <a:noFill/>
        </p:spPr>
        <p:txBody>
          <a:bodyPr wrap="square" rtlCol="0">
            <a:spAutoFit/>
          </a:bodyPr>
          <a:lstStyle/>
          <a:p>
            <a:r>
              <a:rPr lang="en-GB" sz="9600" dirty="0"/>
              <a:t>40 - 30 = </a:t>
            </a:r>
          </a:p>
        </p:txBody>
      </p:sp>
      <p:sp>
        <p:nvSpPr>
          <p:cNvPr id="9" name="Oval 8">
            <a:extLst>
              <a:ext uri="{FF2B5EF4-FFF2-40B4-BE49-F238E27FC236}">
                <a16:creationId xmlns:a16="http://schemas.microsoft.com/office/drawing/2014/main" id="{AA174200-227A-BB40-9ADC-53E9F01D7CA8}"/>
              </a:ext>
            </a:extLst>
          </p:cNvPr>
          <p:cNvSpPr/>
          <p:nvPr/>
        </p:nvSpPr>
        <p:spPr>
          <a:xfrm>
            <a:off x="2860760" y="4095133"/>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0" name="Oval 9">
            <a:extLst>
              <a:ext uri="{FF2B5EF4-FFF2-40B4-BE49-F238E27FC236}">
                <a16:creationId xmlns:a16="http://schemas.microsoft.com/office/drawing/2014/main" id="{428AF5FD-E4E0-AA43-80FB-30A49832165D}"/>
              </a:ext>
            </a:extLst>
          </p:cNvPr>
          <p:cNvSpPr/>
          <p:nvPr/>
        </p:nvSpPr>
        <p:spPr>
          <a:xfrm>
            <a:off x="2860760" y="3392258"/>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6" name="Oval 15">
            <a:extLst>
              <a:ext uri="{FF2B5EF4-FFF2-40B4-BE49-F238E27FC236}">
                <a16:creationId xmlns:a16="http://schemas.microsoft.com/office/drawing/2014/main" id="{568C8296-5074-474C-8E5F-0F02B657C818}"/>
              </a:ext>
            </a:extLst>
          </p:cNvPr>
          <p:cNvSpPr/>
          <p:nvPr/>
        </p:nvSpPr>
        <p:spPr>
          <a:xfrm>
            <a:off x="2860760" y="4798008"/>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17" name="Oval 16">
            <a:extLst>
              <a:ext uri="{FF2B5EF4-FFF2-40B4-BE49-F238E27FC236}">
                <a16:creationId xmlns:a16="http://schemas.microsoft.com/office/drawing/2014/main" id="{6D743D0D-AB25-304D-94E4-0CE35A90564F}"/>
              </a:ext>
            </a:extLst>
          </p:cNvPr>
          <p:cNvSpPr/>
          <p:nvPr/>
        </p:nvSpPr>
        <p:spPr>
          <a:xfrm>
            <a:off x="2860760" y="5500883"/>
            <a:ext cx="685801" cy="6897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cxnSp>
        <p:nvCxnSpPr>
          <p:cNvPr id="21" name="Connector: Curved 11">
            <a:extLst>
              <a:ext uri="{FF2B5EF4-FFF2-40B4-BE49-F238E27FC236}">
                <a16:creationId xmlns:a16="http://schemas.microsoft.com/office/drawing/2014/main" id="{090AD44D-096A-3C44-9483-0ED81F881473}"/>
              </a:ext>
            </a:extLst>
          </p:cNvPr>
          <p:cNvCxnSpPr>
            <a:cxnSpLocks/>
          </p:cNvCxnSpPr>
          <p:nvPr/>
        </p:nvCxnSpPr>
        <p:spPr>
          <a:xfrm rot="5400000" flipH="1" flipV="1">
            <a:off x="7089916" y="3422261"/>
            <a:ext cx="1342678" cy="124544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0129A1C-0694-F74F-A085-5C7FA6B4794F}"/>
              </a:ext>
            </a:extLst>
          </p:cNvPr>
          <p:cNvSpPr/>
          <p:nvPr/>
        </p:nvSpPr>
        <p:spPr>
          <a:xfrm>
            <a:off x="4677745" y="5253477"/>
            <a:ext cx="396770" cy="6897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109656-81A3-E048-9164-D70FA5E6640D}"/>
              </a:ext>
            </a:extLst>
          </p:cNvPr>
          <p:cNvSpPr txBox="1"/>
          <p:nvPr/>
        </p:nvSpPr>
        <p:spPr>
          <a:xfrm>
            <a:off x="7878204" y="2349616"/>
            <a:ext cx="2245976" cy="830997"/>
          </a:xfrm>
          <a:prstGeom prst="rect">
            <a:avLst/>
          </a:prstGeom>
          <a:noFill/>
        </p:spPr>
        <p:txBody>
          <a:bodyPr wrap="square" rtlCol="0">
            <a:spAutoFit/>
          </a:bodyPr>
          <a:lstStyle/>
          <a:p>
            <a:r>
              <a:rPr lang="en-GB" sz="4800" dirty="0" smtClean="0">
                <a:solidFill>
                  <a:schemeClr val="accent1">
                    <a:lumMod val="75000"/>
                  </a:schemeClr>
                </a:solidFill>
              </a:rPr>
              <a:t>____</a:t>
            </a:r>
            <a:endParaRPr lang="en-US" sz="4800" dirty="0"/>
          </a:p>
        </p:txBody>
      </p:sp>
      <p:sp>
        <p:nvSpPr>
          <p:cNvPr id="25" name="TextBox 24">
            <a:extLst>
              <a:ext uri="{FF2B5EF4-FFF2-40B4-BE49-F238E27FC236}">
                <a16:creationId xmlns:a16="http://schemas.microsoft.com/office/drawing/2014/main" id="{976002F4-8CDA-AA40-B9C9-1C24C8F2CF5B}"/>
              </a:ext>
            </a:extLst>
          </p:cNvPr>
          <p:cNvSpPr txBox="1"/>
          <p:nvPr/>
        </p:nvSpPr>
        <p:spPr>
          <a:xfrm>
            <a:off x="311768" y="1144213"/>
            <a:ext cx="3152614" cy="646331"/>
          </a:xfrm>
          <a:prstGeom prst="rect">
            <a:avLst/>
          </a:prstGeom>
          <a:noFill/>
        </p:spPr>
        <p:txBody>
          <a:bodyPr wrap="square" rtlCol="0">
            <a:spAutoFit/>
          </a:bodyPr>
          <a:lstStyle/>
          <a:p>
            <a:r>
              <a:rPr lang="en-GB" dirty="0"/>
              <a:t>1. Make your biggest number (40 </a:t>
            </a:r>
            <a:r>
              <a:rPr lang="en-GB" dirty="0" smtClean="0"/>
              <a:t>= 4 </a:t>
            </a:r>
            <a:r>
              <a:rPr lang="en-GB" dirty="0"/>
              <a:t>tens).</a:t>
            </a:r>
          </a:p>
        </p:txBody>
      </p:sp>
      <p:sp>
        <p:nvSpPr>
          <p:cNvPr id="26" name="TextBox 25">
            <a:extLst>
              <a:ext uri="{FF2B5EF4-FFF2-40B4-BE49-F238E27FC236}">
                <a16:creationId xmlns:a16="http://schemas.microsoft.com/office/drawing/2014/main" id="{0827E98D-02C8-9841-B55A-3688A25036D1}"/>
              </a:ext>
            </a:extLst>
          </p:cNvPr>
          <p:cNvSpPr txBox="1"/>
          <p:nvPr/>
        </p:nvSpPr>
        <p:spPr>
          <a:xfrm>
            <a:off x="101515" y="2073869"/>
            <a:ext cx="2799158" cy="923330"/>
          </a:xfrm>
          <a:prstGeom prst="rect">
            <a:avLst/>
          </a:prstGeom>
          <a:noFill/>
        </p:spPr>
        <p:txBody>
          <a:bodyPr wrap="square" rtlCol="0">
            <a:spAutoFit/>
          </a:bodyPr>
          <a:lstStyle/>
          <a:p>
            <a:r>
              <a:rPr lang="en-GB" dirty="0"/>
              <a:t>2. Then cross out the number of tens you are taking away (30 </a:t>
            </a:r>
            <a:r>
              <a:rPr lang="en-GB" dirty="0" smtClean="0"/>
              <a:t>= </a:t>
            </a:r>
            <a:r>
              <a:rPr lang="en-GB" dirty="0"/>
              <a:t>3 tens).</a:t>
            </a:r>
          </a:p>
        </p:txBody>
      </p:sp>
      <p:sp>
        <p:nvSpPr>
          <p:cNvPr id="27" name="Arrow: Right 21">
            <a:extLst>
              <a:ext uri="{FF2B5EF4-FFF2-40B4-BE49-F238E27FC236}">
                <a16:creationId xmlns:a16="http://schemas.microsoft.com/office/drawing/2014/main" id="{35D5B8B8-CF04-3C4C-9222-DF5DCCE5CA99}"/>
              </a:ext>
            </a:extLst>
          </p:cNvPr>
          <p:cNvSpPr/>
          <p:nvPr/>
        </p:nvSpPr>
        <p:spPr>
          <a:xfrm rot="2669426">
            <a:off x="1638122" y="3243130"/>
            <a:ext cx="999940" cy="312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FF547EE6-7102-3043-AF68-4E7442244E0A}"/>
              </a:ext>
            </a:extLst>
          </p:cNvPr>
          <p:cNvCxnSpPr/>
          <p:nvPr/>
        </p:nvCxnSpPr>
        <p:spPr>
          <a:xfrm>
            <a:off x="2860760" y="3373646"/>
            <a:ext cx="743935" cy="764903"/>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4C44EAB-E4DB-5D40-AF30-DA31018A05C0}"/>
              </a:ext>
            </a:extLst>
          </p:cNvPr>
          <p:cNvCxnSpPr/>
          <p:nvPr/>
        </p:nvCxnSpPr>
        <p:spPr>
          <a:xfrm>
            <a:off x="2860759" y="4095133"/>
            <a:ext cx="743935" cy="764903"/>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01A4F37-285F-F34E-AF10-FDE389623FE5}"/>
              </a:ext>
            </a:extLst>
          </p:cNvPr>
          <p:cNvCxnSpPr/>
          <p:nvPr/>
        </p:nvCxnSpPr>
        <p:spPr>
          <a:xfrm>
            <a:off x="2820931" y="4716324"/>
            <a:ext cx="743935" cy="764903"/>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3CA14838-01CE-E946-BD2F-B72C27AA90FC}"/>
              </a:ext>
            </a:extLst>
          </p:cNvPr>
          <p:cNvSpPr txBox="1"/>
          <p:nvPr/>
        </p:nvSpPr>
        <p:spPr>
          <a:xfrm>
            <a:off x="4673821" y="4860036"/>
            <a:ext cx="4519448" cy="923330"/>
          </a:xfrm>
          <a:prstGeom prst="rect">
            <a:avLst/>
          </a:prstGeom>
          <a:noFill/>
        </p:spPr>
        <p:txBody>
          <a:bodyPr wrap="square" rtlCol="0">
            <a:spAutoFit/>
          </a:bodyPr>
          <a:lstStyle/>
          <a:p>
            <a:r>
              <a:rPr lang="en-GB" dirty="0"/>
              <a:t>3. Count up how many you have got left…</a:t>
            </a:r>
          </a:p>
          <a:p>
            <a:r>
              <a:rPr lang="en-GB" dirty="0"/>
              <a:t> </a:t>
            </a:r>
          </a:p>
          <a:p>
            <a:r>
              <a:rPr lang="en-GB" dirty="0">
                <a:solidFill>
                  <a:srgbClr val="FF0000"/>
                </a:solidFill>
              </a:rPr>
              <a:t>10</a:t>
            </a:r>
          </a:p>
        </p:txBody>
      </p:sp>
      <p:sp>
        <p:nvSpPr>
          <p:cNvPr id="33" name="Arrow: Left 2">
            <a:extLst>
              <a:ext uri="{FF2B5EF4-FFF2-40B4-BE49-F238E27FC236}">
                <a16:creationId xmlns:a16="http://schemas.microsoft.com/office/drawing/2014/main" id="{08800BE3-33CD-F345-A5C7-9825B76730DB}"/>
              </a:ext>
            </a:extLst>
          </p:cNvPr>
          <p:cNvSpPr/>
          <p:nvPr/>
        </p:nvSpPr>
        <p:spPr>
          <a:xfrm rot="19464274">
            <a:off x="3679112" y="5321387"/>
            <a:ext cx="1005988" cy="3196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9399664" y="1794002"/>
            <a:ext cx="3043647" cy="222272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0079637" y="2410982"/>
            <a:ext cx="1683700" cy="923330"/>
          </a:xfrm>
          <a:prstGeom prst="rect">
            <a:avLst/>
          </a:prstGeom>
          <a:noFill/>
        </p:spPr>
        <p:txBody>
          <a:bodyPr wrap="square" rtlCol="0">
            <a:spAutoFit/>
          </a:bodyPr>
          <a:lstStyle/>
          <a:p>
            <a:pPr algn="ctr"/>
            <a:r>
              <a:rPr lang="en-GB" dirty="0" smtClean="0">
                <a:solidFill>
                  <a:schemeClr val="bg1"/>
                </a:solidFill>
              </a:rPr>
              <a:t>Write the answer on the line.</a:t>
            </a:r>
            <a:endParaRPr lang="en-GB" dirty="0">
              <a:solidFill>
                <a:schemeClr val="bg1"/>
              </a:solidFill>
            </a:endParaRPr>
          </a:p>
        </p:txBody>
      </p:sp>
      <p:pic>
        <p:nvPicPr>
          <p:cNvPr id="34"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2"/>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12648151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F0A5-B99F-A644-B3A6-A3646EA58FD2}"/>
              </a:ext>
            </a:extLst>
          </p:cNvPr>
          <p:cNvSpPr>
            <a:spLocks noGrp="1"/>
          </p:cNvSpPr>
          <p:nvPr>
            <p:ph type="title"/>
          </p:nvPr>
        </p:nvSpPr>
        <p:spPr>
          <a:xfrm>
            <a:off x="838200" y="169180"/>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Your turn!</a:t>
            </a:r>
            <a:endParaRPr lang="en-US" sz="5400" dirty="0">
              <a:latin typeface="+mn-lt"/>
            </a:endParaRPr>
          </a:p>
        </p:txBody>
      </p:sp>
      <p:pic>
        <p:nvPicPr>
          <p:cNvPr id="5" name="Picture 4" descr="A picture containing accessory, bag&#10;&#10;Description automatically generated">
            <a:extLst>
              <a:ext uri="{FF2B5EF4-FFF2-40B4-BE49-F238E27FC236}">
                <a16:creationId xmlns:a16="http://schemas.microsoft.com/office/drawing/2014/main" id="{7A3CEF85-9CFE-F749-BA9E-83D40A66C145}"/>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747344" y="4166725"/>
            <a:ext cx="1653244" cy="1715277"/>
          </a:xfrm>
          <a:prstGeom prst="rect">
            <a:avLst/>
          </a:prstGeom>
        </p:spPr>
      </p:pic>
      <p:sp>
        <p:nvSpPr>
          <p:cNvPr id="7" name="TextBox 6">
            <a:extLst>
              <a:ext uri="{FF2B5EF4-FFF2-40B4-BE49-F238E27FC236}">
                <a16:creationId xmlns:a16="http://schemas.microsoft.com/office/drawing/2014/main" id="{BE4E5113-3EB3-9F4C-8A32-E53E200A4EEF}"/>
              </a:ext>
            </a:extLst>
          </p:cNvPr>
          <p:cNvSpPr txBox="1"/>
          <p:nvPr/>
        </p:nvSpPr>
        <p:spPr>
          <a:xfrm>
            <a:off x="4534501" y="3397014"/>
            <a:ext cx="1653244" cy="646331"/>
          </a:xfrm>
          <a:prstGeom prst="rect">
            <a:avLst/>
          </a:prstGeom>
          <a:noFill/>
        </p:spPr>
        <p:txBody>
          <a:bodyPr wrap="square" rtlCol="0">
            <a:spAutoFit/>
          </a:bodyPr>
          <a:lstStyle/>
          <a:p>
            <a:pPr algn="ctr"/>
            <a:r>
              <a:rPr lang="en-US" sz="3600" dirty="0"/>
              <a:t>37g</a:t>
            </a:r>
          </a:p>
        </p:txBody>
      </p:sp>
      <p:sp>
        <p:nvSpPr>
          <p:cNvPr id="8" name="Plus 7">
            <a:extLst>
              <a:ext uri="{FF2B5EF4-FFF2-40B4-BE49-F238E27FC236}">
                <a16:creationId xmlns:a16="http://schemas.microsoft.com/office/drawing/2014/main" id="{CA6C2D6F-7F8D-274D-A02F-9B306694BA44}"/>
              </a:ext>
            </a:extLst>
          </p:cNvPr>
          <p:cNvSpPr/>
          <p:nvPr/>
        </p:nvSpPr>
        <p:spPr>
          <a:xfrm>
            <a:off x="2770094" y="1859239"/>
            <a:ext cx="914400" cy="983754"/>
          </a:xfrm>
          <a:prstGeom prst="mathPlus">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7F21E16-EE42-CA4C-9DAF-07493B5EBD01}"/>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99551" y="4166724"/>
            <a:ext cx="2329089" cy="1715277"/>
          </a:xfrm>
          <a:prstGeom prst="rect">
            <a:avLst/>
          </a:prstGeom>
        </p:spPr>
      </p:pic>
      <p:sp>
        <p:nvSpPr>
          <p:cNvPr id="14" name="TextBox 13">
            <a:extLst>
              <a:ext uri="{FF2B5EF4-FFF2-40B4-BE49-F238E27FC236}">
                <a16:creationId xmlns:a16="http://schemas.microsoft.com/office/drawing/2014/main" id="{3B1632D9-4D8A-D44D-BBA0-3922CE2EC55B}"/>
              </a:ext>
            </a:extLst>
          </p:cNvPr>
          <p:cNvSpPr txBox="1"/>
          <p:nvPr/>
        </p:nvSpPr>
        <p:spPr>
          <a:xfrm>
            <a:off x="738092" y="3325907"/>
            <a:ext cx="1653244" cy="646331"/>
          </a:xfrm>
          <a:prstGeom prst="rect">
            <a:avLst/>
          </a:prstGeom>
          <a:noFill/>
        </p:spPr>
        <p:txBody>
          <a:bodyPr wrap="square" rtlCol="0">
            <a:spAutoFit/>
          </a:bodyPr>
          <a:lstStyle/>
          <a:p>
            <a:pPr algn="ctr"/>
            <a:r>
              <a:rPr lang="en-US" sz="3600" dirty="0"/>
              <a:t>60g</a:t>
            </a:r>
          </a:p>
        </p:txBody>
      </p:sp>
      <p:sp>
        <p:nvSpPr>
          <p:cNvPr id="15" name="Equals 14">
            <a:extLst>
              <a:ext uri="{FF2B5EF4-FFF2-40B4-BE49-F238E27FC236}">
                <a16:creationId xmlns:a16="http://schemas.microsoft.com/office/drawing/2014/main" id="{B484B1E9-AEE0-154E-80F4-FD9CF4336DA4}"/>
              </a:ext>
            </a:extLst>
          </p:cNvPr>
          <p:cNvSpPr/>
          <p:nvPr/>
        </p:nvSpPr>
        <p:spPr>
          <a:xfrm>
            <a:off x="7037753" y="2007156"/>
            <a:ext cx="914400" cy="68791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B3F8A00F-3789-0E48-AE0A-B254BD1E9C7E}"/>
              </a:ext>
            </a:extLst>
          </p:cNvPr>
          <p:cNvSpPr txBox="1"/>
          <p:nvPr/>
        </p:nvSpPr>
        <p:spPr>
          <a:xfrm>
            <a:off x="8464238" y="2138041"/>
            <a:ext cx="3442447" cy="369332"/>
          </a:xfrm>
          <a:prstGeom prst="rect">
            <a:avLst/>
          </a:prstGeom>
          <a:noFill/>
        </p:spPr>
        <p:txBody>
          <a:bodyPr wrap="square" rtlCol="0">
            <a:spAutoFit/>
          </a:bodyPr>
          <a:lstStyle/>
          <a:p>
            <a:r>
              <a:rPr lang="en-US" dirty="0"/>
              <a:t>_____________ g</a:t>
            </a:r>
          </a:p>
        </p:txBody>
      </p:sp>
      <p:pic>
        <p:nvPicPr>
          <p:cNvPr id="18" name="Picture 17" descr="A picture containing arrow&#10;&#10;Description automatically generated">
            <a:extLst>
              <a:ext uri="{FF2B5EF4-FFF2-40B4-BE49-F238E27FC236}">
                <a16:creationId xmlns:a16="http://schemas.microsoft.com/office/drawing/2014/main" id="{CD972EAA-D2A2-8E4A-8D17-AE02D4AD3E0B}"/>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272594" y="1588718"/>
            <a:ext cx="2241457" cy="1737189"/>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80326A51-927F-344B-8D82-27CFF88B36C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4481835" y="1476936"/>
            <a:ext cx="1758576" cy="1920078"/>
          </a:xfrm>
          <a:prstGeom prst="rect">
            <a:avLst/>
          </a:prstGeom>
        </p:spPr>
      </p:pic>
      <p:sp>
        <p:nvSpPr>
          <p:cNvPr id="22" name="Minus 21">
            <a:extLst>
              <a:ext uri="{FF2B5EF4-FFF2-40B4-BE49-F238E27FC236}">
                <a16:creationId xmlns:a16="http://schemas.microsoft.com/office/drawing/2014/main" id="{E3B67D77-2EA1-0448-9E7D-8B479BAE5EC5}"/>
              </a:ext>
            </a:extLst>
          </p:cNvPr>
          <p:cNvSpPr/>
          <p:nvPr/>
        </p:nvSpPr>
        <p:spPr>
          <a:xfrm>
            <a:off x="2984683" y="4652153"/>
            <a:ext cx="1250576" cy="74442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B56E78-1FC6-0D49-BFDF-21CA6D3280A8}"/>
              </a:ext>
            </a:extLst>
          </p:cNvPr>
          <p:cNvSpPr txBox="1"/>
          <p:nvPr/>
        </p:nvSpPr>
        <p:spPr>
          <a:xfrm>
            <a:off x="738091" y="5892960"/>
            <a:ext cx="1653244" cy="646331"/>
          </a:xfrm>
          <a:prstGeom prst="rect">
            <a:avLst/>
          </a:prstGeom>
          <a:noFill/>
        </p:spPr>
        <p:txBody>
          <a:bodyPr wrap="square" rtlCol="0">
            <a:spAutoFit/>
          </a:bodyPr>
          <a:lstStyle/>
          <a:p>
            <a:pPr algn="ctr"/>
            <a:r>
              <a:rPr lang="en-US" sz="3600" dirty="0"/>
              <a:t>45g</a:t>
            </a:r>
          </a:p>
        </p:txBody>
      </p:sp>
      <p:sp>
        <p:nvSpPr>
          <p:cNvPr id="24" name="TextBox 23">
            <a:extLst>
              <a:ext uri="{FF2B5EF4-FFF2-40B4-BE49-F238E27FC236}">
                <a16:creationId xmlns:a16="http://schemas.microsoft.com/office/drawing/2014/main" id="{8FD71693-A3F2-4B4E-8656-5F11BF9CD5F5}"/>
              </a:ext>
            </a:extLst>
          </p:cNvPr>
          <p:cNvSpPr txBox="1"/>
          <p:nvPr/>
        </p:nvSpPr>
        <p:spPr>
          <a:xfrm>
            <a:off x="4868956" y="5945616"/>
            <a:ext cx="1653244" cy="646331"/>
          </a:xfrm>
          <a:prstGeom prst="rect">
            <a:avLst/>
          </a:prstGeom>
          <a:noFill/>
        </p:spPr>
        <p:txBody>
          <a:bodyPr wrap="square" rtlCol="0">
            <a:spAutoFit/>
          </a:bodyPr>
          <a:lstStyle/>
          <a:p>
            <a:pPr algn="ctr"/>
            <a:r>
              <a:rPr lang="en-US" sz="3600" dirty="0"/>
              <a:t>11g</a:t>
            </a:r>
          </a:p>
        </p:txBody>
      </p:sp>
      <p:sp>
        <p:nvSpPr>
          <p:cNvPr id="25" name="Equals 24">
            <a:extLst>
              <a:ext uri="{FF2B5EF4-FFF2-40B4-BE49-F238E27FC236}">
                <a16:creationId xmlns:a16="http://schemas.microsoft.com/office/drawing/2014/main" id="{BEE49CFC-27EA-F042-B835-49EB40A364A7}"/>
              </a:ext>
            </a:extLst>
          </p:cNvPr>
          <p:cNvSpPr/>
          <p:nvPr/>
        </p:nvSpPr>
        <p:spPr>
          <a:xfrm>
            <a:off x="7037753" y="4771850"/>
            <a:ext cx="914400" cy="68791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F5BEF84D-6679-DA4C-8A31-BF710FA7E980}"/>
              </a:ext>
            </a:extLst>
          </p:cNvPr>
          <p:cNvSpPr txBox="1"/>
          <p:nvPr/>
        </p:nvSpPr>
        <p:spPr>
          <a:xfrm>
            <a:off x="8464238" y="4839698"/>
            <a:ext cx="3442447" cy="369332"/>
          </a:xfrm>
          <a:prstGeom prst="rect">
            <a:avLst/>
          </a:prstGeom>
          <a:noFill/>
        </p:spPr>
        <p:txBody>
          <a:bodyPr wrap="square" rtlCol="0">
            <a:spAutoFit/>
          </a:bodyPr>
          <a:lstStyle/>
          <a:p>
            <a:r>
              <a:rPr lang="en-US" dirty="0"/>
              <a:t>_____________ g</a:t>
            </a:r>
          </a:p>
        </p:txBody>
      </p:sp>
      <p:sp>
        <p:nvSpPr>
          <p:cNvPr id="6" name="Cloud Callout 5"/>
          <p:cNvSpPr/>
          <p:nvPr/>
        </p:nvSpPr>
        <p:spPr>
          <a:xfrm>
            <a:off x="9757954" y="4961185"/>
            <a:ext cx="2906486" cy="1968861"/>
          </a:xfrm>
          <a:prstGeom prst="cloud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010612" y="5635250"/>
            <a:ext cx="2181388" cy="646331"/>
          </a:xfrm>
          <a:prstGeom prst="rect">
            <a:avLst/>
          </a:prstGeom>
          <a:noFill/>
        </p:spPr>
        <p:txBody>
          <a:bodyPr wrap="square" rtlCol="0">
            <a:spAutoFit/>
          </a:bodyPr>
          <a:lstStyle/>
          <a:p>
            <a:pPr algn="ctr"/>
            <a:r>
              <a:rPr lang="en-GB" dirty="0" smtClean="0">
                <a:solidFill>
                  <a:schemeClr val="bg1"/>
                </a:solidFill>
              </a:rPr>
              <a:t>Draw your tens and ones to help you!</a:t>
            </a:r>
            <a:endParaRPr lang="en-GB" dirty="0">
              <a:solidFill>
                <a:schemeClr val="bg1"/>
              </a:solidFill>
            </a:endParaRPr>
          </a:p>
        </p:txBody>
      </p:sp>
      <p:pic>
        <p:nvPicPr>
          <p:cNvPr id="20"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10"/>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7205070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799D-B8D3-6C44-B6D0-BEB27811D982}"/>
              </a:ext>
            </a:extLst>
          </p:cNvPr>
          <p:cNvSpPr>
            <a:spLocks noGrp="1"/>
          </p:cNvSpPr>
          <p:nvPr>
            <p:ph type="title"/>
          </p:nvPr>
        </p:nvSpPr>
        <p:spPr>
          <a:xfrm>
            <a:off x="-468625" y="277338"/>
            <a:ext cx="4243791"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Our Turn</a:t>
            </a:r>
            <a:endParaRPr lang="en-US" sz="5400" dirty="0">
              <a:latin typeface="+mn-lt"/>
            </a:endParaRPr>
          </a:p>
        </p:txBody>
      </p:sp>
      <p:sp>
        <p:nvSpPr>
          <p:cNvPr id="8" name="TextBox 7">
            <a:extLst>
              <a:ext uri="{FF2B5EF4-FFF2-40B4-BE49-F238E27FC236}">
                <a16:creationId xmlns:a16="http://schemas.microsoft.com/office/drawing/2014/main" id="{F5E6A8C1-BBE8-1E49-8AA3-EADD72B14E1C}"/>
              </a:ext>
            </a:extLst>
          </p:cNvPr>
          <p:cNvSpPr txBox="1"/>
          <p:nvPr/>
        </p:nvSpPr>
        <p:spPr>
          <a:xfrm>
            <a:off x="738063" y="2181090"/>
            <a:ext cx="2342147" cy="830997"/>
          </a:xfrm>
          <a:prstGeom prst="rect">
            <a:avLst/>
          </a:prstGeom>
          <a:noFill/>
        </p:spPr>
        <p:txBody>
          <a:bodyPr wrap="square" rtlCol="0">
            <a:spAutoFit/>
          </a:bodyPr>
          <a:lstStyle/>
          <a:p>
            <a:pPr algn="ctr"/>
            <a:r>
              <a:rPr lang="en-US" sz="2400" dirty="0" smtClean="0"/>
              <a:t>The mass of the crisps is 20g</a:t>
            </a:r>
            <a:endParaRPr lang="en-US" sz="2400" dirty="0"/>
          </a:p>
        </p:txBody>
      </p:sp>
      <p:sp>
        <p:nvSpPr>
          <p:cNvPr id="9" name="TextBox 8">
            <a:extLst>
              <a:ext uri="{FF2B5EF4-FFF2-40B4-BE49-F238E27FC236}">
                <a16:creationId xmlns:a16="http://schemas.microsoft.com/office/drawing/2014/main" id="{9F13B300-7684-D54F-99C6-61D1A422B401}"/>
              </a:ext>
            </a:extLst>
          </p:cNvPr>
          <p:cNvSpPr txBox="1"/>
          <p:nvPr/>
        </p:nvSpPr>
        <p:spPr>
          <a:xfrm>
            <a:off x="9357424" y="2181089"/>
            <a:ext cx="2506095" cy="830997"/>
          </a:xfrm>
          <a:prstGeom prst="rect">
            <a:avLst/>
          </a:prstGeom>
          <a:noFill/>
        </p:spPr>
        <p:txBody>
          <a:bodyPr wrap="square" rtlCol="0">
            <a:spAutoFit/>
          </a:bodyPr>
          <a:lstStyle/>
          <a:p>
            <a:pPr algn="ctr"/>
            <a:r>
              <a:rPr lang="en-US" sz="2400" dirty="0"/>
              <a:t>The mass of the </a:t>
            </a:r>
            <a:r>
              <a:rPr lang="en-US" sz="2400" dirty="0" smtClean="0"/>
              <a:t>apple is 75g</a:t>
            </a:r>
            <a:endParaRPr lang="en-US" sz="2400" dirty="0"/>
          </a:p>
        </p:txBody>
      </p:sp>
      <p:sp>
        <p:nvSpPr>
          <p:cNvPr id="10" name="TextBox 9">
            <a:extLst>
              <a:ext uri="{FF2B5EF4-FFF2-40B4-BE49-F238E27FC236}">
                <a16:creationId xmlns:a16="http://schemas.microsoft.com/office/drawing/2014/main" id="{80F23241-798C-7F45-A0E1-59A21D028469}"/>
              </a:ext>
            </a:extLst>
          </p:cNvPr>
          <p:cNvSpPr txBox="1"/>
          <p:nvPr/>
        </p:nvSpPr>
        <p:spPr>
          <a:xfrm>
            <a:off x="620496" y="4567003"/>
            <a:ext cx="10923804" cy="1938992"/>
          </a:xfrm>
          <a:prstGeom prst="rect">
            <a:avLst/>
          </a:prstGeom>
          <a:noFill/>
        </p:spPr>
        <p:txBody>
          <a:bodyPr wrap="square" rtlCol="0">
            <a:spAutoFit/>
          </a:bodyPr>
          <a:lstStyle/>
          <a:p>
            <a:pPr algn="ctr"/>
            <a:r>
              <a:rPr lang="en-US" sz="2000" dirty="0"/>
              <a:t>The total mass of </a:t>
            </a:r>
            <a:r>
              <a:rPr lang="en-US" sz="2000" dirty="0" smtClean="0"/>
              <a:t>the crisps </a:t>
            </a:r>
            <a:r>
              <a:rPr lang="en-US" sz="2000" dirty="0"/>
              <a:t>and </a:t>
            </a:r>
            <a:r>
              <a:rPr lang="en-US" sz="2000" dirty="0" smtClean="0"/>
              <a:t>the apple is </a:t>
            </a:r>
            <a:r>
              <a:rPr lang="en-US" sz="2000" dirty="0"/>
              <a:t>_________ </a:t>
            </a:r>
            <a:r>
              <a:rPr lang="en-US" sz="2000" dirty="0" smtClean="0"/>
              <a:t>g          </a:t>
            </a:r>
            <a:r>
              <a:rPr lang="en-US" sz="2000" dirty="0" smtClean="0">
                <a:solidFill>
                  <a:schemeClr val="accent1"/>
                </a:solidFill>
              </a:rPr>
              <a:t>(Total = add)</a:t>
            </a:r>
          </a:p>
          <a:p>
            <a:r>
              <a:rPr lang="en-US" sz="2000" dirty="0" smtClean="0">
                <a:solidFill>
                  <a:schemeClr val="accent1"/>
                </a:solidFill>
              </a:rPr>
              <a:t>                                                                    20g        +        75g    =</a:t>
            </a:r>
            <a:endParaRPr lang="en-US" sz="2000" dirty="0">
              <a:solidFill>
                <a:schemeClr val="accent1"/>
              </a:solidFill>
            </a:endParaRPr>
          </a:p>
          <a:p>
            <a:pPr algn="ctr"/>
            <a:endParaRPr lang="en-US" sz="2000" dirty="0"/>
          </a:p>
          <a:p>
            <a:pPr algn="ctr"/>
            <a:r>
              <a:rPr lang="en-US" sz="2000" dirty="0"/>
              <a:t>What is the difference between the mass of </a:t>
            </a:r>
            <a:r>
              <a:rPr lang="en-US" sz="2000" dirty="0" smtClean="0"/>
              <a:t>the apple </a:t>
            </a:r>
            <a:r>
              <a:rPr lang="en-US" sz="2000" dirty="0"/>
              <a:t>and        </a:t>
            </a:r>
            <a:r>
              <a:rPr lang="en-US" sz="2000" dirty="0" smtClean="0"/>
              <a:t>         </a:t>
            </a:r>
            <a:r>
              <a:rPr lang="en-US" sz="2000" dirty="0" smtClean="0">
                <a:solidFill>
                  <a:schemeClr val="accent1"/>
                </a:solidFill>
              </a:rPr>
              <a:t>(Difference </a:t>
            </a:r>
            <a:r>
              <a:rPr lang="en-US" sz="2000" dirty="0">
                <a:solidFill>
                  <a:schemeClr val="accent1"/>
                </a:solidFill>
              </a:rPr>
              <a:t>between = </a:t>
            </a:r>
            <a:r>
              <a:rPr lang="en-US" sz="2000" dirty="0" smtClean="0">
                <a:solidFill>
                  <a:schemeClr val="accent1"/>
                </a:solidFill>
              </a:rPr>
              <a:t>subtract)</a:t>
            </a:r>
            <a:endParaRPr lang="en-US" sz="2000" dirty="0">
              <a:solidFill>
                <a:schemeClr val="accent1"/>
              </a:solidFill>
            </a:endParaRPr>
          </a:p>
          <a:p>
            <a:r>
              <a:rPr lang="en-US" sz="2000" dirty="0" smtClean="0"/>
              <a:t>                                  the crisps? </a:t>
            </a:r>
            <a:r>
              <a:rPr lang="en-US" sz="2000" dirty="0"/>
              <a:t>_________ </a:t>
            </a:r>
            <a:r>
              <a:rPr lang="en-US" sz="2000" dirty="0" smtClean="0"/>
              <a:t>g</a:t>
            </a:r>
          </a:p>
          <a:p>
            <a:r>
              <a:rPr lang="en-US" sz="2000" dirty="0"/>
              <a:t> </a:t>
            </a:r>
            <a:r>
              <a:rPr lang="en-US" sz="2000" dirty="0" smtClean="0"/>
              <a:t>                                                                   </a:t>
            </a:r>
            <a:r>
              <a:rPr lang="en-US" sz="2000" dirty="0" smtClean="0">
                <a:solidFill>
                  <a:schemeClr val="accent1"/>
                </a:solidFill>
              </a:rPr>
              <a:t>75g         -        20g    =</a:t>
            </a:r>
            <a:endParaRPr lang="en-US" sz="2000" dirty="0">
              <a:solidFill>
                <a:schemeClr val="accent1"/>
              </a:solidFill>
            </a:endParaRPr>
          </a:p>
        </p:txBody>
      </p:sp>
      <p:pic>
        <p:nvPicPr>
          <p:cNvPr id="11" name="Picture 10"/>
          <p:cNvPicPr>
            <a:picLocks noChangeAspect="1"/>
          </p:cNvPicPr>
          <p:nvPr/>
        </p:nvPicPr>
        <p:blipFill rotWithShape="1">
          <a:blip r:embed="rId2"/>
          <a:srcRect t="13411"/>
          <a:stretch/>
        </p:blipFill>
        <p:spPr>
          <a:xfrm>
            <a:off x="3279049" y="326572"/>
            <a:ext cx="2934764" cy="4109804"/>
          </a:xfrm>
          <a:prstGeom prst="rect">
            <a:avLst/>
          </a:prstGeom>
        </p:spPr>
      </p:pic>
      <p:pic>
        <p:nvPicPr>
          <p:cNvPr id="12" name="Picture 11"/>
          <p:cNvPicPr>
            <a:picLocks noChangeAspect="1"/>
          </p:cNvPicPr>
          <p:nvPr/>
        </p:nvPicPr>
        <p:blipFill rotWithShape="1">
          <a:blip r:embed="rId3"/>
          <a:srcRect l="4121" r="5026"/>
          <a:stretch/>
        </p:blipFill>
        <p:spPr>
          <a:xfrm>
            <a:off x="6329110" y="321139"/>
            <a:ext cx="2913017" cy="4109804"/>
          </a:xfrm>
          <a:prstGeom prst="rect">
            <a:avLst/>
          </a:prstGeom>
        </p:spPr>
      </p:pic>
      <p:pic>
        <p:nvPicPr>
          <p:cNvPr id="13"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4"/>
          <a:stretch>
            <a:fillRect/>
          </a:stretch>
        </p:blipFill>
        <p:spPr>
          <a:xfrm>
            <a:off x="10752411" y="144846"/>
            <a:ext cx="1276350" cy="971550"/>
          </a:xfrm>
          <a:prstGeom prst="rect">
            <a:avLst/>
          </a:prstGeom>
        </p:spPr>
      </p:pic>
    </p:spTree>
    <p:extLst>
      <p:ext uri="{BB962C8B-B14F-4D97-AF65-F5344CB8AC3E}">
        <p14:creationId xmlns:p14="http://schemas.microsoft.com/office/powerpoint/2010/main" val="3525824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3127" y="-13701"/>
            <a:ext cx="6725194" cy="1325563"/>
          </a:xfrm>
        </p:spPr>
        <p:txBody>
          <a:bodyPr>
            <a:normAutofit/>
          </a:bodyPr>
          <a:lstStyle/>
          <a:p>
            <a:pPr algn="ctr"/>
            <a:r>
              <a:rPr lang="en-GB" sz="5400" dirty="0">
                <a:effectLst>
                  <a:outerShdw blurRad="38100" dist="38100" dir="2700000" algn="tl">
                    <a:srgbClr val="000000">
                      <a:alpha val="43137"/>
                    </a:srgbClr>
                  </a:outerShdw>
                </a:effectLst>
                <a:latin typeface="+mn-lt"/>
              </a:rPr>
              <a:t>Have a go at these!</a:t>
            </a:r>
            <a:endParaRPr lang="en-GB" sz="5400" dirty="0">
              <a:latin typeface="+mn-lt"/>
            </a:endParaRPr>
          </a:p>
        </p:txBody>
      </p:sp>
      <p:sp>
        <p:nvSpPr>
          <p:cNvPr id="3" name="TextBox 2">
            <a:extLst>
              <a:ext uri="{FF2B5EF4-FFF2-40B4-BE49-F238E27FC236}">
                <a16:creationId xmlns:a16="http://schemas.microsoft.com/office/drawing/2014/main" id="{7CACEA16-A0B0-264D-91C1-2164F1C59B15}"/>
              </a:ext>
            </a:extLst>
          </p:cNvPr>
          <p:cNvSpPr txBox="1"/>
          <p:nvPr/>
        </p:nvSpPr>
        <p:spPr>
          <a:xfrm>
            <a:off x="430306" y="979326"/>
            <a:ext cx="11458655" cy="707886"/>
          </a:xfrm>
          <a:prstGeom prst="rect">
            <a:avLst/>
          </a:prstGeom>
          <a:noFill/>
        </p:spPr>
        <p:txBody>
          <a:bodyPr wrap="square" rtlCol="0">
            <a:spAutoFit/>
          </a:bodyPr>
          <a:lstStyle/>
          <a:p>
            <a:pPr algn="ctr"/>
            <a:r>
              <a:rPr lang="en-US" sz="2000" dirty="0"/>
              <a:t>Here are some questions for you to have a go at. Type your answers below or write them down onto a piece of paper.</a:t>
            </a:r>
          </a:p>
        </p:txBody>
      </p:sp>
      <p:sp>
        <p:nvSpPr>
          <p:cNvPr id="17" name="TextBox 16">
            <a:extLst>
              <a:ext uri="{FF2B5EF4-FFF2-40B4-BE49-F238E27FC236}">
                <a16:creationId xmlns:a16="http://schemas.microsoft.com/office/drawing/2014/main" id="{4E0141DE-3AE5-0949-9744-4AD45A496BC6}"/>
              </a:ext>
            </a:extLst>
          </p:cNvPr>
          <p:cNvSpPr txBox="1"/>
          <p:nvPr/>
        </p:nvSpPr>
        <p:spPr>
          <a:xfrm>
            <a:off x="188260" y="2066039"/>
            <a:ext cx="11887200" cy="4924425"/>
          </a:xfrm>
          <a:prstGeom prst="rect">
            <a:avLst/>
          </a:prstGeom>
          <a:noFill/>
        </p:spPr>
        <p:txBody>
          <a:bodyPr wrap="square" rtlCol="0">
            <a:spAutoFit/>
          </a:bodyPr>
          <a:lstStyle/>
          <a:p>
            <a:pPr marL="342900" indent="-342900">
              <a:buFont typeface="+mj-lt"/>
              <a:buAutoNum type="arabicPeriod"/>
            </a:pPr>
            <a:r>
              <a:rPr lang="en-US" sz="2000" dirty="0"/>
              <a:t>If a notebook has a mass of </a:t>
            </a:r>
            <a:r>
              <a:rPr lang="en-US" sz="2000" dirty="0">
                <a:solidFill>
                  <a:srgbClr val="FF0000"/>
                </a:solidFill>
              </a:rPr>
              <a:t>23g</a:t>
            </a:r>
            <a:r>
              <a:rPr lang="en-US" sz="2000" dirty="0"/>
              <a:t> and a feather has a mass of </a:t>
            </a:r>
            <a:r>
              <a:rPr lang="en-US" sz="2000" dirty="0">
                <a:solidFill>
                  <a:srgbClr val="FF0000"/>
                </a:solidFill>
              </a:rPr>
              <a:t>15g</a:t>
            </a:r>
            <a:r>
              <a:rPr lang="en-US" sz="2000" dirty="0"/>
              <a:t>, what is the total mass when </a:t>
            </a:r>
            <a:r>
              <a:rPr lang="en-US" sz="2000" dirty="0" smtClean="0"/>
              <a:t>they are added </a:t>
            </a:r>
            <a:r>
              <a:rPr lang="en-US" sz="2000" dirty="0"/>
              <a:t>together</a:t>
            </a:r>
            <a:r>
              <a:rPr lang="en-US" sz="2000" dirty="0" smtClean="0"/>
              <a:t>?</a:t>
            </a:r>
            <a:r>
              <a:rPr lang="en-US" dirty="0"/>
              <a:t> </a:t>
            </a:r>
            <a:r>
              <a:rPr lang="en-US" dirty="0" smtClean="0"/>
              <a:t>          </a:t>
            </a:r>
          </a:p>
          <a:p>
            <a:r>
              <a:rPr lang="en-US" dirty="0"/>
              <a:t> </a:t>
            </a:r>
            <a:r>
              <a:rPr lang="en-US" dirty="0" smtClean="0"/>
              <a:t>                                              =        </a:t>
            </a:r>
            <a:r>
              <a:rPr lang="en-US" dirty="0"/>
              <a:t>___________________ g</a:t>
            </a:r>
          </a:p>
          <a:p>
            <a:endParaRPr lang="en-US" dirty="0"/>
          </a:p>
          <a:p>
            <a:endParaRPr lang="en-US" sz="2000" dirty="0"/>
          </a:p>
          <a:p>
            <a:pPr marL="342900" indent="-342900">
              <a:buAutoNum type="arabicPeriod" startAt="2"/>
            </a:pPr>
            <a:r>
              <a:rPr lang="en-US" sz="2000" dirty="0"/>
              <a:t>If a brick has a mass of </a:t>
            </a:r>
            <a:r>
              <a:rPr lang="en-US" sz="2000" dirty="0">
                <a:solidFill>
                  <a:srgbClr val="FF0000"/>
                </a:solidFill>
              </a:rPr>
              <a:t>45g</a:t>
            </a:r>
            <a:r>
              <a:rPr lang="en-US" sz="2000" dirty="0"/>
              <a:t> and a rock also has a mass of </a:t>
            </a:r>
            <a:r>
              <a:rPr lang="en-US" sz="2000" dirty="0">
                <a:solidFill>
                  <a:srgbClr val="FF0000"/>
                </a:solidFill>
              </a:rPr>
              <a:t>45g</a:t>
            </a:r>
            <a:r>
              <a:rPr lang="en-US" sz="2000" dirty="0"/>
              <a:t>, what is the total mass when the brick’s mass is subtracted from the rock’s mass?</a:t>
            </a:r>
          </a:p>
          <a:p>
            <a:endParaRPr lang="en-US" sz="2000" dirty="0"/>
          </a:p>
          <a:p>
            <a:r>
              <a:rPr lang="en-US" sz="2000" dirty="0"/>
              <a:t>=        ___________________ g</a:t>
            </a:r>
          </a:p>
          <a:p>
            <a:endParaRPr lang="en-US" sz="2000" dirty="0"/>
          </a:p>
          <a:p>
            <a:endParaRPr lang="en-US" sz="2000" dirty="0"/>
          </a:p>
          <a:p>
            <a:pPr marL="342900" indent="-342900">
              <a:buAutoNum type="arabicPeriod" startAt="3"/>
            </a:pPr>
            <a:r>
              <a:rPr lang="en-US" sz="2000" dirty="0"/>
              <a:t>If a can of pop has a mass of </a:t>
            </a:r>
            <a:r>
              <a:rPr lang="en-US" sz="2000" dirty="0">
                <a:solidFill>
                  <a:srgbClr val="FF0000"/>
                </a:solidFill>
              </a:rPr>
              <a:t>30g</a:t>
            </a:r>
            <a:r>
              <a:rPr lang="en-US" sz="2000" dirty="0"/>
              <a:t> and a computer has a mass of </a:t>
            </a:r>
            <a:r>
              <a:rPr lang="en-US" sz="2000" dirty="0">
                <a:solidFill>
                  <a:srgbClr val="FF0000"/>
                </a:solidFill>
              </a:rPr>
              <a:t>53g</a:t>
            </a:r>
            <a:r>
              <a:rPr lang="en-US" sz="2000" dirty="0"/>
              <a:t>, what is the difference in mass between them?</a:t>
            </a:r>
          </a:p>
          <a:p>
            <a:endParaRPr lang="en-US" sz="2000" dirty="0"/>
          </a:p>
          <a:p>
            <a:r>
              <a:rPr lang="en-US" sz="2000" dirty="0"/>
              <a:t>=       ___________________ g </a:t>
            </a:r>
          </a:p>
          <a:p>
            <a:pPr marL="342900" indent="-342900">
              <a:buFont typeface="+mj-lt"/>
              <a:buAutoNum type="arabicPeriod"/>
            </a:pPr>
            <a:endParaRPr lang="en-US" dirty="0"/>
          </a:p>
        </p:txBody>
      </p:sp>
      <p:pic>
        <p:nvPicPr>
          <p:cNvPr id="5"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3712842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408702" y="195517"/>
            <a:ext cx="10035311" cy="830997"/>
          </a:xfrm>
          <a:prstGeom prst="rect">
            <a:avLst/>
          </a:prstGeom>
          <a:noFill/>
        </p:spPr>
        <p:txBody>
          <a:bodyPr wrap="none" lIns="91440" tIns="45720" rIns="91440" bIns="45720">
            <a:spAutoFit/>
          </a:bodyPr>
          <a:lstStyle/>
          <a:p>
            <a:pPr algn="ctr"/>
            <a:r>
              <a:rPr lang="en-US" sz="4800" dirty="0" smtClean="0">
                <a:ln w="0"/>
                <a:effectLst>
                  <a:outerShdw blurRad="38100" dist="19050" dir="2700000" algn="tl" rotWithShape="0">
                    <a:schemeClr val="dk1">
                      <a:alpha val="40000"/>
                    </a:schemeClr>
                  </a:outerShdw>
                </a:effectLst>
              </a:rPr>
              <a:t>Finding objects that are weighed in kg’s</a:t>
            </a:r>
            <a:endParaRPr lang="en-US" sz="4800" dirty="0">
              <a:ln w="0"/>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860DFC27-56B5-4DC8-81FE-DC18ABC72E64}"/>
              </a:ext>
            </a:extLst>
          </p:cNvPr>
          <p:cNvSpPr/>
          <p:nvPr/>
        </p:nvSpPr>
        <p:spPr>
          <a:xfrm>
            <a:off x="-601798" y="4260317"/>
            <a:ext cx="6129564" cy="400110"/>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Circle the ‘kg’ notation on these items:</a:t>
            </a:r>
            <a:endParaRPr lang="en-US" sz="2000" dirty="0">
              <a:ln w="0"/>
              <a:effectLst>
                <a:outerShdw blurRad="38100" dist="19050" dir="2700000" algn="tl" rotWithShape="0">
                  <a:schemeClr val="dk1">
                    <a:alpha val="40000"/>
                  </a:schemeClr>
                </a:outerShdw>
              </a:effectLst>
            </a:endParaRPr>
          </a:p>
        </p:txBody>
      </p:sp>
      <p:sp>
        <p:nvSpPr>
          <p:cNvPr id="18" name="Thought Bubble: Cloud 11">
            <a:extLst>
              <a:ext uri="{FF2B5EF4-FFF2-40B4-BE49-F238E27FC236}">
                <a16:creationId xmlns:a16="http://schemas.microsoft.com/office/drawing/2014/main" id="{CEE395F3-817E-421C-AB46-EA959DA8B234}"/>
              </a:ext>
            </a:extLst>
          </p:cNvPr>
          <p:cNvSpPr/>
          <p:nvPr/>
        </p:nvSpPr>
        <p:spPr>
          <a:xfrm flipH="1" flipV="1">
            <a:off x="248143" y="2200365"/>
            <a:ext cx="3010483" cy="1405847"/>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0DFC27-56B5-4DC8-81FE-DC18ABC72E64}"/>
              </a:ext>
            </a:extLst>
          </p:cNvPr>
          <p:cNvSpPr/>
          <p:nvPr/>
        </p:nvSpPr>
        <p:spPr>
          <a:xfrm>
            <a:off x="923690" y="2547139"/>
            <a:ext cx="1875661"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Pasta and flour can be bought in 1kg bags.</a:t>
            </a:r>
            <a:endParaRPr lang="en-US" sz="1600" dirty="0">
              <a:ln w="0"/>
              <a:effectLst>
                <a:outerShdw blurRad="38100" dist="19050" dir="2700000" algn="tl" rotWithShape="0">
                  <a:schemeClr val="dk1">
                    <a:alpha val="40000"/>
                  </a:schemeClr>
                </a:outerShdw>
              </a:effectLst>
            </a:endParaRPr>
          </a:p>
        </p:txBody>
      </p:sp>
      <p:pic>
        <p:nvPicPr>
          <p:cNvPr id="23" name="Picture 22"/>
          <p:cNvPicPr>
            <a:picLocks noChangeAspect="1"/>
          </p:cNvPicPr>
          <p:nvPr/>
        </p:nvPicPr>
        <p:blipFill>
          <a:blip r:embed="rId2"/>
          <a:stretch>
            <a:fillRect/>
          </a:stretch>
        </p:blipFill>
        <p:spPr>
          <a:xfrm>
            <a:off x="9762997" y="1167787"/>
            <a:ext cx="2095628" cy="2945811"/>
          </a:xfrm>
          <a:prstGeom prst="rect">
            <a:avLst/>
          </a:prstGeom>
        </p:spPr>
      </p:pic>
      <p:pic>
        <p:nvPicPr>
          <p:cNvPr id="25" name="Picture 24"/>
          <p:cNvPicPr>
            <a:picLocks noChangeAspect="1"/>
          </p:cNvPicPr>
          <p:nvPr/>
        </p:nvPicPr>
        <p:blipFill>
          <a:blip r:embed="rId3"/>
          <a:stretch>
            <a:fillRect/>
          </a:stretch>
        </p:blipFill>
        <p:spPr>
          <a:xfrm>
            <a:off x="3583173" y="1168446"/>
            <a:ext cx="1995413" cy="2945152"/>
          </a:xfrm>
          <a:prstGeom prst="rect">
            <a:avLst/>
          </a:prstGeom>
        </p:spPr>
      </p:pic>
      <p:pic>
        <p:nvPicPr>
          <p:cNvPr id="2" name="Picture 1"/>
          <p:cNvPicPr>
            <a:picLocks noChangeAspect="1"/>
          </p:cNvPicPr>
          <p:nvPr/>
        </p:nvPicPr>
        <p:blipFill rotWithShape="1">
          <a:blip r:embed="rId4"/>
          <a:srcRect t="36308"/>
          <a:stretch/>
        </p:blipFill>
        <p:spPr>
          <a:xfrm>
            <a:off x="6810094" y="4720045"/>
            <a:ext cx="2358981" cy="1875827"/>
          </a:xfrm>
          <a:prstGeom prst="rect">
            <a:avLst/>
          </a:prstGeom>
        </p:spPr>
      </p:pic>
      <p:pic>
        <p:nvPicPr>
          <p:cNvPr id="5" name="Picture 4"/>
          <p:cNvPicPr>
            <a:picLocks noChangeAspect="1"/>
          </p:cNvPicPr>
          <p:nvPr/>
        </p:nvPicPr>
        <p:blipFill rotWithShape="1">
          <a:blip r:embed="rId5"/>
          <a:srcRect t="47630"/>
          <a:stretch/>
        </p:blipFill>
        <p:spPr>
          <a:xfrm>
            <a:off x="796355" y="4707528"/>
            <a:ext cx="2605058" cy="1887326"/>
          </a:xfrm>
          <a:prstGeom prst="rect">
            <a:avLst/>
          </a:prstGeom>
        </p:spPr>
      </p:pic>
      <p:pic>
        <p:nvPicPr>
          <p:cNvPr id="6" name="Picture 5"/>
          <p:cNvPicPr>
            <a:picLocks noChangeAspect="1"/>
          </p:cNvPicPr>
          <p:nvPr/>
        </p:nvPicPr>
        <p:blipFill rotWithShape="1">
          <a:blip r:embed="rId6"/>
          <a:srcRect t="13386" r="17163" b="7933"/>
          <a:stretch/>
        </p:blipFill>
        <p:spPr>
          <a:xfrm>
            <a:off x="3665836" y="4707528"/>
            <a:ext cx="2930750" cy="1886429"/>
          </a:xfrm>
          <a:prstGeom prst="rect">
            <a:avLst/>
          </a:prstGeom>
        </p:spPr>
      </p:pic>
      <p:pic>
        <p:nvPicPr>
          <p:cNvPr id="7" name="Picture 6"/>
          <p:cNvPicPr>
            <a:picLocks noChangeAspect="1"/>
          </p:cNvPicPr>
          <p:nvPr/>
        </p:nvPicPr>
        <p:blipFill rotWithShape="1">
          <a:blip r:embed="rId7"/>
          <a:srcRect t="47418"/>
          <a:stretch/>
        </p:blipFill>
        <p:spPr>
          <a:xfrm>
            <a:off x="9375600" y="4720046"/>
            <a:ext cx="1997795" cy="1873911"/>
          </a:xfrm>
          <a:prstGeom prst="rect">
            <a:avLst/>
          </a:prstGeom>
        </p:spPr>
      </p:pic>
      <p:sp>
        <p:nvSpPr>
          <p:cNvPr id="8" name="Oval 7"/>
          <p:cNvSpPr/>
          <p:nvPr/>
        </p:nvSpPr>
        <p:spPr>
          <a:xfrm>
            <a:off x="5183435" y="2724732"/>
            <a:ext cx="485846" cy="445188"/>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6" name="Rectangle 25">
            <a:extLst>
              <a:ext uri="{FF2B5EF4-FFF2-40B4-BE49-F238E27FC236}">
                <a16:creationId xmlns:a16="http://schemas.microsoft.com/office/drawing/2014/main" id="{860DFC27-56B5-4DC8-81FE-DC18ABC72E64}"/>
              </a:ext>
            </a:extLst>
          </p:cNvPr>
          <p:cNvSpPr/>
          <p:nvPr/>
        </p:nvSpPr>
        <p:spPr>
          <a:xfrm>
            <a:off x="5735254" y="1645230"/>
            <a:ext cx="3871074" cy="584775"/>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Here is the </a:t>
            </a:r>
            <a:r>
              <a:rPr lang="en-US" sz="1600" dirty="0" smtClean="0">
                <a:ln w="0"/>
                <a:solidFill>
                  <a:srgbClr val="FF0000"/>
                </a:solidFill>
                <a:effectLst>
                  <a:outerShdw blurRad="38100" dist="19050" dir="2700000" algn="tl" rotWithShape="0">
                    <a:schemeClr val="dk1">
                      <a:alpha val="40000"/>
                    </a:schemeClr>
                  </a:outerShdw>
                </a:effectLst>
              </a:rPr>
              <a:t>kg</a:t>
            </a:r>
            <a:r>
              <a:rPr lang="en-US" sz="1600" dirty="0" smtClean="0">
                <a:ln w="0"/>
                <a:effectLst>
                  <a:outerShdw blurRad="38100" dist="19050" dir="2700000" algn="tl" rotWithShape="0">
                    <a:schemeClr val="dk1">
                      <a:alpha val="40000"/>
                    </a:schemeClr>
                  </a:outerShdw>
                </a:effectLst>
              </a:rPr>
              <a:t> notation showing us the weight of the object.</a:t>
            </a:r>
            <a:endParaRPr lang="en-US" sz="1600" dirty="0">
              <a:ln w="0"/>
              <a:effectLst>
                <a:outerShdw blurRad="38100" dist="19050" dir="2700000" algn="tl" rotWithShape="0">
                  <a:schemeClr val="dk1">
                    <a:alpha val="40000"/>
                  </a:schemeClr>
                </a:outerShdw>
              </a:effectLst>
            </a:endParaRPr>
          </a:p>
        </p:txBody>
      </p:sp>
      <p:cxnSp>
        <p:nvCxnSpPr>
          <p:cNvPr id="10" name="Straight Arrow Connector 9"/>
          <p:cNvCxnSpPr/>
          <p:nvPr/>
        </p:nvCxnSpPr>
        <p:spPr>
          <a:xfrm flipH="1">
            <a:off x="5666588" y="2051666"/>
            <a:ext cx="929998" cy="6730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744997" y="2091117"/>
            <a:ext cx="1531117" cy="15673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0313564" y="3606212"/>
            <a:ext cx="485846" cy="445188"/>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32"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8"/>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23684456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32752662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426" y="0"/>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Challenge</a:t>
            </a:r>
          </a:p>
        </p:txBody>
      </p:sp>
      <p:pic>
        <p:nvPicPr>
          <p:cNvPr id="3" name="Picture 2"/>
          <p:cNvPicPr>
            <a:picLocks noChangeAspect="1"/>
          </p:cNvPicPr>
          <p:nvPr/>
        </p:nvPicPr>
        <p:blipFill>
          <a:blip r:embed="rId2"/>
          <a:stretch>
            <a:fillRect/>
          </a:stretch>
        </p:blipFill>
        <p:spPr>
          <a:xfrm>
            <a:off x="1000594" y="1243742"/>
            <a:ext cx="4877694" cy="4118942"/>
          </a:xfrm>
          <a:prstGeom prst="rect">
            <a:avLst/>
          </a:prstGeom>
          <a:ln w="38100">
            <a:solidFill>
              <a:schemeClr val="accent1"/>
            </a:solidFill>
          </a:ln>
        </p:spPr>
      </p:pic>
      <p:pic>
        <p:nvPicPr>
          <p:cNvPr id="8" name="Picture 7"/>
          <p:cNvPicPr>
            <a:picLocks noChangeAspect="1"/>
          </p:cNvPicPr>
          <p:nvPr/>
        </p:nvPicPr>
        <p:blipFill>
          <a:blip r:embed="rId3"/>
          <a:stretch>
            <a:fillRect/>
          </a:stretch>
        </p:blipFill>
        <p:spPr>
          <a:xfrm>
            <a:off x="6068015" y="1243742"/>
            <a:ext cx="5039793" cy="4118942"/>
          </a:xfrm>
          <a:prstGeom prst="rect">
            <a:avLst/>
          </a:prstGeom>
          <a:ln w="38100">
            <a:solidFill>
              <a:schemeClr val="accent1"/>
            </a:solidFill>
          </a:ln>
        </p:spPr>
      </p:pic>
      <p:cxnSp>
        <p:nvCxnSpPr>
          <p:cNvPr id="10" name="Straight Connector 9"/>
          <p:cNvCxnSpPr/>
          <p:nvPr/>
        </p:nvCxnSpPr>
        <p:spPr>
          <a:xfrm>
            <a:off x="1000594" y="5786846"/>
            <a:ext cx="209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00594" y="6331132"/>
            <a:ext cx="209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82685" y="5786846"/>
            <a:ext cx="209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08766" y="5786846"/>
            <a:ext cx="209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12505" y="5786846"/>
            <a:ext cx="209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08766" y="6331132"/>
            <a:ext cx="2095303"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11989981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Tricky Challenge</a:t>
            </a:r>
          </a:p>
        </p:txBody>
      </p:sp>
      <p:pic>
        <p:nvPicPr>
          <p:cNvPr id="3" name="Picture 2"/>
          <p:cNvPicPr>
            <a:picLocks noChangeAspect="1"/>
          </p:cNvPicPr>
          <p:nvPr/>
        </p:nvPicPr>
        <p:blipFill>
          <a:blip r:embed="rId2"/>
          <a:stretch>
            <a:fillRect/>
          </a:stretch>
        </p:blipFill>
        <p:spPr>
          <a:xfrm>
            <a:off x="2310048" y="1142683"/>
            <a:ext cx="7599613" cy="3385282"/>
          </a:xfrm>
          <a:prstGeom prst="rect">
            <a:avLst/>
          </a:prstGeom>
          <a:ln w="38100">
            <a:solidFill>
              <a:schemeClr val="accent1"/>
            </a:solidFill>
          </a:ln>
        </p:spPr>
      </p:pic>
      <p:cxnSp>
        <p:nvCxnSpPr>
          <p:cNvPr id="5" name="Straight Connector 4"/>
          <p:cNvCxnSpPr/>
          <p:nvPr/>
        </p:nvCxnSpPr>
        <p:spPr>
          <a:xfrm>
            <a:off x="2286000" y="5081451"/>
            <a:ext cx="7623661" cy="13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98023" y="5579208"/>
            <a:ext cx="7623661" cy="13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10048" y="6076965"/>
            <a:ext cx="7623661" cy="13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10048" y="6561660"/>
            <a:ext cx="7623661" cy="13062"/>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6236195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18875151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12.02.21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a:t>
            </a:r>
            <a:r>
              <a:rPr lang="en-GB" sz="4000" dirty="0" smtClean="0"/>
              <a:t>to weigh using scales to make biscuits.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4575203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896990" y="112851"/>
            <a:ext cx="422417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Recap - 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3216735" y="1464869"/>
            <a:ext cx="5866306"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They are a unit of measure often used to weigh objects.</a:t>
            </a:r>
            <a:endParaRPr lang="en-US" sz="2400" dirty="0">
              <a:ln w="0"/>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860DFC27-56B5-4DC8-81FE-DC18ABC72E64}"/>
              </a:ext>
            </a:extLst>
          </p:cNvPr>
          <p:cNvSpPr/>
          <p:nvPr/>
        </p:nvSpPr>
        <p:spPr>
          <a:xfrm>
            <a:off x="1644120" y="5347967"/>
            <a:ext cx="5866306"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There are 1000g (1 thousand grams) in a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328945" y="3380196"/>
            <a:ext cx="791281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can be shortened to </a:t>
            </a:r>
            <a:r>
              <a:rPr lang="en-US" sz="2400" dirty="0" smtClean="0">
                <a:ln w="0"/>
                <a:solidFill>
                  <a:srgbClr val="FF0000"/>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when we are weighing objects.</a:t>
            </a:r>
            <a:endParaRPr lang="en-US" sz="2400" dirty="0">
              <a:ln w="0"/>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724221" y="4695358"/>
            <a:ext cx="5866306"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1 gram (1g) is a lot less than 1 kilogram (1kg).</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8268758" y="2913558"/>
            <a:ext cx="3494723" cy="3553656"/>
          </a:xfrm>
          <a:prstGeom prst="rect">
            <a:avLst/>
          </a:prstGeom>
        </p:spPr>
      </p:pic>
      <p:pic>
        <p:nvPicPr>
          <p:cNvPr id="3" name="Picture 2"/>
          <p:cNvPicPr>
            <a:picLocks noChangeAspect="1"/>
          </p:cNvPicPr>
          <p:nvPr/>
        </p:nvPicPr>
        <p:blipFill>
          <a:blip r:embed="rId3"/>
          <a:stretch>
            <a:fillRect/>
          </a:stretch>
        </p:blipFill>
        <p:spPr>
          <a:xfrm>
            <a:off x="328945" y="624320"/>
            <a:ext cx="2790553" cy="1980392"/>
          </a:xfrm>
          <a:prstGeom prst="rect">
            <a:avLst/>
          </a:prstGeom>
        </p:spPr>
      </p:pic>
      <p:pic>
        <p:nvPicPr>
          <p:cNvPr id="45"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41599740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885800" y="190438"/>
            <a:ext cx="9181937"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Recap - Reading Scales in </a:t>
            </a:r>
            <a:r>
              <a:rPr lang="en-US" sz="5400" dirty="0">
                <a:ln w="0"/>
                <a:effectLst>
                  <a:outerShdw blurRad="38100" dist="19050" dir="2700000" algn="tl" rotWithShape="0">
                    <a:schemeClr val="dk1">
                      <a:alpha val="40000"/>
                    </a:schemeClr>
                  </a:outerShdw>
                </a:effectLst>
              </a:rPr>
              <a:t>G</a:t>
            </a:r>
            <a:r>
              <a:rPr lang="en-US" sz="5400" dirty="0" smtClean="0">
                <a:ln w="0"/>
                <a:effectLst>
                  <a:outerShdw blurRad="38100" dist="19050" dir="2700000" algn="tl" rotWithShape="0">
                    <a:schemeClr val="dk1">
                      <a:alpha val="40000"/>
                    </a:schemeClr>
                  </a:outerShdw>
                </a:effectLst>
              </a:rPr>
              <a:t>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0" y="1258880"/>
            <a:ext cx="3233032" cy="1569660"/>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We know we are reading the scales in grams because it says </a:t>
            </a:r>
            <a:r>
              <a:rPr lang="en-US" sz="2400" dirty="0">
                <a:ln w="0"/>
                <a:solidFill>
                  <a:schemeClr val="accent1"/>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on the scales.</a:t>
            </a:r>
            <a:endParaRPr lang="en-US" sz="2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7295939" y="2685270"/>
            <a:ext cx="4896061" cy="46166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How much do the cherries weigh?</a:t>
            </a:r>
            <a:endParaRPr lang="en-US" sz="2400" dirty="0">
              <a:ln w="0"/>
              <a:solidFill>
                <a:schemeClr val="accent1"/>
              </a:solidFill>
              <a:effectLst>
                <a:outerShdw blurRad="38100" dist="19050" dir="2700000" algn="tl" rotWithShape="0">
                  <a:schemeClr val="dk1">
                    <a:alpha val="40000"/>
                  </a:schemeClr>
                </a:outerShdw>
              </a:effectLst>
            </a:endParaRPr>
          </a:p>
        </p:txBody>
      </p:sp>
      <p:cxnSp>
        <p:nvCxnSpPr>
          <p:cNvPr id="6" name="Straight Connector 5"/>
          <p:cNvCxnSpPr/>
          <p:nvPr/>
        </p:nvCxnSpPr>
        <p:spPr>
          <a:xfrm>
            <a:off x="7714872" y="3617324"/>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0DFC27-56B5-4DC8-81FE-DC18ABC72E64}"/>
              </a:ext>
            </a:extLst>
          </p:cNvPr>
          <p:cNvSpPr/>
          <p:nvPr/>
        </p:nvSpPr>
        <p:spPr>
          <a:xfrm>
            <a:off x="7379823" y="3268745"/>
            <a:ext cx="48960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10g</a:t>
            </a:r>
            <a:endParaRPr lang="en-US" sz="24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60DFC27-56B5-4DC8-81FE-DC18ABC72E64}"/>
              </a:ext>
            </a:extLst>
          </p:cNvPr>
          <p:cNvSpPr/>
          <p:nvPr/>
        </p:nvSpPr>
        <p:spPr>
          <a:xfrm>
            <a:off x="8034830" y="4131040"/>
            <a:ext cx="3841948"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We know it’s 10g because we are measuring in g’s and the hand (pointer) is pointing right at the 10.</a:t>
            </a:r>
            <a:endParaRPr lang="en-US" sz="1600" dirty="0">
              <a:ln w="0"/>
              <a:effectLst>
                <a:outerShdw blurRad="38100" dist="19050" dir="2700000" algn="tl" rotWithShape="0">
                  <a:schemeClr val="dk1">
                    <a:alpha val="40000"/>
                  </a:schemeClr>
                </a:outerShdw>
              </a:effectLst>
            </a:endParaRPr>
          </a:p>
        </p:txBody>
      </p:sp>
      <p:pic>
        <p:nvPicPr>
          <p:cNvPr id="2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3" name="Picture 2"/>
          <p:cNvPicPr>
            <a:picLocks noChangeAspect="1"/>
          </p:cNvPicPr>
          <p:nvPr/>
        </p:nvPicPr>
        <p:blipFill>
          <a:blip r:embed="rId3"/>
          <a:stretch>
            <a:fillRect/>
          </a:stretch>
        </p:blipFill>
        <p:spPr>
          <a:xfrm>
            <a:off x="3354401" y="1503883"/>
            <a:ext cx="3725208" cy="5115782"/>
          </a:xfrm>
          <a:prstGeom prst="rect">
            <a:avLst/>
          </a:prstGeom>
        </p:spPr>
      </p:pic>
      <p:cxnSp>
        <p:nvCxnSpPr>
          <p:cNvPr id="18" name="Straight Arrow Connector 17"/>
          <p:cNvCxnSpPr/>
          <p:nvPr/>
        </p:nvCxnSpPr>
        <p:spPr>
          <a:xfrm>
            <a:off x="1126775" y="2828540"/>
            <a:ext cx="3906779" cy="19089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76769" y="4422107"/>
            <a:ext cx="2691871" cy="1244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7962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5" y="283192"/>
            <a:ext cx="6482416" cy="1477328"/>
          </a:xfrm>
          <a:prstGeom prst="rect">
            <a:avLst/>
          </a:prstGeom>
          <a:noFill/>
        </p:spPr>
        <p:txBody>
          <a:bodyPr wrap="none" lIns="91440" tIns="45720" rIns="91440" bIns="45720">
            <a:spAutoFit/>
          </a:bodyPr>
          <a:lstStyle/>
          <a:p>
            <a:pPr algn="ctr"/>
            <a:r>
              <a:rPr lang="en-US" sz="5400" b="0" cap="none" spc="0" dirty="0" smtClean="0">
                <a:ln w="0"/>
                <a:solidFill>
                  <a:schemeClr val="accent1">
                    <a:lumMod val="50000"/>
                  </a:schemeClr>
                </a:solidFill>
                <a:effectLst>
                  <a:outerShdw blurRad="38100" dist="19050" dir="2700000" algn="tl" rotWithShape="0">
                    <a:schemeClr val="dk1">
                      <a:alpha val="40000"/>
                    </a:schemeClr>
                  </a:outerShdw>
                </a:effectLst>
              </a:rPr>
              <a:t>Pre-recorded Teaching</a:t>
            </a:r>
          </a:p>
          <a:p>
            <a:pPr algn="ctr"/>
            <a:r>
              <a:rPr lang="en-US" sz="3600" dirty="0" smtClean="0">
                <a:ln w="0"/>
                <a:solidFill>
                  <a:schemeClr val="accent1">
                    <a:lumMod val="50000"/>
                  </a:schemeClr>
                </a:solidFill>
                <a:effectLst>
                  <a:outerShdw blurRad="38100" dist="19050" dir="2700000" algn="tl" rotWithShape="0">
                    <a:schemeClr val="dk1">
                      <a:alpha val="40000"/>
                    </a:schemeClr>
                  </a:outerShdw>
                </a:effectLst>
              </a:rPr>
              <a:t>Recap – Measuring with Scales</a:t>
            </a:r>
            <a:endParaRPr lang="en-US" sz="3200" b="0" cap="none" spc="0" dirty="0">
              <a:ln w="0"/>
              <a:solidFill>
                <a:schemeClr val="accent1">
                  <a:lumMod val="50000"/>
                </a:schemeClr>
              </a:solidFill>
              <a:effectLst>
                <a:outerShdw blurRad="38100" dist="19050" dir="2700000" algn="tl" rotWithShape="0">
                  <a:schemeClr val="dk1">
                    <a:alpha val="40000"/>
                  </a:schemeClr>
                </a:outerShdw>
              </a:effectLst>
            </a:endParaRPr>
          </a:p>
        </p:txBody>
      </p:sp>
      <p:sp>
        <p:nvSpPr>
          <p:cNvPr id="3" name="TextBox 2"/>
          <p:cNvSpPr txBox="1"/>
          <p:nvPr/>
        </p:nvSpPr>
        <p:spPr>
          <a:xfrm>
            <a:off x="1123950" y="2006341"/>
            <a:ext cx="9953353" cy="2308324"/>
          </a:xfrm>
          <a:prstGeom prst="rect">
            <a:avLst/>
          </a:prstGeom>
          <a:noFill/>
        </p:spPr>
        <p:txBody>
          <a:bodyPr wrap="square" rtlCol="0">
            <a:spAutoFit/>
          </a:bodyPr>
          <a:lstStyle/>
          <a:p>
            <a:r>
              <a:rPr lang="en-US" sz="2400" dirty="0">
                <a:solidFill>
                  <a:schemeClr val="accent5">
                    <a:lumMod val="50000"/>
                  </a:schemeClr>
                </a:solidFill>
              </a:rPr>
              <a:t>Access the online teaching video </a:t>
            </a:r>
            <a:r>
              <a:rPr lang="en-US" sz="2400" dirty="0" smtClean="0">
                <a:solidFill>
                  <a:schemeClr val="accent5">
                    <a:lumMod val="50000"/>
                  </a:schemeClr>
                </a:solidFill>
              </a:rPr>
              <a:t>by Miss Malloy on the school website </a:t>
            </a:r>
            <a:r>
              <a:rPr lang="en-US" sz="2400" dirty="0">
                <a:solidFill>
                  <a:schemeClr val="accent5">
                    <a:lumMod val="50000"/>
                  </a:schemeClr>
                </a:solidFill>
              </a:rPr>
              <a:t>that will support you to complete the work in this lesson. </a:t>
            </a:r>
            <a:endParaRPr lang="en-US" sz="2400" dirty="0" smtClean="0">
              <a:solidFill>
                <a:schemeClr val="accent5">
                  <a:lumMod val="50000"/>
                </a:schemeClr>
              </a:solidFill>
            </a:endParaRPr>
          </a:p>
          <a:p>
            <a:r>
              <a:rPr lang="en-US" sz="2400" dirty="0" smtClean="0">
                <a:solidFill>
                  <a:schemeClr val="accent5">
                    <a:lumMod val="50000"/>
                  </a:schemeClr>
                </a:solidFill>
              </a:rPr>
              <a:t>This </a:t>
            </a:r>
            <a:r>
              <a:rPr lang="en-US" sz="2400" dirty="0">
                <a:solidFill>
                  <a:schemeClr val="accent5">
                    <a:lumMod val="50000"/>
                  </a:schemeClr>
                </a:solidFill>
              </a:rPr>
              <a:t>video will act as a support but all of the work can still be successfully understood &amp; completed using paper-based versions of this pack. </a:t>
            </a:r>
            <a:endParaRPr lang="en-US" sz="2400" dirty="0" smtClean="0">
              <a:solidFill>
                <a:schemeClr val="accent5">
                  <a:lumMod val="50000"/>
                </a:schemeClr>
              </a:solidFill>
            </a:endParaRPr>
          </a:p>
          <a:p>
            <a:r>
              <a:rPr lang="en-US" sz="2400" dirty="0" smtClean="0">
                <a:solidFill>
                  <a:schemeClr val="accent5">
                    <a:lumMod val="50000"/>
                  </a:schemeClr>
                </a:solidFill>
              </a:rPr>
              <a:t>If </a:t>
            </a:r>
            <a:r>
              <a:rPr lang="en-US" sz="2400" dirty="0">
                <a:solidFill>
                  <a:schemeClr val="accent5">
                    <a:lumMod val="50000"/>
                  </a:schemeClr>
                </a:solidFill>
              </a:rPr>
              <a:t>you need further support to understand / complete work then please contact school via e-mail or telephone.</a:t>
            </a:r>
            <a:endParaRPr lang="en-GB" sz="2400" dirty="0">
              <a:solidFill>
                <a:schemeClr val="accent5">
                  <a:lumMod val="50000"/>
                </a:schemeClr>
              </a:solidFill>
            </a:endParaRPr>
          </a:p>
        </p:txBody>
      </p:sp>
      <p:pic>
        <p:nvPicPr>
          <p:cNvPr id="8" name="Picture 6" descr="A picture containing logo&#10;&#10;Description automatically generated">
            <a:extLst>
              <a:ext uri="{FF2B5EF4-FFF2-40B4-BE49-F238E27FC236}">
                <a16:creationId xmlns:a16="http://schemas.microsoft.com/office/drawing/2014/main" id="{4BAA8246-C39B-48C9-B4DA-CF6D37470B3B}"/>
              </a:ext>
            </a:extLst>
          </p:cNvPr>
          <p:cNvPicPr>
            <a:picLocks noChangeAspect="1"/>
          </p:cNvPicPr>
          <p:nvPr/>
        </p:nvPicPr>
        <p:blipFill>
          <a:blip r:embed="rId3"/>
          <a:stretch>
            <a:fillRect/>
          </a:stretch>
        </p:blipFill>
        <p:spPr>
          <a:xfrm>
            <a:off x="2379957" y="4030347"/>
            <a:ext cx="2684282" cy="2710795"/>
          </a:xfrm>
          <a:prstGeom prst="rect">
            <a:avLst/>
          </a:prstGeom>
        </p:spPr>
      </p:pic>
      <p:pic>
        <p:nvPicPr>
          <p:cNvPr id="2" name="Picture 1"/>
          <p:cNvPicPr>
            <a:picLocks noChangeAspect="1"/>
          </p:cNvPicPr>
          <p:nvPr/>
        </p:nvPicPr>
        <p:blipFill>
          <a:blip r:embed="rId4"/>
          <a:stretch>
            <a:fillRect/>
          </a:stretch>
        </p:blipFill>
        <p:spPr>
          <a:xfrm>
            <a:off x="6320246" y="3961482"/>
            <a:ext cx="3398520" cy="2677443"/>
          </a:xfrm>
          <a:prstGeom prst="rect">
            <a:avLst/>
          </a:prstGeom>
        </p:spPr>
      </p:pic>
    </p:spTree>
    <p:extLst>
      <p:ext uri="{BB962C8B-B14F-4D97-AF65-F5344CB8AC3E}">
        <p14:creationId xmlns:p14="http://schemas.microsoft.com/office/powerpoint/2010/main" val="13666135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78161" y="158358"/>
            <a:ext cx="4315604"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Baking Activity</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5441411" y="232185"/>
            <a:ext cx="5542637" cy="1015663"/>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Today we are going to use everything we have learnt about measuring mass to bake some valentines biscuits!</a:t>
            </a:r>
            <a:endParaRPr lang="en-US" sz="2000" dirty="0">
              <a:ln w="0"/>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860DFC27-56B5-4DC8-81FE-DC18ABC72E64}"/>
              </a:ext>
            </a:extLst>
          </p:cNvPr>
          <p:cNvSpPr/>
          <p:nvPr/>
        </p:nvSpPr>
        <p:spPr>
          <a:xfrm>
            <a:off x="922798" y="3862714"/>
            <a:ext cx="7541933" cy="1569660"/>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On the next slides you will find the recipe to follow.</a:t>
            </a:r>
          </a:p>
          <a:p>
            <a:pPr algn="ctr"/>
            <a:endParaRPr lang="en-US" sz="2400" dirty="0" smtClean="0">
              <a:ln w="0"/>
              <a:effectLst>
                <a:outerShdw blurRad="38100" dist="19050" dir="2700000" algn="tl" rotWithShape="0">
                  <a:schemeClr val="dk1">
                    <a:alpha val="40000"/>
                  </a:schemeClr>
                </a:outerShdw>
              </a:effectLst>
            </a:endParaRPr>
          </a:p>
          <a:p>
            <a:pPr algn="ctr"/>
            <a:r>
              <a:rPr lang="en-US" sz="2400" dirty="0" smtClean="0">
                <a:ln w="0"/>
                <a:effectLst>
                  <a:outerShdw blurRad="38100" dist="19050" dir="2700000" algn="tl" rotWithShape="0">
                    <a:schemeClr val="dk1">
                      <a:alpha val="40000"/>
                    </a:schemeClr>
                  </a:outerShdw>
                </a:effectLst>
              </a:rPr>
              <a:t>Make sure you measure the ingredients accurately so that your biscuits taste delicious!</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8727347" y="1910013"/>
            <a:ext cx="2914650" cy="3600450"/>
          </a:xfrm>
          <a:prstGeom prst="rect">
            <a:avLst/>
          </a:prstGeom>
        </p:spPr>
      </p:pic>
      <p:pic>
        <p:nvPicPr>
          <p:cNvPr id="25602" name="Picture 2" descr="Valentine cookies recipe - All recipes 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74" y="125430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629280" y="1382769"/>
            <a:ext cx="3624263" cy="2124320"/>
          </a:xfrm>
          <a:prstGeom prst="rect">
            <a:avLst/>
          </a:prstGeom>
        </p:spPr>
      </p:pic>
      <p:sp>
        <p:nvSpPr>
          <p:cNvPr id="17" name="Rectangle 16">
            <a:extLst>
              <a:ext uri="{FF2B5EF4-FFF2-40B4-BE49-F238E27FC236}">
                <a16:creationId xmlns:a16="http://schemas.microsoft.com/office/drawing/2014/main" id="{9ACA1241-448F-42BF-AA2B-BA8E7EFA6EB5}"/>
              </a:ext>
            </a:extLst>
          </p:cNvPr>
          <p:cNvSpPr/>
          <p:nvPr/>
        </p:nvSpPr>
        <p:spPr>
          <a:xfrm>
            <a:off x="1881246" y="5945971"/>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t>
            </a:r>
            <a:r>
              <a:rPr lang="en-US" sz="1600" dirty="0" smtClean="0">
                <a:ln w="0"/>
                <a:solidFill>
                  <a:schemeClr val="bg1"/>
                </a:solidFill>
                <a:effectLst>
                  <a:outerShdw blurRad="38100" dist="19050" dir="2700000" algn="tl" rotWithShape="0">
                    <a:schemeClr val="dk1">
                      <a:alpha val="40000"/>
                    </a:schemeClr>
                  </a:outerShdw>
                </a:effectLst>
              </a:rPr>
              <a:t>photos of you baking your biscuits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5"/>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9" name="Picture 18"/>
          <p:cNvPicPr>
            <a:picLocks noChangeAspect="1"/>
          </p:cNvPicPr>
          <p:nvPr/>
        </p:nvPicPr>
        <p:blipFill>
          <a:blip r:embed="rId6"/>
          <a:stretch>
            <a:fillRect/>
          </a:stretch>
        </p:blipFill>
        <p:spPr>
          <a:xfrm>
            <a:off x="2209384" y="5861652"/>
            <a:ext cx="433109" cy="794032"/>
          </a:xfrm>
          <a:prstGeom prst="rect">
            <a:avLst/>
          </a:prstGeom>
        </p:spPr>
      </p:pic>
      <p:pic>
        <p:nvPicPr>
          <p:cNvPr id="21" name="Picture 20"/>
          <p:cNvPicPr>
            <a:picLocks noChangeAspect="1"/>
          </p:cNvPicPr>
          <p:nvPr/>
        </p:nvPicPr>
        <p:blipFill>
          <a:blip r:embed="rId7"/>
          <a:stretch>
            <a:fillRect/>
          </a:stretch>
        </p:blipFill>
        <p:spPr>
          <a:xfrm>
            <a:off x="9403980" y="5970767"/>
            <a:ext cx="589586" cy="590876"/>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8"/>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620720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871285" y="286852"/>
            <a:ext cx="406617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Biscuit Recipe</a:t>
            </a:r>
            <a:endParaRPr lang="en-US" sz="5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385317" y="1281136"/>
            <a:ext cx="11038114" cy="830997"/>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endParaRPr lang="en-US" sz="2400" dirty="0">
              <a:ln w="0"/>
              <a:solidFill>
                <a:schemeClr val="accent1"/>
              </a:solidFill>
              <a:effectLst>
                <a:outerShdw blurRad="38100" dist="19050" dir="2700000" algn="tl" rotWithShape="0">
                  <a:schemeClr val="dk1">
                    <a:alpha val="40000"/>
                  </a:schemeClr>
                </a:outerShdw>
              </a:effectLst>
            </a:endParaRP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7" name="TextBox 6">
            <a:extLst>
              <a:ext uri="{FF2B5EF4-FFF2-40B4-BE49-F238E27FC236}">
                <a16:creationId xmlns:a16="http://schemas.microsoft.com/office/drawing/2014/main" id="{418A3EF8-C732-4BE0-B223-22ED96BAC80A}"/>
              </a:ext>
            </a:extLst>
          </p:cNvPr>
          <p:cNvSpPr txBox="1"/>
          <p:nvPr/>
        </p:nvSpPr>
        <p:spPr>
          <a:xfrm>
            <a:off x="609582" y="2513494"/>
            <a:ext cx="6124137" cy="3970318"/>
          </a:xfrm>
          <a:prstGeom prst="rect">
            <a:avLst/>
          </a:prstGeom>
          <a:noFill/>
        </p:spPr>
        <p:txBody>
          <a:bodyPr wrap="square" rtlCol="0">
            <a:spAutoFit/>
          </a:bodyPr>
          <a:lstStyle/>
          <a:p>
            <a:r>
              <a:rPr lang="en-GB" sz="2800" b="1" dirty="0"/>
              <a:t>Ingredients:</a:t>
            </a:r>
          </a:p>
          <a:p>
            <a:endParaRPr lang="en-GB" sz="2800" b="1" dirty="0"/>
          </a:p>
          <a:p>
            <a:r>
              <a:rPr lang="en-GB" sz="2800" dirty="0"/>
              <a:t>100g butter, softened</a:t>
            </a:r>
          </a:p>
          <a:p>
            <a:endParaRPr lang="en-GB" sz="2800" dirty="0"/>
          </a:p>
          <a:p>
            <a:r>
              <a:rPr lang="en-GB" sz="2800" dirty="0"/>
              <a:t>50g caster sugar</a:t>
            </a:r>
          </a:p>
          <a:p>
            <a:endParaRPr lang="en-GB" sz="2800" dirty="0"/>
          </a:p>
          <a:p>
            <a:r>
              <a:rPr lang="en-GB" sz="2800" dirty="0"/>
              <a:t>170g plain flour</a:t>
            </a:r>
          </a:p>
          <a:p>
            <a:endParaRPr lang="en-GB" sz="2800" dirty="0"/>
          </a:p>
          <a:p>
            <a:r>
              <a:rPr lang="en-GB" sz="2800" dirty="0"/>
              <a:t>Icing and edible decorations (optional)</a:t>
            </a:r>
          </a:p>
        </p:txBody>
      </p:sp>
      <p:pic>
        <p:nvPicPr>
          <p:cNvPr id="8" name="Picture 2" descr="Image result for butter">
            <a:extLst>
              <a:ext uri="{FF2B5EF4-FFF2-40B4-BE49-F238E27FC236}">
                <a16:creationId xmlns:a16="http://schemas.microsoft.com/office/drawing/2014/main" id="{5EF85B3D-CF46-4FA9-B36D-F0A226C9D88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464" y="2713232"/>
            <a:ext cx="1568220" cy="1292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caster sugar">
            <a:extLst>
              <a:ext uri="{FF2B5EF4-FFF2-40B4-BE49-F238E27FC236}">
                <a16:creationId xmlns:a16="http://schemas.microsoft.com/office/drawing/2014/main" id="{7650A207-603D-481B-99E4-7942AF1C195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0214" y="2435407"/>
            <a:ext cx="1568220" cy="1568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47BBB99-37E5-4263-B9CC-8DB4281BF3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30692" y="4852232"/>
            <a:ext cx="1506771" cy="1506771"/>
          </a:xfrm>
          <a:prstGeom prst="rect">
            <a:avLst/>
          </a:prstGeom>
        </p:spPr>
      </p:pic>
      <p:pic>
        <p:nvPicPr>
          <p:cNvPr id="11" name="Picture 6" descr="Image result for icing sugar">
            <a:extLst>
              <a:ext uri="{FF2B5EF4-FFF2-40B4-BE49-F238E27FC236}">
                <a16:creationId xmlns:a16="http://schemas.microsoft.com/office/drawing/2014/main" id="{30E804DD-7B77-4EB9-B098-C223DB051A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487" t="2703" r="17942" b="2835"/>
          <a:stretch/>
        </p:blipFill>
        <p:spPr bwMode="auto">
          <a:xfrm>
            <a:off x="10543415" y="3819220"/>
            <a:ext cx="1005572" cy="15682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95D878B-AE77-48C1-8B21-6E5DFFB06D29}"/>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9151470">
            <a:off x="4329545" y="3963805"/>
            <a:ext cx="1688942" cy="1637089"/>
          </a:xfrm>
          <a:prstGeom prst="rect">
            <a:avLst/>
          </a:prstGeom>
        </p:spPr>
      </p:pic>
      <p:pic>
        <p:nvPicPr>
          <p:cNvPr id="15" name="Picture 10" descr="Image result for tub of sprinkles">
            <a:extLst>
              <a:ext uri="{FF2B5EF4-FFF2-40B4-BE49-F238E27FC236}">
                <a16:creationId xmlns:a16="http://schemas.microsoft.com/office/drawing/2014/main" id="{5B34389F-AC30-4416-8C31-BC6E4276A05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44" t="3730" r="10631" b="1836"/>
          <a:stretch/>
        </p:blipFill>
        <p:spPr bwMode="auto">
          <a:xfrm>
            <a:off x="8674766" y="4918300"/>
            <a:ext cx="1063684" cy="126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14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4803454" y="112851"/>
            <a:ext cx="241123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Kg Hunt</a:t>
            </a:r>
            <a:endParaRPr lang="en-US" sz="5400" dirty="0">
              <a:ln w="0"/>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860DFC27-56B5-4DC8-81FE-DC18ABC72E64}"/>
              </a:ext>
            </a:extLst>
          </p:cNvPr>
          <p:cNvSpPr/>
          <p:nvPr/>
        </p:nvSpPr>
        <p:spPr>
          <a:xfrm>
            <a:off x="-198110" y="3765544"/>
            <a:ext cx="12146269" cy="400110"/>
          </a:xfrm>
          <a:prstGeom prst="rect">
            <a:avLst/>
          </a:prstGeom>
          <a:noFill/>
        </p:spPr>
        <p:txBody>
          <a:bodyPr wrap="squar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Look around your house for items showing the objects mass in kg’s. Write them down on the lines below. </a:t>
            </a:r>
            <a:endParaRPr lang="en-US" sz="2000" dirty="0">
              <a:ln w="0"/>
              <a:effectLst>
                <a:outerShdw blurRad="38100" dist="19050" dir="2700000" algn="tl" rotWithShape="0">
                  <a:schemeClr val="dk1">
                    <a:alpha val="40000"/>
                  </a:schemeClr>
                </a:outerShdw>
              </a:effectLst>
            </a:endParaRPr>
          </a:p>
        </p:txBody>
      </p:sp>
      <p:sp>
        <p:nvSpPr>
          <p:cNvPr id="18" name="Thought Bubble: Cloud 11">
            <a:extLst>
              <a:ext uri="{FF2B5EF4-FFF2-40B4-BE49-F238E27FC236}">
                <a16:creationId xmlns:a16="http://schemas.microsoft.com/office/drawing/2014/main" id="{CEE395F3-817E-421C-AB46-EA959DA8B234}"/>
              </a:ext>
            </a:extLst>
          </p:cNvPr>
          <p:cNvSpPr/>
          <p:nvPr/>
        </p:nvSpPr>
        <p:spPr>
          <a:xfrm flipH="1" flipV="1">
            <a:off x="291706" y="1668785"/>
            <a:ext cx="3010483" cy="1405847"/>
          </a:xfrm>
          <a:prstGeom prst="cloudCallout">
            <a:avLst>
              <a:gd name="adj1" fmla="val -49301"/>
              <a:gd name="adj2" fmla="val 58414"/>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0DFC27-56B5-4DC8-81FE-DC18ABC72E64}"/>
              </a:ext>
            </a:extLst>
          </p:cNvPr>
          <p:cNvSpPr/>
          <p:nvPr/>
        </p:nvSpPr>
        <p:spPr>
          <a:xfrm>
            <a:off x="977889" y="2036528"/>
            <a:ext cx="1875661" cy="830997"/>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Pasta and flour can be bought in 1kg bags.</a:t>
            </a:r>
            <a:endParaRPr lang="en-US" sz="1600" dirty="0">
              <a:ln w="0"/>
              <a:effectLst>
                <a:outerShdw blurRad="38100" dist="19050" dir="2700000" algn="tl" rotWithShape="0">
                  <a:schemeClr val="dk1">
                    <a:alpha val="40000"/>
                  </a:schemeClr>
                </a:outerShdw>
              </a:effectLst>
            </a:endParaRPr>
          </a:p>
        </p:txBody>
      </p:sp>
      <p:pic>
        <p:nvPicPr>
          <p:cNvPr id="23" name="Picture 22"/>
          <p:cNvPicPr>
            <a:picLocks noChangeAspect="1"/>
          </p:cNvPicPr>
          <p:nvPr/>
        </p:nvPicPr>
        <p:blipFill rotWithShape="1">
          <a:blip r:embed="rId2"/>
          <a:srcRect t="41655"/>
          <a:stretch/>
        </p:blipFill>
        <p:spPr>
          <a:xfrm>
            <a:off x="9751596" y="1154279"/>
            <a:ext cx="2095628" cy="2102726"/>
          </a:xfrm>
          <a:prstGeom prst="rect">
            <a:avLst/>
          </a:prstGeom>
        </p:spPr>
      </p:pic>
      <p:pic>
        <p:nvPicPr>
          <p:cNvPr id="25" name="Picture 24"/>
          <p:cNvPicPr>
            <a:picLocks noChangeAspect="1"/>
          </p:cNvPicPr>
          <p:nvPr/>
        </p:nvPicPr>
        <p:blipFill rotWithShape="1">
          <a:blip r:embed="rId3"/>
          <a:srcRect t="22126" b="7203"/>
          <a:stretch/>
        </p:blipFill>
        <p:spPr>
          <a:xfrm>
            <a:off x="3583173" y="1175655"/>
            <a:ext cx="1995413" cy="2081350"/>
          </a:xfrm>
          <a:prstGeom prst="rect">
            <a:avLst/>
          </a:prstGeom>
        </p:spPr>
      </p:pic>
      <p:sp>
        <p:nvSpPr>
          <p:cNvPr id="8" name="Oval 7"/>
          <p:cNvSpPr/>
          <p:nvPr/>
        </p:nvSpPr>
        <p:spPr>
          <a:xfrm>
            <a:off x="5183435" y="2080296"/>
            <a:ext cx="485846" cy="445188"/>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6" name="Rectangle 25">
            <a:extLst>
              <a:ext uri="{FF2B5EF4-FFF2-40B4-BE49-F238E27FC236}">
                <a16:creationId xmlns:a16="http://schemas.microsoft.com/office/drawing/2014/main" id="{860DFC27-56B5-4DC8-81FE-DC18ABC72E64}"/>
              </a:ext>
            </a:extLst>
          </p:cNvPr>
          <p:cNvSpPr/>
          <p:nvPr/>
        </p:nvSpPr>
        <p:spPr>
          <a:xfrm>
            <a:off x="5735254" y="1000794"/>
            <a:ext cx="3871074" cy="584775"/>
          </a:xfrm>
          <a:prstGeom prst="rect">
            <a:avLst/>
          </a:prstGeom>
          <a:noFill/>
        </p:spPr>
        <p:txBody>
          <a:bodyPr wrap="squar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Here is the </a:t>
            </a:r>
            <a:r>
              <a:rPr lang="en-US" sz="1600" dirty="0" smtClean="0">
                <a:ln w="0"/>
                <a:solidFill>
                  <a:srgbClr val="FF0000"/>
                </a:solidFill>
                <a:effectLst>
                  <a:outerShdw blurRad="38100" dist="19050" dir="2700000" algn="tl" rotWithShape="0">
                    <a:schemeClr val="dk1">
                      <a:alpha val="40000"/>
                    </a:schemeClr>
                  </a:outerShdw>
                </a:effectLst>
              </a:rPr>
              <a:t>kg</a:t>
            </a:r>
            <a:r>
              <a:rPr lang="en-US" sz="1600" dirty="0" smtClean="0">
                <a:ln w="0"/>
                <a:effectLst>
                  <a:outerShdw blurRad="38100" dist="19050" dir="2700000" algn="tl" rotWithShape="0">
                    <a:schemeClr val="dk1">
                      <a:alpha val="40000"/>
                    </a:schemeClr>
                  </a:outerShdw>
                </a:effectLst>
              </a:rPr>
              <a:t> notation showing us the mass of the object.</a:t>
            </a:r>
            <a:endParaRPr lang="en-US" sz="1600" dirty="0">
              <a:ln w="0"/>
              <a:effectLst>
                <a:outerShdw blurRad="38100" dist="19050" dir="2700000" algn="tl" rotWithShape="0">
                  <a:schemeClr val="dk1">
                    <a:alpha val="40000"/>
                  </a:schemeClr>
                </a:outerShdw>
              </a:effectLst>
            </a:endParaRPr>
          </a:p>
        </p:txBody>
      </p:sp>
      <p:cxnSp>
        <p:nvCxnSpPr>
          <p:cNvPr id="10" name="Straight Arrow Connector 9"/>
          <p:cNvCxnSpPr/>
          <p:nvPr/>
        </p:nvCxnSpPr>
        <p:spPr>
          <a:xfrm flipH="1">
            <a:off x="5666588" y="1369214"/>
            <a:ext cx="1143506" cy="7110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420468" y="1393912"/>
            <a:ext cx="1829521" cy="14015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0313564" y="2680694"/>
            <a:ext cx="485846" cy="445188"/>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12" name="Straight Connector 11"/>
          <p:cNvCxnSpPr/>
          <p:nvPr/>
        </p:nvCxnSpPr>
        <p:spPr>
          <a:xfrm>
            <a:off x="426720" y="4693920"/>
            <a:ext cx="4868091" cy="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75024" y="4702629"/>
            <a:ext cx="4868091" cy="8709"/>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ACA1241-448F-42BF-AA2B-BA8E7EFA6EB5}"/>
              </a:ext>
            </a:extLst>
          </p:cNvPr>
          <p:cNvSpPr/>
          <p:nvPr/>
        </p:nvSpPr>
        <p:spPr>
          <a:xfrm>
            <a:off x="2086628" y="6053241"/>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t>
            </a:r>
            <a:r>
              <a:rPr lang="en-US" sz="1600" dirty="0" smtClean="0">
                <a:ln w="0"/>
                <a:solidFill>
                  <a:schemeClr val="bg1"/>
                </a:solidFill>
                <a:effectLst>
                  <a:outerShdw blurRad="38100" dist="19050" dir="2700000" algn="tl" rotWithShape="0">
                    <a:schemeClr val="dk1">
                      <a:alpha val="40000"/>
                    </a:schemeClr>
                  </a:outerShdw>
                </a:effectLst>
              </a:rPr>
              <a:t>hunting for kg packets </a:t>
            </a:r>
            <a:r>
              <a:rPr lang="en-US" sz="1600" dirty="0">
                <a:ln w="0"/>
                <a:solidFill>
                  <a:schemeClr val="bg1"/>
                </a:solidFill>
                <a:effectLst>
                  <a:outerShdw blurRad="38100" dist="19050" dir="2700000" algn="tl" rotWithShape="0">
                    <a:schemeClr val="dk1">
                      <a:alpha val="40000"/>
                    </a:schemeClr>
                  </a:outerShdw>
                </a:effectLst>
              </a:rPr>
              <a:t>to:</a:t>
            </a:r>
          </a:p>
          <a:p>
            <a:pPr algn="ctr"/>
            <a:r>
              <a:rPr lang="en-US" sz="1600" dirty="0">
                <a:ln w="0"/>
                <a:solidFill>
                  <a:schemeClr val="bg1"/>
                </a:solidFill>
                <a:effectLst>
                  <a:outerShdw blurRad="38100" dist="19050" dir="2700000" algn="tl" rotWithShape="0">
                    <a:schemeClr val="dk1">
                      <a:alpha val="40000"/>
                    </a:schemeClr>
                  </a:outerShdw>
                </a:effectLst>
                <a:hlinkClick r:id="rId4"/>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30" name="Picture 29"/>
          <p:cNvPicPr>
            <a:picLocks noChangeAspect="1"/>
          </p:cNvPicPr>
          <p:nvPr/>
        </p:nvPicPr>
        <p:blipFill>
          <a:blip r:embed="rId5"/>
          <a:stretch>
            <a:fillRect/>
          </a:stretch>
        </p:blipFill>
        <p:spPr>
          <a:xfrm>
            <a:off x="2411732" y="5992278"/>
            <a:ext cx="433109" cy="794032"/>
          </a:xfrm>
          <a:prstGeom prst="rect">
            <a:avLst/>
          </a:prstGeom>
        </p:spPr>
      </p:pic>
      <p:cxnSp>
        <p:nvCxnSpPr>
          <p:cNvPr id="36" name="Straight Connector 35"/>
          <p:cNvCxnSpPr/>
          <p:nvPr/>
        </p:nvCxnSpPr>
        <p:spPr>
          <a:xfrm>
            <a:off x="5875023" y="5104892"/>
            <a:ext cx="4868091" cy="8709"/>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6"/>
          <a:stretch>
            <a:fillRect/>
          </a:stretch>
        </p:blipFill>
        <p:spPr>
          <a:xfrm>
            <a:off x="9606328" y="6101393"/>
            <a:ext cx="589586" cy="590876"/>
          </a:xfrm>
          <a:prstGeom prst="rect">
            <a:avLst/>
          </a:prstGeom>
        </p:spPr>
      </p:pic>
      <p:sp>
        <p:nvSpPr>
          <p:cNvPr id="33" name="Thought Bubble: Cloud 11">
            <a:extLst>
              <a:ext uri="{FF2B5EF4-FFF2-40B4-BE49-F238E27FC236}">
                <a16:creationId xmlns:a16="http://schemas.microsoft.com/office/drawing/2014/main" id="{CEE395F3-817E-421C-AB46-EA959DA8B234}"/>
              </a:ext>
            </a:extLst>
          </p:cNvPr>
          <p:cNvSpPr/>
          <p:nvPr/>
        </p:nvSpPr>
        <p:spPr>
          <a:xfrm flipV="1">
            <a:off x="10049166" y="4243401"/>
            <a:ext cx="2266291" cy="1166765"/>
          </a:xfrm>
          <a:prstGeom prst="cloudCallout">
            <a:avLst>
              <a:gd name="adj1" fmla="val -49301"/>
              <a:gd name="adj2" fmla="val 58414"/>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60DFC27-56B5-4DC8-81FE-DC18ABC72E64}"/>
              </a:ext>
            </a:extLst>
          </p:cNvPr>
          <p:cNvSpPr/>
          <p:nvPr/>
        </p:nvSpPr>
        <p:spPr>
          <a:xfrm>
            <a:off x="10149106" y="4499135"/>
            <a:ext cx="1878199" cy="738664"/>
          </a:xfrm>
          <a:prstGeom prst="rect">
            <a:avLst/>
          </a:prstGeom>
          <a:noFill/>
        </p:spPr>
        <p:txBody>
          <a:bodyPr wrap="squar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Hint -  it might be easiest to find things in the kitchen!</a:t>
            </a:r>
            <a:endParaRPr lang="en-US" sz="1400" dirty="0">
              <a:ln w="0"/>
              <a:effectLst>
                <a:outerShdw blurRad="38100" dist="19050" dir="2700000" algn="tl" rotWithShape="0">
                  <a:schemeClr val="dk1">
                    <a:alpha val="40000"/>
                  </a:schemeClr>
                </a:outerShdw>
              </a:effectLst>
            </a:endParaRPr>
          </a:p>
        </p:txBody>
      </p:sp>
      <p:cxnSp>
        <p:nvCxnSpPr>
          <p:cNvPr id="35" name="Straight Connector 34"/>
          <p:cNvCxnSpPr/>
          <p:nvPr/>
        </p:nvCxnSpPr>
        <p:spPr>
          <a:xfrm>
            <a:off x="430812" y="5096935"/>
            <a:ext cx="4868091" cy="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6719" y="5493931"/>
            <a:ext cx="4868091" cy="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75023" y="5492320"/>
            <a:ext cx="4868091" cy="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10795" y="5893869"/>
            <a:ext cx="4868091" cy="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875022" y="5902578"/>
            <a:ext cx="4868091" cy="8709"/>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7"/>
          <a:stretch>
            <a:fillRect/>
          </a:stretch>
        </p:blipFill>
        <p:spPr>
          <a:xfrm>
            <a:off x="10835981" y="88524"/>
            <a:ext cx="1276350" cy="962025"/>
          </a:xfrm>
          <a:prstGeom prst="rect">
            <a:avLst/>
          </a:prstGeom>
        </p:spPr>
      </p:pic>
    </p:spTree>
    <p:extLst>
      <p:ext uri="{BB962C8B-B14F-4D97-AF65-F5344CB8AC3E}">
        <p14:creationId xmlns:p14="http://schemas.microsoft.com/office/powerpoint/2010/main" val="27151834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871285" y="286852"/>
            <a:ext cx="406617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Biscuit Recipe</a:t>
            </a:r>
            <a:endParaRPr lang="en-US" sz="5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385317" y="1281136"/>
            <a:ext cx="11038114" cy="830997"/>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endParaRPr lang="en-US" sz="2400" dirty="0">
              <a:ln w="0"/>
              <a:solidFill>
                <a:schemeClr val="accent1"/>
              </a:solidFill>
              <a:effectLst>
                <a:outerShdw blurRad="38100" dist="19050" dir="2700000" algn="tl" rotWithShape="0">
                  <a:schemeClr val="dk1">
                    <a:alpha val="40000"/>
                  </a:schemeClr>
                </a:outerShdw>
              </a:effectLst>
            </a:endParaRP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6" name="TextBox 5">
            <a:extLst>
              <a:ext uri="{FF2B5EF4-FFF2-40B4-BE49-F238E27FC236}">
                <a16:creationId xmlns:a16="http://schemas.microsoft.com/office/drawing/2014/main" id="{418A3EF8-C732-4BE0-B223-22ED96BAC80A}"/>
              </a:ext>
            </a:extLst>
          </p:cNvPr>
          <p:cNvSpPr txBox="1"/>
          <p:nvPr/>
        </p:nvSpPr>
        <p:spPr>
          <a:xfrm>
            <a:off x="609583" y="2513494"/>
            <a:ext cx="4053858" cy="3970318"/>
          </a:xfrm>
          <a:prstGeom prst="rect">
            <a:avLst/>
          </a:prstGeom>
          <a:noFill/>
        </p:spPr>
        <p:txBody>
          <a:bodyPr wrap="square" rtlCol="0">
            <a:spAutoFit/>
          </a:bodyPr>
          <a:lstStyle/>
          <a:p>
            <a:r>
              <a:rPr lang="en-GB" sz="2800" b="1" dirty="0" smtClean="0"/>
              <a:t>Equipment:</a:t>
            </a:r>
            <a:endParaRPr lang="en-GB" sz="2800" b="1" dirty="0"/>
          </a:p>
          <a:p>
            <a:endParaRPr lang="en-GB" sz="2800" b="1" dirty="0"/>
          </a:p>
          <a:p>
            <a:r>
              <a:rPr lang="en-GB" sz="2800" dirty="0" smtClean="0"/>
              <a:t>Scales</a:t>
            </a:r>
          </a:p>
          <a:p>
            <a:endParaRPr lang="en-GB" sz="2800" dirty="0"/>
          </a:p>
          <a:p>
            <a:r>
              <a:rPr lang="en-GB" sz="2800" dirty="0" smtClean="0"/>
              <a:t>Non-stick baking paper</a:t>
            </a:r>
          </a:p>
          <a:p>
            <a:endParaRPr lang="en-GB" sz="2800" dirty="0"/>
          </a:p>
          <a:p>
            <a:r>
              <a:rPr lang="en-GB" sz="2800" dirty="0" smtClean="0"/>
              <a:t>Mixing bowl</a:t>
            </a:r>
          </a:p>
          <a:p>
            <a:endParaRPr lang="en-GB" sz="2800" dirty="0"/>
          </a:p>
          <a:p>
            <a:r>
              <a:rPr lang="en-GB" sz="2800" dirty="0" smtClean="0"/>
              <a:t>Wooden spoon</a:t>
            </a:r>
            <a:endParaRPr lang="en-GB" sz="2800" dirty="0"/>
          </a:p>
        </p:txBody>
      </p:sp>
      <p:sp>
        <p:nvSpPr>
          <p:cNvPr id="7" name="TextBox 6">
            <a:extLst>
              <a:ext uri="{FF2B5EF4-FFF2-40B4-BE49-F238E27FC236}">
                <a16:creationId xmlns:a16="http://schemas.microsoft.com/office/drawing/2014/main" id="{418A3EF8-C732-4BE0-B223-22ED96BAC80A}"/>
              </a:ext>
            </a:extLst>
          </p:cNvPr>
          <p:cNvSpPr txBox="1"/>
          <p:nvPr/>
        </p:nvSpPr>
        <p:spPr>
          <a:xfrm>
            <a:off x="5582177" y="3302317"/>
            <a:ext cx="4053858" cy="3108543"/>
          </a:xfrm>
          <a:prstGeom prst="rect">
            <a:avLst/>
          </a:prstGeom>
          <a:noFill/>
        </p:spPr>
        <p:txBody>
          <a:bodyPr wrap="square" rtlCol="0">
            <a:spAutoFit/>
          </a:bodyPr>
          <a:lstStyle/>
          <a:p>
            <a:r>
              <a:rPr lang="en-GB" sz="2800" dirty="0" smtClean="0"/>
              <a:t>Rolling pin</a:t>
            </a:r>
          </a:p>
          <a:p>
            <a:endParaRPr lang="en-GB" sz="2800" dirty="0"/>
          </a:p>
          <a:p>
            <a:r>
              <a:rPr lang="en-GB" sz="2800" dirty="0" smtClean="0"/>
              <a:t>Cutters or knife</a:t>
            </a:r>
          </a:p>
          <a:p>
            <a:endParaRPr lang="en-GB" sz="2800" dirty="0"/>
          </a:p>
          <a:p>
            <a:r>
              <a:rPr lang="en-GB" sz="2800" dirty="0" smtClean="0"/>
              <a:t>Baking trays</a:t>
            </a:r>
          </a:p>
          <a:p>
            <a:endParaRPr lang="en-GB" sz="2800" dirty="0"/>
          </a:p>
          <a:p>
            <a:endParaRPr lang="en-GB" sz="2800"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66244" y="2480191"/>
            <a:ext cx="1780598" cy="1780598"/>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84004" y="4432074"/>
            <a:ext cx="1762856" cy="1762856"/>
          </a:xfrm>
          <a:prstGeom prst="rect">
            <a:avLst/>
          </a:prstGeom>
        </p:spPr>
      </p:pic>
    </p:spTree>
    <p:extLst>
      <p:ext uri="{BB962C8B-B14F-4D97-AF65-F5344CB8AC3E}">
        <p14:creationId xmlns:p14="http://schemas.microsoft.com/office/powerpoint/2010/main" val="33343826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566382" y="15612"/>
            <a:ext cx="406617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Biscuit Recipe</a:t>
            </a:r>
            <a:endParaRPr lang="en-US" sz="5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4695701" y="181040"/>
            <a:ext cx="5845591" cy="1015663"/>
          </a:xfrm>
          <a:prstGeom prst="rect">
            <a:avLst/>
          </a:prstGeom>
          <a:noFill/>
        </p:spPr>
        <p:txBody>
          <a:bodyPr wrap="square" lIns="91440" tIns="45720" rIns="91440" bIns="45720">
            <a:spAutoFit/>
          </a:bodyPr>
          <a:lstStyle/>
          <a:p>
            <a:pPr algn="ctr"/>
            <a:r>
              <a:rPr lang="en-US" sz="2000" dirty="0" smtClean="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endParaRPr lang="en-US" sz="2000" dirty="0">
              <a:ln w="0"/>
              <a:solidFill>
                <a:schemeClr val="accent1"/>
              </a:solidFill>
              <a:effectLst>
                <a:outerShdw blurRad="38100" dist="19050" dir="2700000" algn="tl" rotWithShape="0">
                  <a:schemeClr val="dk1">
                    <a:alpha val="40000"/>
                  </a:schemeClr>
                </a:outerShdw>
              </a:effectLst>
            </a:endParaRP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6" name="TextBox 5">
            <a:extLst>
              <a:ext uri="{FF2B5EF4-FFF2-40B4-BE49-F238E27FC236}">
                <a16:creationId xmlns:a16="http://schemas.microsoft.com/office/drawing/2014/main" id="{1AA75748-F0F4-40BD-BC6D-727D2034FE28}"/>
              </a:ext>
            </a:extLst>
          </p:cNvPr>
          <p:cNvSpPr txBox="1"/>
          <p:nvPr/>
        </p:nvSpPr>
        <p:spPr>
          <a:xfrm>
            <a:off x="187570" y="1349311"/>
            <a:ext cx="12192000" cy="400110"/>
          </a:xfrm>
          <a:prstGeom prst="rect">
            <a:avLst/>
          </a:prstGeom>
          <a:noFill/>
        </p:spPr>
        <p:txBody>
          <a:bodyPr wrap="square" rtlCol="0">
            <a:spAutoFit/>
          </a:bodyPr>
          <a:lstStyle/>
          <a:p>
            <a:r>
              <a:rPr lang="en-GB" sz="2000" dirty="0"/>
              <a:t>1. </a:t>
            </a:r>
            <a:r>
              <a:rPr lang="en-GB" sz="2000" b="0" i="0" dirty="0">
                <a:effectLst/>
              </a:rPr>
              <a:t>Preheat the oven to 180°C/160°C Fan/Gas Mark 4 and line two baking trays with non-stick baking paper.</a:t>
            </a:r>
          </a:p>
        </p:txBody>
      </p:sp>
      <p:sp>
        <p:nvSpPr>
          <p:cNvPr id="7" name="TextBox 6">
            <a:extLst>
              <a:ext uri="{FF2B5EF4-FFF2-40B4-BE49-F238E27FC236}">
                <a16:creationId xmlns:a16="http://schemas.microsoft.com/office/drawing/2014/main" id="{A7D2A3C0-E42B-4920-93C9-8A669A9A01DE}"/>
              </a:ext>
            </a:extLst>
          </p:cNvPr>
          <p:cNvSpPr txBox="1"/>
          <p:nvPr/>
        </p:nvSpPr>
        <p:spPr>
          <a:xfrm>
            <a:off x="187570" y="2208293"/>
            <a:ext cx="11451436" cy="707886"/>
          </a:xfrm>
          <a:prstGeom prst="rect">
            <a:avLst/>
          </a:prstGeom>
          <a:noFill/>
        </p:spPr>
        <p:txBody>
          <a:bodyPr wrap="square" rtlCol="0">
            <a:spAutoFit/>
          </a:bodyPr>
          <a:lstStyle/>
          <a:p>
            <a:r>
              <a:rPr lang="en-GB" sz="2000" dirty="0"/>
              <a:t>2. </a:t>
            </a:r>
            <a:r>
              <a:rPr lang="en-GB" sz="2000" b="0" i="0" dirty="0">
                <a:solidFill>
                  <a:srgbClr val="141012"/>
                </a:solidFill>
                <a:effectLst/>
              </a:rPr>
              <a:t>Beat the butter and sugar until </a:t>
            </a:r>
            <a:r>
              <a:rPr lang="en-GB" sz="2000" b="0" i="0" dirty="0" smtClean="0">
                <a:solidFill>
                  <a:srgbClr val="141012"/>
                </a:solidFill>
                <a:effectLst/>
              </a:rPr>
              <a:t>they </a:t>
            </a:r>
            <a:r>
              <a:rPr lang="en-GB" sz="2000" dirty="0" smtClean="0">
                <a:solidFill>
                  <a:srgbClr val="141012"/>
                </a:solidFill>
              </a:rPr>
              <a:t>are </a:t>
            </a:r>
            <a:r>
              <a:rPr lang="en-GB" sz="2000" b="0" i="0" dirty="0" smtClean="0">
                <a:solidFill>
                  <a:srgbClr val="141012"/>
                </a:solidFill>
                <a:effectLst/>
              </a:rPr>
              <a:t>pale </a:t>
            </a:r>
            <a:r>
              <a:rPr lang="en-GB" sz="2000" b="0" i="0" dirty="0">
                <a:solidFill>
                  <a:srgbClr val="141012"/>
                </a:solidFill>
                <a:effectLst/>
              </a:rPr>
              <a:t>and </a:t>
            </a:r>
            <a:r>
              <a:rPr lang="en-GB" sz="2000" b="0" i="0" dirty="0" smtClean="0">
                <a:solidFill>
                  <a:srgbClr val="141012"/>
                </a:solidFill>
                <a:effectLst/>
              </a:rPr>
              <a:t>creamy</a:t>
            </a:r>
            <a:r>
              <a:rPr lang="en-GB" sz="2000" dirty="0" smtClean="0">
                <a:solidFill>
                  <a:srgbClr val="141012"/>
                </a:solidFill>
              </a:rPr>
              <a:t>. Then</a:t>
            </a:r>
            <a:r>
              <a:rPr lang="en-GB" sz="2000" b="0" i="0" dirty="0" smtClean="0">
                <a:solidFill>
                  <a:srgbClr val="141012"/>
                </a:solidFill>
                <a:effectLst/>
              </a:rPr>
              <a:t> </a:t>
            </a:r>
            <a:r>
              <a:rPr lang="en-GB" sz="2000" b="0" i="0" dirty="0">
                <a:solidFill>
                  <a:srgbClr val="141012"/>
                </a:solidFill>
                <a:effectLst/>
              </a:rPr>
              <a:t>work in the flour to make a stiff dough. You may find it easier to do this with your hands.</a:t>
            </a:r>
          </a:p>
        </p:txBody>
      </p:sp>
      <p:sp>
        <p:nvSpPr>
          <p:cNvPr id="8" name="TextBox 7">
            <a:extLst>
              <a:ext uri="{FF2B5EF4-FFF2-40B4-BE49-F238E27FC236}">
                <a16:creationId xmlns:a16="http://schemas.microsoft.com/office/drawing/2014/main" id="{CDF55036-9B22-498D-8E0F-8F5720B438C4}"/>
              </a:ext>
            </a:extLst>
          </p:cNvPr>
          <p:cNvSpPr txBox="1"/>
          <p:nvPr/>
        </p:nvSpPr>
        <p:spPr>
          <a:xfrm>
            <a:off x="187572" y="3375052"/>
            <a:ext cx="11712692" cy="707886"/>
          </a:xfrm>
          <a:prstGeom prst="rect">
            <a:avLst/>
          </a:prstGeom>
          <a:noFill/>
        </p:spPr>
        <p:txBody>
          <a:bodyPr wrap="square" rtlCol="0">
            <a:spAutoFit/>
          </a:bodyPr>
          <a:lstStyle/>
          <a:p>
            <a:r>
              <a:rPr lang="en-GB" sz="2000" dirty="0"/>
              <a:t>3. </a:t>
            </a:r>
            <a:r>
              <a:rPr lang="en-GB" sz="2000" b="0" i="0" dirty="0">
                <a:solidFill>
                  <a:srgbClr val="141012"/>
                </a:solidFill>
                <a:effectLst/>
              </a:rPr>
              <a:t>Turn </a:t>
            </a:r>
            <a:r>
              <a:rPr lang="en-GB" sz="2000" b="0" i="0" dirty="0" smtClean="0">
                <a:solidFill>
                  <a:srgbClr val="141012"/>
                </a:solidFill>
                <a:effectLst/>
              </a:rPr>
              <a:t>the dough out </a:t>
            </a:r>
            <a:r>
              <a:rPr lang="en-GB" sz="2000" b="0" i="0" dirty="0">
                <a:solidFill>
                  <a:srgbClr val="141012"/>
                </a:solidFill>
                <a:effectLst/>
              </a:rPr>
              <a:t>onto a lightly floured surface and knead gently until smooth. Roll out to the thickness of a pound coin.</a:t>
            </a:r>
          </a:p>
        </p:txBody>
      </p:sp>
      <p:sp>
        <p:nvSpPr>
          <p:cNvPr id="9" name="TextBox 8">
            <a:extLst>
              <a:ext uri="{FF2B5EF4-FFF2-40B4-BE49-F238E27FC236}">
                <a16:creationId xmlns:a16="http://schemas.microsoft.com/office/drawing/2014/main" id="{581ACF88-3459-4AD4-A81D-967F489D6FD6}"/>
              </a:ext>
            </a:extLst>
          </p:cNvPr>
          <p:cNvSpPr txBox="1"/>
          <p:nvPr/>
        </p:nvSpPr>
        <p:spPr>
          <a:xfrm>
            <a:off x="187570" y="4320013"/>
            <a:ext cx="11621253" cy="707886"/>
          </a:xfrm>
          <a:prstGeom prst="rect">
            <a:avLst/>
          </a:prstGeom>
          <a:noFill/>
        </p:spPr>
        <p:txBody>
          <a:bodyPr wrap="square" rtlCol="0">
            <a:spAutoFit/>
          </a:bodyPr>
          <a:lstStyle/>
          <a:p>
            <a:r>
              <a:rPr lang="en-GB" sz="2000" dirty="0"/>
              <a:t>4. Cut out </a:t>
            </a:r>
            <a:r>
              <a:rPr lang="en-GB" sz="2000" dirty="0" smtClean="0"/>
              <a:t>the dough </a:t>
            </a:r>
            <a:r>
              <a:rPr lang="en-GB" sz="2000" dirty="0"/>
              <a:t>with heart shaped cutter. If you do not have one, use </a:t>
            </a:r>
            <a:r>
              <a:rPr lang="en-GB" sz="2000" dirty="0" smtClean="0"/>
              <a:t>your cup </a:t>
            </a:r>
            <a:r>
              <a:rPr lang="en-GB" sz="2000" dirty="0"/>
              <a:t>to cut </a:t>
            </a:r>
            <a:r>
              <a:rPr lang="en-GB" sz="2000" dirty="0" smtClean="0"/>
              <a:t>out a </a:t>
            </a:r>
            <a:r>
              <a:rPr lang="en-GB" sz="2000" dirty="0"/>
              <a:t>circular shape or use a </a:t>
            </a:r>
            <a:r>
              <a:rPr lang="en-GB" sz="2000" dirty="0" smtClean="0"/>
              <a:t>knife </a:t>
            </a:r>
            <a:r>
              <a:rPr lang="en-GB" sz="2000" dirty="0"/>
              <a:t>to cut out the shape of a </a:t>
            </a:r>
            <a:r>
              <a:rPr lang="en-GB" sz="2000" dirty="0" smtClean="0"/>
              <a:t>heart (with adult supervision).</a:t>
            </a:r>
            <a:endParaRPr lang="en-GB" sz="2000" dirty="0"/>
          </a:p>
        </p:txBody>
      </p:sp>
      <p:sp>
        <p:nvSpPr>
          <p:cNvPr id="10" name="TextBox 9">
            <a:extLst>
              <a:ext uri="{FF2B5EF4-FFF2-40B4-BE49-F238E27FC236}">
                <a16:creationId xmlns:a16="http://schemas.microsoft.com/office/drawing/2014/main" id="{581823EB-87FB-4A79-B2F4-A9FC6DC18066}"/>
              </a:ext>
            </a:extLst>
          </p:cNvPr>
          <p:cNvSpPr txBox="1"/>
          <p:nvPr/>
        </p:nvSpPr>
        <p:spPr>
          <a:xfrm>
            <a:off x="10400046" y="6274600"/>
            <a:ext cx="1831144" cy="461665"/>
          </a:xfrm>
          <a:prstGeom prst="rect">
            <a:avLst/>
          </a:prstGeom>
          <a:noFill/>
        </p:spPr>
        <p:txBody>
          <a:bodyPr wrap="square" rtlCol="0">
            <a:spAutoFit/>
          </a:bodyPr>
          <a:lstStyle/>
          <a:p>
            <a:r>
              <a:rPr lang="en-GB" sz="2400" dirty="0"/>
              <a:t>Continued…</a:t>
            </a:r>
          </a:p>
        </p:txBody>
      </p:sp>
      <p:pic>
        <p:nvPicPr>
          <p:cNvPr id="11" name="Picture 10">
            <a:extLst>
              <a:ext uri="{FF2B5EF4-FFF2-40B4-BE49-F238E27FC236}">
                <a16:creationId xmlns:a16="http://schemas.microsoft.com/office/drawing/2014/main" id="{E3E35BE3-D66A-472F-A75C-488683227127}"/>
              </a:ext>
            </a:extLst>
          </p:cNvPr>
          <p:cNvPicPr>
            <a:picLocks noChangeAspect="1"/>
          </p:cNvPicPr>
          <p:nvPr/>
        </p:nvPicPr>
        <p:blipFill>
          <a:blip r:embed="rId3"/>
          <a:stretch>
            <a:fillRect/>
          </a:stretch>
        </p:blipFill>
        <p:spPr>
          <a:xfrm>
            <a:off x="267286" y="5328165"/>
            <a:ext cx="1557485" cy="1355706"/>
          </a:xfrm>
          <a:prstGeom prst="rect">
            <a:avLst/>
          </a:prstGeom>
        </p:spPr>
      </p:pic>
      <p:pic>
        <p:nvPicPr>
          <p:cNvPr id="14" name="Picture 13">
            <a:extLst>
              <a:ext uri="{FF2B5EF4-FFF2-40B4-BE49-F238E27FC236}">
                <a16:creationId xmlns:a16="http://schemas.microsoft.com/office/drawing/2014/main" id="{FF1C57B9-4E51-44A4-82E3-99AFB1EC7211}"/>
              </a:ext>
            </a:extLst>
          </p:cNvPr>
          <p:cNvPicPr>
            <a:picLocks noChangeAspect="1"/>
          </p:cNvPicPr>
          <p:nvPr/>
        </p:nvPicPr>
        <p:blipFill>
          <a:blip r:embed="rId4"/>
          <a:stretch>
            <a:fillRect/>
          </a:stretch>
        </p:blipFill>
        <p:spPr>
          <a:xfrm>
            <a:off x="2179687" y="5332534"/>
            <a:ext cx="1757596" cy="1408710"/>
          </a:xfrm>
          <a:prstGeom prst="rect">
            <a:avLst/>
          </a:prstGeom>
        </p:spPr>
      </p:pic>
      <p:pic>
        <p:nvPicPr>
          <p:cNvPr id="15" name="Picture 14">
            <a:extLst>
              <a:ext uri="{FF2B5EF4-FFF2-40B4-BE49-F238E27FC236}">
                <a16:creationId xmlns:a16="http://schemas.microsoft.com/office/drawing/2014/main" id="{5A876C15-E634-4204-ACE3-89899372B1D7}"/>
              </a:ext>
            </a:extLst>
          </p:cNvPr>
          <p:cNvPicPr>
            <a:picLocks noChangeAspect="1"/>
          </p:cNvPicPr>
          <p:nvPr/>
        </p:nvPicPr>
        <p:blipFill>
          <a:blip r:embed="rId5"/>
          <a:stretch>
            <a:fillRect/>
          </a:stretch>
        </p:blipFill>
        <p:spPr>
          <a:xfrm>
            <a:off x="4292200" y="5333114"/>
            <a:ext cx="2235210" cy="1408130"/>
          </a:xfrm>
          <a:prstGeom prst="rect">
            <a:avLst/>
          </a:prstGeom>
        </p:spPr>
      </p:pic>
      <p:pic>
        <p:nvPicPr>
          <p:cNvPr id="16" name="Picture 15">
            <a:extLst>
              <a:ext uri="{FF2B5EF4-FFF2-40B4-BE49-F238E27FC236}">
                <a16:creationId xmlns:a16="http://schemas.microsoft.com/office/drawing/2014/main" id="{05E7EFAA-E09B-4E69-B564-731F7AC04D12}"/>
              </a:ext>
            </a:extLst>
          </p:cNvPr>
          <p:cNvPicPr>
            <a:picLocks noChangeAspect="1"/>
          </p:cNvPicPr>
          <p:nvPr/>
        </p:nvPicPr>
        <p:blipFill>
          <a:blip r:embed="rId6"/>
          <a:stretch>
            <a:fillRect/>
          </a:stretch>
        </p:blipFill>
        <p:spPr>
          <a:xfrm>
            <a:off x="6773271" y="5327555"/>
            <a:ext cx="1690452" cy="1408710"/>
          </a:xfrm>
          <a:prstGeom prst="rect">
            <a:avLst/>
          </a:prstGeom>
        </p:spPr>
      </p:pic>
    </p:spTree>
    <p:extLst>
      <p:ext uri="{BB962C8B-B14F-4D97-AF65-F5344CB8AC3E}">
        <p14:creationId xmlns:p14="http://schemas.microsoft.com/office/powerpoint/2010/main" val="21648745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566382" y="15612"/>
            <a:ext cx="406617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Biscuit Recipe</a:t>
            </a:r>
            <a:endParaRPr lang="en-US" sz="54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860DFC27-56B5-4DC8-81FE-DC18ABC72E64}"/>
              </a:ext>
            </a:extLst>
          </p:cNvPr>
          <p:cNvSpPr/>
          <p:nvPr/>
        </p:nvSpPr>
        <p:spPr>
          <a:xfrm>
            <a:off x="4695701" y="181040"/>
            <a:ext cx="5845591" cy="1015663"/>
          </a:xfrm>
          <a:prstGeom prst="rect">
            <a:avLst/>
          </a:prstGeom>
          <a:noFill/>
        </p:spPr>
        <p:txBody>
          <a:bodyPr wrap="square" lIns="91440" tIns="45720" rIns="91440" bIns="45720">
            <a:spAutoFit/>
          </a:bodyPr>
          <a:lstStyle/>
          <a:p>
            <a:pPr algn="ctr"/>
            <a:r>
              <a:rPr lang="en-US" sz="2000" dirty="0" smtClean="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endParaRPr lang="en-US" sz="2000" dirty="0">
              <a:ln w="0"/>
              <a:solidFill>
                <a:schemeClr val="accent1"/>
              </a:solidFill>
              <a:effectLst>
                <a:outerShdw blurRad="38100" dist="19050" dir="2700000" algn="tl" rotWithShape="0">
                  <a:schemeClr val="dk1">
                    <a:alpha val="40000"/>
                  </a:schemeClr>
                </a:outerShdw>
              </a:effectLst>
            </a:endParaRP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17" name="TextBox 16">
            <a:extLst>
              <a:ext uri="{FF2B5EF4-FFF2-40B4-BE49-F238E27FC236}">
                <a16:creationId xmlns:a16="http://schemas.microsoft.com/office/drawing/2014/main" id="{1AA75748-F0F4-40BD-BC6D-727D2034FE28}"/>
              </a:ext>
            </a:extLst>
          </p:cNvPr>
          <p:cNvSpPr txBox="1"/>
          <p:nvPr/>
        </p:nvSpPr>
        <p:spPr>
          <a:xfrm>
            <a:off x="235130" y="1316731"/>
            <a:ext cx="12192000" cy="400110"/>
          </a:xfrm>
          <a:prstGeom prst="rect">
            <a:avLst/>
          </a:prstGeom>
          <a:noFill/>
        </p:spPr>
        <p:txBody>
          <a:bodyPr wrap="square" rtlCol="0">
            <a:spAutoFit/>
          </a:bodyPr>
          <a:lstStyle/>
          <a:p>
            <a:r>
              <a:rPr lang="en-GB" sz="2000" dirty="0"/>
              <a:t>5. </a:t>
            </a:r>
            <a:r>
              <a:rPr lang="en-GB" sz="2000" b="0" i="0" dirty="0" smtClean="0">
                <a:solidFill>
                  <a:srgbClr val="141012"/>
                </a:solidFill>
                <a:effectLst/>
              </a:rPr>
              <a:t>Carefully, </a:t>
            </a:r>
            <a:r>
              <a:rPr lang="en-GB" sz="2000" b="0" i="0" dirty="0">
                <a:solidFill>
                  <a:srgbClr val="141012"/>
                </a:solidFill>
                <a:effectLst/>
              </a:rPr>
              <a:t>transfer to the baking sheet and bake for 12 to 15 minutes.</a:t>
            </a:r>
          </a:p>
        </p:txBody>
      </p:sp>
      <p:sp>
        <p:nvSpPr>
          <p:cNvPr id="18" name="TextBox 17">
            <a:extLst>
              <a:ext uri="{FF2B5EF4-FFF2-40B4-BE49-F238E27FC236}">
                <a16:creationId xmlns:a16="http://schemas.microsoft.com/office/drawing/2014/main" id="{A7D2A3C0-E42B-4920-93C9-8A669A9A01DE}"/>
              </a:ext>
            </a:extLst>
          </p:cNvPr>
          <p:cNvSpPr txBox="1"/>
          <p:nvPr/>
        </p:nvSpPr>
        <p:spPr>
          <a:xfrm>
            <a:off x="235130" y="2190925"/>
            <a:ext cx="12192000" cy="400110"/>
          </a:xfrm>
          <a:prstGeom prst="rect">
            <a:avLst/>
          </a:prstGeom>
          <a:noFill/>
        </p:spPr>
        <p:txBody>
          <a:bodyPr wrap="square" rtlCol="0">
            <a:spAutoFit/>
          </a:bodyPr>
          <a:lstStyle/>
          <a:p>
            <a:r>
              <a:rPr lang="en-GB" sz="2000" dirty="0"/>
              <a:t>6. </a:t>
            </a:r>
            <a:r>
              <a:rPr lang="en-GB" sz="2000" b="0" i="0" dirty="0" smtClean="0">
                <a:solidFill>
                  <a:srgbClr val="141012"/>
                </a:solidFill>
                <a:effectLst/>
              </a:rPr>
              <a:t>Leave them </a:t>
            </a:r>
            <a:r>
              <a:rPr lang="en-GB" sz="2000" b="0" i="0" dirty="0">
                <a:solidFill>
                  <a:srgbClr val="141012"/>
                </a:solidFill>
                <a:effectLst/>
              </a:rPr>
              <a:t>to cool on the baking sheet for a few minutes to firm up, before transferring to a wire cooling rack.</a:t>
            </a:r>
          </a:p>
        </p:txBody>
      </p:sp>
      <p:sp>
        <p:nvSpPr>
          <p:cNvPr id="19" name="TextBox 18">
            <a:extLst>
              <a:ext uri="{FF2B5EF4-FFF2-40B4-BE49-F238E27FC236}">
                <a16:creationId xmlns:a16="http://schemas.microsoft.com/office/drawing/2014/main" id="{CDF55036-9B22-498D-8E0F-8F5720B438C4}"/>
              </a:ext>
            </a:extLst>
          </p:cNvPr>
          <p:cNvSpPr txBox="1"/>
          <p:nvPr/>
        </p:nvSpPr>
        <p:spPr>
          <a:xfrm>
            <a:off x="235131" y="3055973"/>
            <a:ext cx="12191999" cy="707886"/>
          </a:xfrm>
          <a:prstGeom prst="rect">
            <a:avLst/>
          </a:prstGeom>
          <a:noFill/>
        </p:spPr>
        <p:txBody>
          <a:bodyPr wrap="square" rtlCol="0">
            <a:spAutoFit/>
          </a:bodyPr>
          <a:lstStyle/>
          <a:p>
            <a:r>
              <a:rPr lang="en-GB" sz="2000" dirty="0"/>
              <a:t>7. </a:t>
            </a:r>
            <a:r>
              <a:rPr lang="en-GB" sz="2000" b="0" i="0" dirty="0">
                <a:solidFill>
                  <a:srgbClr val="141012"/>
                </a:solidFill>
                <a:effectLst/>
              </a:rPr>
              <a:t>Once they are completely cool, decorate with icing. You could also sprinkle with some edible </a:t>
            </a:r>
            <a:r>
              <a:rPr lang="en-GB" sz="2000" b="0" i="0" dirty="0" smtClean="0">
                <a:solidFill>
                  <a:srgbClr val="141012"/>
                </a:solidFill>
                <a:effectLst/>
              </a:rPr>
              <a:t>decorations</a:t>
            </a:r>
            <a:r>
              <a:rPr lang="en-GB" sz="2000" dirty="0">
                <a:solidFill>
                  <a:srgbClr val="141012"/>
                </a:solidFill>
              </a:rPr>
              <a:t> </a:t>
            </a:r>
            <a:r>
              <a:rPr lang="en-GB" sz="2000" dirty="0" smtClean="0">
                <a:solidFill>
                  <a:srgbClr val="141012"/>
                </a:solidFill>
              </a:rPr>
              <a:t>(if you have some).</a:t>
            </a:r>
            <a:endParaRPr lang="en-GB" sz="2000" b="0" i="0" dirty="0">
              <a:solidFill>
                <a:srgbClr val="141012"/>
              </a:solidFill>
              <a:effectLst/>
            </a:endParaRPr>
          </a:p>
        </p:txBody>
      </p:sp>
      <p:pic>
        <p:nvPicPr>
          <p:cNvPr id="20" name="Picture 19">
            <a:extLst>
              <a:ext uri="{FF2B5EF4-FFF2-40B4-BE49-F238E27FC236}">
                <a16:creationId xmlns:a16="http://schemas.microsoft.com/office/drawing/2014/main" id="{0AE40348-4533-49E5-B091-82BAA6C71CF9}"/>
              </a:ext>
            </a:extLst>
          </p:cNvPr>
          <p:cNvPicPr>
            <a:picLocks noChangeAspect="1"/>
          </p:cNvPicPr>
          <p:nvPr/>
        </p:nvPicPr>
        <p:blipFill rotWithShape="1">
          <a:blip r:embed="rId3"/>
          <a:srcRect l="7197" r="8481"/>
          <a:stretch/>
        </p:blipFill>
        <p:spPr>
          <a:xfrm>
            <a:off x="409310" y="4192390"/>
            <a:ext cx="2565781" cy="2404739"/>
          </a:xfrm>
          <a:prstGeom prst="rect">
            <a:avLst/>
          </a:prstGeom>
        </p:spPr>
      </p:pic>
      <p:pic>
        <p:nvPicPr>
          <p:cNvPr id="21" name="Picture 20">
            <a:extLst>
              <a:ext uri="{FF2B5EF4-FFF2-40B4-BE49-F238E27FC236}">
                <a16:creationId xmlns:a16="http://schemas.microsoft.com/office/drawing/2014/main" id="{67CC3417-1F9B-46E5-ABB0-92B933483396}"/>
              </a:ext>
            </a:extLst>
          </p:cNvPr>
          <p:cNvPicPr>
            <a:picLocks noChangeAspect="1"/>
          </p:cNvPicPr>
          <p:nvPr/>
        </p:nvPicPr>
        <p:blipFill rotWithShape="1">
          <a:blip r:embed="rId4"/>
          <a:srcRect l="3470" r="3700"/>
          <a:stretch/>
        </p:blipFill>
        <p:spPr>
          <a:xfrm>
            <a:off x="3131453" y="4192389"/>
            <a:ext cx="3439236" cy="2404739"/>
          </a:xfrm>
          <a:prstGeom prst="rect">
            <a:avLst/>
          </a:prstGeom>
        </p:spPr>
      </p:pic>
      <p:pic>
        <p:nvPicPr>
          <p:cNvPr id="23" name="Picture 2" descr="Image result for valentines biscuits circular">
            <a:extLst>
              <a:ext uri="{FF2B5EF4-FFF2-40B4-BE49-F238E27FC236}">
                <a16:creationId xmlns:a16="http://schemas.microsoft.com/office/drawing/2014/main" id="{0D3C3576-AFB8-42D9-A862-F5925CA606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031"/>
          <a:stretch/>
        </p:blipFill>
        <p:spPr bwMode="auto">
          <a:xfrm>
            <a:off x="6727051" y="4192388"/>
            <a:ext cx="2123963" cy="24047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valentines biscuits circular">
            <a:extLst>
              <a:ext uri="{FF2B5EF4-FFF2-40B4-BE49-F238E27FC236}">
                <a16:creationId xmlns:a16="http://schemas.microsoft.com/office/drawing/2014/main" id="{132B8516-35CC-41F1-978D-EB0056C113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7376" y="4192388"/>
            <a:ext cx="2647440" cy="240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5560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4665949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28023-7975-41FE-B581-8677F5D53E4E}"/>
              </a:ext>
            </a:extLst>
          </p:cNvPr>
          <p:cNvSpPr/>
          <p:nvPr/>
        </p:nvSpPr>
        <p:spPr>
          <a:xfrm>
            <a:off x="2518935" y="365760"/>
            <a:ext cx="29392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Challenge</a:t>
            </a:r>
          </a:p>
        </p:txBody>
      </p:sp>
      <p:sp>
        <p:nvSpPr>
          <p:cNvPr id="3" name="Rectangle 2">
            <a:extLst>
              <a:ext uri="{FF2B5EF4-FFF2-40B4-BE49-F238E27FC236}">
                <a16:creationId xmlns:a16="http://schemas.microsoft.com/office/drawing/2014/main" id="{860DFC27-56B5-4DC8-81FE-DC18ABC72E64}"/>
              </a:ext>
            </a:extLst>
          </p:cNvPr>
          <p:cNvSpPr/>
          <p:nvPr/>
        </p:nvSpPr>
        <p:spPr>
          <a:xfrm>
            <a:off x="873016" y="1794456"/>
            <a:ext cx="10295728" cy="3416320"/>
          </a:xfrm>
          <a:prstGeom prst="rect">
            <a:avLst/>
          </a:prstGeom>
          <a:noFill/>
        </p:spPr>
        <p:txBody>
          <a:bodyPr wrap="square" lIns="91440" tIns="45720" rIns="91440" bIns="45720">
            <a:spAutoFit/>
          </a:bodyPr>
          <a:lstStyle/>
          <a:p>
            <a:r>
              <a:rPr lang="en-US" sz="2400" dirty="0" smtClean="0">
                <a:ln w="0"/>
                <a:effectLst>
                  <a:outerShdw blurRad="38100" dist="19050" dir="2700000" algn="tl" rotWithShape="0">
                    <a:schemeClr val="dk1">
                      <a:alpha val="40000"/>
                    </a:schemeClr>
                  </a:outerShdw>
                </a:effectLst>
              </a:rPr>
              <a:t>What is the weight of 1 of your finished biscuits?             </a:t>
            </a:r>
          </a:p>
          <a:p>
            <a:endParaRPr lang="en-US" sz="2400" dirty="0">
              <a:ln w="0"/>
              <a:effectLst>
                <a:outerShdw blurRad="38100" dist="19050" dir="2700000" algn="tl" rotWithShape="0">
                  <a:schemeClr val="dk1">
                    <a:alpha val="40000"/>
                  </a:schemeClr>
                </a:outerShdw>
              </a:effectLst>
            </a:endParaRPr>
          </a:p>
          <a:p>
            <a:r>
              <a:rPr lang="en-US" sz="2400" dirty="0" smtClean="0">
                <a:ln w="0"/>
                <a:effectLst>
                  <a:outerShdw blurRad="38100" dist="19050" dir="2700000" algn="tl" rotWithShape="0">
                    <a:schemeClr val="dk1">
                      <a:alpha val="40000"/>
                    </a:schemeClr>
                  </a:outerShdw>
                </a:effectLst>
              </a:rPr>
              <a:t>                          ________________</a:t>
            </a:r>
          </a:p>
          <a:p>
            <a:endParaRPr lang="en-US" sz="2400" dirty="0" smtClean="0">
              <a:ln w="0"/>
              <a:effectLst>
                <a:outerShdw blurRad="38100" dist="19050" dir="2700000" algn="tl" rotWithShape="0">
                  <a:schemeClr val="dk1">
                    <a:alpha val="40000"/>
                  </a:schemeClr>
                </a:outerShdw>
              </a:effectLst>
            </a:endParaRPr>
          </a:p>
          <a:p>
            <a:endParaRPr lang="en-US" sz="2400" dirty="0">
              <a:ln w="0"/>
              <a:effectLst>
                <a:outerShdw blurRad="38100" dist="19050" dir="2700000" algn="tl" rotWithShape="0">
                  <a:schemeClr val="dk1">
                    <a:alpha val="40000"/>
                  </a:schemeClr>
                </a:outerShdw>
              </a:effectLst>
            </a:endParaRPr>
          </a:p>
          <a:p>
            <a:endParaRPr lang="en-US" sz="2400" dirty="0">
              <a:ln w="0"/>
              <a:effectLst>
                <a:outerShdw blurRad="38100" dist="19050" dir="2700000" algn="tl" rotWithShape="0">
                  <a:schemeClr val="dk1">
                    <a:alpha val="40000"/>
                  </a:schemeClr>
                </a:outerShdw>
              </a:effectLst>
            </a:endParaRPr>
          </a:p>
          <a:p>
            <a:r>
              <a:rPr lang="en-US" sz="2400" dirty="0" smtClean="0">
                <a:ln w="0"/>
                <a:effectLst>
                  <a:outerShdw blurRad="38100" dist="19050" dir="2700000" algn="tl" rotWithShape="0">
                    <a:schemeClr val="dk1">
                      <a:alpha val="40000"/>
                    </a:schemeClr>
                  </a:outerShdw>
                </a:effectLst>
              </a:rPr>
              <a:t>Are all of your biscuits the same weight?         </a:t>
            </a:r>
          </a:p>
          <a:p>
            <a:endParaRPr lang="en-US" sz="2400" dirty="0">
              <a:ln w="0"/>
              <a:effectLst>
                <a:outerShdw blurRad="38100" dist="19050" dir="2700000" algn="tl" rotWithShape="0">
                  <a:schemeClr val="dk1">
                    <a:alpha val="40000"/>
                  </a:schemeClr>
                </a:outerShdw>
              </a:effectLst>
            </a:endParaRPr>
          </a:p>
          <a:p>
            <a:r>
              <a:rPr lang="en-US" sz="2400" dirty="0" smtClean="0">
                <a:ln w="0"/>
                <a:effectLst>
                  <a:outerShdw blurRad="38100" dist="19050" dir="2700000" algn="tl" rotWithShape="0">
                    <a:schemeClr val="dk1">
                      <a:alpha val="40000"/>
                    </a:schemeClr>
                  </a:outerShdw>
                </a:effectLst>
              </a:rPr>
              <a:t>                          _________________</a:t>
            </a:r>
            <a:endParaRPr lang="en-US" sz="2400" dirty="0">
              <a:ln w="0"/>
              <a:effectLst>
                <a:outerShdw blurRad="38100" dist="19050" dir="2700000" algn="tl" rotWithShape="0">
                  <a:schemeClr val="dk1">
                    <a:alpha val="40000"/>
                  </a:schemeClr>
                </a:outerShdw>
              </a:effectLst>
            </a:endParaRPr>
          </a:p>
        </p:txBody>
      </p:sp>
      <p:pic>
        <p:nvPicPr>
          <p:cNvPr id="6146" name="Picture 2" descr="Valentine Chocolate Dipped Heart Cookies - An Italian in my Kitchen"/>
          <p:cNvPicPr>
            <a:picLocks noChangeAspect="1" noChangeArrowheads="1"/>
          </p:cNvPicPr>
          <p:nvPr/>
        </p:nvPicPr>
        <p:blipFill rotWithShape="1">
          <a:blip r:embed="rId2">
            <a:extLst>
              <a:ext uri="{28A0092B-C50C-407E-A947-70E740481C1C}">
                <a14:useLocalDpi xmlns:a14="http://schemas.microsoft.com/office/drawing/2010/main" val="0"/>
              </a:ext>
            </a:extLst>
          </a:blip>
          <a:srcRect l="11143"/>
          <a:stretch/>
        </p:blipFill>
        <p:spPr bwMode="auto">
          <a:xfrm rot="5400000">
            <a:off x="7645194" y="1916704"/>
            <a:ext cx="3875274" cy="31718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884280" y="5861652"/>
            <a:ext cx="8303426" cy="794032"/>
            <a:chOff x="1884280" y="5861652"/>
            <a:chExt cx="8303426" cy="794032"/>
          </a:xfrm>
        </p:grpSpPr>
        <p:sp>
          <p:nvSpPr>
            <p:cNvPr id="6" name="Rectangle 5">
              <a:extLst>
                <a:ext uri="{FF2B5EF4-FFF2-40B4-BE49-F238E27FC236}">
                  <a16:creationId xmlns:a16="http://schemas.microsoft.com/office/drawing/2014/main" id="{9ACA1241-448F-42BF-AA2B-BA8E7EFA6EB5}"/>
                </a:ext>
              </a:extLst>
            </p:cNvPr>
            <p:cNvSpPr/>
            <p:nvPr/>
          </p:nvSpPr>
          <p:spPr>
            <a:xfrm>
              <a:off x="1884280" y="5922615"/>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a:t>
              </a:r>
              <a:r>
                <a:rPr lang="en-US" sz="1600" dirty="0" smtClean="0">
                  <a:ln w="0"/>
                  <a:solidFill>
                    <a:schemeClr val="bg1"/>
                  </a:solidFill>
                  <a:effectLst>
                    <a:outerShdw blurRad="38100" dist="19050" dir="2700000" algn="tl" rotWithShape="0">
                      <a:schemeClr val="dk1">
                        <a:alpha val="40000"/>
                      </a:schemeClr>
                    </a:outerShdw>
                  </a:effectLst>
                </a:rPr>
                <a:t>you and your biscuits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3"/>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7" name="Picture 6"/>
            <p:cNvPicPr>
              <a:picLocks noChangeAspect="1"/>
            </p:cNvPicPr>
            <p:nvPr/>
          </p:nvPicPr>
          <p:blipFill>
            <a:blip r:embed="rId4"/>
            <a:stretch>
              <a:fillRect/>
            </a:stretch>
          </p:blipFill>
          <p:spPr>
            <a:xfrm>
              <a:off x="2209384" y="5861652"/>
              <a:ext cx="433109" cy="794032"/>
            </a:xfrm>
            <a:prstGeom prst="rect">
              <a:avLst/>
            </a:prstGeom>
          </p:spPr>
        </p:pic>
        <p:pic>
          <p:nvPicPr>
            <p:cNvPr id="8" name="Picture 7"/>
            <p:cNvPicPr>
              <a:picLocks noChangeAspect="1"/>
            </p:cNvPicPr>
            <p:nvPr/>
          </p:nvPicPr>
          <p:blipFill>
            <a:blip r:embed="rId5"/>
            <a:stretch>
              <a:fillRect/>
            </a:stretch>
          </p:blipFill>
          <p:spPr>
            <a:xfrm>
              <a:off x="9403980" y="5970767"/>
              <a:ext cx="589586" cy="590876"/>
            </a:xfrm>
            <a:prstGeom prst="rect">
              <a:avLst/>
            </a:prstGeom>
          </p:spPr>
        </p:pic>
      </p:grpSp>
      <p:pic>
        <p:nvPicPr>
          <p:cNvPr id="9" name="Picture 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6"/>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6146551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209961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5006106" y="112851"/>
            <a:ext cx="2005934"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Grams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3216735" y="1464869"/>
            <a:ext cx="5866306"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They are a unit of measure often used to weigh objects.</a:t>
            </a:r>
            <a:endParaRPr lang="en-US" sz="2400" dirty="0">
              <a:ln w="0"/>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860DFC27-56B5-4DC8-81FE-DC18ABC72E64}"/>
              </a:ext>
            </a:extLst>
          </p:cNvPr>
          <p:cNvSpPr/>
          <p:nvPr/>
        </p:nvSpPr>
        <p:spPr>
          <a:xfrm>
            <a:off x="1644120" y="5347967"/>
            <a:ext cx="5866306"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There are 1000g (1 thousand grams) in a kg.</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328945" y="3380196"/>
            <a:ext cx="7912819" cy="830997"/>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Grams can be shortened to </a:t>
            </a:r>
            <a:r>
              <a:rPr lang="en-US" sz="2400" dirty="0" smtClean="0">
                <a:ln w="0"/>
                <a:solidFill>
                  <a:srgbClr val="FF0000"/>
                </a:solidFill>
                <a:effectLst>
                  <a:outerShdw blurRad="38100" dist="19050" dir="2700000" algn="tl" rotWithShape="0">
                    <a:schemeClr val="dk1">
                      <a:alpha val="40000"/>
                    </a:schemeClr>
                  </a:outerShdw>
                </a:effectLst>
              </a:rPr>
              <a:t>g</a:t>
            </a:r>
            <a:r>
              <a:rPr lang="en-US" sz="2400" dirty="0" smtClean="0">
                <a:ln w="0"/>
                <a:effectLst>
                  <a:outerShdw blurRad="38100" dist="19050" dir="2700000" algn="tl" rotWithShape="0">
                    <a:schemeClr val="dk1">
                      <a:alpha val="40000"/>
                    </a:schemeClr>
                  </a:outerShdw>
                </a:effectLst>
              </a:rPr>
              <a:t> when we are finding the mass of different objects.</a:t>
            </a:r>
            <a:endParaRPr lang="en-US" sz="2400" dirty="0">
              <a:ln w="0"/>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860DFC27-56B5-4DC8-81FE-DC18ABC72E64}"/>
              </a:ext>
            </a:extLst>
          </p:cNvPr>
          <p:cNvSpPr/>
          <p:nvPr/>
        </p:nvSpPr>
        <p:spPr>
          <a:xfrm>
            <a:off x="1724221" y="4695358"/>
            <a:ext cx="5866306"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1 gram (1g) is a lot less than 1 kilogram (1kg).</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8268758" y="2913558"/>
            <a:ext cx="3494723" cy="3553656"/>
          </a:xfrm>
          <a:prstGeom prst="rect">
            <a:avLst/>
          </a:prstGeom>
        </p:spPr>
      </p:pic>
      <p:pic>
        <p:nvPicPr>
          <p:cNvPr id="3" name="Picture 2"/>
          <p:cNvPicPr>
            <a:picLocks noChangeAspect="1"/>
          </p:cNvPicPr>
          <p:nvPr/>
        </p:nvPicPr>
        <p:blipFill>
          <a:blip r:embed="rId3"/>
          <a:stretch>
            <a:fillRect/>
          </a:stretch>
        </p:blipFill>
        <p:spPr>
          <a:xfrm>
            <a:off x="328945" y="624320"/>
            <a:ext cx="2790553" cy="1980392"/>
          </a:xfrm>
          <a:prstGeom prst="rect">
            <a:avLst/>
          </a:prstGeom>
        </p:spPr>
      </p:pic>
      <p:pic>
        <p:nvPicPr>
          <p:cNvPr id="45"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85256" y="98863"/>
            <a:ext cx="1276350" cy="971550"/>
          </a:xfrm>
          <a:prstGeom prst="rect">
            <a:avLst/>
          </a:prstGeom>
        </p:spPr>
      </p:pic>
    </p:spTree>
    <p:extLst>
      <p:ext uri="{BB962C8B-B14F-4D97-AF65-F5344CB8AC3E}">
        <p14:creationId xmlns:p14="http://schemas.microsoft.com/office/powerpoint/2010/main" val="635898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10094</TotalTime>
  <Words>4802</Words>
  <Application>Microsoft Office PowerPoint</Application>
  <PresentationFormat>Widescreen</PresentationFormat>
  <Paragraphs>610</Paragraphs>
  <Slides>85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mass?</vt:lpstr>
      <vt:lpstr>Measuring mass</vt:lpstr>
      <vt:lpstr>How do we measure the mass of something?</vt:lpstr>
      <vt:lpstr>The mass of different objects</vt:lpstr>
      <vt:lpstr>Have a go!</vt:lpstr>
      <vt:lpstr>Adding masses</vt:lpstr>
      <vt:lpstr>Recap</vt:lpstr>
      <vt:lpstr>Subtracting masses</vt:lpstr>
      <vt:lpstr>Recap</vt:lpstr>
      <vt:lpstr>Your turn!</vt:lpstr>
      <vt:lpstr>Our Turn</vt:lpstr>
      <vt:lpstr>Have a go at these!</vt:lpstr>
      <vt:lpstr>PowerPoint Presentation</vt:lpstr>
      <vt:lpstr>Challenge</vt:lpstr>
      <vt:lpstr>Tricky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Paul Gingell</cp:lastModifiedBy>
  <cp:revision>215</cp:revision>
  <dcterms:created xsi:type="dcterms:W3CDTF">2021-01-08T16:06:14Z</dcterms:created>
  <dcterms:modified xsi:type="dcterms:W3CDTF">2021-02-05T10:08:50Z</dcterms:modified>
</cp:coreProperties>
</file>