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15" r:id="rId3"/>
    <p:sldId id="474" r:id="rId5"/>
    <p:sldId id="257" r:id="rId6"/>
    <p:sldId id="258" r:id="rId7"/>
    <p:sldId id="477" r:id="rId8"/>
    <p:sldId id="259" r:id="rId9"/>
    <p:sldId id="475" r:id="rId10"/>
    <p:sldId id="267" r:id="rId11"/>
    <p:sldId id="476" r:id="rId12"/>
    <p:sldId id="260" r:id="rId13"/>
    <p:sldId id="478" r:id="rId14"/>
    <p:sldId id="479" r:id="rId15"/>
    <p:sldId id="480" r:id="rId16"/>
    <p:sldId id="481" r:id="rId17"/>
    <p:sldId id="482" r:id="rId18"/>
    <p:sldId id="483" r:id="rId19"/>
    <p:sldId id="487" r:id="rId20"/>
    <p:sldId id="485" r:id="rId21"/>
    <p:sldId id="488" r:id="rId22"/>
    <p:sldId id="489" r:id="rId23"/>
    <p:sldId id="490" r:id="rId24"/>
    <p:sldId id="491" r:id="rId25"/>
    <p:sldId id="492" r:id="rId26"/>
    <p:sldId id="493" r:id="rId27"/>
    <p:sldId id="496" r:id="rId28"/>
    <p:sldId id="495" r:id="rId29"/>
    <p:sldId id="497" r:id="rId30"/>
    <p:sldId id="498" r:id="rId31"/>
    <p:sldId id="499" r:id="rId32"/>
    <p:sldId id="500" r:id="rId33"/>
    <p:sldId id="501" r:id="rId34"/>
    <p:sldId id="502" r:id="rId35"/>
    <p:sldId id="503" r:id="rId36"/>
    <p:sldId id="504" r:id="rId37"/>
    <p:sldId id="505" r:id="rId38"/>
    <p:sldId id="506" r:id="rId39"/>
    <p:sldId id="514" r:id="rId40"/>
    <p:sldId id="508" r:id="rId41"/>
    <p:sldId id="509" r:id="rId42"/>
    <p:sldId id="510" r:id="rId43"/>
    <p:sldId id="511" r:id="rId44"/>
    <p:sldId id="512" r:id="rId45"/>
  </p:sldIdLst>
  <p:sldSz cx="12192000" cy="6858000"/>
  <p:notesSz cx="6797675" cy="992632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28" cy="49804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71" y="0"/>
            <a:ext cx="2945528" cy="49804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4" tIns="44097" rIns="88194" bIns="440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37" y="4777045"/>
            <a:ext cx="5437897" cy="3908493"/>
          </a:xfrm>
          <a:prstGeom prst="rect">
            <a:avLst/>
          </a:prstGeom>
        </p:spPr>
        <p:txBody>
          <a:bodyPr vert="horz" lIns="88194" tIns="44097" rIns="88194" bIns="44097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91"/>
            <a:ext cx="2945528" cy="498039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71" y="9428291"/>
            <a:ext cx="2945528" cy="498039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5" y="6033803"/>
            <a:ext cx="1851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Pack: </a:t>
            </a:r>
            <a:r>
              <a:rPr lang="en-US" altLang="en-GB" sz="2400" dirty="0"/>
              <a:t>A</a:t>
            </a:r>
            <a:endParaRPr lang="en-US" alt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</a:t>
            </a:r>
            <a:r>
              <a:rPr lang="en-US" altLang="en-GB" sz="3200" dirty="0"/>
              <a:t>English </a:t>
            </a:r>
            <a:r>
              <a:rPr lang="en-GB" sz="3200" dirty="0"/>
              <a:t> </a:t>
            </a:r>
            <a:endParaRPr lang="en-GB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971" t="15979" r="15639" b="15451"/>
          <a:stretch>
            <a:fillRect/>
          </a:stretch>
        </p:blipFill>
        <p:spPr>
          <a:xfrm>
            <a:off x="3744685" y="1092200"/>
            <a:ext cx="4667268" cy="46795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Tuesday 22nd</a:t>
            </a:r>
            <a:r>
              <a:rPr lang="en-US" altLang="en-GB" sz="3200" dirty="0" smtClean="0">
                <a:solidFill>
                  <a:prstClr val="black"/>
                </a:solidFill>
              </a:rPr>
              <a:t> 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730440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Add an </a:t>
            </a:r>
            <a:r>
              <a:rPr lang="en-US" sz="2800">
                <a:solidFill>
                  <a:srgbClr val="FF0000"/>
                </a:solidFill>
              </a:rPr>
              <a:t>ly opener</a:t>
            </a:r>
            <a:r>
              <a:rPr lang="en-US" sz="2800"/>
              <a:t> to this sentence</a:t>
            </a:r>
            <a:endParaRPr lang="en-US" sz="2800"/>
          </a:p>
          <a:p>
            <a:endParaRPr lang="en-US" sz="2800"/>
          </a:p>
          <a:p>
            <a:r>
              <a:rPr lang="en-US" sz="2800"/>
              <a:t>______________________ , the troll stomped through the quiet holiday village. 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Wednesday 23rd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</a:t>
            </a:r>
            <a:r>
              <a:rPr lang="en-US" altLang="en-GB" sz="4000" dirty="0" smtClean="0"/>
              <a:t>use ly openers 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66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3110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Wednesday 23rd June  </a:t>
            </a:r>
            <a:endParaRPr lang="en-US" alt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871" y="1110343"/>
            <a:ext cx="10612654" cy="54304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9731" y="1222884"/>
          <a:ext cx="10415270" cy="490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93"/>
                <a:gridCol w="7968343"/>
              </a:tblGrid>
              <a:tr h="718185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What Work?</a:t>
                      </a:r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L.O To be able to use ly openers 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6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Much Work</a:t>
                      </a: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0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 work is Finished when...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Next?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614" y="5254150"/>
            <a:ext cx="962025" cy="74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18" y="5254150"/>
            <a:ext cx="962025" cy="74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685" y="3045460"/>
            <a:ext cx="4858385" cy="9798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464" y="2119222"/>
            <a:ext cx="1961637" cy="730677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30" y="3944620"/>
            <a:ext cx="3795395" cy="105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901700"/>
            <a:ext cx="9060815" cy="562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540" y="1524000"/>
            <a:ext cx="7193280" cy="40259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258445" y="76200"/>
            <a:ext cx="11304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Write a list of 10 ly words/ adverbs (words that describe the verb) around the picture of the troll, I'll start you offf :)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67715" y="1524000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Noisily </a:t>
            </a:r>
            <a:endParaRPr lang="en-US" sz="2400"/>
          </a:p>
        </p:txBody>
      </p:sp>
      <p:sp>
        <p:nvSpPr>
          <p:cNvPr id="5" name="Text Box 4"/>
          <p:cNvSpPr txBox="1"/>
          <p:nvPr/>
        </p:nvSpPr>
        <p:spPr>
          <a:xfrm>
            <a:off x="548005" y="3521710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Carelessly  </a:t>
            </a:r>
            <a:endParaRPr 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548005" y="4385310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Frantically 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669925" y="244284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Curiously   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6985" y="367665"/>
            <a:ext cx="5817235" cy="3256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8" y="5785265"/>
            <a:ext cx="1019317" cy="724001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8445" y="439420"/>
            <a:ext cx="1191577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LY opners go at the start of the sentences</a:t>
            </a:r>
            <a:endParaRPr lang="en-US"/>
          </a:p>
          <a:p>
            <a:r>
              <a:rPr lang="en-US"/>
              <a:t> I know we are really good at these. </a:t>
            </a:r>
            <a:endParaRPr lang="en-US"/>
          </a:p>
          <a:p>
            <a:endParaRPr lang="en-US"/>
          </a:p>
          <a:p>
            <a:r>
              <a:rPr lang="en-US"/>
              <a:t>They describe the action in the sentence.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E.g. </a:t>
            </a:r>
            <a:endParaRPr lang="en-US"/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Curiously,</a:t>
            </a:r>
            <a:r>
              <a:rPr lang="en-US"/>
              <a:t> the the troll </a:t>
            </a:r>
            <a:r>
              <a:rPr lang="en-US">
                <a:solidFill>
                  <a:srgbClr val="FF0000"/>
                </a:solidFill>
              </a:rPr>
              <a:t>lifted</a:t>
            </a:r>
            <a:r>
              <a:rPr lang="en-US"/>
              <a:t> the tiled roof off the yellow house. </a:t>
            </a:r>
            <a:endParaRPr lang="en-US"/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Curiously</a:t>
            </a:r>
            <a:r>
              <a:rPr lang="en-US"/>
              <a:t> is the adverb / ly word </a:t>
            </a:r>
            <a:endParaRPr lang="en-US"/>
          </a:p>
          <a:p>
            <a:r>
              <a:rPr lang="en-US">
                <a:solidFill>
                  <a:srgbClr val="FF0000"/>
                </a:solidFill>
              </a:rPr>
              <a:t>Lifted</a:t>
            </a:r>
            <a:r>
              <a:rPr lang="en-US"/>
              <a:t> is the verb            </a:t>
            </a:r>
            <a:endParaRPr lang="en-US"/>
          </a:p>
          <a:p>
            <a:r>
              <a:rPr lang="en-US"/>
              <a:t>He</a:t>
            </a:r>
            <a:r>
              <a:rPr lang="en-US">
                <a:solidFill>
                  <a:srgbClr val="FF0000"/>
                </a:solidFill>
              </a:rPr>
              <a:t> lifted</a:t>
            </a:r>
            <a:r>
              <a:rPr lang="en-US"/>
              <a:t> the roof </a:t>
            </a:r>
            <a:r>
              <a:rPr lang="en-US">
                <a:solidFill>
                  <a:srgbClr val="FF0000"/>
                </a:solidFill>
              </a:rPr>
              <a:t>curiously</a:t>
            </a:r>
            <a:r>
              <a:rPr lang="en-US"/>
              <a:t>. </a:t>
            </a:r>
            <a:endParaRPr lang="en-US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516880"/>
            <a:ext cx="3795395" cy="105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36220"/>
            <a:ext cx="111639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Use the ly openers you wrote around the picture to help write the sentences.</a:t>
            </a:r>
            <a:endParaRPr lang="en-US" sz="2400" i="1">
              <a:solidFill>
                <a:srgbClr val="FF0000"/>
              </a:solidFill>
            </a:endParaRPr>
          </a:p>
          <a:p>
            <a:r>
              <a:rPr lang="en-US" sz="2400" i="1">
                <a:solidFill>
                  <a:srgbClr val="FF0000"/>
                </a:solidFill>
              </a:rPr>
              <a:t>The first few have been started for you. Dont forget the commas!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/>
          </a:p>
          <a:p>
            <a:r>
              <a:rPr lang="en-US" sz="2400"/>
              <a:t>1. ______________________ , the terrified people ran away from the creature. 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2.  Frantically,  the cars _________________________________________________</a:t>
            </a:r>
            <a:endParaRPr lang="en-US" sz="2400"/>
          </a:p>
          <a:p>
            <a:r>
              <a:rPr lang="en-US" sz="2400"/>
              <a:t>__________________________________________________ 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3.  ___________________________________________________________________</a:t>
            </a:r>
            <a:endParaRPr lang="en-US" sz="2400"/>
          </a:p>
          <a:p>
            <a:r>
              <a:rPr lang="en-US" sz="2400"/>
              <a:t>_________________________________________________________________</a:t>
            </a:r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36220"/>
            <a:ext cx="1116393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 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r>
              <a:rPr lang="en-US" sz="2400"/>
              <a:t>4._____________________________________________________________________________________________________________________________________________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5._____________________________________________________________________________________________________________________________________________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6._____________________________________________________________________________________________________________________________________________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7._____________________________________________________________________________________________________________________________________________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05" y="3810"/>
            <a:ext cx="3514090" cy="9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Wednesday 23rd </a:t>
            </a:r>
            <a:r>
              <a:rPr lang="en-US" altLang="en-GB" sz="3200" dirty="0" smtClean="0">
                <a:solidFill>
                  <a:prstClr val="black"/>
                </a:solidFill>
              </a:rPr>
              <a:t>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Add an </a:t>
            </a:r>
            <a:r>
              <a:rPr lang="en-US" sz="2800">
                <a:solidFill>
                  <a:srgbClr val="FF0000"/>
                </a:solidFill>
              </a:rPr>
              <a:t>expanded noun phrase</a:t>
            </a:r>
            <a:r>
              <a:rPr lang="en-US" sz="2800"/>
              <a:t> to describe the troll </a:t>
            </a:r>
            <a:endParaRPr lang="en-US" sz="2800"/>
          </a:p>
          <a:p>
            <a:endParaRPr lang="en-US" sz="2800"/>
          </a:p>
          <a:p>
            <a:r>
              <a:rPr lang="en-US" sz="2800"/>
              <a:t>Carelessly, the _____________ , _____________ troll stomped through the quiet holiday village. 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Thursday 24th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</a:t>
            </a:r>
            <a:r>
              <a:rPr lang="en-US" altLang="en-GB" sz="4000" dirty="0" smtClean="0"/>
              <a:t>write a descriptive paragraph 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https://www.myon.co.uk/index.html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7540"/>
            <a:ext cx="10515600" cy="671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Example login - 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Username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DavidW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Password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password1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2321" y="2210935"/>
            <a:ext cx="5268667" cy="4299045"/>
          </a:xfrm>
          <a:prstGeom prst="rect">
            <a:avLst/>
          </a:prstGeom>
        </p:spPr>
      </p:pic>
      <p:sp>
        <p:nvSpPr>
          <p:cNvPr id="5" name="Content Placeholder 2"/>
          <p:cNvSpPr txBox="1"/>
          <p:nvPr/>
        </p:nvSpPr>
        <p:spPr>
          <a:xfrm>
            <a:off x="838200" y="1690688"/>
            <a:ext cx="10515600" cy="67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90204" pitchFamily="34" charset="0"/>
              <a:buNone/>
            </a:pPr>
            <a:r>
              <a:rPr lang="en-GB" dirty="0" smtClean="0"/>
              <a:t>Remember to use </a:t>
            </a:r>
            <a:r>
              <a:rPr lang="en-GB" dirty="0" err="1" smtClean="0"/>
              <a:t>myon</a:t>
            </a:r>
            <a:r>
              <a:rPr lang="en-GB" dirty="0" smtClean="0"/>
              <a:t> for online reading 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66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3110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Thursday 24th June  </a:t>
            </a:r>
            <a:endParaRPr lang="en-US" alt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871" y="1110343"/>
            <a:ext cx="10612654" cy="54304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9731" y="1222884"/>
          <a:ext cx="10415270" cy="490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93"/>
                <a:gridCol w="7968343"/>
              </a:tblGrid>
              <a:tr h="718185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What Work?</a:t>
                      </a:r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L.O To be able to  write a descriptive paragraph 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6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Much Work</a:t>
                      </a: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0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 work is Finished when...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Next?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614" y="5254150"/>
            <a:ext cx="962025" cy="74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18" y="5254150"/>
            <a:ext cx="962025" cy="74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685" y="3045460"/>
            <a:ext cx="4858385" cy="97980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30" y="3944620"/>
            <a:ext cx="3795395" cy="105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843" y="2019002"/>
            <a:ext cx="203835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481" y="597632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90" y="836295"/>
            <a:ext cx="9106535" cy="56540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971155" y="4501515"/>
            <a:ext cx="252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t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8223250" y="4501515"/>
            <a:ext cx="306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390" y="1776095"/>
            <a:ext cx="6742430" cy="37738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258445" y="76200"/>
            <a:ext cx="11304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Around the picture add some adjectives (descrubing words to help you. You could describe everything you can see such as the troll, the houses and the sky. 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42240" y="177609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enormous  </a:t>
            </a:r>
            <a:endParaRPr 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142240" y="269684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nosey</a:t>
            </a:r>
            <a:endParaRPr lang="en-US" sz="2400"/>
          </a:p>
        </p:txBody>
      </p:sp>
      <p:sp>
        <p:nvSpPr>
          <p:cNvPr id="8" name="Text Box 7"/>
          <p:cNvSpPr txBox="1"/>
          <p:nvPr/>
        </p:nvSpPr>
        <p:spPr>
          <a:xfrm>
            <a:off x="1218565" y="2236470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curious    </a:t>
            </a:r>
            <a:endParaRPr lang="en-US" sz="2400"/>
          </a:p>
        </p:txBody>
      </p:sp>
      <p:sp>
        <p:nvSpPr>
          <p:cNvPr id="11" name="Text Box 10"/>
          <p:cNvSpPr txBox="1"/>
          <p:nvPr/>
        </p:nvSpPr>
        <p:spPr>
          <a:xfrm>
            <a:off x="1352550" y="1315720"/>
            <a:ext cx="1253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 b="1">
                <a:solidFill>
                  <a:srgbClr val="FF0000"/>
                </a:solidFill>
                <a:sym typeface="+mn-ea"/>
              </a:rPr>
              <a:t>Troll     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159510" y="3157220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mischievious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9915" y="227330"/>
            <a:ext cx="4861560" cy="2721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8" y="5785265"/>
            <a:ext cx="1019317" cy="724001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70815" y="1014095"/>
            <a:ext cx="1191577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</a:rPr>
              <a:t>Expanded noun phrase</a:t>
            </a:r>
            <a:r>
              <a:rPr lang="en-US" sz="2000"/>
              <a:t> is where you write two </a:t>
            </a:r>
            <a:endParaRPr lang="en-US" sz="2000"/>
          </a:p>
          <a:p>
            <a:r>
              <a:rPr lang="en-US" sz="2000"/>
              <a:t>adjectives to describe a noun</a:t>
            </a:r>
            <a:endParaRPr lang="en-US"/>
          </a:p>
          <a:p>
            <a:endParaRPr lang="en-US"/>
          </a:p>
          <a:p>
            <a:r>
              <a:rPr lang="en-US" sz="3600">
                <a:solidFill>
                  <a:srgbClr val="FF0000"/>
                </a:solidFill>
              </a:rPr>
              <a:t>adjective, adjective </a:t>
            </a:r>
            <a:r>
              <a:rPr lang="en-US" sz="3600">
                <a:solidFill>
                  <a:schemeClr val="accent1"/>
                </a:solidFill>
              </a:rPr>
              <a:t>noun</a:t>
            </a:r>
            <a:endParaRPr lang="en-US" sz="3600">
              <a:solidFill>
                <a:schemeClr val="accent1"/>
              </a:solidFill>
            </a:endParaRPr>
          </a:p>
          <a:p>
            <a:r>
              <a:rPr lang="en-US" sz="3600"/>
              <a:t> </a:t>
            </a:r>
            <a:endParaRPr lang="en-US" sz="3600"/>
          </a:p>
          <a:p>
            <a:r>
              <a:rPr lang="en-US" sz="3600"/>
              <a:t>e.g.</a:t>
            </a:r>
            <a:endParaRPr lang="en-US" sz="3600"/>
          </a:p>
          <a:p>
            <a:r>
              <a:rPr lang="en-US" sz="3600">
                <a:solidFill>
                  <a:srgbClr val="FF0000"/>
                </a:solidFill>
              </a:rPr>
              <a:t>enormous, clumsy</a:t>
            </a:r>
            <a:r>
              <a:rPr lang="en-US" sz="3600"/>
              <a:t> </a:t>
            </a:r>
            <a:r>
              <a:rPr lang="en-US" sz="3600">
                <a:solidFill>
                  <a:schemeClr val="accent1"/>
                </a:solidFill>
              </a:rPr>
              <a:t>troll</a:t>
            </a:r>
            <a:r>
              <a:rPr lang="en-US" sz="3600"/>
              <a:t> </a:t>
            </a:r>
            <a:endParaRPr lang="en-US" sz="3600"/>
          </a:p>
          <a:p>
            <a:endParaRPr lang="en-US" sz="3600"/>
          </a:p>
          <a:p>
            <a:r>
              <a:rPr lang="en-US" sz="3600">
                <a:solidFill>
                  <a:srgbClr val="FF0000"/>
                </a:solidFill>
              </a:rPr>
              <a:t>horrified, scared</a:t>
            </a:r>
            <a:r>
              <a:rPr lang="en-US" sz="3600"/>
              <a:t> </a:t>
            </a:r>
            <a:r>
              <a:rPr lang="en-US" sz="3600">
                <a:solidFill>
                  <a:schemeClr val="accent1"/>
                </a:solidFill>
              </a:rPr>
              <a:t>people</a:t>
            </a:r>
            <a:r>
              <a:rPr lang="en-US" sz="3600"/>
              <a:t> </a:t>
            </a:r>
            <a:endParaRPr lang="en-US" sz="360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10" y="4752975"/>
            <a:ext cx="4204335" cy="1285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945005" y="227330"/>
            <a:ext cx="5158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/>
              <a:t>Things to include .. 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6939915" y="3076575"/>
            <a:ext cx="46558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We did </a:t>
            </a:r>
            <a:r>
              <a:rPr lang="en-US" sz="2400">
                <a:solidFill>
                  <a:srgbClr val="FF0000"/>
                </a:solidFill>
              </a:rPr>
              <a:t>ly openers </a:t>
            </a:r>
            <a:r>
              <a:rPr lang="en-US" sz="2400"/>
              <a:t>yesterday so these could also be used to make your sentences more interesting.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37185" y="3175"/>
            <a:ext cx="11643995" cy="6862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Here are some sentences to help you describe the picture.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3200">
                <a:sym typeface="+mn-ea"/>
              </a:rPr>
              <a:t>__________________ , the troll lifted up the tiled roof and peered into the house. His ______________ , ______________ eyes gazed inside but there was nothing interesting to be seen. ________________________________________________________________________________________________________________________________________________________________________</a:t>
            </a:r>
            <a:endParaRPr lang="en-US" sz="3200"/>
          </a:p>
          <a:p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8670" y="713105"/>
            <a:ext cx="4250690" cy="2379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396" y="111467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4625" y="111760"/>
            <a:ext cx="1057338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Continue the paragraph independetly. HINT- You could describe what he looks like, what he is thinking or what the people are doing.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2065" y="1155700"/>
            <a:ext cx="4250690" cy="2379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396" y="11146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74625" y="3535680"/>
            <a:ext cx="1108710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3200">
                <a:sym typeface="+mn-ea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3200">
              <a:sym typeface="+mn-ea"/>
            </a:endParaRPr>
          </a:p>
          <a:p>
            <a:pPr algn="l"/>
            <a:endParaRPr lang="en-US" sz="3200"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150610" y="1245870"/>
            <a:ext cx="55746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Challenge- </a:t>
            </a:r>
            <a:endParaRPr lang="en-US"/>
          </a:p>
          <a:p>
            <a:endParaRPr lang="en-US"/>
          </a:p>
          <a:p>
            <a:r>
              <a:rPr lang="en-US"/>
              <a:t>Extend 2 of your sentences using conjunctions 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55" y="2351405"/>
            <a:ext cx="3251835" cy="107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Thursday 24th </a:t>
            </a:r>
            <a:r>
              <a:rPr lang="en-US" altLang="en-GB" sz="3200" dirty="0" smtClean="0">
                <a:solidFill>
                  <a:prstClr val="black"/>
                </a:solidFill>
              </a:rPr>
              <a:t>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Add inverted commas to this sentence</a:t>
            </a:r>
            <a:endParaRPr lang="en-US" sz="2800"/>
          </a:p>
          <a:p>
            <a:endParaRPr lang="en-US" sz="2800"/>
          </a:p>
          <a:p>
            <a:r>
              <a:rPr lang="en-US" sz="2800"/>
              <a:t>Run for your life! cried the terrified people.  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Friday 25th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</a:t>
            </a:r>
            <a:r>
              <a:rPr lang="en-US" altLang="en-GB" sz="4000" dirty="0" smtClean="0"/>
              <a:t>make predictions based on a picture 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66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3110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Friday 25th June  </a:t>
            </a:r>
            <a:endParaRPr lang="en-US" alt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871" y="1110343"/>
            <a:ext cx="10612654" cy="54304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9731" y="1222884"/>
          <a:ext cx="10415270" cy="490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93"/>
                <a:gridCol w="7968343"/>
              </a:tblGrid>
              <a:tr h="718185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What Work?</a:t>
                      </a:r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L.O To be able to make predictions based on a picture 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6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Much Work</a:t>
                      </a: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0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 work is Finished when...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Next?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614" y="5254150"/>
            <a:ext cx="962025" cy="74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18" y="5254150"/>
            <a:ext cx="962025" cy="742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843" y="5254150"/>
            <a:ext cx="962025" cy="74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685" y="3045460"/>
            <a:ext cx="4858385" cy="9798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464" y="2119222"/>
            <a:ext cx="1961637" cy="730677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3950335" y="2174875"/>
            <a:ext cx="207645" cy="574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3950335" y="2248535"/>
            <a:ext cx="232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/>
              <a:t>6</a:t>
            </a: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72906"/>
          <a:stretch>
            <a:fillRect/>
          </a:stretch>
        </p:blipFill>
        <p:spPr>
          <a:xfrm>
            <a:off x="1134110" y="1602740"/>
            <a:ext cx="1827530" cy="34353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355" y="1410335"/>
            <a:ext cx="8388985" cy="3627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Tuesday 22nd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</a:t>
            </a:r>
            <a:r>
              <a:rPr lang="en-US" altLang="en-GB" sz="4000" dirty="0" smtClean="0"/>
              <a:t>make predictions based on a picture 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805" y="1152525"/>
            <a:ext cx="6706870" cy="51790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89115" y="136525"/>
            <a:ext cx="2254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Stampede </a:t>
            </a:r>
            <a:endParaRPr lang="en-US" sz="3200"/>
          </a:p>
        </p:txBody>
      </p:sp>
      <p:sp>
        <p:nvSpPr>
          <p:cNvPr id="7" name="Text Box 6"/>
          <p:cNvSpPr txBox="1"/>
          <p:nvPr/>
        </p:nvSpPr>
        <p:spPr>
          <a:xfrm>
            <a:off x="142240" y="1152525"/>
            <a:ext cx="45091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</a:rPr>
              <a:t>Here is a new picture for the next two lessons. Have a look andthink what is happening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in the picture.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72415" y="158115"/>
            <a:ext cx="4500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Stampede</a:t>
            </a:r>
            <a:endParaRPr lang="en-US" sz="2800" b="1" u="sng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068" y="5785265"/>
            <a:ext cx="1019317" cy="72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" y="1062355"/>
            <a:ext cx="5153025" cy="3979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670" y="2372995"/>
            <a:ext cx="6520180" cy="344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36220"/>
            <a:ext cx="1116393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Look at clues in the picture and from the writing to answer these questions</a:t>
            </a:r>
            <a:endParaRPr lang="en-US" sz="2400" i="1">
              <a:solidFill>
                <a:srgbClr val="FF0000"/>
              </a:solidFill>
            </a:endParaRPr>
          </a:p>
          <a:p>
            <a:r>
              <a:rPr lang="en-US" sz="2400" i="1">
                <a:solidFill>
                  <a:srgbClr val="FF0000"/>
                </a:solidFill>
              </a:rPr>
              <a:t>Write in full sentences e.g. I think .......  because ......  </a:t>
            </a:r>
            <a:endParaRPr lang="en-US" sz="2400"/>
          </a:p>
          <a:p>
            <a:endParaRPr lang="en-US" sz="2400"/>
          </a:p>
          <a:p>
            <a:r>
              <a:rPr lang="en-US" sz="2400"/>
              <a:t>1. Who is the boy? Where is he from?</a:t>
            </a:r>
            <a:endParaRPr lang="en-US" sz="2400"/>
          </a:p>
          <a:p>
            <a:r>
              <a:rPr lang="en-US" sz="2400"/>
              <a:t>________________________________________________________________________________________________________________________________________________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/>
              <a:t>2. </a:t>
            </a:r>
            <a:r>
              <a:rPr lang="en-US" sz="2400">
                <a:sym typeface="+mn-ea"/>
              </a:rPr>
              <a:t>What is he doing there?</a:t>
            </a:r>
            <a:endParaRPr lang="en-US" sz="2400"/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/>
              <a:t>3.  </a:t>
            </a:r>
            <a:r>
              <a:rPr lang="en-US" sz="2400">
                <a:sym typeface="+mn-ea"/>
              </a:rPr>
              <a:t>How has he managed to control the rhinos?</a:t>
            </a:r>
            <a:endParaRPr lang="en-US" sz="2400"/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36550" y="345440"/>
            <a:ext cx="111639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sym typeface="+mn-ea"/>
              </a:rPr>
              <a:t>Look at clues in the picture and from the writing to answer these questions </a:t>
            </a:r>
            <a:endParaRPr lang="en-US" sz="2400"/>
          </a:p>
          <a:p>
            <a:endParaRPr lang="en-US" sz="2400"/>
          </a:p>
          <a:p>
            <a:r>
              <a:rPr lang="en-US" sz="2400"/>
              <a:t>4. </a:t>
            </a:r>
            <a:r>
              <a:rPr lang="en-US" sz="2400">
                <a:sym typeface="+mn-ea"/>
              </a:rPr>
              <a:t>Where are the herd heading? What is their goal?</a:t>
            </a:r>
            <a:endParaRPr lang="en-US" sz="2400"/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/>
              <a:t>5.  </a:t>
            </a:r>
            <a:r>
              <a:rPr lang="en-US" sz="2400">
                <a:sym typeface="+mn-ea"/>
              </a:rPr>
              <a:t>How do you think the boy is feeling? How would you be feeling if you were him? ________________________________________________________________________________________________________________________________________________</a:t>
            </a:r>
            <a:endParaRPr lang="en-US" sz="2400">
              <a:sym typeface="+mn-ea"/>
            </a:endParaRPr>
          </a:p>
          <a:p>
            <a:endParaRPr lang="en-US" sz="2400"/>
          </a:p>
          <a:p>
            <a:r>
              <a:rPr lang="en-US" sz="2400">
                <a:sym typeface="+mn-ea"/>
              </a:rPr>
              <a:t>6 . Did you know that rhinos are endangered? Why do you think this is?</a:t>
            </a:r>
            <a:endParaRPr lang="en-US" sz="2400">
              <a:sym typeface="+mn-ea"/>
            </a:endParaRPr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________________________________________________________________________________________________________________________________________________</a:t>
            </a:r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Friday 25th </a:t>
            </a:r>
            <a:r>
              <a:rPr lang="en-US" altLang="en-GB" sz="3200" dirty="0" smtClean="0">
                <a:solidFill>
                  <a:prstClr val="black"/>
                </a:solidFill>
              </a:rPr>
              <a:t>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16991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Add time opener to this sentence</a:t>
            </a:r>
            <a:endParaRPr lang="en-US" sz="2800"/>
          </a:p>
          <a:p>
            <a:endParaRPr lang="en-US" sz="2800"/>
          </a:p>
          <a:p>
            <a:r>
              <a:rPr lang="en-US" sz="2800"/>
              <a:t>_____________________ , the herd began their long journey.   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Monday 28th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</a:t>
            </a:r>
            <a:r>
              <a:rPr lang="en-US" altLang="en-GB" sz="4000" dirty="0" smtClean="0"/>
              <a:t>use ing openers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66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3110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Monday 28th June  </a:t>
            </a:r>
            <a:endParaRPr lang="en-US" alt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871" y="1110343"/>
            <a:ext cx="10612654" cy="54304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9731" y="1222884"/>
          <a:ext cx="10415270" cy="490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93"/>
                <a:gridCol w="7968343"/>
              </a:tblGrid>
              <a:tr h="718185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What Work?</a:t>
                      </a:r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L.O To be able to use ing openers 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6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Much Work</a:t>
                      </a: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0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 work is Finished when...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Next?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614" y="5254150"/>
            <a:ext cx="962025" cy="74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18" y="5254150"/>
            <a:ext cx="962025" cy="74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685" y="3045460"/>
            <a:ext cx="4858385" cy="9798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464" y="2119222"/>
            <a:ext cx="1961637" cy="73067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4025265"/>
            <a:ext cx="3968750" cy="11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72906"/>
          <a:stretch>
            <a:fillRect/>
          </a:stretch>
        </p:blipFill>
        <p:spPr>
          <a:xfrm>
            <a:off x="1134110" y="1602740"/>
            <a:ext cx="1827530" cy="34353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3390265" y="1183005"/>
            <a:ext cx="860298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Pick three of these words and write a sentence using each of them. 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______________________________________________________________________________________________</a:t>
            </a:r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______________________________________________________________________________________________</a:t>
            </a:r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______________________________________________________________________________________________</a:t>
            </a:r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258445" y="76200"/>
            <a:ext cx="11304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Write a list of ing words/ verbs (doing) around the picture of the troll, I'll start you offf :)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67665" y="222694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Stampeding  </a:t>
            </a:r>
            <a:endParaRPr 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367665" y="3881120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Blowing  </a:t>
            </a:r>
            <a:endParaRPr lang="en-US" sz="2400"/>
          </a:p>
        </p:txBody>
      </p:sp>
      <p:sp>
        <p:nvSpPr>
          <p:cNvPr id="8" name="Text Box 7"/>
          <p:cNvSpPr txBox="1"/>
          <p:nvPr/>
        </p:nvSpPr>
        <p:spPr>
          <a:xfrm>
            <a:off x="2221230" y="319849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Charging   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2221230" y="127063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Running     </a:t>
            </a:r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805" y="1152525"/>
            <a:ext cx="6706870" cy="517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068" y="5785265"/>
            <a:ext cx="1019317" cy="724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238125"/>
            <a:ext cx="4160520" cy="32131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15" y="1242695"/>
            <a:ext cx="4509135" cy="12998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5427980" y="2806065"/>
            <a:ext cx="6059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The ing opener goes at the start of the sentence and is followed by a comma after the full phrase</a:t>
            </a:r>
            <a:endParaRPr lang="en-US" sz="2000"/>
          </a:p>
        </p:txBody>
      </p:sp>
      <p:sp>
        <p:nvSpPr>
          <p:cNvPr id="7" name="Text Box 6"/>
          <p:cNvSpPr txBox="1"/>
          <p:nvPr/>
        </p:nvSpPr>
        <p:spPr>
          <a:xfrm>
            <a:off x="1658620" y="3852545"/>
            <a:ext cx="968502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E.g.</a:t>
            </a:r>
            <a:endParaRPr lang="en-US" sz="2800"/>
          </a:p>
          <a:p>
            <a:endParaRPr lang="en-US" sz="2800"/>
          </a:p>
          <a:p>
            <a:r>
              <a:rPr lang="en-US" sz="2800">
                <a:solidFill>
                  <a:srgbClr val="FF0000"/>
                </a:solidFill>
              </a:rPr>
              <a:t>Feeling brave,</a:t>
            </a:r>
            <a:r>
              <a:rPr lang="en-US" sz="2800"/>
              <a:t> the boy lifted one arm into the air.</a:t>
            </a:r>
            <a:endParaRPr lang="en-US" sz="2800"/>
          </a:p>
          <a:p>
            <a:endParaRPr lang="en-US" sz="2800"/>
          </a:p>
          <a:p>
            <a:r>
              <a:rPr lang="en-US" sz="2800">
                <a:solidFill>
                  <a:srgbClr val="FF0000"/>
                </a:solidFill>
              </a:rPr>
              <a:t>Blowing across the desert,</a:t>
            </a:r>
            <a:r>
              <a:rPr lang="en-US" sz="2800"/>
              <a:t> sand went into the boy's eyes.  </a:t>
            </a:r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66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3110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Tuesday 22nd June  </a:t>
            </a:r>
            <a:endParaRPr lang="en-US" alt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871" y="1110343"/>
            <a:ext cx="10612654" cy="54304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9731" y="1222884"/>
          <a:ext cx="10415270" cy="490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93"/>
                <a:gridCol w="7968343"/>
              </a:tblGrid>
              <a:tr h="718185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What Work?</a:t>
                      </a:r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L.O To be able to make predictions based on a picture 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6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Much Work</a:t>
                      </a: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0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 work is Finished when...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Next?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614" y="5254150"/>
            <a:ext cx="962025" cy="74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18" y="5254150"/>
            <a:ext cx="962025" cy="742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843" y="5254150"/>
            <a:ext cx="962025" cy="74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685" y="3045460"/>
            <a:ext cx="4858385" cy="9798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464" y="2119222"/>
            <a:ext cx="1961637" cy="730677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3950335" y="2174875"/>
            <a:ext cx="207645" cy="574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3950335" y="2248535"/>
            <a:ext cx="232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/>
              <a:t>6</a:t>
            </a: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36220"/>
            <a:ext cx="111639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Use the ly openers you wrote around the picture to help write the sentences.</a:t>
            </a:r>
            <a:endParaRPr lang="en-US" sz="2400" i="1">
              <a:solidFill>
                <a:srgbClr val="FF0000"/>
              </a:solidFill>
            </a:endParaRPr>
          </a:p>
          <a:p>
            <a:r>
              <a:rPr lang="en-US" sz="2400" i="1">
                <a:solidFill>
                  <a:srgbClr val="FF0000"/>
                </a:solidFill>
              </a:rPr>
              <a:t>The first few have been started for you. Dont forget the commas!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/>
          </a:p>
          <a:p>
            <a:r>
              <a:rPr lang="en-US" sz="2400"/>
              <a:t>1. Heading across the desert,  __________________________________________</a:t>
            </a:r>
            <a:endParaRPr lang="en-US" sz="2400"/>
          </a:p>
          <a:p>
            <a:r>
              <a:rPr lang="en-US" sz="2400"/>
              <a:t>_______________________________________________________________________ 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2.  Charging as fast as possible, _________________________________________</a:t>
            </a:r>
            <a:endParaRPr lang="en-US" sz="2400"/>
          </a:p>
          <a:p>
            <a:r>
              <a:rPr lang="en-US" sz="2400"/>
              <a:t>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3.  _________________________________________________________________</a:t>
            </a:r>
            <a:endParaRPr lang="en-US" sz="2400"/>
          </a:p>
          <a:p>
            <a:r>
              <a:rPr lang="en-US" sz="2400"/>
              <a:t>______________________________________________________________________ .</a:t>
            </a:r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23850" y="428625"/>
            <a:ext cx="1116393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r>
              <a:rPr lang="en-US" sz="2400"/>
              <a:t>4._____________________________________________________________________________________________________________________________________________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5._____________________________________________________________________________________________________________________________________________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6._____________________________________________________________________________________________________________________________________________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7._____________________________________________________________________________________________________________________________________________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20" y="236220"/>
            <a:ext cx="3842385" cy="92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55" y="80645"/>
            <a:ext cx="3251835" cy="107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Monday 28th </a:t>
            </a:r>
            <a:r>
              <a:rPr lang="en-US" altLang="en-GB" sz="3200" dirty="0" smtClean="0">
                <a:solidFill>
                  <a:prstClr val="black"/>
                </a:solidFill>
              </a:rPr>
              <a:t>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Add an apostrophe in the correct place</a:t>
            </a:r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boys face was covered in dust and sand from the desert.  </a:t>
            </a:r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070" y="1585595"/>
            <a:ext cx="7891145" cy="40170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998220"/>
            <a:ext cx="9356725" cy="52362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The Troll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258445" y="76200"/>
            <a:ext cx="4217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Have a look at this picture and have a think or write down all the things you can see.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240" y="795020"/>
            <a:ext cx="5316220" cy="29756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72415" y="158115"/>
            <a:ext cx="4500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The Troll </a:t>
            </a:r>
            <a:endParaRPr lang="en-US" sz="2800" b="1" u="sn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575" y="2409825"/>
            <a:ext cx="6398260" cy="3491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8" y="5785265"/>
            <a:ext cx="1019317" cy="72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36220"/>
            <a:ext cx="1116393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Look at clues in the picture and from the writing to answer these questions</a:t>
            </a:r>
            <a:endParaRPr lang="en-US" sz="2400" i="1">
              <a:solidFill>
                <a:srgbClr val="FF0000"/>
              </a:solidFill>
            </a:endParaRPr>
          </a:p>
          <a:p>
            <a:r>
              <a:rPr lang="en-US" sz="2400" i="1">
                <a:solidFill>
                  <a:srgbClr val="FF0000"/>
                </a:solidFill>
              </a:rPr>
              <a:t>Write in full sentences e.g. I think .......  because ......  </a:t>
            </a:r>
            <a:endParaRPr lang="en-US" sz="2400"/>
          </a:p>
          <a:p>
            <a:endParaRPr lang="en-US" sz="2400"/>
          </a:p>
          <a:p>
            <a:r>
              <a:rPr lang="en-US" sz="2400"/>
              <a:t>1. What do you think the troll is thinking?</a:t>
            </a:r>
            <a:endParaRPr lang="en-US" sz="2400"/>
          </a:p>
          <a:p>
            <a:r>
              <a:rPr lang="en-US" sz="2400"/>
              <a:t>________________________________________________________________________________________________________________________________________________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/>
              <a:t>2. Do you think he is a mean or a kind troll? Why?</a:t>
            </a:r>
            <a:endParaRPr lang="en-US" sz="2400"/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/>
              <a:t>3. What are the people doing when they have seen the troll?</a:t>
            </a:r>
            <a:endParaRPr lang="en-US" sz="2400"/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36220"/>
            <a:ext cx="1116393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sym typeface="+mn-ea"/>
              </a:rPr>
              <a:t>Look at clues in the picture and from the writing to answer these questions </a:t>
            </a:r>
            <a:endParaRPr lang="en-US" sz="2400"/>
          </a:p>
          <a:p>
            <a:endParaRPr lang="en-US" sz="2400"/>
          </a:p>
          <a:p>
            <a:r>
              <a:rPr lang="en-US" sz="2400"/>
              <a:t>4. Where do you think the troll has come from?</a:t>
            </a:r>
            <a:endParaRPr lang="en-US" sz="2400"/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/>
              <a:t>5. What do you think the rope around the troll’s waist is for?</a:t>
            </a:r>
            <a:endParaRPr lang="en-US" sz="2400"/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________________________________________________________________________________________________________________________________________________</a:t>
            </a:r>
            <a:endParaRPr lang="en-US" sz="2400">
              <a:sym typeface="+mn-ea"/>
            </a:endParaRPr>
          </a:p>
          <a:p>
            <a:endParaRPr lang="en-US" sz="2400"/>
          </a:p>
          <a:p>
            <a:r>
              <a:rPr lang="en-US" sz="2400">
                <a:sym typeface="+mn-ea"/>
              </a:rPr>
              <a:t>6. Would you try to catch him or talk to him?</a:t>
            </a:r>
            <a:endParaRPr lang="en-US" sz="2400">
              <a:sym typeface="+mn-ea"/>
            </a:endParaRPr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________________________________________________________________________________________________________________________________________________</a:t>
            </a:r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UNIT_TABLE_BEAUTIFY" val="smartTable{059eb1b0-202e-4d13-80e4-015bff143ef0}"/>
</p:tagLst>
</file>

<file path=ppt/tags/tag3.xml><?xml version="1.0" encoding="utf-8"?>
<p:tagLst xmlns:p="http://schemas.openxmlformats.org/presentationml/2006/main">
  <p:tag name="KSO_WM_UNIT_TABLE_BEAUTIFY" val="smartTable{059eb1b0-202e-4d13-80e4-015bff143ef0}"/>
</p:tagLst>
</file>

<file path=ppt/tags/tag4.xml><?xml version="1.0" encoding="utf-8"?>
<p:tagLst xmlns:p="http://schemas.openxmlformats.org/presentationml/2006/main">
  <p:tag name="KSO_WM_UNIT_TABLE_BEAUTIFY" val="smartTable{059eb1b0-202e-4d13-80e4-015bff143ef0}"/>
</p:tagLst>
</file>

<file path=ppt/tags/tag5.xml><?xml version="1.0" encoding="utf-8"?>
<p:tagLst xmlns:p="http://schemas.openxmlformats.org/presentationml/2006/main">
  <p:tag name="KSO_WM_UNIT_TABLE_BEAUTIFY" val="smartTable{059eb1b0-202e-4d13-80e4-015bff143ef0}"/>
</p:tagLst>
</file>

<file path=ppt/tags/tag6.xml><?xml version="1.0" encoding="utf-8"?>
<p:tagLst xmlns:p="http://schemas.openxmlformats.org/presentationml/2006/main">
  <p:tag name="KSO_WM_UNIT_TABLE_BEAUTIFY" val="smartTable{059eb1b0-202e-4d13-80e4-015bff143ef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9858</Words>
  <Application>WPS Presentation</Application>
  <PresentationFormat>Widescreen</PresentationFormat>
  <Paragraphs>423</Paragraphs>
  <Slides>42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3" baseType="lpstr">
      <vt:lpstr>Arial</vt:lpstr>
      <vt:lpstr>SimSun</vt:lpstr>
      <vt:lpstr>Wingdings</vt:lpstr>
      <vt:lpstr>Calibri</vt:lpstr>
      <vt:lpstr>Helvetica Neue</vt:lpstr>
      <vt:lpstr>微软雅黑</vt:lpstr>
      <vt:lpstr>汉仪旗黑</vt:lpstr>
      <vt:lpstr>Arial Unicode MS</vt:lpstr>
      <vt:lpstr>Calibri Light</vt:lpstr>
      <vt:lpstr>宋体-简</vt:lpstr>
      <vt:lpstr>Office Theme</vt:lpstr>
      <vt:lpstr>PowerPoint 演示文稿</vt:lpstr>
      <vt:lpstr>https://www.myon.co.uk/index.html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lizziejackson</dc:creator>
  <cp:lastModifiedBy>lizziejackson</cp:lastModifiedBy>
  <cp:revision>65</cp:revision>
  <cp:lastPrinted>2021-06-21T14:28:00Z</cp:lastPrinted>
  <dcterms:created xsi:type="dcterms:W3CDTF">2021-06-21T14:28:00Z</dcterms:created>
  <dcterms:modified xsi:type="dcterms:W3CDTF">2021-06-21T14:28:00Z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1033-3.1.2.5330</vt:lpwstr>
  </property>
</Properties>
</file>