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01" r:id="rId3"/>
    <p:sldId id="406" r:id="rId4"/>
    <p:sldId id="412" r:id="rId5"/>
    <p:sldId id="413" r:id="rId6"/>
    <p:sldId id="414" r:id="rId7"/>
    <p:sldId id="415" r:id="rId8"/>
    <p:sldId id="407" r:id="rId9"/>
    <p:sldId id="408" r:id="rId10"/>
    <p:sldId id="409" r:id="rId11"/>
    <p:sldId id="410" r:id="rId12"/>
    <p:sldId id="300" r:id="rId13"/>
    <p:sldId id="294" r:id="rId14"/>
    <p:sldId id="402" r:id="rId15"/>
    <p:sldId id="417" r:id="rId16"/>
    <p:sldId id="416" r:id="rId17"/>
    <p:sldId id="418" r:id="rId18"/>
    <p:sldId id="419" r:id="rId19"/>
    <p:sldId id="420" r:id="rId20"/>
    <p:sldId id="421" r:id="rId21"/>
    <p:sldId id="422" r:id="rId22"/>
    <p:sldId id="269" r:id="rId23"/>
    <p:sldId id="261" r:id="rId24"/>
    <p:sldId id="403" r:id="rId25"/>
    <p:sldId id="423" r:id="rId26"/>
    <p:sldId id="424" r:id="rId27"/>
    <p:sldId id="425" r:id="rId28"/>
    <p:sldId id="426" r:id="rId29"/>
    <p:sldId id="427" r:id="rId30"/>
    <p:sldId id="280" r:id="rId31"/>
    <p:sldId id="282" r:id="rId32"/>
    <p:sldId id="404" r:id="rId33"/>
    <p:sldId id="429" r:id="rId34"/>
    <p:sldId id="428" r:id="rId35"/>
    <p:sldId id="430" r:id="rId36"/>
    <p:sldId id="431" r:id="rId37"/>
    <p:sldId id="432" r:id="rId38"/>
    <p:sldId id="433" r:id="rId39"/>
    <p:sldId id="287" r:id="rId40"/>
    <p:sldId id="349" r:id="rId41"/>
    <p:sldId id="434" r:id="rId42"/>
    <p:sldId id="435" r:id="rId43"/>
    <p:sldId id="436" r:id="rId44"/>
    <p:sldId id="438" r:id="rId45"/>
    <p:sldId id="437" r:id="rId46"/>
    <p:sldId id="439" r:id="rId47"/>
    <p:sldId id="440" r:id="rId48"/>
    <p:sldId id="358" r:id="rId49"/>
    <p:sldId id="405" r:id="rId50"/>
    <p:sldId id="40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CE4"/>
    <a:srgbClr val="005EA4"/>
    <a:srgbClr val="FF66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12" autoAdjust="0"/>
    <p:restoredTop sz="94660"/>
  </p:normalViewPr>
  <p:slideViewPr>
    <p:cSldViewPr snapToGrid="0">
      <p:cViewPr>
        <p:scale>
          <a:sx n="66" d="100"/>
          <a:sy n="66" d="100"/>
        </p:scale>
        <p:origin x="72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727A-AC5A-4337-A144-CC643A89E2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9726EF0-A477-42C4-AFF5-E9A57E7C11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522D24-609E-4DE8-9D87-B430996BBB69}"/>
              </a:ext>
            </a:extLst>
          </p:cNvPr>
          <p:cNvSpPr>
            <a:spLocks noGrp="1"/>
          </p:cNvSpPr>
          <p:nvPr>
            <p:ph type="dt" sz="half" idx="10"/>
          </p:nvPr>
        </p:nvSpPr>
        <p:spPr/>
        <p:txBody>
          <a:bodyPr/>
          <a:lstStyle/>
          <a:p>
            <a:fld id="{AF26B88B-5340-4AE3-A0DB-C3E372B3DDC9}" type="datetimeFigureOut">
              <a:rPr lang="en-GB" smtClean="0"/>
              <a:t>13/01/2021</a:t>
            </a:fld>
            <a:endParaRPr lang="en-GB"/>
          </a:p>
        </p:txBody>
      </p:sp>
      <p:sp>
        <p:nvSpPr>
          <p:cNvPr id="5" name="Footer Placeholder 4">
            <a:extLst>
              <a:ext uri="{FF2B5EF4-FFF2-40B4-BE49-F238E27FC236}">
                <a16:creationId xmlns:a16="http://schemas.microsoft.com/office/drawing/2014/main" id="{38DF1F07-5932-456E-8C24-FE5E5A43F0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859B4-3008-4CC5-9450-536D4C1CFE30}"/>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1869574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B79DC-4BCD-42FF-BA4F-9491DF5585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385186-84F9-4099-8C84-F46D6A9008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F91FD3-950D-4313-BC13-966EAF2B7D53}"/>
              </a:ext>
            </a:extLst>
          </p:cNvPr>
          <p:cNvSpPr>
            <a:spLocks noGrp="1"/>
          </p:cNvSpPr>
          <p:nvPr>
            <p:ph type="dt" sz="half" idx="10"/>
          </p:nvPr>
        </p:nvSpPr>
        <p:spPr/>
        <p:txBody>
          <a:bodyPr/>
          <a:lstStyle/>
          <a:p>
            <a:fld id="{AF26B88B-5340-4AE3-A0DB-C3E372B3DDC9}" type="datetimeFigureOut">
              <a:rPr lang="en-GB" smtClean="0"/>
              <a:t>13/01/2021</a:t>
            </a:fld>
            <a:endParaRPr lang="en-GB"/>
          </a:p>
        </p:txBody>
      </p:sp>
      <p:sp>
        <p:nvSpPr>
          <p:cNvPr id="5" name="Footer Placeholder 4">
            <a:extLst>
              <a:ext uri="{FF2B5EF4-FFF2-40B4-BE49-F238E27FC236}">
                <a16:creationId xmlns:a16="http://schemas.microsoft.com/office/drawing/2014/main" id="{4C5BE33A-D07B-4FD7-A666-5B1AF7E7A5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424AA6-C74F-4CCA-9CC0-25122ADCEC8D}"/>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176178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8199B8-5C8A-4577-BBD1-40A66ED743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57724D-20B6-4E1A-B7B6-D7203EEB81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6C7087-7DE4-4BBD-B5FE-9AC2EA0D52FA}"/>
              </a:ext>
            </a:extLst>
          </p:cNvPr>
          <p:cNvSpPr>
            <a:spLocks noGrp="1"/>
          </p:cNvSpPr>
          <p:nvPr>
            <p:ph type="dt" sz="half" idx="10"/>
          </p:nvPr>
        </p:nvSpPr>
        <p:spPr/>
        <p:txBody>
          <a:bodyPr/>
          <a:lstStyle/>
          <a:p>
            <a:fld id="{AF26B88B-5340-4AE3-A0DB-C3E372B3DDC9}" type="datetimeFigureOut">
              <a:rPr lang="en-GB" smtClean="0"/>
              <a:t>13/01/2021</a:t>
            </a:fld>
            <a:endParaRPr lang="en-GB"/>
          </a:p>
        </p:txBody>
      </p:sp>
      <p:sp>
        <p:nvSpPr>
          <p:cNvPr id="5" name="Footer Placeholder 4">
            <a:extLst>
              <a:ext uri="{FF2B5EF4-FFF2-40B4-BE49-F238E27FC236}">
                <a16:creationId xmlns:a16="http://schemas.microsoft.com/office/drawing/2014/main" id="{90EC1DA2-6E5E-485D-8E68-4069B2BB60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507B73-078B-4247-B7EF-E8D37795B5A2}"/>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89661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0E65-328A-47B9-8FC1-CDDF392C92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7B37A0-9658-4506-93A4-1B321EB61E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521CA6-CE3E-4F55-AE92-49C2DF2492EF}"/>
              </a:ext>
            </a:extLst>
          </p:cNvPr>
          <p:cNvSpPr>
            <a:spLocks noGrp="1"/>
          </p:cNvSpPr>
          <p:nvPr>
            <p:ph type="dt" sz="half" idx="10"/>
          </p:nvPr>
        </p:nvSpPr>
        <p:spPr/>
        <p:txBody>
          <a:bodyPr/>
          <a:lstStyle/>
          <a:p>
            <a:fld id="{AF26B88B-5340-4AE3-A0DB-C3E372B3DDC9}" type="datetimeFigureOut">
              <a:rPr lang="en-GB" smtClean="0"/>
              <a:t>13/01/2021</a:t>
            </a:fld>
            <a:endParaRPr lang="en-GB"/>
          </a:p>
        </p:txBody>
      </p:sp>
      <p:sp>
        <p:nvSpPr>
          <p:cNvPr id="5" name="Footer Placeholder 4">
            <a:extLst>
              <a:ext uri="{FF2B5EF4-FFF2-40B4-BE49-F238E27FC236}">
                <a16:creationId xmlns:a16="http://schemas.microsoft.com/office/drawing/2014/main" id="{CAC4EE0B-8E7A-4915-96D9-D6D792D308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BC3238-DDF4-48A6-8A0D-9C3B3F67395A}"/>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385174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5CE7-26A0-4089-96AD-098D850B80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2C9C76-531D-48B1-8F8B-13D9440630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8306ED-5D61-4F23-B1D4-F3CA13F16597}"/>
              </a:ext>
            </a:extLst>
          </p:cNvPr>
          <p:cNvSpPr>
            <a:spLocks noGrp="1"/>
          </p:cNvSpPr>
          <p:nvPr>
            <p:ph type="dt" sz="half" idx="10"/>
          </p:nvPr>
        </p:nvSpPr>
        <p:spPr/>
        <p:txBody>
          <a:bodyPr/>
          <a:lstStyle/>
          <a:p>
            <a:fld id="{AF26B88B-5340-4AE3-A0DB-C3E372B3DDC9}" type="datetimeFigureOut">
              <a:rPr lang="en-GB" smtClean="0"/>
              <a:t>13/01/2021</a:t>
            </a:fld>
            <a:endParaRPr lang="en-GB"/>
          </a:p>
        </p:txBody>
      </p:sp>
      <p:sp>
        <p:nvSpPr>
          <p:cNvPr id="5" name="Footer Placeholder 4">
            <a:extLst>
              <a:ext uri="{FF2B5EF4-FFF2-40B4-BE49-F238E27FC236}">
                <a16:creationId xmlns:a16="http://schemas.microsoft.com/office/drawing/2014/main" id="{6AF74D7C-7BAF-46B1-865D-ED45BDEE48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4742DA-7D3C-45CF-B459-FAC43E12D724}"/>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56727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0789-77BA-44E5-9646-D09A1E9726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432956-ECAC-4DDD-A789-68AD356638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9C45EF-D86F-4BAF-B171-6EE50699B9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D5BE65-1BEF-465B-A8A3-FE4670055F5B}"/>
              </a:ext>
            </a:extLst>
          </p:cNvPr>
          <p:cNvSpPr>
            <a:spLocks noGrp="1"/>
          </p:cNvSpPr>
          <p:nvPr>
            <p:ph type="dt" sz="half" idx="10"/>
          </p:nvPr>
        </p:nvSpPr>
        <p:spPr/>
        <p:txBody>
          <a:bodyPr/>
          <a:lstStyle/>
          <a:p>
            <a:fld id="{AF26B88B-5340-4AE3-A0DB-C3E372B3DDC9}" type="datetimeFigureOut">
              <a:rPr lang="en-GB" smtClean="0"/>
              <a:t>13/01/2021</a:t>
            </a:fld>
            <a:endParaRPr lang="en-GB"/>
          </a:p>
        </p:txBody>
      </p:sp>
      <p:sp>
        <p:nvSpPr>
          <p:cNvPr id="6" name="Footer Placeholder 5">
            <a:extLst>
              <a:ext uri="{FF2B5EF4-FFF2-40B4-BE49-F238E27FC236}">
                <a16:creationId xmlns:a16="http://schemas.microsoft.com/office/drawing/2014/main" id="{BA79A087-FC7B-492E-9383-AB76A53042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FF4CFD-5D3E-441F-BF46-3120B5755162}"/>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399642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2C067-FA36-4587-9951-9E9C41ED25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8AADD8-ABB2-4672-A7B9-A145AA2D65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BBFD2B-E9CF-4932-88DC-5D11616CC9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3BD8D5-1893-4903-81D5-28F26CC15D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E5D84A-5233-44C0-9082-6EEB8E446B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ED6B76-F538-48C7-8268-5BBCC8AF24FA}"/>
              </a:ext>
            </a:extLst>
          </p:cNvPr>
          <p:cNvSpPr>
            <a:spLocks noGrp="1"/>
          </p:cNvSpPr>
          <p:nvPr>
            <p:ph type="dt" sz="half" idx="10"/>
          </p:nvPr>
        </p:nvSpPr>
        <p:spPr/>
        <p:txBody>
          <a:bodyPr/>
          <a:lstStyle/>
          <a:p>
            <a:fld id="{AF26B88B-5340-4AE3-A0DB-C3E372B3DDC9}" type="datetimeFigureOut">
              <a:rPr lang="en-GB" smtClean="0"/>
              <a:t>13/01/2021</a:t>
            </a:fld>
            <a:endParaRPr lang="en-GB"/>
          </a:p>
        </p:txBody>
      </p:sp>
      <p:sp>
        <p:nvSpPr>
          <p:cNvPr id="8" name="Footer Placeholder 7">
            <a:extLst>
              <a:ext uri="{FF2B5EF4-FFF2-40B4-BE49-F238E27FC236}">
                <a16:creationId xmlns:a16="http://schemas.microsoft.com/office/drawing/2014/main" id="{8488C1BB-79FC-465C-B6CB-84EDC79B26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870F9F-E399-4FEF-8ADB-B924E24284F2}"/>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399072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8AFB-B792-4CAE-89C6-CF88706C34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773AEB-430B-43C2-8CDA-FEA095F6C679}"/>
              </a:ext>
            </a:extLst>
          </p:cNvPr>
          <p:cNvSpPr>
            <a:spLocks noGrp="1"/>
          </p:cNvSpPr>
          <p:nvPr>
            <p:ph type="dt" sz="half" idx="10"/>
          </p:nvPr>
        </p:nvSpPr>
        <p:spPr/>
        <p:txBody>
          <a:bodyPr/>
          <a:lstStyle/>
          <a:p>
            <a:fld id="{AF26B88B-5340-4AE3-A0DB-C3E372B3DDC9}" type="datetimeFigureOut">
              <a:rPr lang="en-GB" smtClean="0"/>
              <a:t>13/01/2021</a:t>
            </a:fld>
            <a:endParaRPr lang="en-GB"/>
          </a:p>
        </p:txBody>
      </p:sp>
      <p:sp>
        <p:nvSpPr>
          <p:cNvPr id="4" name="Footer Placeholder 3">
            <a:extLst>
              <a:ext uri="{FF2B5EF4-FFF2-40B4-BE49-F238E27FC236}">
                <a16:creationId xmlns:a16="http://schemas.microsoft.com/office/drawing/2014/main" id="{257FF9A1-09F2-41C6-9F80-01ED2EB2E7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BBFFF6B-7ABA-4E56-A6EA-091F4D62EBD0}"/>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1433377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CA4242-2B2F-4109-B918-913F8DE5DECC}"/>
              </a:ext>
            </a:extLst>
          </p:cNvPr>
          <p:cNvSpPr>
            <a:spLocks noGrp="1"/>
          </p:cNvSpPr>
          <p:nvPr>
            <p:ph type="dt" sz="half" idx="10"/>
          </p:nvPr>
        </p:nvSpPr>
        <p:spPr/>
        <p:txBody>
          <a:bodyPr/>
          <a:lstStyle/>
          <a:p>
            <a:fld id="{AF26B88B-5340-4AE3-A0DB-C3E372B3DDC9}" type="datetimeFigureOut">
              <a:rPr lang="en-GB" smtClean="0"/>
              <a:t>13/01/2021</a:t>
            </a:fld>
            <a:endParaRPr lang="en-GB"/>
          </a:p>
        </p:txBody>
      </p:sp>
      <p:sp>
        <p:nvSpPr>
          <p:cNvPr id="3" name="Footer Placeholder 2">
            <a:extLst>
              <a:ext uri="{FF2B5EF4-FFF2-40B4-BE49-F238E27FC236}">
                <a16:creationId xmlns:a16="http://schemas.microsoft.com/office/drawing/2014/main" id="{8A86AA75-9A2E-407A-968A-F629BFCE30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1ABB01-B743-468F-822E-4BE16B1886D4}"/>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210719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3F3B3-E7F3-4405-845E-2FC3558FC4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565FD3-E700-4387-8A18-1E6512A75D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477DDE-006B-4946-88E7-5DEB9B653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9443D-2F45-4438-A616-0E4EAD1E7971}"/>
              </a:ext>
            </a:extLst>
          </p:cNvPr>
          <p:cNvSpPr>
            <a:spLocks noGrp="1"/>
          </p:cNvSpPr>
          <p:nvPr>
            <p:ph type="dt" sz="half" idx="10"/>
          </p:nvPr>
        </p:nvSpPr>
        <p:spPr/>
        <p:txBody>
          <a:bodyPr/>
          <a:lstStyle/>
          <a:p>
            <a:fld id="{AF26B88B-5340-4AE3-A0DB-C3E372B3DDC9}" type="datetimeFigureOut">
              <a:rPr lang="en-GB" smtClean="0"/>
              <a:t>13/01/2021</a:t>
            </a:fld>
            <a:endParaRPr lang="en-GB"/>
          </a:p>
        </p:txBody>
      </p:sp>
      <p:sp>
        <p:nvSpPr>
          <p:cNvPr id="6" name="Footer Placeholder 5">
            <a:extLst>
              <a:ext uri="{FF2B5EF4-FFF2-40B4-BE49-F238E27FC236}">
                <a16:creationId xmlns:a16="http://schemas.microsoft.com/office/drawing/2014/main" id="{F1643C37-67A3-4C06-8D2E-1C97DC6161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8FD211-7805-4C4A-8F99-FA6082DD4092}"/>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328197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CF8B-7314-41B4-82E2-7516C632E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D28645-0261-4476-ACEF-8FFC7D4511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F13399-A961-4356-9003-873E99C52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182AA-1B90-4525-BE34-0E1521B8852C}"/>
              </a:ext>
            </a:extLst>
          </p:cNvPr>
          <p:cNvSpPr>
            <a:spLocks noGrp="1"/>
          </p:cNvSpPr>
          <p:nvPr>
            <p:ph type="dt" sz="half" idx="10"/>
          </p:nvPr>
        </p:nvSpPr>
        <p:spPr/>
        <p:txBody>
          <a:bodyPr/>
          <a:lstStyle/>
          <a:p>
            <a:fld id="{AF26B88B-5340-4AE3-A0DB-C3E372B3DDC9}" type="datetimeFigureOut">
              <a:rPr lang="en-GB" smtClean="0"/>
              <a:t>13/01/2021</a:t>
            </a:fld>
            <a:endParaRPr lang="en-GB"/>
          </a:p>
        </p:txBody>
      </p:sp>
      <p:sp>
        <p:nvSpPr>
          <p:cNvPr id="6" name="Footer Placeholder 5">
            <a:extLst>
              <a:ext uri="{FF2B5EF4-FFF2-40B4-BE49-F238E27FC236}">
                <a16:creationId xmlns:a16="http://schemas.microsoft.com/office/drawing/2014/main" id="{7F596368-D3AA-4019-A0EC-F3BD623761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5A4136-F43D-4DD6-8743-61BEF59AC76F}"/>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326315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0C3E0C-B04B-4823-9694-790B67BE9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0925F6-B705-4B10-9D64-49BB31B7D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7930EC-E575-44FE-B8B2-4C0941FE31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6B88B-5340-4AE3-A0DB-C3E372B3DDC9}" type="datetimeFigureOut">
              <a:rPr lang="en-GB" smtClean="0"/>
              <a:t>13/01/2021</a:t>
            </a:fld>
            <a:endParaRPr lang="en-GB"/>
          </a:p>
        </p:txBody>
      </p:sp>
      <p:sp>
        <p:nvSpPr>
          <p:cNvPr id="5" name="Footer Placeholder 4">
            <a:extLst>
              <a:ext uri="{FF2B5EF4-FFF2-40B4-BE49-F238E27FC236}">
                <a16:creationId xmlns:a16="http://schemas.microsoft.com/office/drawing/2014/main" id="{4339BC33-23DF-4C4B-B576-E419201590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8B5CB1A-890F-4688-AB63-F7DD4855BD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B5C83-DD3F-4F3D-85A4-1F4D4545DBDF}" type="slidenum">
              <a:rPr lang="en-GB" smtClean="0"/>
              <a:t>‹#›</a:t>
            </a:fld>
            <a:endParaRPr lang="en-GB"/>
          </a:p>
        </p:txBody>
      </p:sp>
    </p:spTree>
    <p:extLst>
      <p:ext uri="{BB962C8B-B14F-4D97-AF65-F5344CB8AC3E}">
        <p14:creationId xmlns:p14="http://schemas.microsoft.com/office/powerpoint/2010/main" val="505552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classroom.thenational.academy/lessons/to-describe-and-classify-2d-shapes-64ukjd?step=2&amp;activity=vide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classroom.thenational.academy/lessons/to-identify-2d-shapes-c9gkjd?step=2&amp;activity=vide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classroom.thenational.academy/lessons/to-recognise-name-and-describe-3d-shapes-cnjkcd?step=1&amp;activity=video"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1.png"/><Relationship Id="rId5" Type="http://schemas.openxmlformats.org/officeDocument/2006/relationships/image" Target="../media/image23.png"/><Relationship Id="rId10" Type="http://schemas.openxmlformats.org/officeDocument/2006/relationships/image" Target="../media/image30.png"/><Relationship Id="rId4" Type="http://schemas.openxmlformats.org/officeDocument/2006/relationships/image" Target="../media/image22.png"/><Relationship Id="rId9" Type="http://schemas.openxmlformats.org/officeDocument/2006/relationships/image" Target="../media/image29.png"/><Relationship Id="rId1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classroom.thenational.academy/lessons/to-describe-and-classify-3d-shapes-70u3cc?step=2&amp;activity=video"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3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2.png"/><Relationship Id="rId7" Type="http://schemas.openxmlformats.org/officeDocument/2006/relationships/image" Target="../media/image47.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classroom.thenational.academy/lessons/to-recognise-and-create-repeating-patterns-6rtpac?step=2&amp;activity=vide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3200" dirty="0"/>
              <a:t>18.01.21</a:t>
            </a:r>
            <a:r>
              <a:rPr lang="en-GB" dirty="0"/>
              <a:t> </a:t>
            </a: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707886"/>
          </a:xfrm>
          <a:prstGeom prst="rect">
            <a:avLst/>
          </a:prstGeom>
          <a:noFill/>
        </p:spPr>
        <p:txBody>
          <a:bodyPr wrap="square" rtlCol="0">
            <a:spAutoFit/>
          </a:bodyPr>
          <a:lstStyle/>
          <a:p>
            <a:r>
              <a:rPr lang="en-GB" sz="4000" dirty="0"/>
              <a:t>L.O. To be able to identify 2D shapes</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2508169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767371-BA18-4BE6-B41F-C20677F14B38}"/>
              </a:ext>
            </a:extLst>
          </p:cNvPr>
          <p:cNvSpPr/>
          <p:nvPr/>
        </p:nvSpPr>
        <p:spPr>
          <a:xfrm>
            <a:off x="3469871" y="0"/>
            <a:ext cx="525227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2D Shape Pictures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52D913FD-1FC7-4CC5-B805-A2151EC0C835}"/>
              </a:ext>
            </a:extLst>
          </p:cNvPr>
          <p:cNvSpPr txBox="1"/>
          <p:nvPr/>
        </p:nvSpPr>
        <p:spPr>
          <a:xfrm>
            <a:off x="1105962" y="1059631"/>
            <a:ext cx="10438560" cy="954107"/>
          </a:xfrm>
          <a:prstGeom prst="rect">
            <a:avLst/>
          </a:prstGeom>
          <a:noFill/>
        </p:spPr>
        <p:txBody>
          <a:bodyPr wrap="square" rtlCol="0">
            <a:spAutoFit/>
          </a:bodyPr>
          <a:lstStyle/>
          <a:p>
            <a:r>
              <a:rPr lang="en-GB" sz="2800" dirty="0"/>
              <a:t>Task 3: Can you draw a picture only using the shapes we have learned about?</a:t>
            </a:r>
          </a:p>
        </p:txBody>
      </p:sp>
      <p:sp>
        <p:nvSpPr>
          <p:cNvPr id="5" name="Oval 4">
            <a:extLst>
              <a:ext uri="{FF2B5EF4-FFF2-40B4-BE49-F238E27FC236}">
                <a16:creationId xmlns:a16="http://schemas.microsoft.com/office/drawing/2014/main" id="{621380B2-BE11-4797-A16C-5AA52BDD57A9}"/>
              </a:ext>
            </a:extLst>
          </p:cNvPr>
          <p:cNvSpPr/>
          <p:nvPr/>
        </p:nvSpPr>
        <p:spPr>
          <a:xfrm>
            <a:off x="3771111" y="5483612"/>
            <a:ext cx="882191" cy="86441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E24BFDEC-0213-4393-AC0F-E2DAB003F9D4}"/>
              </a:ext>
            </a:extLst>
          </p:cNvPr>
          <p:cNvSpPr/>
          <p:nvPr/>
        </p:nvSpPr>
        <p:spPr>
          <a:xfrm>
            <a:off x="5070694" y="5460385"/>
            <a:ext cx="771614" cy="864414"/>
          </a:xfrm>
          <a:prstGeom prst="triangl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3B39A6E-9853-455A-82FF-6857452F0236}"/>
              </a:ext>
            </a:extLst>
          </p:cNvPr>
          <p:cNvSpPr/>
          <p:nvPr/>
        </p:nvSpPr>
        <p:spPr>
          <a:xfrm>
            <a:off x="527455" y="5496352"/>
            <a:ext cx="810026" cy="79248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B3AA5EA-6503-496B-A622-3BF12862EA19}"/>
              </a:ext>
            </a:extLst>
          </p:cNvPr>
          <p:cNvSpPr/>
          <p:nvPr/>
        </p:nvSpPr>
        <p:spPr>
          <a:xfrm>
            <a:off x="1841378" y="5496352"/>
            <a:ext cx="1512341" cy="86441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D44D707-E6C4-47B1-A0B6-51B0763344AD}"/>
              </a:ext>
            </a:extLst>
          </p:cNvPr>
          <p:cNvSpPr txBox="1"/>
          <p:nvPr/>
        </p:nvSpPr>
        <p:spPr>
          <a:xfrm>
            <a:off x="286330" y="6360767"/>
            <a:ext cx="1802296" cy="523220"/>
          </a:xfrm>
          <a:prstGeom prst="rect">
            <a:avLst/>
          </a:prstGeom>
          <a:noFill/>
        </p:spPr>
        <p:txBody>
          <a:bodyPr wrap="square" rtlCol="0">
            <a:spAutoFit/>
          </a:bodyPr>
          <a:lstStyle/>
          <a:p>
            <a:r>
              <a:rPr lang="en-GB" sz="2800" dirty="0"/>
              <a:t>Square</a:t>
            </a:r>
          </a:p>
        </p:txBody>
      </p:sp>
      <p:sp>
        <p:nvSpPr>
          <p:cNvPr id="10" name="TextBox 9">
            <a:extLst>
              <a:ext uri="{FF2B5EF4-FFF2-40B4-BE49-F238E27FC236}">
                <a16:creationId xmlns:a16="http://schemas.microsoft.com/office/drawing/2014/main" id="{B5B236CC-4BA2-4EDF-A5C7-BB41BE5A1BF4}"/>
              </a:ext>
            </a:extLst>
          </p:cNvPr>
          <p:cNvSpPr txBox="1"/>
          <p:nvPr/>
        </p:nvSpPr>
        <p:spPr>
          <a:xfrm>
            <a:off x="1841378" y="6360766"/>
            <a:ext cx="2361360" cy="523220"/>
          </a:xfrm>
          <a:prstGeom prst="rect">
            <a:avLst/>
          </a:prstGeom>
          <a:noFill/>
        </p:spPr>
        <p:txBody>
          <a:bodyPr wrap="square" rtlCol="0">
            <a:spAutoFit/>
          </a:bodyPr>
          <a:lstStyle/>
          <a:p>
            <a:r>
              <a:rPr lang="en-GB" sz="2800" dirty="0"/>
              <a:t>Rectangle</a:t>
            </a:r>
          </a:p>
        </p:txBody>
      </p:sp>
      <p:sp>
        <p:nvSpPr>
          <p:cNvPr id="11" name="TextBox 10">
            <a:extLst>
              <a:ext uri="{FF2B5EF4-FFF2-40B4-BE49-F238E27FC236}">
                <a16:creationId xmlns:a16="http://schemas.microsoft.com/office/drawing/2014/main" id="{6F33E27D-EFA0-42B1-9E9F-0BF558CFFCD7}"/>
              </a:ext>
            </a:extLst>
          </p:cNvPr>
          <p:cNvSpPr txBox="1"/>
          <p:nvPr/>
        </p:nvSpPr>
        <p:spPr>
          <a:xfrm>
            <a:off x="3648300" y="6349844"/>
            <a:ext cx="1156652" cy="523220"/>
          </a:xfrm>
          <a:prstGeom prst="rect">
            <a:avLst/>
          </a:prstGeom>
          <a:noFill/>
        </p:spPr>
        <p:txBody>
          <a:bodyPr wrap="square" rtlCol="0">
            <a:spAutoFit/>
          </a:bodyPr>
          <a:lstStyle/>
          <a:p>
            <a:r>
              <a:rPr lang="en-GB" sz="2800" dirty="0"/>
              <a:t>Circle</a:t>
            </a:r>
          </a:p>
        </p:txBody>
      </p:sp>
      <p:pic>
        <p:nvPicPr>
          <p:cNvPr id="12" name="Picture 11">
            <a:extLst>
              <a:ext uri="{FF2B5EF4-FFF2-40B4-BE49-F238E27FC236}">
                <a16:creationId xmlns:a16="http://schemas.microsoft.com/office/drawing/2014/main" id="{0F151D7B-FC39-4DB5-9385-917BCE4059BA}"/>
              </a:ext>
            </a:extLst>
          </p:cNvPr>
          <p:cNvPicPr>
            <a:picLocks noChangeAspect="1"/>
          </p:cNvPicPr>
          <p:nvPr/>
        </p:nvPicPr>
        <p:blipFill rotWithShape="1">
          <a:blip r:embed="rId2"/>
          <a:srcRect l="-255" t="9083" r="255" b="13292"/>
          <a:stretch/>
        </p:blipFill>
        <p:spPr>
          <a:xfrm>
            <a:off x="3213197" y="2107413"/>
            <a:ext cx="8767767" cy="2736850"/>
          </a:xfrm>
          <a:prstGeom prst="rect">
            <a:avLst/>
          </a:prstGeom>
        </p:spPr>
      </p:pic>
      <p:sp>
        <p:nvSpPr>
          <p:cNvPr id="13" name="TextBox 12">
            <a:extLst>
              <a:ext uri="{FF2B5EF4-FFF2-40B4-BE49-F238E27FC236}">
                <a16:creationId xmlns:a16="http://schemas.microsoft.com/office/drawing/2014/main" id="{1BB41B67-5321-4709-B764-21E9DC85FCFA}"/>
              </a:ext>
            </a:extLst>
          </p:cNvPr>
          <p:cNvSpPr txBox="1"/>
          <p:nvPr/>
        </p:nvSpPr>
        <p:spPr>
          <a:xfrm>
            <a:off x="932468" y="3007021"/>
            <a:ext cx="2537403" cy="523220"/>
          </a:xfrm>
          <a:prstGeom prst="rect">
            <a:avLst/>
          </a:prstGeom>
          <a:noFill/>
        </p:spPr>
        <p:txBody>
          <a:bodyPr wrap="square" rtlCol="0">
            <a:spAutoFit/>
          </a:bodyPr>
          <a:lstStyle/>
          <a:p>
            <a:r>
              <a:rPr lang="en-GB" sz="2800" dirty="0"/>
              <a:t>Here is mine!</a:t>
            </a:r>
          </a:p>
        </p:txBody>
      </p:sp>
      <p:sp>
        <p:nvSpPr>
          <p:cNvPr id="14" name="TextBox 13">
            <a:extLst>
              <a:ext uri="{FF2B5EF4-FFF2-40B4-BE49-F238E27FC236}">
                <a16:creationId xmlns:a16="http://schemas.microsoft.com/office/drawing/2014/main" id="{E3D656C0-E0D7-4466-B017-5F8564851230}"/>
              </a:ext>
            </a:extLst>
          </p:cNvPr>
          <p:cNvSpPr txBox="1"/>
          <p:nvPr/>
        </p:nvSpPr>
        <p:spPr>
          <a:xfrm>
            <a:off x="4804952" y="6380946"/>
            <a:ext cx="2361360" cy="523220"/>
          </a:xfrm>
          <a:prstGeom prst="rect">
            <a:avLst/>
          </a:prstGeom>
          <a:noFill/>
        </p:spPr>
        <p:txBody>
          <a:bodyPr wrap="square" rtlCol="0">
            <a:spAutoFit/>
          </a:bodyPr>
          <a:lstStyle/>
          <a:p>
            <a:r>
              <a:rPr lang="en-GB" sz="2800" dirty="0"/>
              <a:t>Triangle</a:t>
            </a:r>
          </a:p>
        </p:txBody>
      </p:sp>
      <p:sp>
        <p:nvSpPr>
          <p:cNvPr id="15" name="Rectangle 14">
            <a:extLst>
              <a:ext uri="{FF2B5EF4-FFF2-40B4-BE49-F238E27FC236}">
                <a16:creationId xmlns:a16="http://schemas.microsoft.com/office/drawing/2014/main" id="{BE384AD7-E0FC-490E-B294-58BB6418C2B4}"/>
              </a:ext>
            </a:extLst>
          </p:cNvPr>
          <p:cNvSpPr/>
          <p:nvPr/>
        </p:nvSpPr>
        <p:spPr>
          <a:xfrm>
            <a:off x="8805381" y="5112951"/>
            <a:ext cx="3207025" cy="1698883"/>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E0D9A052-9682-497F-9C03-F7B152B3474C}"/>
              </a:ext>
            </a:extLst>
          </p:cNvPr>
          <p:cNvSpPr txBox="1"/>
          <p:nvPr/>
        </p:nvSpPr>
        <p:spPr>
          <a:xfrm>
            <a:off x="8760998" y="5112951"/>
            <a:ext cx="3295790" cy="1631216"/>
          </a:xfrm>
          <a:prstGeom prst="rect">
            <a:avLst/>
          </a:prstGeom>
          <a:noFill/>
        </p:spPr>
        <p:txBody>
          <a:bodyPr wrap="square" rtlCol="0">
            <a:spAutoFit/>
          </a:bodyPr>
          <a:lstStyle/>
          <a:p>
            <a:pPr algn="ctr"/>
            <a:r>
              <a:rPr lang="en-GB" sz="2000" b="1" u="sng" dirty="0"/>
              <a:t>Challenge</a:t>
            </a:r>
          </a:p>
          <a:p>
            <a:pPr algn="ctr"/>
            <a:r>
              <a:rPr lang="en-GB" sz="2000" dirty="0"/>
              <a:t>Can you label the 2D shapes you have used in your picture? I have started labelling mine!</a:t>
            </a:r>
          </a:p>
        </p:txBody>
      </p:sp>
      <p:sp>
        <p:nvSpPr>
          <p:cNvPr id="17" name="TextBox 16">
            <a:extLst>
              <a:ext uri="{FF2B5EF4-FFF2-40B4-BE49-F238E27FC236}">
                <a16:creationId xmlns:a16="http://schemas.microsoft.com/office/drawing/2014/main" id="{5B348493-305C-408D-9513-DEBD8D7271BE}"/>
              </a:ext>
            </a:extLst>
          </p:cNvPr>
          <p:cNvSpPr txBox="1"/>
          <p:nvPr/>
        </p:nvSpPr>
        <p:spPr>
          <a:xfrm>
            <a:off x="4404406" y="1719219"/>
            <a:ext cx="2537403" cy="369332"/>
          </a:xfrm>
          <a:prstGeom prst="rect">
            <a:avLst/>
          </a:prstGeom>
          <a:noFill/>
        </p:spPr>
        <p:txBody>
          <a:bodyPr wrap="square" rtlCol="0">
            <a:spAutoFit/>
          </a:bodyPr>
          <a:lstStyle/>
          <a:p>
            <a:r>
              <a:rPr lang="en-GB" dirty="0"/>
              <a:t>Square</a:t>
            </a:r>
          </a:p>
        </p:txBody>
      </p:sp>
      <p:sp>
        <p:nvSpPr>
          <p:cNvPr id="18" name="TextBox 17">
            <a:extLst>
              <a:ext uri="{FF2B5EF4-FFF2-40B4-BE49-F238E27FC236}">
                <a16:creationId xmlns:a16="http://schemas.microsoft.com/office/drawing/2014/main" id="{CE106018-4A3D-4169-8482-73327615E3E5}"/>
              </a:ext>
            </a:extLst>
          </p:cNvPr>
          <p:cNvSpPr txBox="1"/>
          <p:nvPr/>
        </p:nvSpPr>
        <p:spPr>
          <a:xfrm>
            <a:off x="8722143" y="1691244"/>
            <a:ext cx="1031458" cy="369332"/>
          </a:xfrm>
          <a:prstGeom prst="rect">
            <a:avLst/>
          </a:prstGeom>
          <a:noFill/>
        </p:spPr>
        <p:txBody>
          <a:bodyPr wrap="square" rtlCol="0">
            <a:spAutoFit/>
          </a:bodyPr>
          <a:lstStyle/>
          <a:p>
            <a:r>
              <a:rPr lang="en-GB" dirty="0"/>
              <a:t>Triangle</a:t>
            </a:r>
          </a:p>
        </p:txBody>
      </p:sp>
      <p:sp>
        <p:nvSpPr>
          <p:cNvPr id="19" name="TextBox 18">
            <a:extLst>
              <a:ext uri="{FF2B5EF4-FFF2-40B4-BE49-F238E27FC236}">
                <a16:creationId xmlns:a16="http://schemas.microsoft.com/office/drawing/2014/main" id="{6DEE3382-7CCC-40F6-9D3A-ABA0E29F9496}"/>
              </a:ext>
            </a:extLst>
          </p:cNvPr>
          <p:cNvSpPr txBox="1"/>
          <p:nvPr/>
        </p:nvSpPr>
        <p:spPr>
          <a:xfrm>
            <a:off x="10901381" y="1691244"/>
            <a:ext cx="1031458" cy="369332"/>
          </a:xfrm>
          <a:prstGeom prst="rect">
            <a:avLst/>
          </a:prstGeom>
          <a:noFill/>
        </p:spPr>
        <p:txBody>
          <a:bodyPr wrap="square" rtlCol="0">
            <a:spAutoFit/>
          </a:bodyPr>
          <a:lstStyle/>
          <a:p>
            <a:r>
              <a:rPr lang="en-GB" dirty="0"/>
              <a:t>Circle</a:t>
            </a:r>
          </a:p>
        </p:txBody>
      </p:sp>
      <p:sp>
        <p:nvSpPr>
          <p:cNvPr id="20" name="TextBox 19">
            <a:extLst>
              <a:ext uri="{FF2B5EF4-FFF2-40B4-BE49-F238E27FC236}">
                <a16:creationId xmlns:a16="http://schemas.microsoft.com/office/drawing/2014/main" id="{B739098C-2AA8-4BBD-A3A8-CC44F74F868D}"/>
              </a:ext>
            </a:extLst>
          </p:cNvPr>
          <p:cNvSpPr txBox="1"/>
          <p:nvPr/>
        </p:nvSpPr>
        <p:spPr>
          <a:xfrm>
            <a:off x="6325242" y="4985641"/>
            <a:ext cx="1347423" cy="369332"/>
          </a:xfrm>
          <a:prstGeom prst="rect">
            <a:avLst/>
          </a:prstGeom>
          <a:noFill/>
        </p:spPr>
        <p:txBody>
          <a:bodyPr wrap="square" rtlCol="0">
            <a:spAutoFit/>
          </a:bodyPr>
          <a:lstStyle/>
          <a:p>
            <a:r>
              <a:rPr lang="en-GB" dirty="0"/>
              <a:t>Rectangle</a:t>
            </a:r>
          </a:p>
        </p:txBody>
      </p:sp>
      <p:cxnSp>
        <p:nvCxnSpPr>
          <p:cNvPr id="22" name="Straight Arrow Connector 21">
            <a:extLst>
              <a:ext uri="{FF2B5EF4-FFF2-40B4-BE49-F238E27FC236}">
                <a16:creationId xmlns:a16="http://schemas.microsoft.com/office/drawing/2014/main" id="{9440B660-8B0D-408E-8E21-D3B351D7CAC7}"/>
              </a:ext>
            </a:extLst>
          </p:cNvPr>
          <p:cNvCxnSpPr/>
          <p:nvPr/>
        </p:nvCxnSpPr>
        <p:spPr>
          <a:xfrm flipH="1">
            <a:off x="4653302" y="2013738"/>
            <a:ext cx="151650" cy="446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6FF118C-179E-4FE0-9F35-2280A75C2134}"/>
              </a:ext>
            </a:extLst>
          </p:cNvPr>
          <p:cNvCxnSpPr/>
          <p:nvPr/>
        </p:nvCxnSpPr>
        <p:spPr>
          <a:xfrm flipH="1">
            <a:off x="8845770" y="1995108"/>
            <a:ext cx="151650" cy="446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7DED3D7-0353-4572-90D8-7A7FB58F2C21}"/>
              </a:ext>
            </a:extLst>
          </p:cNvPr>
          <p:cNvCxnSpPr>
            <a:cxnSpLocks/>
          </p:cNvCxnSpPr>
          <p:nvPr/>
        </p:nvCxnSpPr>
        <p:spPr>
          <a:xfrm>
            <a:off x="11178679" y="2006766"/>
            <a:ext cx="99470" cy="4532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FED3D99-8E45-40B2-B175-24486FE07885}"/>
              </a:ext>
            </a:extLst>
          </p:cNvPr>
          <p:cNvCxnSpPr>
            <a:cxnSpLocks/>
          </p:cNvCxnSpPr>
          <p:nvPr/>
        </p:nvCxnSpPr>
        <p:spPr>
          <a:xfrm flipH="1" flipV="1">
            <a:off x="6132737" y="4566710"/>
            <a:ext cx="545432" cy="501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740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43D1F4-04AD-4902-B129-27A5CA9E9AEE}"/>
              </a:ext>
            </a:extLst>
          </p:cNvPr>
          <p:cNvPicPr>
            <a:picLocks noChangeAspect="1"/>
          </p:cNvPicPr>
          <p:nvPr/>
        </p:nvPicPr>
        <p:blipFill>
          <a:blip r:embed="rId2"/>
          <a:stretch>
            <a:fillRect/>
          </a:stretch>
        </p:blipFill>
        <p:spPr>
          <a:xfrm>
            <a:off x="155395" y="944970"/>
            <a:ext cx="11881207" cy="4777795"/>
          </a:xfrm>
          <a:prstGeom prst="rect">
            <a:avLst/>
          </a:prstGeom>
        </p:spPr>
      </p:pic>
      <p:sp>
        <p:nvSpPr>
          <p:cNvPr id="6" name="Rectangle 5">
            <a:extLst>
              <a:ext uri="{FF2B5EF4-FFF2-40B4-BE49-F238E27FC236}">
                <a16:creationId xmlns:a16="http://schemas.microsoft.com/office/drawing/2014/main" id="{4C9AE2DC-0D0F-417E-B6A3-0D1D7157F59B}"/>
              </a:ext>
            </a:extLst>
          </p:cNvPr>
          <p:cNvSpPr/>
          <p:nvPr/>
        </p:nvSpPr>
        <p:spPr>
          <a:xfrm>
            <a:off x="3836406" y="-298259"/>
            <a:ext cx="4519186" cy="1323439"/>
          </a:xfrm>
          <a:prstGeom prst="rect">
            <a:avLst/>
          </a:prstGeom>
          <a:noFill/>
        </p:spPr>
        <p:txBody>
          <a:bodyPr wrap="none" lIns="91440" tIns="45720" rIns="91440" bIns="45720">
            <a:spAutoFit/>
          </a:bodyPr>
          <a:lstStyle/>
          <a:p>
            <a:pPr algn="ctr"/>
            <a:r>
              <a:rPr lang="en-US" sz="8000" dirty="0">
                <a:ln w="0"/>
                <a:effectLst>
                  <a:outerShdw blurRad="38100" dist="19050" dir="2700000" algn="tl" rotWithShape="0">
                    <a:schemeClr val="dk1">
                      <a:alpha val="40000"/>
                    </a:schemeClr>
                  </a:outerShdw>
                </a:effectLst>
              </a:rPr>
              <a:t>2D Shapes</a:t>
            </a:r>
            <a:endParaRPr lang="en-US" sz="80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ED723D40-E88D-4ABF-B219-9F15A0BC9D64}"/>
              </a:ext>
            </a:extLst>
          </p:cNvPr>
          <p:cNvSpPr/>
          <p:nvPr/>
        </p:nvSpPr>
        <p:spPr>
          <a:xfrm>
            <a:off x="155394" y="5782614"/>
            <a:ext cx="6790837" cy="97985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63725D0-C4D7-4BE9-822E-5F7AE2F7D262}"/>
              </a:ext>
            </a:extLst>
          </p:cNvPr>
          <p:cNvSpPr txBox="1"/>
          <p:nvPr/>
        </p:nvSpPr>
        <p:spPr>
          <a:xfrm>
            <a:off x="155395" y="5782614"/>
            <a:ext cx="6790836" cy="1015663"/>
          </a:xfrm>
          <a:prstGeom prst="rect">
            <a:avLst/>
          </a:prstGeom>
          <a:noFill/>
        </p:spPr>
        <p:txBody>
          <a:bodyPr wrap="square" rtlCol="0">
            <a:spAutoFit/>
          </a:bodyPr>
          <a:lstStyle/>
          <a:p>
            <a:r>
              <a:rPr lang="en-GB" sz="2000" b="1" u="sng" dirty="0"/>
              <a:t>Challenge</a:t>
            </a:r>
          </a:p>
          <a:p>
            <a:r>
              <a:rPr lang="en-GB" sz="2000" dirty="0"/>
              <a:t>Can you do the same for the picture you have drawn? How many squares, rectangles, triangles and circles can you see?</a:t>
            </a:r>
          </a:p>
        </p:txBody>
      </p:sp>
      <p:sp>
        <p:nvSpPr>
          <p:cNvPr id="11" name="Rectangle 10">
            <a:extLst>
              <a:ext uri="{FF2B5EF4-FFF2-40B4-BE49-F238E27FC236}">
                <a16:creationId xmlns:a16="http://schemas.microsoft.com/office/drawing/2014/main" id="{5FC06CD3-50C9-4957-9059-DB206C38136C}"/>
              </a:ext>
            </a:extLst>
          </p:cNvPr>
          <p:cNvSpPr/>
          <p:nvPr/>
        </p:nvSpPr>
        <p:spPr>
          <a:xfrm>
            <a:off x="9614245" y="5800516"/>
            <a:ext cx="2422357" cy="97985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CEB9523-F38F-424C-8401-765B2E87389E}"/>
              </a:ext>
            </a:extLst>
          </p:cNvPr>
          <p:cNvSpPr txBox="1"/>
          <p:nvPr/>
        </p:nvSpPr>
        <p:spPr>
          <a:xfrm>
            <a:off x="9694455" y="5949377"/>
            <a:ext cx="2422358" cy="646331"/>
          </a:xfrm>
          <a:prstGeom prst="rect">
            <a:avLst/>
          </a:prstGeom>
          <a:noFill/>
        </p:spPr>
        <p:txBody>
          <a:bodyPr wrap="square">
            <a:spAutoFit/>
          </a:bodyPr>
          <a:lstStyle/>
          <a:p>
            <a:r>
              <a:rPr lang="en-GB" sz="1800" dirty="0"/>
              <a:t>Insert a text box if you are using a computer.</a:t>
            </a:r>
          </a:p>
        </p:txBody>
      </p:sp>
      <p:sp>
        <p:nvSpPr>
          <p:cNvPr id="14" name="TextBox 13">
            <a:extLst>
              <a:ext uri="{FF2B5EF4-FFF2-40B4-BE49-F238E27FC236}">
                <a16:creationId xmlns:a16="http://schemas.microsoft.com/office/drawing/2014/main" id="{B0E29107-8225-4801-BF53-750B3641D7F6}"/>
              </a:ext>
            </a:extLst>
          </p:cNvPr>
          <p:cNvSpPr txBox="1"/>
          <p:nvPr/>
        </p:nvSpPr>
        <p:spPr>
          <a:xfrm>
            <a:off x="855967" y="421750"/>
            <a:ext cx="1139933" cy="523220"/>
          </a:xfrm>
          <a:prstGeom prst="rect">
            <a:avLst/>
          </a:prstGeom>
          <a:noFill/>
        </p:spPr>
        <p:txBody>
          <a:bodyPr wrap="square" rtlCol="0">
            <a:spAutoFit/>
          </a:bodyPr>
          <a:lstStyle/>
          <a:p>
            <a:r>
              <a:rPr lang="en-GB" sz="2800" dirty="0"/>
              <a:t>Task 4</a:t>
            </a:r>
          </a:p>
        </p:txBody>
      </p:sp>
    </p:spTree>
    <p:extLst>
      <p:ext uri="{BB962C8B-B14F-4D97-AF65-F5344CB8AC3E}">
        <p14:creationId xmlns:p14="http://schemas.microsoft.com/office/powerpoint/2010/main" val="1865692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A0D6-75DF-49AA-BB21-DFB8246D480F}"/>
              </a:ext>
            </a:extLst>
          </p:cNvPr>
          <p:cNvSpPr txBox="1"/>
          <p:nvPr/>
        </p:nvSpPr>
        <p:spPr>
          <a:xfrm>
            <a:off x="346898" y="185298"/>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7200" dirty="0">
                <a:solidFill>
                  <a:srgbClr val="000000"/>
                </a:solidFill>
                <a:latin typeface="+mj-lt"/>
                <a:ea typeface="+mj-ea"/>
                <a:cs typeface="+mj-cs"/>
              </a:rPr>
              <a:t>Challenge!</a:t>
            </a:r>
          </a:p>
        </p:txBody>
      </p:sp>
      <p:pic>
        <p:nvPicPr>
          <p:cNvPr id="1026" name="Picture 2" descr="Trophy Store Gold Well Done Medal award, 5 cm, Free Ribbon, Free engraving  up to 45 letters AM1182.01: Amazon.co.uk: Sports &amp; Outdoors">
            <a:extLst>
              <a:ext uri="{FF2B5EF4-FFF2-40B4-BE49-F238E27FC236}">
                <a16:creationId xmlns:a16="http://schemas.microsoft.com/office/drawing/2014/main" id="{2D9305EB-4C1C-4E8C-B387-332C2BDF4B4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828" r="1175" b="3"/>
          <a:stretch/>
        </p:blipFill>
        <p:spPr bwMode="auto">
          <a:xfrm>
            <a:off x="1" y="1946365"/>
            <a:ext cx="4276451" cy="4921109"/>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cxnSp>
        <p:nvCxnSpPr>
          <p:cNvPr id="7" name="Straight Connector 6"/>
          <p:cNvCxnSpPr>
            <a:cxnSpLocks/>
          </p:cNvCxnSpPr>
          <p:nvPr/>
        </p:nvCxnSpPr>
        <p:spPr>
          <a:xfrm flipV="1">
            <a:off x="9168499" y="2528810"/>
            <a:ext cx="259036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flipV="1">
            <a:off x="9168499" y="3281303"/>
            <a:ext cx="259036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396552" y="211518"/>
            <a:ext cx="2484116" cy="923330"/>
          </a:xfrm>
          <a:prstGeom prst="rect">
            <a:avLst/>
          </a:prstGeom>
          <a:noFill/>
          <a:ln>
            <a:solidFill>
              <a:schemeClr val="tx1"/>
            </a:solidFill>
          </a:ln>
        </p:spPr>
        <p:txBody>
          <a:bodyPr wrap="square" rtlCol="0">
            <a:spAutoFit/>
          </a:bodyPr>
          <a:lstStyle/>
          <a:p>
            <a:r>
              <a:rPr lang="en-GB" dirty="0"/>
              <a:t>If you are working on a computer, insert a text box to type your answer.</a:t>
            </a:r>
          </a:p>
        </p:txBody>
      </p:sp>
      <p:pic>
        <p:nvPicPr>
          <p:cNvPr id="5" name="Picture 4">
            <a:extLst>
              <a:ext uri="{FF2B5EF4-FFF2-40B4-BE49-F238E27FC236}">
                <a16:creationId xmlns:a16="http://schemas.microsoft.com/office/drawing/2014/main" id="{F95212AD-63E7-46EB-A32A-BE474361E976}"/>
              </a:ext>
            </a:extLst>
          </p:cNvPr>
          <p:cNvPicPr>
            <a:picLocks noChangeAspect="1"/>
          </p:cNvPicPr>
          <p:nvPr/>
        </p:nvPicPr>
        <p:blipFill>
          <a:blip r:embed="rId3"/>
          <a:stretch>
            <a:fillRect/>
          </a:stretch>
        </p:blipFill>
        <p:spPr>
          <a:xfrm>
            <a:off x="4584250" y="673183"/>
            <a:ext cx="4276451" cy="5995282"/>
          </a:xfrm>
          <a:prstGeom prst="rect">
            <a:avLst/>
          </a:prstGeom>
        </p:spPr>
      </p:pic>
      <p:cxnSp>
        <p:nvCxnSpPr>
          <p:cNvPr id="13" name="Straight Connector 12">
            <a:extLst>
              <a:ext uri="{FF2B5EF4-FFF2-40B4-BE49-F238E27FC236}">
                <a16:creationId xmlns:a16="http://schemas.microsoft.com/office/drawing/2014/main" id="{16251E23-B968-456C-A8D2-AD68D208445B}"/>
              </a:ext>
            </a:extLst>
          </p:cNvPr>
          <p:cNvCxnSpPr>
            <a:cxnSpLocks/>
          </p:cNvCxnSpPr>
          <p:nvPr/>
        </p:nvCxnSpPr>
        <p:spPr>
          <a:xfrm flipV="1">
            <a:off x="9168499" y="4045828"/>
            <a:ext cx="259036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3AF2D15-2B1C-4D8F-897D-AE4A6BEAB451}"/>
              </a:ext>
            </a:extLst>
          </p:cNvPr>
          <p:cNvCxnSpPr>
            <a:cxnSpLocks/>
          </p:cNvCxnSpPr>
          <p:nvPr/>
        </p:nvCxnSpPr>
        <p:spPr>
          <a:xfrm flipV="1">
            <a:off x="9168499" y="4798321"/>
            <a:ext cx="259036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916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3200" dirty="0"/>
              <a:t>19.01.21</a:t>
            </a:r>
            <a:r>
              <a:rPr lang="en-GB" dirty="0"/>
              <a:t> </a:t>
            </a: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707886"/>
          </a:xfrm>
          <a:prstGeom prst="rect">
            <a:avLst/>
          </a:prstGeom>
          <a:noFill/>
        </p:spPr>
        <p:txBody>
          <a:bodyPr wrap="square" rtlCol="0">
            <a:spAutoFit/>
          </a:bodyPr>
          <a:lstStyle/>
          <a:p>
            <a:r>
              <a:rPr lang="en-GB" sz="4000" dirty="0"/>
              <a:t>L.O. To be able to describe and classify 2D shapes.</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409642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75" y="180975"/>
            <a:ext cx="11696700" cy="645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2425" y="271459"/>
            <a:ext cx="771525" cy="771525"/>
          </a:xfrm>
          <a:prstGeom prst="rect">
            <a:avLst/>
          </a:prstGeom>
        </p:spPr>
      </p:pic>
      <p:sp>
        <p:nvSpPr>
          <p:cNvPr id="7" name="Rectangle 6"/>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3" name="TextBox 2"/>
          <p:cNvSpPr txBox="1"/>
          <p:nvPr/>
        </p:nvSpPr>
        <p:spPr>
          <a:xfrm>
            <a:off x="1123950" y="1201783"/>
            <a:ext cx="995335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 name="Rectangle 4">
            <a:hlinkClick r:id="rId4"/>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Play Video</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767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D2FAF1-43DE-4647-AE49-079F66C2E9C4}"/>
              </a:ext>
            </a:extLst>
          </p:cNvPr>
          <p:cNvSpPr/>
          <p:nvPr/>
        </p:nvSpPr>
        <p:spPr>
          <a:xfrm>
            <a:off x="690675" y="0"/>
            <a:ext cx="10810652" cy="830997"/>
          </a:xfrm>
          <a:prstGeom prst="rect">
            <a:avLst/>
          </a:prstGeom>
          <a:noFill/>
        </p:spPr>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rPr>
              <a:t>Recap: Match the 2D shape with the name</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5" name="Oval 4">
            <a:extLst>
              <a:ext uri="{FF2B5EF4-FFF2-40B4-BE49-F238E27FC236}">
                <a16:creationId xmlns:a16="http://schemas.microsoft.com/office/drawing/2014/main" id="{B39044A9-A8D7-4307-AFC8-5E165A1C5FC8}"/>
              </a:ext>
            </a:extLst>
          </p:cNvPr>
          <p:cNvSpPr/>
          <p:nvPr/>
        </p:nvSpPr>
        <p:spPr>
          <a:xfrm>
            <a:off x="6812233" y="2027572"/>
            <a:ext cx="2279375" cy="213922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AE38926D-EA58-4969-B6B8-62DC8A225E4D}"/>
              </a:ext>
            </a:extLst>
          </p:cNvPr>
          <p:cNvSpPr/>
          <p:nvPr/>
        </p:nvSpPr>
        <p:spPr>
          <a:xfrm>
            <a:off x="9764083" y="1940428"/>
            <a:ext cx="2001078" cy="2226365"/>
          </a:xfrm>
          <a:prstGeom prst="triangl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CC8F8AA-A32B-4E4A-9F04-D26F60476138}"/>
              </a:ext>
            </a:extLst>
          </p:cNvPr>
          <p:cNvSpPr/>
          <p:nvPr/>
        </p:nvSpPr>
        <p:spPr>
          <a:xfrm>
            <a:off x="162290" y="2126421"/>
            <a:ext cx="2001078" cy="19415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5141FF9-E7F3-4FED-8DC6-2C8E021665CD}"/>
              </a:ext>
            </a:extLst>
          </p:cNvPr>
          <p:cNvSpPr/>
          <p:nvPr/>
        </p:nvSpPr>
        <p:spPr>
          <a:xfrm>
            <a:off x="2724705" y="2142776"/>
            <a:ext cx="3600537" cy="19415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50CD15E-B3D1-4336-91CC-4044FEBF304F}"/>
              </a:ext>
            </a:extLst>
          </p:cNvPr>
          <p:cNvSpPr txBox="1"/>
          <p:nvPr/>
        </p:nvSpPr>
        <p:spPr>
          <a:xfrm>
            <a:off x="7430214" y="5701657"/>
            <a:ext cx="1802296" cy="523220"/>
          </a:xfrm>
          <a:prstGeom prst="rect">
            <a:avLst/>
          </a:prstGeom>
          <a:noFill/>
        </p:spPr>
        <p:txBody>
          <a:bodyPr wrap="square" rtlCol="0">
            <a:spAutoFit/>
          </a:bodyPr>
          <a:lstStyle/>
          <a:p>
            <a:r>
              <a:rPr lang="en-GB" sz="2800" dirty="0"/>
              <a:t>Square</a:t>
            </a:r>
          </a:p>
        </p:txBody>
      </p:sp>
      <p:sp>
        <p:nvSpPr>
          <p:cNvPr id="10" name="TextBox 9">
            <a:extLst>
              <a:ext uri="{FF2B5EF4-FFF2-40B4-BE49-F238E27FC236}">
                <a16:creationId xmlns:a16="http://schemas.microsoft.com/office/drawing/2014/main" id="{0A64E6B7-3B31-421C-92D3-E831E9C61F7B}"/>
              </a:ext>
            </a:extLst>
          </p:cNvPr>
          <p:cNvSpPr txBox="1"/>
          <p:nvPr/>
        </p:nvSpPr>
        <p:spPr>
          <a:xfrm>
            <a:off x="10094497" y="5701657"/>
            <a:ext cx="2361360" cy="523220"/>
          </a:xfrm>
          <a:prstGeom prst="rect">
            <a:avLst/>
          </a:prstGeom>
          <a:noFill/>
        </p:spPr>
        <p:txBody>
          <a:bodyPr wrap="square" rtlCol="0">
            <a:spAutoFit/>
          </a:bodyPr>
          <a:lstStyle/>
          <a:p>
            <a:r>
              <a:rPr lang="en-GB" sz="2800" dirty="0"/>
              <a:t>Rectangle</a:t>
            </a:r>
          </a:p>
        </p:txBody>
      </p:sp>
      <p:sp>
        <p:nvSpPr>
          <p:cNvPr id="11" name="TextBox 10">
            <a:extLst>
              <a:ext uri="{FF2B5EF4-FFF2-40B4-BE49-F238E27FC236}">
                <a16:creationId xmlns:a16="http://schemas.microsoft.com/office/drawing/2014/main" id="{CDD61AA2-1727-4B9E-A685-2BEE0F894AC2}"/>
              </a:ext>
            </a:extLst>
          </p:cNvPr>
          <p:cNvSpPr txBox="1"/>
          <p:nvPr/>
        </p:nvSpPr>
        <p:spPr>
          <a:xfrm>
            <a:off x="3946647" y="5701657"/>
            <a:ext cx="1156652" cy="523220"/>
          </a:xfrm>
          <a:prstGeom prst="rect">
            <a:avLst/>
          </a:prstGeom>
          <a:noFill/>
        </p:spPr>
        <p:txBody>
          <a:bodyPr wrap="square" rtlCol="0">
            <a:spAutoFit/>
          </a:bodyPr>
          <a:lstStyle/>
          <a:p>
            <a:r>
              <a:rPr lang="en-GB" sz="2800" dirty="0"/>
              <a:t>Circle</a:t>
            </a:r>
          </a:p>
        </p:txBody>
      </p:sp>
      <p:sp>
        <p:nvSpPr>
          <p:cNvPr id="12" name="TextBox 11">
            <a:extLst>
              <a:ext uri="{FF2B5EF4-FFF2-40B4-BE49-F238E27FC236}">
                <a16:creationId xmlns:a16="http://schemas.microsoft.com/office/drawing/2014/main" id="{4C0DB602-5092-4F19-9DAD-E980F4C17609}"/>
              </a:ext>
            </a:extLst>
          </p:cNvPr>
          <p:cNvSpPr txBox="1"/>
          <p:nvPr/>
        </p:nvSpPr>
        <p:spPr>
          <a:xfrm>
            <a:off x="598130" y="5701657"/>
            <a:ext cx="2361360" cy="523220"/>
          </a:xfrm>
          <a:prstGeom prst="rect">
            <a:avLst/>
          </a:prstGeom>
          <a:noFill/>
        </p:spPr>
        <p:txBody>
          <a:bodyPr wrap="square" rtlCol="0">
            <a:spAutoFit/>
          </a:bodyPr>
          <a:lstStyle/>
          <a:p>
            <a:r>
              <a:rPr lang="en-GB" sz="2800" dirty="0"/>
              <a:t>Triangle</a:t>
            </a:r>
          </a:p>
        </p:txBody>
      </p:sp>
      <p:sp>
        <p:nvSpPr>
          <p:cNvPr id="13" name="TextBox 12">
            <a:extLst>
              <a:ext uri="{FF2B5EF4-FFF2-40B4-BE49-F238E27FC236}">
                <a16:creationId xmlns:a16="http://schemas.microsoft.com/office/drawing/2014/main" id="{B286011A-CF0A-41C3-9A59-48822BFDD5F2}"/>
              </a:ext>
            </a:extLst>
          </p:cNvPr>
          <p:cNvSpPr txBox="1"/>
          <p:nvPr/>
        </p:nvSpPr>
        <p:spPr>
          <a:xfrm>
            <a:off x="1105962" y="1059631"/>
            <a:ext cx="10438560" cy="523220"/>
          </a:xfrm>
          <a:prstGeom prst="rect">
            <a:avLst/>
          </a:prstGeom>
          <a:noFill/>
        </p:spPr>
        <p:txBody>
          <a:bodyPr wrap="square" rtlCol="0">
            <a:spAutoFit/>
          </a:bodyPr>
          <a:lstStyle/>
          <a:p>
            <a:r>
              <a:rPr lang="en-GB" sz="2800" dirty="0"/>
              <a:t>Task 1: Can you draw a line or drag the shapes to the correct name?</a:t>
            </a:r>
          </a:p>
        </p:txBody>
      </p:sp>
    </p:spTree>
    <p:extLst>
      <p:ext uri="{BB962C8B-B14F-4D97-AF65-F5344CB8AC3E}">
        <p14:creationId xmlns:p14="http://schemas.microsoft.com/office/powerpoint/2010/main" val="1931387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1407B5-DA14-480E-A489-88AF4DD791AD}"/>
              </a:ext>
            </a:extLst>
          </p:cNvPr>
          <p:cNvSpPr/>
          <p:nvPr/>
        </p:nvSpPr>
        <p:spPr>
          <a:xfrm>
            <a:off x="8924435" y="4967005"/>
            <a:ext cx="3123186" cy="161025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61802F3-5B30-4D6A-A70B-3AE26908EA79}"/>
              </a:ext>
            </a:extLst>
          </p:cNvPr>
          <p:cNvSpPr/>
          <p:nvPr/>
        </p:nvSpPr>
        <p:spPr>
          <a:xfrm>
            <a:off x="4750566" y="-298259"/>
            <a:ext cx="2690866" cy="1323439"/>
          </a:xfrm>
          <a:prstGeom prst="rect">
            <a:avLst/>
          </a:prstGeom>
          <a:noFill/>
        </p:spPr>
        <p:txBody>
          <a:bodyPr wrap="none" lIns="91440" tIns="45720" rIns="91440" bIns="45720">
            <a:spAutoFit/>
          </a:bodyPr>
          <a:lstStyle/>
          <a:p>
            <a:pPr algn="ctr"/>
            <a:r>
              <a:rPr lang="en-US" sz="8000" dirty="0">
                <a:ln w="0"/>
                <a:effectLst>
                  <a:outerShdw blurRad="38100" dist="19050" dir="2700000" algn="tl" rotWithShape="0">
                    <a:schemeClr val="dk1">
                      <a:alpha val="40000"/>
                    </a:schemeClr>
                  </a:outerShdw>
                </a:effectLst>
              </a:rPr>
              <a:t>Recap</a:t>
            </a:r>
            <a:endParaRPr lang="en-US" sz="80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E455E5FE-49E5-4858-A1E1-845B52E4386C}"/>
              </a:ext>
            </a:extLst>
          </p:cNvPr>
          <p:cNvPicPr>
            <a:picLocks noChangeAspect="1"/>
          </p:cNvPicPr>
          <p:nvPr/>
        </p:nvPicPr>
        <p:blipFill>
          <a:blip r:embed="rId2"/>
          <a:stretch>
            <a:fillRect/>
          </a:stretch>
        </p:blipFill>
        <p:spPr>
          <a:xfrm>
            <a:off x="274219" y="1025180"/>
            <a:ext cx="7875171" cy="5610175"/>
          </a:xfrm>
          <a:prstGeom prst="rect">
            <a:avLst/>
          </a:prstGeom>
        </p:spPr>
      </p:pic>
      <p:sp>
        <p:nvSpPr>
          <p:cNvPr id="5" name="TextBox 4">
            <a:extLst>
              <a:ext uri="{FF2B5EF4-FFF2-40B4-BE49-F238E27FC236}">
                <a16:creationId xmlns:a16="http://schemas.microsoft.com/office/drawing/2014/main" id="{9D8B8BC8-DDBE-4101-8B98-0AA1F196C250}"/>
              </a:ext>
            </a:extLst>
          </p:cNvPr>
          <p:cNvSpPr txBox="1"/>
          <p:nvPr/>
        </p:nvSpPr>
        <p:spPr>
          <a:xfrm>
            <a:off x="9208168" y="5033470"/>
            <a:ext cx="2839453" cy="1477328"/>
          </a:xfrm>
          <a:prstGeom prst="rect">
            <a:avLst/>
          </a:prstGeom>
          <a:noFill/>
        </p:spPr>
        <p:txBody>
          <a:bodyPr wrap="square" rtlCol="0">
            <a:spAutoFit/>
          </a:bodyPr>
          <a:lstStyle/>
          <a:p>
            <a:r>
              <a:rPr lang="en-GB" dirty="0"/>
              <a:t>If you are working on a computer, you can insert a circle around the correct shape and insert a text box to write your answers.</a:t>
            </a:r>
          </a:p>
        </p:txBody>
      </p:sp>
      <p:sp>
        <p:nvSpPr>
          <p:cNvPr id="7" name="TextBox 6">
            <a:extLst>
              <a:ext uri="{FF2B5EF4-FFF2-40B4-BE49-F238E27FC236}">
                <a16:creationId xmlns:a16="http://schemas.microsoft.com/office/drawing/2014/main" id="{F8FB89D0-75A4-4964-9A8D-856003314D30}"/>
              </a:ext>
            </a:extLst>
          </p:cNvPr>
          <p:cNvSpPr txBox="1"/>
          <p:nvPr/>
        </p:nvSpPr>
        <p:spPr>
          <a:xfrm>
            <a:off x="274219" y="501960"/>
            <a:ext cx="10438560" cy="523220"/>
          </a:xfrm>
          <a:prstGeom prst="rect">
            <a:avLst/>
          </a:prstGeom>
          <a:noFill/>
        </p:spPr>
        <p:txBody>
          <a:bodyPr wrap="square" rtlCol="0">
            <a:spAutoFit/>
          </a:bodyPr>
          <a:lstStyle/>
          <a:p>
            <a:r>
              <a:rPr lang="en-GB" sz="2800" dirty="0"/>
              <a:t>Task 2</a:t>
            </a:r>
          </a:p>
        </p:txBody>
      </p:sp>
    </p:spTree>
    <p:extLst>
      <p:ext uri="{BB962C8B-B14F-4D97-AF65-F5344CB8AC3E}">
        <p14:creationId xmlns:p14="http://schemas.microsoft.com/office/powerpoint/2010/main" val="3971185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EEEFC2-0BDA-4543-A067-4D3D74E59ECD}"/>
              </a:ext>
            </a:extLst>
          </p:cNvPr>
          <p:cNvSpPr/>
          <p:nvPr/>
        </p:nvSpPr>
        <p:spPr>
          <a:xfrm>
            <a:off x="2961970" y="-298259"/>
            <a:ext cx="6268063" cy="1323439"/>
          </a:xfrm>
          <a:prstGeom prst="rect">
            <a:avLst/>
          </a:prstGeom>
          <a:noFill/>
        </p:spPr>
        <p:txBody>
          <a:bodyPr wrap="none" lIns="91440" tIns="45720" rIns="91440" bIns="45720">
            <a:spAutoFit/>
          </a:bodyPr>
          <a:lstStyle/>
          <a:p>
            <a:pPr algn="ctr"/>
            <a:r>
              <a:rPr lang="en-US" sz="8000" dirty="0">
                <a:ln w="0"/>
                <a:effectLst>
                  <a:outerShdw blurRad="38100" dist="19050" dir="2700000" algn="tl" rotWithShape="0">
                    <a:schemeClr val="dk1">
                      <a:alpha val="40000"/>
                    </a:schemeClr>
                  </a:outerShdw>
                </a:effectLst>
              </a:rPr>
              <a:t>Sorting shapes</a:t>
            </a:r>
            <a:endParaRPr lang="en-US" sz="80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ADC41029-02BE-4391-A7C4-A5B9A96F1C4B}"/>
              </a:ext>
            </a:extLst>
          </p:cNvPr>
          <p:cNvSpPr txBox="1"/>
          <p:nvPr/>
        </p:nvSpPr>
        <p:spPr>
          <a:xfrm>
            <a:off x="619177" y="847759"/>
            <a:ext cx="11400143" cy="969496"/>
          </a:xfrm>
          <a:prstGeom prst="rect">
            <a:avLst/>
          </a:prstGeom>
          <a:noFill/>
        </p:spPr>
        <p:txBody>
          <a:bodyPr wrap="square" rtlCol="0">
            <a:spAutoFit/>
          </a:bodyPr>
          <a:lstStyle/>
          <a:p>
            <a:r>
              <a:rPr lang="en-GB" sz="2400" dirty="0"/>
              <a:t>Shapes can be sorted into smaller groups in many ways, such as by type, size and colour.</a:t>
            </a:r>
          </a:p>
          <a:p>
            <a:endParaRPr lang="en-GB" sz="800" dirty="0"/>
          </a:p>
          <a:p>
            <a:r>
              <a:rPr lang="en-GB" sz="2400" dirty="0"/>
              <a:t>Task 3: Can you sort the below shapes by colour?</a:t>
            </a:r>
          </a:p>
        </p:txBody>
      </p:sp>
      <p:sp>
        <p:nvSpPr>
          <p:cNvPr id="6" name="Rectangle: Rounded Corners 5">
            <a:extLst>
              <a:ext uri="{FF2B5EF4-FFF2-40B4-BE49-F238E27FC236}">
                <a16:creationId xmlns:a16="http://schemas.microsoft.com/office/drawing/2014/main" id="{4A7B0F75-FC07-473B-9EDE-C8711C6312F4}"/>
              </a:ext>
            </a:extLst>
          </p:cNvPr>
          <p:cNvSpPr/>
          <p:nvPr/>
        </p:nvSpPr>
        <p:spPr>
          <a:xfrm>
            <a:off x="327546" y="2084546"/>
            <a:ext cx="5322627" cy="2156346"/>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64553DDE-59AD-42AC-AE65-B44399F73B21}"/>
              </a:ext>
            </a:extLst>
          </p:cNvPr>
          <p:cNvSpPr/>
          <p:nvPr/>
        </p:nvSpPr>
        <p:spPr>
          <a:xfrm>
            <a:off x="6319248" y="2071294"/>
            <a:ext cx="5322627" cy="2156346"/>
          </a:xfrm>
          <a:prstGeom prst="roundRect">
            <a:avLst/>
          </a:prstGeom>
          <a:solidFill>
            <a:schemeClr val="bg1"/>
          </a:solidFill>
          <a:ln w="3810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1076E61-AEEF-4D24-9867-869A66175CAC}"/>
              </a:ext>
            </a:extLst>
          </p:cNvPr>
          <p:cNvSpPr/>
          <p:nvPr/>
        </p:nvSpPr>
        <p:spPr>
          <a:xfrm>
            <a:off x="436728" y="4544704"/>
            <a:ext cx="668741" cy="61415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C2C6416-AEB9-4A8F-B7BF-B63D4C4D4D91}"/>
              </a:ext>
            </a:extLst>
          </p:cNvPr>
          <p:cNvSpPr/>
          <p:nvPr/>
        </p:nvSpPr>
        <p:spPr>
          <a:xfrm>
            <a:off x="1978925" y="4544704"/>
            <a:ext cx="504968" cy="5049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85C6984-BBDD-4CB7-8B80-A7C597E769E9}"/>
              </a:ext>
            </a:extLst>
          </p:cNvPr>
          <p:cNvSpPr/>
          <p:nvPr/>
        </p:nvSpPr>
        <p:spPr>
          <a:xfrm>
            <a:off x="1400764" y="5220945"/>
            <a:ext cx="830645" cy="775648"/>
          </a:xfrm>
          <a:prstGeom prst="ellipse">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2FA8DBE4-30C3-470A-83DA-A40BD6ACA317}"/>
              </a:ext>
            </a:extLst>
          </p:cNvPr>
          <p:cNvSpPr/>
          <p:nvPr/>
        </p:nvSpPr>
        <p:spPr>
          <a:xfrm>
            <a:off x="436728" y="5834295"/>
            <a:ext cx="1351129" cy="847759"/>
          </a:xfrm>
          <a:prstGeom prst="triangle">
            <a:avLst>
              <a:gd name="adj" fmla="val 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203E73B-D768-4941-B38D-0C798AF5A94B}"/>
              </a:ext>
            </a:extLst>
          </p:cNvPr>
          <p:cNvSpPr/>
          <p:nvPr/>
        </p:nvSpPr>
        <p:spPr>
          <a:xfrm rot="19642135">
            <a:off x="2627293" y="5117551"/>
            <a:ext cx="798323" cy="130155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E5FECD4-0453-423A-87B8-4FD783FC7F47}"/>
              </a:ext>
            </a:extLst>
          </p:cNvPr>
          <p:cNvSpPr/>
          <p:nvPr/>
        </p:nvSpPr>
        <p:spPr>
          <a:xfrm>
            <a:off x="3497385" y="4455476"/>
            <a:ext cx="896463" cy="792605"/>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EBE0070A-FD4A-4C8A-AFB7-A8F435DAA73F}"/>
              </a:ext>
            </a:extLst>
          </p:cNvPr>
          <p:cNvSpPr/>
          <p:nvPr/>
        </p:nvSpPr>
        <p:spPr>
          <a:xfrm rot="10800000">
            <a:off x="5984971" y="5272518"/>
            <a:ext cx="789922" cy="74397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18F9361-E84A-4CC7-9273-E25ACC2AF98F}"/>
              </a:ext>
            </a:extLst>
          </p:cNvPr>
          <p:cNvSpPr/>
          <p:nvPr/>
        </p:nvSpPr>
        <p:spPr>
          <a:xfrm>
            <a:off x="4586464" y="5256679"/>
            <a:ext cx="830645" cy="77564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5769AC4-6FE5-423A-866A-8A0E4067C9AC}"/>
              </a:ext>
            </a:extLst>
          </p:cNvPr>
          <p:cNvSpPr/>
          <p:nvPr/>
        </p:nvSpPr>
        <p:spPr>
          <a:xfrm rot="2303635">
            <a:off x="5461583" y="6090879"/>
            <a:ext cx="668741" cy="61415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D836D96-F6F1-4313-BF35-CB2D2554420B}"/>
              </a:ext>
            </a:extLst>
          </p:cNvPr>
          <p:cNvSpPr/>
          <p:nvPr/>
        </p:nvSpPr>
        <p:spPr>
          <a:xfrm rot="16200000">
            <a:off x="5569363" y="3957673"/>
            <a:ext cx="613224" cy="1503899"/>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D0ABEF71-A55B-40DF-96CD-D22E5F98C2DC}"/>
              </a:ext>
            </a:extLst>
          </p:cNvPr>
          <p:cNvSpPr/>
          <p:nvPr/>
        </p:nvSpPr>
        <p:spPr>
          <a:xfrm>
            <a:off x="3777951" y="5834295"/>
            <a:ext cx="789922" cy="743970"/>
          </a:xfrm>
          <a:prstGeom prst="triangle">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A40A670-03E8-469C-85F2-1F72AA457FF5}"/>
              </a:ext>
            </a:extLst>
          </p:cNvPr>
          <p:cNvSpPr/>
          <p:nvPr/>
        </p:nvSpPr>
        <p:spPr>
          <a:xfrm rot="10800000">
            <a:off x="7204795" y="4717630"/>
            <a:ext cx="306613" cy="1892337"/>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97FA4AA-AC78-4EFA-AF7E-B3B76B6248C7}"/>
              </a:ext>
            </a:extLst>
          </p:cNvPr>
          <p:cNvSpPr/>
          <p:nvPr/>
        </p:nvSpPr>
        <p:spPr>
          <a:xfrm>
            <a:off x="8924435" y="4967005"/>
            <a:ext cx="3123186" cy="161025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FBC80418-246C-480C-8312-CF810B73133C}"/>
              </a:ext>
            </a:extLst>
          </p:cNvPr>
          <p:cNvSpPr txBox="1"/>
          <p:nvPr/>
        </p:nvSpPr>
        <p:spPr>
          <a:xfrm>
            <a:off x="8924436" y="5033470"/>
            <a:ext cx="3123186" cy="1477328"/>
          </a:xfrm>
          <a:prstGeom prst="rect">
            <a:avLst/>
          </a:prstGeom>
          <a:noFill/>
        </p:spPr>
        <p:txBody>
          <a:bodyPr wrap="square" rtlCol="0">
            <a:spAutoFit/>
          </a:bodyPr>
          <a:lstStyle/>
          <a:p>
            <a:r>
              <a:rPr lang="en-GB" dirty="0"/>
              <a:t>If you are working on a computer, you can drag the shapes into the correct group. If not, you can draw the shapes in the correct group.</a:t>
            </a:r>
          </a:p>
        </p:txBody>
      </p:sp>
      <p:sp>
        <p:nvSpPr>
          <p:cNvPr id="4" name="TextBox 3">
            <a:extLst>
              <a:ext uri="{FF2B5EF4-FFF2-40B4-BE49-F238E27FC236}">
                <a16:creationId xmlns:a16="http://schemas.microsoft.com/office/drawing/2014/main" id="{9EC21524-1CC3-4CD8-AD12-AA0D27094387}"/>
              </a:ext>
            </a:extLst>
          </p:cNvPr>
          <p:cNvSpPr txBox="1"/>
          <p:nvPr/>
        </p:nvSpPr>
        <p:spPr>
          <a:xfrm>
            <a:off x="8666921" y="1711258"/>
            <a:ext cx="2146853" cy="369332"/>
          </a:xfrm>
          <a:prstGeom prst="rect">
            <a:avLst/>
          </a:prstGeom>
          <a:noFill/>
        </p:spPr>
        <p:txBody>
          <a:bodyPr wrap="square" rtlCol="0">
            <a:spAutoFit/>
          </a:bodyPr>
          <a:lstStyle/>
          <a:p>
            <a:r>
              <a:rPr lang="en-GB" dirty="0"/>
              <a:t>Blue</a:t>
            </a:r>
          </a:p>
        </p:txBody>
      </p:sp>
      <p:sp>
        <p:nvSpPr>
          <p:cNvPr id="24" name="TextBox 23">
            <a:extLst>
              <a:ext uri="{FF2B5EF4-FFF2-40B4-BE49-F238E27FC236}">
                <a16:creationId xmlns:a16="http://schemas.microsoft.com/office/drawing/2014/main" id="{DD2896D0-80A3-4CD6-BDF4-619FC005730E}"/>
              </a:ext>
            </a:extLst>
          </p:cNvPr>
          <p:cNvSpPr txBox="1"/>
          <p:nvPr/>
        </p:nvSpPr>
        <p:spPr>
          <a:xfrm>
            <a:off x="2640102" y="1770953"/>
            <a:ext cx="2146853" cy="369332"/>
          </a:xfrm>
          <a:prstGeom prst="rect">
            <a:avLst/>
          </a:prstGeom>
          <a:noFill/>
        </p:spPr>
        <p:txBody>
          <a:bodyPr wrap="square" rtlCol="0">
            <a:spAutoFit/>
          </a:bodyPr>
          <a:lstStyle/>
          <a:p>
            <a:r>
              <a:rPr lang="en-GB" dirty="0"/>
              <a:t>Red</a:t>
            </a:r>
          </a:p>
        </p:txBody>
      </p:sp>
    </p:spTree>
    <p:extLst>
      <p:ext uri="{BB962C8B-B14F-4D97-AF65-F5344CB8AC3E}">
        <p14:creationId xmlns:p14="http://schemas.microsoft.com/office/powerpoint/2010/main" val="3720740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EEEFC2-0BDA-4543-A067-4D3D74E59ECD}"/>
              </a:ext>
            </a:extLst>
          </p:cNvPr>
          <p:cNvSpPr/>
          <p:nvPr/>
        </p:nvSpPr>
        <p:spPr>
          <a:xfrm>
            <a:off x="2961970" y="-298259"/>
            <a:ext cx="6268063" cy="1323439"/>
          </a:xfrm>
          <a:prstGeom prst="rect">
            <a:avLst/>
          </a:prstGeom>
          <a:noFill/>
        </p:spPr>
        <p:txBody>
          <a:bodyPr wrap="none" lIns="91440" tIns="45720" rIns="91440" bIns="45720">
            <a:spAutoFit/>
          </a:bodyPr>
          <a:lstStyle/>
          <a:p>
            <a:pPr algn="ctr"/>
            <a:r>
              <a:rPr lang="en-US" sz="8000" dirty="0">
                <a:ln w="0"/>
                <a:effectLst>
                  <a:outerShdw blurRad="38100" dist="19050" dir="2700000" algn="tl" rotWithShape="0">
                    <a:schemeClr val="dk1">
                      <a:alpha val="40000"/>
                    </a:schemeClr>
                  </a:outerShdw>
                </a:effectLst>
              </a:rPr>
              <a:t>Sorting shapes</a:t>
            </a:r>
            <a:endParaRPr lang="en-US" sz="80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ADC41029-02BE-4391-A7C4-A5B9A96F1C4B}"/>
              </a:ext>
            </a:extLst>
          </p:cNvPr>
          <p:cNvSpPr txBox="1"/>
          <p:nvPr/>
        </p:nvSpPr>
        <p:spPr>
          <a:xfrm>
            <a:off x="619177" y="847759"/>
            <a:ext cx="11400143" cy="969496"/>
          </a:xfrm>
          <a:prstGeom prst="rect">
            <a:avLst/>
          </a:prstGeom>
          <a:noFill/>
        </p:spPr>
        <p:txBody>
          <a:bodyPr wrap="square" rtlCol="0">
            <a:spAutoFit/>
          </a:bodyPr>
          <a:lstStyle/>
          <a:p>
            <a:r>
              <a:rPr lang="en-GB" sz="2400" dirty="0"/>
              <a:t>Shapes can be sorted into smaller groups in many ways, such as by type, size and colour.</a:t>
            </a:r>
          </a:p>
          <a:p>
            <a:endParaRPr lang="en-GB" sz="800" dirty="0"/>
          </a:p>
          <a:p>
            <a:r>
              <a:rPr lang="en-GB" sz="2400" dirty="0"/>
              <a:t>Task 4: Can you sort the below shapes by shape?</a:t>
            </a:r>
          </a:p>
        </p:txBody>
      </p:sp>
      <p:sp>
        <p:nvSpPr>
          <p:cNvPr id="6" name="Rectangle: Rounded Corners 5">
            <a:extLst>
              <a:ext uri="{FF2B5EF4-FFF2-40B4-BE49-F238E27FC236}">
                <a16:creationId xmlns:a16="http://schemas.microsoft.com/office/drawing/2014/main" id="{4A7B0F75-FC07-473B-9EDE-C8711C6312F4}"/>
              </a:ext>
            </a:extLst>
          </p:cNvPr>
          <p:cNvSpPr/>
          <p:nvPr/>
        </p:nvSpPr>
        <p:spPr>
          <a:xfrm>
            <a:off x="300656" y="1988528"/>
            <a:ext cx="5322627" cy="228139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64553DDE-59AD-42AC-AE65-B44399F73B21}"/>
              </a:ext>
            </a:extLst>
          </p:cNvPr>
          <p:cNvSpPr/>
          <p:nvPr/>
        </p:nvSpPr>
        <p:spPr>
          <a:xfrm>
            <a:off x="6379931" y="1987318"/>
            <a:ext cx="5322627" cy="23108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1076E61-AEEF-4D24-9867-869A66175CAC}"/>
              </a:ext>
            </a:extLst>
          </p:cNvPr>
          <p:cNvSpPr/>
          <p:nvPr/>
        </p:nvSpPr>
        <p:spPr>
          <a:xfrm>
            <a:off x="436728" y="4544704"/>
            <a:ext cx="668741" cy="61415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C2C6416-AEB9-4A8F-B7BF-B63D4C4D4D91}"/>
              </a:ext>
            </a:extLst>
          </p:cNvPr>
          <p:cNvSpPr/>
          <p:nvPr/>
        </p:nvSpPr>
        <p:spPr>
          <a:xfrm>
            <a:off x="2472307" y="4441200"/>
            <a:ext cx="529334" cy="5049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85C6984-BBDD-4CB7-8B80-A7C597E769E9}"/>
              </a:ext>
            </a:extLst>
          </p:cNvPr>
          <p:cNvSpPr/>
          <p:nvPr/>
        </p:nvSpPr>
        <p:spPr>
          <a:xfrm>
            <a:off x="1400764" y="5220945"/>
            <a:ext cx="830645" cy="775648"/>
          </a:xfrm>
          <a:prstGeom prst="ellipse">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2FA8DBE4-30C3-470A-83DA-A40BD6ACA317}"/>
              </a:ext>
            </a:extLst>
          </p:cNvPr>
          <p:cNvSpPr/>
          <p:nvPr/>
        </p:nvSpPr>
        <p:spPr>
          <a:xfrm>
            <a:off x="436728" y="5834295"/>
            <a:ext cx="1351129" cy="847759"/>
          </a:xfrm>
          <a:prstGeom prst="triangle">
            <a:avLst>
              <a:gd name="adj" fmla="val 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203E73B-D768-4941-B38D-0C798AF5A94B}"/>
              </a:ext>
            </a:extLst>
          </p:cNvPr>
          <p:cNvSpPr/>
          <p:nvPr/>
        </p:nvSpPr>
        <p:spPr>
          <a:xfrm rot="19642135">
            <a:off x="2627293" y="5117551"/>
            <a:ext cx="798323" cy="130155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E5FECD4-0453-423A-87B8-4FD783FC7F47}"/>
              </a:ext>
            </a:extLst>
          </p:cNvPr>
          <p:cNvSpPr/>
          <p:nvPr/>
        </p:nvSpPr>
        <p:spPr>
          <a:xfrm>
            <a:off x="3497385" y="4455476"/>
            <a:ext cx="896463" cy="792605"/>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EBE0070A-FD4A-4C8A-AFB7-A8F435DAA73F}"/>
              </a:ext>
            </a:extLst>
          </p:cNvPr>
          <p:cNvSpPr/>
          <p:nvPr/>
        </p:nvSpPr>
        <p:spPr>
          <a:xfrm rot="10800000">
            <a:off x="5984971" y="5272518"/>
            <a:ext cx="789922" cy="74397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18F9361-E84A-4CC7-9273-E25ACC2AF98F}"/>
              </a:ext>
            </a:extLst>
          </p:cNvPr>
          <p:cNvSpPr/>
          <p:nvPr/>
        </p:nvSpPr>
        <p:spPr>
          <a:xfrm>
            <a:off x="4586464" y="5256679"/>
            <a:ext cx="830645" cy="77564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5769AC4-6FE5-423A-866A-8A0E4067C9AC}"/>
              </a:ext>
            </a:extLst>
          </p:cNvPr>
          <p:cNvSpPr/>
          <p:nvPr/>
        </p:nvSpPr>
        <p:spPr>
          <a:xfrm rot="2303635">
            <a:off x="5461583" y="6090879"/>
            <a:ext cx="668741" cy="61415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D836D96-F6F1-4313-BF35-CB2D2554420B}"/>
              </a:ext>
            </a:extLst>
          </p:cNvPr>
          <p:cNvSpPr/>
          <p:nvPr/>
        </p:nvSpPr>
        <p:spPr>
          <a:xfrm rot="16200000">
            <a:off x="5569363" y="3957673"/>
            <a:ext cx="613224" cy="150389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D0ABEF71-A55B-40DF-96CD-D22E5F98C2DC}"/>
              </a:ext>
            </a:extLst>
          </p:cNvPr>
          <p:cNvSpPr/>
          <p:nvPr/>
        </p:nvSpPr>
        <p:spPr>
          <a:xfrm>
            <a:off x="3777951" y="5834295"/>
            <a:ext cx="789922" cy="743970"/>
          </a:xfrm>
          <a:prstGeom prst="triangle">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A40A670-03E8-469C-85F2-1F72AA457FF5}"/>
              </a:ext>
            </a:extLst>
          </p:cNvPr>
          <p:cNvSpPr/>
          <p:nvPr/>
        </p:nvSpPr>
        <p:spPr>
          <a:xfrm rot="10800000">
            <a:off x="7204795" y="4717630"/>
            <a:ext cx="306613" cy="1892337"/>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97FA4AA-AC78-4EFA-AF7E-B3B76B6248C7}"/>
              </a:ext>
            </a:extLst>
          </p:cNvPr>
          <p:cNvSpPr/>
          <p:nvPr/>
        </p:nvSpPr>
        <p:spPr>
          <a:xfrm>
            <a:off x="7794598" y="5834295"/>
            <a:ext cx="4321263" cy="94768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FBC80418-246C-480C-8312-CF810B73133C}"/>
              </a:ext>
            </a:extLst>
          </p:cNvPr>
          <p:cNvSpPr txBox="1"/>
          <p:nvPr/>
        </p:nvSpPr>
        <p:spPr>
          <a:xfrm>
            <a:off x="7747531" y="5901940"/>
            <a:ext cx="4480909" cy="923330"/>
          </a:xfrm>
          <a:prstGeom prst="rect">
            <a:avLst/>
          </a:prstGeom>
          <a:noFill/>
        </p:spPr>
        <p:txBody>
          <a:bodyPr wrap="square" rtlCol="0">
            <a:spAutoFit/>
          </a:bodyPr>
          <a:lstStyle/>
          <a:p>
            <a:r>
              <a:rPr lang="en-GB" dirty="0"/>
              <a:t>If you are working on a computer, you can drag the shapes into the correct group. If not, you can draw the shapes in the correct group.</a:t>
            </a:r>
          </a:p>
        </p:txBody>
      </p:sp>
      <p:sp>
        <p:nvSpPr>
          <p:cNvPr id="24" name="TextBox 23">
            <a:extLst>
              <a:ext uri="{FF2B5EF4-FFF2-40B4-BE49-F238E27FC236}">
                <a16:creationId xmlns:a16="http://schemas.microsoft.com/office/drawing/2014/main" id="{2C54F9C1-32E3-458D-9FFB-2ACFBE48D7F0}"/>
              </a:ext>
            </a:extLst>
          </p:cNvPr>
          <p:cNvSpPr txBox="1"/>
          <p:nvPr/>
        </p:nvSpPr>
        <p:spPr>
          <a:xfrm>
            <a:off x="1978925" y="1934908"/>
            <a:ext cx="11400143" cy="584775"/>
          </a:xfrm>
          <a:prstGeom prst="rect">
            <a:avLst/>
          </a:prstGeom>
          <a:noFill/>
        </p:spPr>
        <p:txBody>
          <a:bodyPr wrap="square" rtlCol="0">
            <a:spAutoFit/>
          </a:bodyPr>
          <a:lstStyle/>
          <a:p>
            <a:r>
              <a:rPr lang="en-GB" sz="3200" b="1" dirty="0"/>
              <a:t>Triangles</a:t>
            </a:r>
            <a:endParaRPr lang="en-GB" sz="2400" b="1" dirty="0"/>
          </a:p>
        </p:txBody>
      </p:sp>
      <p:sp>
        <p:nvSpPr>
          <p:cNvPr id="25" name="TextBox 24">
            <a:extLst>
              <a:ext uri="{FF2B5EF4-FFF2-40B4-BE49-F238E27FC236}">
                <a16:creationId xmlns:a16="http://schemas.microsoft.com/office/drawing/2014/main" id="{660A8BF3-0889-45AA-AB70-C1562C1E62F9}"/>
              </a:ext>
            </a:extLst>
          </p:cNvPr>
          <p:cNvSpPr txBox="1"/>
          <p:nvPr/>
        </p:nvSpPr>
        <p:spPr>
          <a:xfrm>
            <a:off x="8190931" y="1903639"/>
            <a:ext cx="11400143" cy="584775"/>
          </a:xfrm>
          <a:prstGeom prst="rect">
            <a:avLst/>
          </a:prstGeom>
          <a:noFill/>
        </p:spPr>
        <p:txBody>
          <a:bodyPr wrap="square" rtlCol="0">
            <a:spAutoFit/>
          </a:bodyPr>
          <a:lstStyle/>
          <a:p>
            <a:r>
              <a:rPr lang="en-GB" sz="3200" b="1" dirty="0"/>
              <a:t>Squares</a:t>
            </a:r>
            <a:endParaRPr lang="en-GB" sz="2400" b="1" dirty="0"/>
          </a:p>
        </p:txBody>
      </p:sp>
      <p:sp>
        <p:nvSpPr>
          <p:cNvPr id="26" name="Oval 25">
            <a:extLst>
              <a:ext uri="{FF2B5EF4-FFF2-40B4-BE49-F238E27FC236}">
                <a16:creationId xmlns:a16="http://schemas.microsoft.com/office/drawing/2014/main" id="{AD0507A8-26A1-412E-AA4C-350F7B78C177}"/>
              </a:ext>
            </a:extLst>
          </p:cNvPr>
          <p:cNvSpPr/>
          <p:nvPr/>
        </p:nvSpPr>
        <p:spPr>
          <a:xfrm>
            <a:off x="2054685" y="6072490"/>
            <a:ext cx="504968" cy="5049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66F5618-4A83-49F4-9DD2-943AE348391A}"/>
              </a:ext>
            </a:extLst>
          </p:cNvPr>
          <p:cNvSpPr/>
          <p:nvPr/>
        </p:nvSpPr>
        <p:spPr>
          <a:xfrm>
            <a:off x="652615" y="5332998"/>
            <a:ext cx="504968" cy="5049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a:extLst>
              <a:ext uri="{FF2B5EF4-FFF2-40B4-BE49-F238E27FC236}">
                <a16:creationId xmlns:a16="http://schemas.microsoft.com/office/drawing/2014/main" id="{C9B3D014-3294-45B4-93B3-DC1CDF0E8166}"/>
              </a:ext>
            </a:extLst>
          </p:cNvPr>
          <p:cNvSpPr/>
          <p:nvPr/>
        </p:nvSpPr>
        <p:spPr>
          <a:xfrm>
            <a:off x="6484876" y="6164553"/>
            <a:ext cx="504968" cy="398104"/>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C4ED17F2-EE3D-4A42-B988-BBCC40901D25}"/>
              </a:ext>
            </a:extLst>
          </p:cNvPr>
          <p:cNvSpPr/>
          <p:nvPr/>
        </p:nvSpPr>
        <p:spPr>
          <a:xfrm>
            <a:off x="7750259" y="4649985"/>
            <a:ext cx="4321263" cy="94768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A3AC1587-BEDF-4F24-AE5B-444FAD2D8489}"/>
              </a:ext>
            </a:extLst>
          </p:cNvPr>
          <p:cNvSpPr txBox="1"/>
          <p:nvPr/>
        </p:nvSpPr>
        <p:spPr>
          <a:xfrm>
            <a:off x="7634952" y="4717630"/>
            <a:ext cx="4480909" cy="646331"/>
          </a:xfrm>
          <a:prstGeom prst="rect">
            <a:avLst/>
          </a:prstGeom>
          <a:noFill/>
        </p:spPr>
        <p:txBody>
          <a:bodyPr wrap="square" rtlCol="0">
            <a:spAutoFit/>
          </a:bodyPr>
          <a:lstStyle/>
          <a:p>
            <a:r>
              <a:rPr lang="en-GB" dirty="0"/>
              <a:t>How many shapes can not be sorted into these groups?</a:t>
            </a:r>
          </a:p>
        </p:txBody>
      </p:sp>
      <p:sp>
        <p:nvSpPr>
          <p:cNvPr id="31" name="Rectangle 30">
            <a:extLst>
              <a:ext uri="{FF2B5EF4-FFF2-40B4-BE49-F238E27FC236}">
                <a16:creationId xmlns:a16="http://schemas.microsoft.com/office/drawing/2014/main" id="{CA5A061F-E6C5-4984-87D4-441BAAFCCFB4}"/>
              </a:ext>
            </a:extLst>
          </p:cNvPr>
          <p:cNvSpPr/>
          <p:nvPr/>
        </p:nvSpPr>
        <p:spPr>
          <a:xfrm>
            <a:off x="1400764" y="4455476"/>
            <a:ext cx="668741" cy="61415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3728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EEEFC2-0BDA-4543-A067-4D3D74E59ECD}"/>
              </a:ext>
            </a:extLst>
          </p:cNvPr>
          <p:cNvSpPr/>
          <p:nvPr/>
        </p:nvSpPr>
        <p:spPr>
          <a:xfrm>
            <a:off x="2961970" y="-298259"/>
            <a:ext cx="6268063" cy="1323439"/>
          </a:xfrm>
          <a:prstGeom prst="rect">
            <a:avLst/>
          </a:prstGeom>
          <a:noFill/>
        </p:spPr>
        <p:txBody>
          <a:bodyPr wrap="none" lIns="91440" tIns="45720" rIns="91440" bIns="45720">
            <a:spAutoFit/>
          </a:bodyPr>
          <a:lstStyle/>
          <a:p>
            <a:pPr algn="ctr"/>
            <a:r>
              <a:rPr lang="en-US" sz="8000" dirty="0">
                <a:ln w="0"/>
                <a:effectLst>
                  <a:outerShdw blurRad="38100" dist="19050" dir="2700000" algn="tl" rotWithShape="0">
                    <a:schemeClr val="dk1">
                      <a:alpha val="40000"/>
                    </a:schemeClr>
                  </a:outerShdw>
                </a:effectLst>
              </a:rPr>
              <a:t>Sorting shapes</a:t>
            </a:r>
            <a:endParaRPr lang="en-US" sz="80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ADC41029-02BE-4391-A7C4-A5B9A96F1C4B}"/>
              </a:ext>
            </a:extLst>
          </p:cNvPr>
          <p:cNvSpPr txBox="1"/>
          <p:nvPr/>
        </p:nvSpPr>
        <p:spPr>
          <a:xfrm>
            <a:off x="619177" y="847759"/>
            <a:ext cx="11400143" cy="969496"/>
          </a:xfrm>
          <a:prstGeom prst="rect">
            <a:avLst/>
          </a:prstGeom>
          <a:noFill/>
        </p:spPr>
        <p:txBody>
          <a:bodyPr wrap="square" rtlCol="0">
            <a:spAutoFit/>
          </a:bodyPr>
          <a:lstStyle/>
          <a:p>
            <a:r>
              <a:rPr lang="en-GB" sz="2400" dirty="0"/>
              <a:t>Shapes can be sorted into smaller groups in many ways, such as by type, size and colour.</a:t>
            </a:r>
          </a:p>
          <a:p>
            <a:endParaRPr lang="en-GB" sz="800" dirty="0"/>
          </a:p>
          <a:p>
            <a:r>
              <a:rPr lang="en-GB" sz="2400" dirty="0"/>
              <a:t>Task 5: Can you sort the below shapes by shape?</a:t>
            </a:r>
          </a:p>
        </p:txBody>
      </p:sp>
      <p:sp>
        <p:nvSpPr>
          <p:cNvPr id="6" name="Rectangle: Rounded Corners 5">
            <a:extLst>
              <a:ext uri="{FF2B5EF4-FFF2-40B4-BE49-F238E27FC236}">
                <a16:creationId xmlns:a16="http://schemas.microsoft.com/office/drawing/2014/main" id="{4A7B0F75-FC07-473B-9EDE-C8711C6312F4}"/>
              </a:ext>
            </a:extLst>
          </p:cNvPr>
          <p:cNvSpPr/>
          <p:nvPr/>
        </p:nvSpPr>
        <p:spPr>
          <a:xfrm>
            <a:off x="300656" y="1988528"/>
            <a:ext cx="5322627" cy="228139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64553DDE-59AD-42AC-AE65-B44399F73B21}"/>
              </a:ext>
            </a:extLst>
          </p:cNvPr>
          <p:cNvSpPr/>
          <p:nvPr/>
        </p:nvSpPr>
        <p:spPr>
          <a:xfrm>
            <a:off x="6379931" y="1987318"/>
            <a:ext cx="5322627" cy="23108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1076E61-AEEF-4D24-9867-869A66175CAC}"/>
              </a:ext>
            </a:extLst>
          </p:cNvPr>
          <p:cNvSpPr/>
          <p:nvPr/>
        </p:nvSpPr>
        <p:spPr>
          <a:xfrm>
            <a:off x="436728" y="4544704"/>
            <a:ext cx="668741" cy="61415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C2C6416-AEB9-4A8F-B7BF-B63D4C4D4D91}"/>
              </a:ext>
            </a:extLst>
          </p:cNvPr>
          <p:cNvSpPr/>
          <p:nvPr/>
        </p:nvSpPr>
        <p:spPr>
          <a:xfrm>
            <a:off x="2472307" y="4441200"/>
            <a:ext cx="529334" cy="5049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85C6984-BBDD-4CB7-8B80-A7C597E769E9}"/>
              </a:ext>
            </a:extLst>
          </p:cNvPr>
          <p:cNvSpPr/>
          <p:nvPr/>
        </p:nvSpPr>
        <p:spPr>
          <a:xfrm>
            <a:off x="1400764" y="5220945"/>
            <a:ext cx="830645" cy="775648"/>
          </a:xfrm>
          <a:prstGeom prst="ellipse">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2FA8DBE4-30C3-470A-83DA-A40BD6ACA317}"/>
              </a:ext>
            </a:extLst>
          </p:cNvPr>
          <p:cNvSpPr/>
          <p:nvPr/>
        </p:nvSpPr>
        <p:spPr>
          <a:xfrm>
            <a:off x="436728" y="5834295"/>
            <a:ext cx="1351129" cy="847759"/>
          </a:xfrm>
          <a:prstGeom prst="triangle">
            <a:avLst>
              <a:gd name="adj" fmla="val 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203E73B-D768-4941-B38D-0C798AF5A94B}"/>
              </a:ext>
            </a:extLst>
          </p:cNvPr>
          <p:cNvSpPr/>
          <p:nvPr/>
        </p:nvSpPr>
        <p:spPr>
          <a:xfrm rot="19642135">
            <a:off x="2627293" y="5117551"/>
            <a:ext cx="798323" cy="130155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E5FECD4-0453-423A-87B8-4FD783FC7F47}"/>
              </a:ext>
            </a:extLst>
          </p:cNvPr>
          <p:cNvSpPr/>
          <p:nvPr/>
        </p:nvSpPr>
        <p:spPr>
          <a:xfrm>
            <a:off x="3497385" y="4455476"/>
            <a:ext cx="896463" cy="792605"/>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EBE0070A-FD4A-4C8A-AFB7-A8F435DAA73F}"/>
              </a:ext>
            </a:extLst>
          </p:cNvPr>
          <p:cNvSpPr/>
          <p:nvPr/>
        </p:nvSpPr>
        <p:spPr>
          <a:xfrm rot="10800000">
            <a:off x="5984971" y="5272518"/>
            <a:ext cx="789922" cy="74397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18F9361-E84A-4CC7-9273-E25ACC2AF98F}"/>
              </a:ext>
            </a:extLst>
          </p:cNvPr>
          <p:cNvSpPr/>
          <p:nvPr/>
        </p:nvSpPr>
        <p:spPr>
          <a:xfrm>
            <a:off x="4586464" y="5256679"/>
            <a:ext cx="830645" cy="77564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5769AC4-6FE5-423A-866A-8A0E4067C9AC}"/>
              </a:ext>
            </a:extLst>
          </p:cNvPr>
          <p:cNvSpPr/>
          <p:nvPr/>
        </p:nvSpPr>
        <p:spPr>
          <a:xfrm rot="2303635">
            <a:off x="5461583" y="6090879"/>
            <a:ext cx="668741" cy="61415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D836D96-F6F1-4313-BF35-CB2D2554420B}"/>
              </a:ext>
            </a:extLst>
          </p:cNvPr>
          <p:cNvSpPr/>
          <p:nvPr/>
        </p:nvSpPr>
        <p:spPr>
          <a:xfrm rot="16200000">
            <a:off x="5569363" y="3957673"/>
            <a:ext cx="613224" cy="150389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D0ABEF71-A55B-40DF-96CD-D22E5F98C2DC}"/>
              </a:ext>
            </a:extLst>
          </p:cNvPr>
          <p:cNvSpPr/>
          <p:nvPr/>
        </p:nvSpPr>
        <p:spPr>
          <a:xfrm>
            <a:off x="3777951" y="5834295"/>
            <a:ext cx="789922" cy="743970"/>
          </a:xfrm>
          <a:prstGeom prst="triangle">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A40A670-03E8-469C-85F2-1F72AA457FF5}"/>
              </a:ext>
            </a:extLst>
          </p:cNvPr>
          <p:cNvSpPr/>
          <p:nvPr/>
        </p:nvSpPr>
        <p:spPr>
          <a:xfrm rot="10800000">
            <a:off x="7204795" y="4717630"/>
            <a:ext cx="306613" cy="1892337"/>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97FA4AA-AC78-4EFA-AF7E-B3B76B6248C7}"/>
              </a:ext>
            </a:extLst>
          </p:cNvPr>
          <p:cNvSpPr/>
          <p:nvPr/>
        </p:nvSpPr>
        <p:spPr>
          <a:xfrm>
            <a:off x="7794598" y="5834295"/>
            <a:ext cx="4321263" cy="94768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FBC80418-246C-480C-8312-CF810B73133C}"/>
              </a:ext>
            </a:extLst>
          </p:cNvPr>
          <p:cNvSpPr txBox="1"/>
          <p:nvPr/>
        </p:nvSpPr>
        <p:spPr>
          <a:xfrm>
            <a:off x="7747531" y="5901940"/>
            <a:ext cx="4480909" cy="923330"/>
          </a:xfrm>
          <a:prstGeom prst="rect">
            <a:avLst/>
          </a:prstGeom>
          <a:noFill/>
        </p:spPr>
        <p:txBody>
          <a:bodyPr wrap="square" rtlCol="0">
            <a:spAutoFit/>
          </a:bodyPr>
          <a:lstStyle/>
          <a:p>
            <a:r>
              <a:rPr lang="en-GB" dirty="0"/>
              <a:t>If you are working on a computer, you can drag the shapes into the correct group. If not, you can draw the shapes in the correct group.</a:t>
            </a:r>
          </a:p>
        </p:txBody>
      </p:sp>
      <p:sp>
        <p:nvSpPr>
          <p:cNvPr id="24" name="TextBox 23">
            <a:extLst>
              <a:ext uri="{FF2B5EF4-FFF2-40B4-BE49-F238E27FC236}">
                <a16:creationId xmlns:a16="http://schemas.microsoft.com/office/drawing/2014/main" id="{2C54F9C1-32E3-458D-9FFB-2ACFBE48D7F0}"/>
              </a:ext>
            </a:extLst>
          </p:cNvPr>
          <p:cNvSpPr txBox="1"/>
          <p:nvPr/>
        </p:nvSpPr>
        <p:spPr>
          <a:xfrm>
            <a:off x="1978925" y="1934908"/>
            <a:ext cx="11400143" cy="584775"/>
          </a:xfrm>
          <a:prstGeom prst="rect">
            <a:avLst/>
          </a:prstGeom>
          <a:noFill/>
        </p:spPr>
        <p:txBody>
          <a:bodyPr wrap="square" rtlCol="0">
            <a:spAutoFit/>
          </a:bodyPr>
          <a:lstStyle/>
          <a:p>
            <a:r>
              <a:rPr lang="en-GB" sz="3200" b="1" dirty="0"/>
              <a:t>Rectangles</a:t>
            </a:r>
            <a:endParaRPr lang="en-GB" sz="2400" b="1" dirty="0"/>
          </a:p>
        </p:txBody>
      </p:sp>
      <p:sp>
        <p:nvSpPr>
          <p:cNvPr id="25" name="TextBox 24">
            <a:extLst>
              <a:ext uri="{FF2B5EF4-FFF2-40B4-BE49-F238E27FC236}">
                <a16:creationId xmlns:a16="http://schemas.microsoft.com/office/drawing/2014/main" id="{660A8BF3-0889-45AA-AB70-C1562C1E62F9}"/>
              </a:ext>
            </a:extLst>
          </p:cNvPr>
          <p:cNvSpPr txBox="1"/>
          <p:nvPr/>
        </p:nvSpPr>
        <p:spPr>
          <a:xfrm>
            <a:off x="8190931" y="1903639"/>
            <a:ext cx="11400143" cy="584775"/>
          </a:xfrm>
          <a:prstGeom prst="rect">
            <a:avLst/>
          </a:prstGeom>
          <a:noFill/>
        </p:spPr>
        <p:txBody>
          <a:bodyPr wrap="square" rtlCol="0">
            <a:spAutoFit/>
          </a:bodyPr>
          <a:lstStyle/>
          <a:p>
            <a:r>
              <a:rPr lang="en-GB" sz="3200" b="1" dirty="0"/>
              <a:t>Circles</a:t>
            </a:r>
            <a:endParaRPr lang="en-GB" sz="2400" b="1" dirty="0"/>
          </a:p>
        </p:txBody>
      </p:sp>
      <p:sp>
        <p:nvSpPr>
          <p:cNvPr id="26" name="Oval 25">
            <a:extLst>
              <a:ext uri="{FF2B5EF4-FFF2-40B4-BE49-F238E27FC236}">
                <a16:creationId xmlns:a16="http://schemas.microsoft.com/office/drawing/2014/main" id="{AD0507A8-26A1-412E-AA4C-350F7B78C177}"/>
              </a:ext>
            </a:extLst>
          </p:cNvPr>
          <p:cNvSpPr/>
          <p:nvPr/>
        </p:nvSpPr>
        <p:spPr>
          <a:xfrm>
            <a:off x="2054685" y="6072490"/>
            <a:ext cx="504968" cy="5049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66F5618-4A83-49F4-9DD2-943AE348391A}"/>
              </a:ext>
            </a:extLst>
          </p:cNvPr>
          <p:cNvSpPr/>
          <p:nvPr/>
        </p:nvSpPr>
        <p:spPr>
          <a:xfrm>
            <a:off x="652615" y="5332998"/>
            <a:ext cx="504968" cy="5049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a:extLst>
              <a:ext uri="{FF2B5EF4-FFF2-40B4-BE49-F238E27FC236}">
                <a16:creationId xmlns:a16="http://schemas.microsoft.com/office/drawing/2014/main" id="{C9B3D014-3294-45B4-93B3-DC1CDF0E8166}"/>
              </a:ext>
            </a:extLst>
          </p:cNvPr>
          <p:cNvSpPr/>
          <p:nvPr/>
        </p:nvSpPr>
        <p:spPr>
          <a:xfrm>
            <a:off x="6484876" y="6164553"/>
            <a:ext cx="504968" cy="398104"/>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C4ED17F2-EE3D-4A42-B988-BBCC40901D25}"/>
              </a:ext>
            </a:extLst>
          </p:cNvPr>
          <p:cNvSpPr/>
          <p:nvPr/>
        </p:nvSpPr>
        <p:spPr>
          <a:xfrm>
            <a:off x="7780950" y="4662386"/>
            <a:ext cx="4321263" cy="94768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A3AC1587-BEDF-4F24-AE5B-444FAD2D8489}"/>
              </a:ext>
            </a:extLst>
          </p:cNvPr>
          <p:cNvSpPr txBox="1"/>
          <p:nvPr/>
        </p:nvSpPr>
        <p:spPr>
          <a:xfrm>
            <a:off x="7813677" y="4717630"/>
            <a:ext cx="4480909" cy="646331"/>
          </a:xfrm>
          <a:prstGeom prst="rect">
            <a:avLst/>
          </a:prstGeom>
          <a:noFill/>
        </p:spPr>
        <p:txBody>
          <a:bodyPr wrap="square" rtlCol="0">
            <a:spAutoFit/>
          </a:bodyPr>
          <a:lstStyle/>
          <a:p>
            <a:r>
              <a:rPr lang="en-GB" dirty="0"/>
              <a:t>How many shapes can not be sorted into these groups?</a:t>
            </a:r>
          </a:p>
        </p:txBody>
      </p:sp>
      <p:sp>
        <p:nvSpPr>
          <p:cNvPr id="31" name="Rectangle 30">
            <a:extLst>
              <a:ext uri="{FF2B5EF4-FFF2-40B4-BE49-F238E27FC236}">
                <a16:creationId xmlns:a16="http://schemas.microsoft.com/office/drawing/2014/main" id="{CA5A061F-E6C5-4984-87D4-441BAAFCCFB4}"/>
              </a:ext>
            </a:extLst>
          </p:cNvPr>
          <p:cNvSpPr/>
          <p:nvPr/>
        </p:nvSpPr>
        <p:spPr>
          <a:xfrm>
            <a:off x="1400764" y="4455476"/>
            <a:ext cx="668741" cy="61415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635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9570" y="200025"/>
            <a:ext cx="11696700" cy="645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2425" y="271459"/>
            <a:ext cx="771525" cy="771525"/>
          </a:xfrm>
          <a:prstGeom prst="rect">
            <a:avLst/>
          </a:prstGeom>
        </p:spPr>
      </p:pic>
      <p:sp>
        <p:nvSpPr>
          <p:cNvPr id="7" name="Rectangle 6"/>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3" name="TextBox 2"/>
          <p:cNvSpPr txBox="1"/>
          <p:nvPr/>
        </p:nvSpPr>
        <p:spPr>
          <a:xfrm>
            <a:off x="1123950" y="1201783"/>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5" name="Rectangle 4">
            <a:hlinkClick r:id="rId4"/>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Play Video</a:t>
            </a:r>
            <a:endParaRPr lang="en-GB" dirty="0"/>
          </a:p>
        </p:txBody>
      </p:sp>
    </p:spTree>
    <p:extLst>
      <p:ext uri="{BB962C8B-B14F-4D97-AF65-F5344CB8AC3E}">
        <p14:creationId xmlns:p14="http://schemas.microsoft.com/office/powerpoint/2010/main" val="1238650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EEEFC2-0BDA-4543-A067-4D3D74E59ECD}"/>
              </a:ext>
            </a:extLst>
          </p:cNvPr>
          <p:cNvSpPr/>
          <p:nvPr/>
        </p:nvSpPr>
        <p:spPr>
          <a:xfrm>
            <a:off x="2961970" y="-298259"/>
            <a:ext cx="6268063" cy="1323439"/>
          </a:xfrm>
          <a:prstGeom prst="rect">
            <a:avLst/>
          </a:prstGeom>
          <a:noFill/>
        </p:spPr>
        <p:txBody>
          <a:bodyPr wrap="none" lIns="91440" tIns="45720" rIns="91440" bIns="45720">
            <a:spAutoFit/>
          </a:bodyPr>
          <a:lstStyle/>
          <a:p>
            <a:pPr algn="ctr"/>
            <a:r>
              <a:rPr lang="en-US" sz="8000" dirty="0">
                <a:ln w="0"/>
                <a:effectLst>
                  <a:outerShdw blurRad="38100" dist="19050" dir="2700000" algn="tl" rotWithShape="0">
                    <a:schemeClr val="dk1">
                      <a:alpha val="40000"/>
                    </a:schemeClr>
                  </a:outerShdw>
                </a:effectLst>
              </a:rPr>
              <a:t>Sorting shapes</a:t>
            </a:r>
            <a:endParaRPr lang="en-US" sz="80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ADC41029-02BE-4391-A7C4-A5B9A96F1C4B}"/>
              </a:ext>
            </a:extLst>
          </p:cNvPr>
          <p:cNvSpPr txBox="1"/>
          <p:nvPr/>
        </p:nvSpPr>
        <p:spPr>
          <a:xfrm>
            <a:off x="619177" y="847759"/>
            <a:ext cx="11400143" cy="969496"/>
          </a:xfrm>
          <a:prstGeom prst="rect">
            <a:avLst/>
          </a:prstGeom>
          <a:noFill/>
        </p:spPr>
        <p:txBody>
          <a:bodyPr wrap="square" rtlCol="0">
            <a:spAutoFit/>
          </a:bodyPr>
          <a:lstStyle/>
          <a:p>
            <a:r>
              <a:rPr lang="en-GB" sz="2400" dirty="0"/>
              <a:t>Shapes can be sorted into smaller groups in many ways, such as by type, size and colour.</a:t>
            </a:r>
          </a:p>
          <a:p>
            <a:endParaRPr lang="en-GB" sz="800" dirty="0"/>
          </a:p>
          <a:p>
            <a:r>
              <a:rPr lang="en-GB" sz="2400" dirty="0"/>
              <a:t>Task 6: Can you sort the below shapes by size?</a:t>
            </a:r>
          </a:p>
        </p:txBody>
      </p:sp>
      <p:sp>
        <p:nvSpPr>
          <p:cNvPr id="6" name="Rectangle: Rounded Corners 5">
            <a:extLst>
              <a:ext uri="{FF2B5EF4-FFF2-40B4-BE49-F238E27FC236}">
                <a16:creationId xmlns:a16="http://schemas.microsoft.com/office/drawing/2014/main" id="{4A7B0F75-FC07-473B-9EDE-C8711C6312F4}"/>
              </a:ext>
            </a:extLst>
          </p:cNvPr>
          <p:cNvSpPr/>
          <p:nvPr/>
        </p:nvSpPr>
        <p:spPr>
          <a:xfrm>
            <a:off x="300656" y="1988528"/>
            <a:ext cx="5322627" cy="228139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64553DDE-59AD-42AC-AE65-B44399F73B21}"/>
              </a:ext>
            </a:extLst>
          </p:cNvPr>
          <p:cNvSpPr/>
          <p:nvPr/>
        </p:nvSpPr>
        <p:spPr>
          <a:xfrm>
            <a:off x="6379931" y="1987318"/>
            <a:ext cx="5322627" cy="23108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1076E61-AEEF-4D24-9867-869A66175CAC}"/>
              </a:ext>
            </a:extLst>
          </p:cNvPr>
          <p:cNvSpPr/>
          <p:nvPr/>
        </p:nvSpPr>
        <p:spPr>
          <a:xfrm>
            <a:off x="436728" y="4544703"/>
            <a:ext cx="1351129" cy="1289591"/>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203E73B-D768-4941-B38D-0C798AF5A94B}"/>
              </a:ext>
            </a:extLst>
          </p:cNvPr>
          <p:cNvSpPr/>
          <p:nvPr/>
        </p:nvSpPr>
        <p:spPr>
          <a:xfrm rot="16200000">
            <a:off x="3359820" y="4112873"/>
            <a:ext cx="1064140" cy="36092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E5FECD4-0453-423A-87B8-4FD783FC7F47}"/>
              </a:ext>
            </a:extLst>
          </p:cNvPr>
          <p:cNvSpPr/>
          <p:nvPr/>
        </p:nvSpPr>
        <p:spPr>
          <a:xfrm>
            <a:off x="2981327" y="4544703"/>
            <a:ext cx="594215" cy="53327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EBE0070A-FD4A-4C8A-AFB7-A8F435DAA73F}"/>
              </a:ext>
            </a:extLst>
          </p:cNvPr>
          <p:cNvSpPr/>
          <p:nvPr/>
        </p:nvSpPr>
        <p:spPr>
          <a:xfrm rot="10800000">
            <a:off x="5756614" y="4551403"/>
            <a:ext cx="1531290" cy="223058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D836D96-F6F1-4313-BF35-CB2D2554420B}"/>
              </a:ext>
            </a:extLst>
          </p:cNvPr>
          <p:cNvSpPr/>
          <p:nvPr/>
        </p:nvSpPr>
        <p:spPr>
          <a:xfrm rot="16200000">
            <a:off x="4837498" y="4306462"/>
            <a:ext cx="431082" cy="100663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97FA4AA-AC78-4EFA-AF7E-B3B76B6248C7}"/>
              </a:ext>
            </a:extLst>
          </p:cNvPr>
          <p:cNvSpPr/>
          <p:nvPr/>
        </p:nvSpPr>
        <p:spPr>
          <a:xfrm>
            <a:off x="7794598" y="5834295"/>
            <a:ext cx="4321263" cy="94768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FBC80418-246C-480C-8312-CF810B73133C}"/>
              </a:ext>
            </a:extLst>
          </p:cNvPr>
          <p:cNvSpPr txBox="1"/>
          <p:nvPr/>
        </p:nvSpPr>
        <p:spPr>
          <a:xfrm>
            <a:off x="7747531" y="5901940"/>
            <a:ext cx="4480909" cy="923330"/>
          </a:xfrm>
          <a:prstGeom prst="rect">
            <a:avLst/>
          </a:prstGeom>
          <a:noFill/>
        </p:spPr>
        <p:txBody>
          <a:bodyPr wrap="square" rtlCol="0">
            <a:spAutoFit/>
          </a:bodyPr>
          <a:lstStyle/>
          <a:p>
            <a:r>
              <a:rPr lang="en-GB" dirty="0"/>
              <a:t>If you are working on a computer, you can drag the shapes into the correct group. If not, you can draw the shapes in the correct group.</a:t>
            </a:r>
          </a:p>
        </p:txBody>
      </p:sp>
      <p:sp>
        <p:nvSpPr>
          <p:cNvPr id="24" name="TextBox 23">
            <a:extLst>
              <a:ext uri="{FF2B5EF4-FFF2-40B4-BE49-F238E27FC236}">
                <a16:creationId xmlns:a16="http://schemas.microsoft.com/office/drawing/2014/main" id="{2C54F9C1-32E3-458D-9FFB-2ACFBE48D7F0}"/>
              </a:ext>
            </a:extLst>
          </p:cNvPr>
          <p:cNvSpPr txBox="1"/>
          <p:nvPr/>
        </p:nvSpPr>
        <p:spPr>
          <a:xfrm>
            <a:off x="1978925" y="1934908"/>
            <a:ext cx="11400143" cy="584775"/>
          </a:xfrm>
          <a:prstGeom prst="rect">
            <a:avLst/>
          </a:prstGeom>
          <a:noFill/>
        </p:spPr>
        <p:txBody>
          <a:bodyPr wrap="square" rtlCol="0">
            <a:spAutoFit/>
          </a:bodyPr>
          <a:lstStyle/>
          <a:p>
            <a:r>
              <a:rPr lang="en-GB" sz="3200" b="1" dirty="0"/>
              <a:t>Big</a:t>
            </a:r>
            <a:endParaRPr lang="en-GB" sz="2400" b="1" dirty="0"/>
          </a:p>
        </p:txBody>
      </p:sp>
      <p:sp>
        <p:nvSpPr>
          <p:cNvPr id="25" name="TextBox 24">
            <a:extLst>
              <a:ext uri="{FF2B5EF4-FFF2-40B4-BE49-F238E27FC236}">
                <a16:creationId xmlns:a16="http://schemas.microsoft.com/office/drawing/2014/main" id="{660A8BF3-0889-45AA-AB70-C1562C1E62F9}"/>
              </a:ext>
            </a:extLst>
          </p:cNvPr>
          <p:cNvSpPr txBox="1"/>
          <p:nvPr/>
        </p:nvSpPr>
        <p:spPr>
          <a:xfrm>
            <a:off x="8190931" y="1903639"/>
            <a:ext cx="11400143" cy="584775"/>
          </a:xfrm>
          <a:prstGeom prst="rect">
            <a:avLst/>
          </a:prstGeom>
          <a:noFill/>
        </p:spPr>
        <p:txBody>
          <a:bodyPr wrap="square" rtlCol="0">
            <a:spAutoFit/>
          </a:bodyPr>
          <a:lstStyle/>
          <a:p>
            <a:r>
              <a:rPr lang="en-GB" sz="3200" b="1" dirty="0"/>
              <a:t>Small</a:t>
            </a:r>
            <a:endParaRPr lang="en-GB" sz="2400" b="1" dirty="0"/>
          </a:p>
        </p:txBody>
      </p:sp>
      <p:sp>
        <p:nvSpPr>
          <p:cNvPr id="26" name="Oval 25">
            <a:extLst>
              <a:ext uri="{FF2B5EF4-FFF2-40B4-BE49-F238E27FC236}">
                <a16:creationId xmlns:a16="http://schemas.microsoft.com/office/drawing/2014/main" id="{AD0507A8-26A1-412E-AA4C-350F7B78C177}"/>
              </a:ext>
            </a:extLst>
          </p:cNvPr>
          <p:cNvSpPr/>
          <p:nvPr/>
        </p:nvSpPr>
        <p:spPr>
          <a:xfrm>
            <a:off x="436728" y="6010241"/>
            <a:ext cx="504968" cy="5049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66F5618-4A83-49F4-9DD2-943AE348391A}"/>
              </a:ext>
            </a:extLst>
          </p:cNvPr>
          <p:cNvSpPr/>
          <p:nvPr/>
        </p:nvSpPr>
        <p:spPr>
          <a:xfrm>
            <a:off x="3838009" y="4551403"/>
            <a:ext cx="504968" cy="5049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a:extLst>
              <a:ext uri="{FF2B5EF4-FFF2-40B4-BE49-F238E27FC236}">
                <a16:creationId xmlns:a16="http://schemas.microsoft.com/office/drawing/2014/main" id="{C9B3D014-3294-45B4-93B3-DC1CDF0E8166}"/>
              </a:ext>
            </a:extLst>
          </p:cNvPr>
          <p:cNvSpPr/>
          <p:nvPr/>
        </p:nvSpPr>
        <p:spPr>
          <a:xfrm>
            <a:off x="1351948" y="6035200"/>
            <a:ext cx="504968" cy="398104"/>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A5A061F-E6C5-4984-87D4-441BAAFCCFB4}"/>
              </a:ext>
            </a:extLst>
          </p:cNvPr>
          <p:cNvSpPr/>
          <p:nvPr/>
        </p:nvSpPr>
        <p:spPr>
          <a:xfrm>
            <a:off x="2016243" y="4515093"/>
            <a:ext cx="668741" cy="61415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3279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F138C-AA62-4969-BB2F-3702E93D736D}"/>
              </a:ext>
            </a:extLst>
          </p:cNvPr>
          <p:cNvSpPr/>
          <p:nvPr/>
        </p:nvSpPr>
        <p:spPr>
          <a:xfrm>
            <a:off x="2961970" y="-298259"/>
            <a:ext cx="6268063" cy="1323439"/>
          </a:xfrm>
          <a:prstGeom prst="rect">
            <a:avLst/>
          </a:prstGeom>
          <a:noFill/>
        </p:spPr>
        <p:txBody>
          <a:bodyPr wrap="none" lIns="91440" tIns="45720" rIns="91440" bIns="45720">
            <a:spAutoFit/>
          </a:bodyPr>
          <a:lstStyle/>
          <a:p>
            <a:pPr algn="ctr"/>
            <a:r>
              <a:rPr lang="en-US" sz="8000" dirty="0">
                <a:ln w="0"/>
                <a:effectLst>
                  <a:outerShdw blurRad="38100" dist="19050" dir="2700000" algn="tl" rotWithShape="0">
                    <a:schemeClr val="dk1">
                      <a:alpha val="40000"/>
                    </a:schemeClr>
                  </a:outerShdw>
                </a:effectLst>
              </a:rPr>
              <a:t>Sorting shapes</a:t>
            </a:r>
            <a:endParaRPr lang="en-US" sz="80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0C7F816F-2B1F-421F-9E0C-C5293D781350}"/>
              </a:ext>
            </a:extLst>
          </p:cNvPr>
          <p:cNvSpPr txBox="1"/>
          <p:nvPr/>
        </p:nvSpPr>
        <p:spPr>
          <a:xfrm>
            <a:off x="619177" y="847759"/>
            <a:ext cx="11400143" cy="954107"/>
          </a:xfrm>
          <a:prstGeom prst="rect">
            <a:avLst/>
          </a:prstGeom>
          <a:noFill/>
        </p:spPr>
        <p:txBody>
          <a:bodyPr wrap="square" rtlCol="0">
            <a:spAutoFit/>
          </a:bodyPr>
          <a:lstStyle/>
          <a:p>
            <a:r>
              <a:rPr lang="en-GB" sz="2400" dirty="0"/>
              <a:t>Shapes can be sorted into smaller groups in many ways, such as by type, size and colour.</a:t>
            </a:r>
          </a:p>
          <a:p>
            <a:endParaRPr lang="en-GB" sz="800" dirty="0"/>
          </a:p>
          <a:p>
            <a:r>
              <a:rPr lang="en-GB" sz="2400" dirty="0"/>
              <a:t>Task 7: Can you label the groups of 2D shapes?</a:t>
            </a:r>
          </a:p>
        </p:txBody>
      </p:sp>
      <p:pic>
        <p:nvPicPr>
          <p:cNvPr id="5" name="Picture 4">
            <a:extLst>
              <a:ext uri="{FF2B5EF4-FFF2-40B4-BE49-F238E27FC236}">
                <a16:creationId xmlns:a16="http://schemas.microsoft.com/office/drawing/2014/main" id="{5FACEB85-2998-4A0D-AF8C-2C95D44A5990}"/>
              </a:ext>
            </a:extLst>
          </p:cNvPr>
          <p:cNvPicPr>
            <a:picLocks noChangeAspect="1"/>
          </p:cNvPicPr>
          <p:nvPr/>
        </p:nvPicPr>
        <p:blipFill rotWithShape="1">
          <a:blip r:embed="rId2"/>
          <a:srcRect t="18592"/>
          <a:stretch/>
        </p:blipFill>
        <p:spPr>
          <a:xfrm>
            <a:off x="190428" y="2327922"/>
            <a:ext cx="9533401" cy="3117535"/>
          </a:xfrm>
          <a:prstGeom prst="rect">
            <a:avLst/>
          </a:prstGeom>
        </p:spPr>
      </p:pic>
      <p:sp>
        <p:nvSpPr>
          <p:cNvPr id="6" name="TextBox 5">
            <a:extLst>
              <a:ext uri="{FF2B5EF4-FFF2-40B4-BE49-F238E27FC236}">
                <a16:creationId xmlns:a16="http://schemas.microsoft.com/office/drawing/2014/main" id="{D0A1F935-F1AD-40CC-B95B-4FDF97942788}"/>
              </a:ext>
            </a:extLst>
          </p:cNvPr>
          <p:cNvSpPr txBox="1"/>
          <p:nvPr/>
        </p:nvSpPr>
        <p:spPr>
          <a:xfrm>
            <a:off x="8502556" y="5602181"/>
            <a:ext cx="3316406" cy="369332"/>
          </a:xfrm>
          <a:prstGeom prst="rect">
            <a:avLst/>
          </a:prstGeom>
          <a:noFill/>
        </p:spPr>
        <p:txBody>
          <a:bodyPr wrap="square" rtlCol="0">
            <a:spAutoFit/>
          </a:bodyPr>
          <a:lstStyle/>
          <a:p>
            <a:r>
              <a:rPr lang="en-GB" dirty="0"/>
              <a:t>Use the names to help you.</a:t>
            </a:r>
          </a:p>
        </p:txBody>
      </p:sp>
      <p:cxnSp>
        <p:nvCxnSpPr>
          <p:cNvPr id="8" name="Straight Arrow Connector 7">
            <a:extLst>
              <a:ext uri="{FF2B5EF4-FFF2-40B4-BE49-F238E27FC236}">
                <a16:creationId xmlns:a16="http://schemas.microsoft.com/office/drawing/2014/main" id="{A6214D96-2998-4376-8025-B81329EFB769}"/>
              </a:ext>
            </a:extLst>
          </p:cNvPr>
          <p:cNvCxnSpPr/>
          <p:nvPr/>
        </p:nvCxnSpPr>
        <p:spPr>
          <a:xfrm flipH="1" flipV="1">
            <a:off x="9089409" y="4640239"/>
            <a:ext cx="777922" cy="9416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6E5398C-F391-432A-9199-26543B7B95C1}"/>
              </a:ext>
            </a:extLst>
          </p:cNvPr>
          <p:cNvSpPr/>
          <p:nvPr/>
        </p:nvSpPr>
        <p:spPr>
          <a:xfrm>
            <a:off x="182905" y="5766056"/>
            <a:ext cx="4321263" cy="94768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2E93448-99ED-4F88-8A9C-F2E325F1C3DD}"/>
              </a:ext>
            </a:extLst>
          </p:cNvPr>
          <p:cNvSpPr txBox="1"/>
          <p:nvPr/>
        </p:nvSpPr>
        <p:spPr>
          <a:xfrm>
            <a:off x="135838" y="5833701"/>
            <a:ext cx="4480909" cy="646331"/>
          </a:xfrm>
          <a:prstGeom prst="rect">
            <a:avLst/>
          </a:prstGeom>
          <a:noFill/>
        </p:spPr>
        <p:txBody>
          <a:bodyPr wrap="square" rtlCol="0">
            <a:spAutoFit/>
          </a:bodyPr>
          <a:lstStyle/>
          <a:p>
            <a:r>
              <a:rPr lang="en-GB" dirty="0"/>
              <a:t>If you are working on a computer, insert a textbox to write your answers.</a:t>
            </a:r>
          </a:p>
        </p:txBody>
      </p:sp>
    </p:spTree>
    <p:extLst>
      <p:ext uri="{BB962C8B-B14F-4D97-AF65-F5344CB8AC3E}">
        <p14:creationId xmlns:p14="http://schemas.microsoft.com/office/powerpoint/2010/main" val="2319187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A0D6-75DF-49AA-BB21-DFB8246D480F}"/>
              </a:ext>
            </a:extLst>
          </p:cNvPr>
          <p:cNvSpPr txBox="1"/>
          <p:nvPr/>
        </p:nvSpPr>
        <p:spPr>
          <a:xfrm>
            <a:off x="123809" y="0"/>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7200" dirty="0">
                <a:solidFill>
                  <a:srgbClr val="000000"/>
                </a:solidFill>
                <a:latin typeface="+mj-lt"/>
                <a:ea typeface="+mj-ea"/>
                <a:cs typeface="+mj-cs"/>
              </a:rPr>
              <a:t>Challenge!</a:t>
            </a:r>
          </a:p>
        </p:txBody>
      </p:sp>
      <p:pic>
        <p:nvPicPr>
          <p:cNvPr id="1026" name="Picture 2" descr="Trophy Store Gold Well Done Medal award, 5 cm, Free Ribbon, Free engraving  up to 45 letters AM1182.01: Amazon.co.uk: Sports &amp; Outdoors">
            <a:extLst>
              <a:ext uri="{FF2B5EF4-FFF2-40B4-BE49-F238E27FC236}">
                <a16:creationId xmlns:a16="http://schemas.microsoft.com/office/drawing/2014/main" id="{2D9305EB-4C1C-4E8C-B387-332C2BDF4B4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828" r="1175" b="3"/>
          <a:stretch/>
        </p:blipFill>
        <p:spPr bwMode="auto">
          <a:xfrm>
            <a:off x="-70571" y="3169403"/>
            <a:ext cx="3205396" cy="3688597"/>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396552" y="192220"/>
            <a:ext cx="2484116" cy="923330"/>
          </a:xfrm>
          <a:prstGeom prst="rect">
            <a:avLst/>
          </a:prstGeom>
          <a:noFill/>
          <a:ln>
            <a:solidFill>
              <a:schemeClr val="tx1"/>
            </a:solidFill>
          </a:ln>
        </p:spPr>
        <p:txBody>
          <a:bodyPr wrap="square" rtlCol="0">
            <a:spAutoFit/>
          </a:bodyPr>
          <a:lstStyle/>
          <a:p>
            <a:r>
              <a:rPr lang="en-GB" dirty="0"/>
              <a:t>If you are working on a computer, insert a text box to type your answer.</a:t>
            </a:r>
          </a:p>
        </p:txBody>
      </p:sp>
      <p:sp>
        <p:nvSpPr>
          <p:cNvPr id="3" name="Rectangle 2">
            <a:extLst>
              <a:ext uri="{FF2B5EF4-FFF2-40B4-BE49-F238E27FC236}">
                <a16:creationId xmlns:a16="http://schemas.microsoft.com/office/drawing/2014/main" id="{41DAF41A-72C3-4420-A7F9-91A1A80DF78A}"/>
              </a:ext>
            </a:extLst>
          </p:cNvPr>
          <p:cNvSpPr/>
          <p:nvPr/>
        </p:nvSpPr>
        <p:spPr>
          <a:xfrm>
            <a:off x="3511831" y="1269242"/>
            <a:ext cx="3205395" cy="5331223"/>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572B899-90F5-4957-8776-B91754AA749F}"/>
              </a:ext>
            </a:extLst>
          </p:cNvPr>
          <p:cNvSpPr txBox="1"/>
          <p:nvPr/>
        </p:nvSpPr>
        <p:spPr>
          <a:xfrm>
            <a:off x="3580226" y="1276577"/>
            <a:ext cx="3003137" cy="3785652"/>
          </a:xfrm>
          <a:prstGeom prst="rect">
            <a:avLst/>
          </a:prstGeom>
          <a:noFill/>
        </p:spPr>
        <p:txBody>
          <a:bodyPr wrap="square" rtlCol="0">
            <a:spAutoFit/>
          </a:bodyPr>
          <a:lstStyle/>
          <a:p>
            <a:r>
              <a:rPr lang="en-GB" sz="2400" b="1" dirty="0"/>
              <a:t>Challenge 1:</a:t>
            </a:r>
            <a:br>
              <a:rPr lang="en-GB" sz="2400" b="1" dirty="0"/>
            </a:br>
            <a:endParaRPr lang="en-GB" sz="2400" b="1" dirty="0"/>
          </a:p>
          <a:p>
            <a:r>
              <a:rPr lang="en-GB" sz="2400" dirty="0"/>
              <a:t>Can you find 2D shapes around your house and sort them into groups?</a:t>
            </a:r>
          </a:p>
          <a:p>
            <a:endParaRPr lang="en-GB" sz="2400" dirty="0"/>
          </a:p>
          <a:p>
            <a:r>
              <a:rPr lang="en-GB" sz="2400" dirty="0"/>
              <a:t>Remember, you can group shapes by type, size and colour!</a:t>
            </a:r>
          </a:p>
        </p:txBody>
      </p:sp>
      <p:sp>
        <p:nvSpPr>
          <p:cNvPr id="13" name="Rectangle 12">
            <a:extLst>
              <a:ext uri="{FF2B5EF4-FFF2-40B4-BE49-F238E27FC236}">
                <a16:creationId xmlns:a16="http://schemas.microsoft.com/office/drawing/2014/main" id="{5A3CB41D-CED6-45FA-8BFC-80EC29868CAA}"/>
              </a:ext>
            </a:extLst>
          </p:cNvPr>
          <p:cNvSpPr/>
          <p:nvPr/>
        </p:nvSpPr>
        <p:spPr>
          <a:xfrm>
            <a:off x="6835699" y="1269242"/>
            <a:ext cx="4841810" cy="5331223"/>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7FE2610-57CB-48AE-8495-65BC07B71135}"/>
              </a:ext>
            </a:extLst>
          </p:cNvPr>
          <p:cNvPicPr>
            <a:picLocks noChangeAspect="1"/>
          </p:cNvPicPr>
          <p:nvPr/>
        </p:nvPicPr>
        <p:blipFill>
          <a:blip r:embed="rId3"/>
          <a:stretch>
            <a:fillRect/>
          </a:stretch>
        </p:blipFill>
        <p:spPr>
          <a:xfrm>
            <a:off x="7342690" y="1790651"/>
            <a:ext cx="3889418" cy="3730915"/>
          </a:xfrm>
          <a:prstGeom prst="rect">
            <a:avLst/>
          </a:prstGeom>
        </p:spPr>
      </p:pic>
      <p:cxnSp>
        <p:nvCxnSpPr>
          <p:cNvPr id="9" name="Straight Connector 8"/>
          <p:cNvCxnSpPr>
            <a:cxnSpLocks/>
          </p:cNvCxnSpPr>
          <p:nvPr/>
        </p:nvCxnSpPr>
        <p:spPr>
          <a:xfrm>
            <a:off x="7233507" y="5843615"/>
            <a:ext cx="4489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7233507" y="6492404"/>
            <a:ext cx="44489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02ACAE5-BCF2-47C4-9B7F-0AA3E82AE678}"/>
              </a:ext>
            </a:extLst>
          </p:cNvPr>
          <p:cNvSpPr txBox="1"/>
          <p:nvPr/>
        </p:nvSpPr>
        <p:spPr>
          <a:xfrm>
            <a:off x="6951880" y="1283299"/>
            <a:ext cx="3003137" cy="461665"/>
          </a:xfrm>
          <a:prstGeom prst="rect">
            <a:avLst/>
          </a:prstGeom>
          <a:noFill/>
        </p:spPr>
        <p:txBody>
          <a:bodyPr wrap="square" rtlCol="0">
            <a:spAutoFit/>
          </a:bodyPr>
          <a:lstStyle/>
          <a:p>
            <a:r>
              <a:rPr lang="en-GB" sz="2400" b="1" dirty="0"/>
              <a:t>Challenge 2:</a:t>
            </a:r>
            <a:endParaRPr lang="en-GB" sz="2400" dirty="0"/>
          </a:p>
        </p:txBody>
      </p:sp>
    </p:spTree>
    <p:extLst>
      <p:ext uri="{BB962C8B-B14F-4D97-AF65-F5344CB8AC3E}">
        <p14:creationId xmlns:p14="http://schemas.microsoft.com/office/powerpoint/2010/main" val="3820347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3200" dirty="0"/>
              <a:t>20.01.21</a:t>
            </a:r>
            <a:r>
              <a:rPr lang="en-GB" dirty="0"/>
              <a:t> </a:t>
            </a: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707886"/>
          </a:xfrm>
          <a:prstGeom prst="rect">
            <a:avLst/>
          </a:prstGeom>
          <a:noFill/>
        </p:spPr>
        <p:txBody>
          <a:bodyPr wrap="square" rtlCol="0">
            <a:spAutoFit/>
          </a:bodyPr>
          <a:lstStyle/>
          <a:p>
            <a:r>
              <a:rPr lang="en-GB" sz="4000" dirty="0"/>
              <a:t>L.O. To be able to identify 3D shapes.</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3185827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75" y="180975"/>
            <a:ext cx="11696700" cy="645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2425" y="271459"/>
            <a:ext cx="771525" cy="771525"/>
          </a:xfrm>
          <a:prstGeom prst="rect">
            <a:avLst/>
          </a:prstGeom>
        </p:spPr>
      </p:pic>
      <p:sp>
        <p:nvSpPr>
          <p:cNvPr id="7" name="Rectangle 6"/>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3" name="TextBox 2"/>
          <p:cNvSpPr txBox="1"/>
          <p:nvPr/>
        </p:nvSpPr>
        <p:spPr>
          <a:xfrm>
            <a:off x="1123950" y="1201783"/>
            <a:ext cx="995335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 name="Rectangle 4">
            <a:hlinkClick r:id="rId4"/>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Play Video</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568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4FB212-148B-4D57-B2CA-F3D22EF06050}"/>
              </a:ext>
            </a:extLst>
          </p:cNvPr>
          <p:cNvSpPr/>
          <p:nvPr/>
        </p:nvSpPr>
        <p:spPr>
          <a:xfrm>
            <a:off x="8878957" y="79514"/>
            <a:ext cx="3207025" cy="203132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76A00DC-FB51-4529-9467-CC7A91AAB6BA}"/>
              </a:ext>
            </a:extLst>
          </p:cNvPr>
          <p:cNvSpPr txBox="1"/>
          <p:nvPr/>
        </p:nvSpPr>
        <p:spPr>
          <a:xfrm>
            <a:off x="8878957" y="79514"/>
            <a:ext cx="3207025" cy="923330"/>
          </a:xfrm>
          <a:prstGeom prst="rect">
            <a:avLst/>
          </a:prstGeom>
          <a:noFill/>
        </p:spPr>
        <p:txBody>
          <a:bodyPr wrap="square" rtlCol="0">
            <a:spAutoFit/>
          </a:bodyPr>
          <a:lstStyle/>
          <a:p>
            <a:r>
              <a:rPr lang="en-GB" dirty="0"/>
              <a:t>A 3D shape is a solid shape with 3 dimensions: length, width and height!</a:t>
            </a:r>
          </a:p>
        </p:txBody>
      </p:sp>
      <p:sp>
        <p:nvSpPr>
          <p:cNvPr id="6" name="TextBox 5">
            <a:extLst>
              <a:ext uri="{FF2B5EF4-FFF2-40B4-BE49-F238E27FC236}">
                <a16:creationId xmlns:a16="http://schemas.microsoft.com/office/drawing/2014/main" id="{FE81CF87-C8B5-4BE2-BD80-2BE15D066705}"/>
              </a:ext>
            </a:extLst>
          </p:cNvPr>
          <p:cNvSpPr txBox="1"/>
          <p:nvPr/>
        </p:nvSpPr>
        <p:spPr>
          <a:xfrm>
            <a:off x="10760382" y="1593158"/>
            <a:ext cx="1192694" cy="369332"/>
          </a:xfrm>
          <a:prstGeom prst="rect">
            <a:avLst/>
          </a:prstGeom>
          <a:noFill/>
        </p:spPr>
        <p:txBody>
          <a:bodyPr wrap="square" rtlCol="0">
            <a:spAutoFit/>
          </a:bodyPr>
          <a:lstStyle/>
          <a:p>
            <a:r>
              <a:rPr lang="en-GB" dirty="0"/>
              <a:t>width</a:t>
            </a:r>
          </a:p>
        </p:txBody>
      </p:sp>
      <p:sp>
        <p:nvSpPr>
          <p:cNvPr id="7" name="TextBox 6">
            <a:extLst>
              <a:ext uri="{FF2B5EF4-FFF2-40B4-BE49-F238E27FC236}">
                <a16:creationId xmlns:a16="http://schemas.microsoft.com/office/drawing/2014/main" id="{DB19BA9D-D589-42AF-83B3-604B0721E10F}"/>
              </a:ext>
            </a:extLst>
          </p:cNvPr>
          <p:cNvSpPr txBox="1"/>
          <p:nvPr/>
        </p:nvSpPr>
        <p:spPr>
          <a:xfrm>
            <a:off x="9846175" y="1764987"/>
            <a:ext cx="1192694" cy="369332"/>
          </a:xfrm>
          <a:prstGeom prst="rect">
            <a:avLst/>
          </a:prstGeom>
          <a:noFill/>
        </p:spPr>
        <p:txBody>
          <a:bodyPr wrap="square" rtlCol="0">
            <a:spAutoFit/>
          </a:bodyPr>
          <a:lstStyle/>
          <a:p>
            <a:r>
              <a:rPr lang="en-GB" dirty="0"/>
              <a:t>length</a:t>
            </a:r>
          </a:p>
        </p:txBody>
      </p:sp>
      <p:sp>
        <p:nvSpPr>
          <p:cNvPr id="8" name="Rectangle 7">
            <a:extLst>
              <a:ext uri="{FF2B5EF4-FFF2-40B4-BE49-F238E27FC236}">
                <a16:creationId xmlns:a16="http://schemas.microsoft.com/office/drawing/2014/main" id="{A6C4868D-FE4E-4006-9CD4-D6E066F8050E}"/>
              </a:ext>
            </a:extLst>
          </p:cNvPr>
          <p:cNvSpPr/>
          <p:nvPr/>
        </p:nvSpPr>
        <p:spPr>
          <a:xfrm>
            <a:off x="3366052" y="15894"/>
            <a:ext cx="4519186" cy="1323439"/>
          </a:xfrm>
          <a:prstGeom prst="rect">
            <a:avLst/>
          </a:prstGeom>
          <a:noFill/>
        </p:spPr>
        <p:txBody>
          <a:bodyPr wrap="none" lIns="91440" tIns="45720" rIns="91440" bIns="45720">
            <a:spAutoFit/>
          </a:bodyPr>
          <a:lstStyle/>
          <a:p>
            <a:pPr algn="ctr"/>
            <a:r>
              <a:rPr lang="en-US" sz="8000" dirty="0">
                <a:ln w="0"/>
                <a:effectLst>
                  <a:outerShdw blurRad="38100" dist="19050" dir="2700000" algn="tl" rotWithShape="0">
                    <a:schemeClr val="dk1">
                      <a:alpha val="40000"/>
                    </a:schemeClr>
                  </a:outerShdw>
                </a:effectLst>
              </a:rPr>
              <a:t>3D Shapes</a:t>
            </a:r>
            <a:endParaRPr lang="en-US" sz="8000" b="0" cap="none" spc="0" dirty="0">
              <a:ln w="0"/>
              <a:solidFill>
                <a:schemeClr val="tx1"/>
              </a:solidFill>
              <a:effectLst>
                <a:outerShdw blurRad="38100" dist="19050" dir="2700000" algn="tl" rotWithShape="0">
                  <a:schemeClr val="dk1">
                    <a:alpha val="40000"/>
                  </a:schemeClr>
                </a:outerShdw>
              </a:effectLst>
            </a:endParaRPr>
          </a:p>
        </p:txBody>
      </p:sp>
      <p:sp>
        <p:nvSpPr>
          <p:cNvPr id="13" name="TextBox 12">
            <a:extLst>
              <a:ext uri="{FF2B5EF4-FFF2-40B4-BE49-F238E27FC236}">
                <a16:creationId xmlns:a16="http://schemas.microsoft.com/office/drawing/2014/main" id="{6C3811CB-2E8D-492A-B14C-1F54DDE2975B}"/>
              </a:ext>
            </a:extLst>
          </p:cNvPr>
          <p:cNvSpPr txBox="1"/>
          <p:nvPr/>
        </p:nvSpPr>
        <p:spPr>
          <a:xfrm>
            <a:off x="1258956" y="3763618"/>
            <a:ext cx="1802296" cy="523220"/>
          </a:xfrm>
          <a:prstGeom prst="rect">
            <a:avLst/>
          </a:prstGeom>
          <a:noFill/>
        </p:spPr>
        <p:txBody>
          <a:bodyPr wrap="square" rtlCol="0">
            <a:spAutoFit/>
          </a:bodyPr>
          <a:lstStyle/>
          <a:p>
            <a:r>
              <a:rPr lang="en-GB" sz="2800" dirty="0"/>
              <a:t>Cube</a:t>
            </a:r>
          </a:p>
        </p:txBody>
      </p:sp>
      <p:sp>
        <p:nvSpPr>
          <p:cNvPr id="14" name="TextBox 13">
            <a:extLst>
              <a:ext uri="{FF2B5EF4-FFF2-40B4-BE49-F238E27FC236}">
                <a16:creationId xmlns:a16="http://schemas.microsoft.com/office/drawing/2014/main" id="{F05D4865-2F44-4B74-A708-BE1C204A5CC3}"/>
              </a:ext>
            </a:extLst>
          </p:cNvPr>
          <p:cNvSpPr txBox="1"/>
          <p:nvPr/>
        </p:nvSpPr>
        <p:spPr>
          <a:xfrm>
            <a:off x="5223653" y="3763618"/>
            <a:ext cx="2361360" cy="523220"/>
          </a:xfrm>
          <a:prstGeom prst="rect">
            <a:avLst/>
          </a:prstGeom>
          <a:noFill/>
        </p:spPr>
        <p:txBody>
          <a:bodyPr wrap="square" rtlCol="0">
            <a:spAutoFit/>
          </a:bodyPr>
          <a:lstStyle/>
          <a:p>
            <a:r>
              <a:rPr lang="en-GB" sz="2800" dirty="0"/>
              <a:t>Cuboid</a:t>
            </a:r>
          </a:p>
        </p:txBody>
      </p:sp>
      <p:sp>
        <p:nvSpPr>
          <p:cNvPr id="15" name="TextBox 14">
            <a:extLst>
              <a:ext uri="{FF2B5EF4-FFF2-40B4-BE49-F238E27FC236}">
                <a16:creationId xmlns:a16="http://schemas.microsoft.com/office/drawing/2014/main" id="{E18B7EA3-9953-4113-ABAF-85AAD23CE1D0}"/>
              </a:ext>
            </a:extLst>
          </p:cNvPr>
          <p:cNvSpPr txBox="1"/>
          <p:nvPr/>
        </p:nvSpPr>
        <p:spPr>
          <a:xfrm>
            <a:off x="1086679" y="6308276"/>
            <a:ext cx="1802296" cy="523220"/>
          </a:xfrm>
          <a:prstGeom prst="rect">
            <a:avLst/>
          </a:prstGeom>
          <a:noFill/>
        </p:spPr>
        <p:txBody>
          <a:bodyPr wrap="square" rtlCol="0">
            <a:spAutoFit/>
          </a:bodyPr>
          <a:lstStyle/>
          <a:p>
            <a:r>
              <a:rPr lang="en-GB" sz="2800" dirty="0"/>
              <a:t>Sphere</a:t>
            </a:r>
          </a:p>
        </p:txBody>
      </p:sp>
      <p:sp>
        <p:nvSpPr>
          <p:cNvPr id="16" name="TextBox 15">
            <a:extLst>
              <a:ext uri="{FF2B5EF4-FFF2-40B4-BE49-F238E27FC236}">
                <a16:creationId xmlns:a16="http://schemas.microsoft.com/office/drawing/2014/main" id="{3225EFB1-B9A7-4484-A211-8922B1BF96F6}"/>
              </a:ext>
            </a:extLst>
          </p:cNvPr>
          <p:cNvSpPr txBox="1"/>
          <p:nvPr/>
        </p:nvSpPr>
        <p:spPr>
          <a:xfrm>
            <a:off x="5223653" y="6318886"/>
            <a:ext cx="2361360" cy="523220"/>
          </a:xfrm>
          <a:prstGeom prst="rect">
            <a:avLst/>
          </a:prstGeom>
          <a:noFill/>
        </p:spPr>
        <p:txBody>
          <a:bodyPr wrap="square" rtlCol="0">
            <a:spAutoFit/>
          </a:bodyPr>
          <a:lstStyle/>
          <a:p>
            <a:r>
              <a:rPr lang="en-GB" sz="2800" dirty="0"/>
              <a:t>Cylinder</a:t>
            </a:r>
          </a:p>
        </p:txBody>
      </p:sp>
      <p:sp>
        <p:nvSpPr>
          <p:cNvPr id="17" name="TextBox 16">
            <a:extLst>
              <a:ext uri="{FF2B5EF4-FFF2-40B4-BE49-F238E27FC236}">
                <a16:creationId xmlns:a16="http://schemas.microsoft.com/office/drawing/2014/main" id="{28DCD500-C818-41FD-9C28-4FD9952889EE}"/>
              </a:ext>
            </a:extLst>
          </p:cNvPr>
          <p:cNvSpPr txBox="1"/>
          <p:nvPr/>
        </p:nvSpPr>
        <p:spPr>
          <a:xfrm>
            <a:off x="2985793" y="1288223"/>
            <a:ext cx="5123204" cy="707886"/>
          </a:xfrm>
          <a:prstGeom prst="rect">
            <a:avLst/>
          </a:prstGeom>
          <a:noFill/>
        </p:spPr>
        <p:txBody>
          <a:bodyPr wrap="square" rtlCol="0">
            <a:spAutoFit/>
          </a:bodyPr>
          <a:lstStyle/>
          <a:p>
            <a:pPr algn="ctr"/>
            <a:r>
              <a:rPr lang="en-GB" sz="2000" dirty="0"/>
              <a:t>Let’s have a look at some 3D shapes.</a:t>
            </a:r>
          </a:p>
          <a:p>
            <a:pPr algn="ctr"/>
            <a:r>
              <a:rPr lang="en-GB" sz="2000" dirty="0"/>
              <a:t>All real-life objects are 3D! </a:t>
            </a:r>
          </a:p>
        </p:txBody>
      </p:sp>
      <p:pic>
        <p:nvPicPr>
          <p:cNvPr id="1026" name="Picture 2" descr="Cube Interior Angles 3D Shapes Maths KS1 Illustration - Twinkl">
            <a:extLst>
              <a:ext uri="{FF2B5EF4-FFF2-40B4-BE49-F238E27FC236}">
                <a16:creationId xmlns:a16="http://schemas.microsoft.com/office/drawing/2014/main" id="{601DF545-F1FA-4A41-B9B2-E4A4761AC7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41" t="-20" r="24511"/>
          <a:stretch/>
        </p:blipFill>
        <p:spPr bwMode="auto">
          <a:xfrm>
            <a:off x="9793164" y="677613"/>
            <a:ext cx="1245705" cy="12085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B64AAB6-06BB-431D-929E-2CD9627BB164}"/>
              </a:ext>
            </a:extLst>
          </p:cNvPr>
          <p:cNvSpPr txBox="1"/>
          <p:nvPr/>
        </p:nvSpPr>
        <p:spPr>
          <a:xfrm>
            <a:off x="9109634" y="1174673"/>
            <a:ext cx="1192694" cy="369332"/>
          </a:xfrm>
          <a:prstGeom prst="rect">
            <a:avLst/>
          </a:prstGeom>
          <a:noFill/>
        </p:spPr>
        <p:txBody>
          <a:bodyPr wrap="square" rtlCol="0">
            <a:spAutoFit/>
          </a:bodyPr>
          <a:lstStyle/>
          <a:p>
            <a:r>
              <a:rPr lang="en-GB" dirty="0"/>
              <a:t>height</a:t>
            </a:r>
          </a:p>
        </p:txBody>
      </p:sp>
      <p:sp>
        <p:nvSpPr>
          <p:cNvPr id="19" name="TextBox 18">
            <a:extLst>
              <a:ext uri="{FF2B5EF4-FFF2-40B4-BE49-F238E27FC236}">
                <a16:creationId xmlns:a16="http://schemas.microsoft.com/office/drawing/2014/main" id="{9A57222F-99CC-4EFE-B884-2CAB51060153}"/>
              </a:ext>
            </a:extLst>
          </p:cNvPr>
          <p:cNvSpPr txBox="1"/>
          <p:nvPr/>
        </p:nvSpPr>
        <p:spPr>
          <a:xfrm>
            <a:off x="8799445" y="3763618"/>
            <a:ext cx="2361360" cy="523220"/>
          </a:xfrm>
          <a:prstGeom prst="rect">
            <a:avLst/>
          </a:prstGeom>
          <a:noFill/>
        </p:spPr>
        <p:txBody>
          <a:bodyPr wrap="square" rtlCol="0">
            <a:spAutoFit/>
          </a:bodyPr>
          <a:lstStyle/>
          <a:p>
            <a:r>
              <a:rPr lang="en-GB" sz="2800" dirty="0"/>
              <a:t>Pyramid</a:t>
            </a:r>
          </a:p>
        </p:txBody>
      </p:sp>
      <p:sp>
        <p:nvSpPr>
          <p:cNvPr id="20" name="TextBox 19">
            <a:extLst>
              <a:ext uri="{FF2B5EF4-FFF2-40B4-BE49-F238E27FC236}">
                <a16:creationId xmlns:a16="http://schemas.microsoft.com/office/drawing/2014/main" id="{1077A3D4-C6F6-411B-BB22-A682E473CC18}"/>
              </a:ext>
            </a:extLst>
          </p:cNvPr>
          <p:cNvSpPr txBox="1"/>
          <p:nvPr/>
        </p:nvSpPr>
        <p:spPr>
          <a:xfrm>
            <a:off x="8799445" y="6308276"/>
            <a:ext cx="2361360" cy="523220"/>
          </a:xfrm>
          <a:prstGeom prst="rect">
            <a:avLst/>
          </a:prstGeom>
          <a:noFill/>
        </p:spPr>
        <p:txBody>
          <a:bodyPr wrap="square" rtlCol="0">
            <a:spAutoFit/>
          </a:bodyPr>
          <a:lstStyle/>
          <a:p>
            <a:r>
              <a:rPr lang="en-GB" sz="2800" dirty="0"/>
              <a:t>Cone</a:t>
            </a:r>
          </a:p>
        </p:txBody>
      </p:sp>
      <p:pic>
        <p:nvPicPr>
          <p:cNvPr id="21" name="Picture 20">
            <a:extLst>
              <a:ext uri="{FF2B5EF4-FFF2-40B4-BE49-F238E27FC236}">
                <a16:creationId xmlns:a16="http://schemas.microsoft.com/office/drawing/2014/main" id="{C78578A2-222E-4CD9-A497-53010DBEAA5D}"/>
              </a:ext>
            </a:extLst>
          </p:cNvPr>
          <p:cNvPicPr>
            <a:picLocks noChangeAspect="1"/>
          </p:cNvPicPr>
          <p:nvPr/>
        </p:nvPicPr>
        <p:blipFill>
          <a:blip r:embed="rId3"/>
          <a:stretch>
            <a:fillRect/>
          </a:stretch>
        </p:blipFill>
        <p:spPr>
          <a:xfrm>
            <a:off x="8600661" y="4646943"/>
            <a:ext cx="1508357" cy="1590631"/>
          </a:xfrm>
          <a:prstGeom prst="rect">
            <a:avLst/>
          </a:prstGeom>
        </p:spPr>
      </p:pic>
      <p:pic>
        <p:nvPicPr>
          <p:cNvPr id="23" name="Picture 22">
            <a:extLst>
              <a:ext uri="{FF2B5EF4-FFF2-40B4-BE49-F238E27FC236}">
                <a16:creationId xmlns:a16="http://schemas.microsoft.com/office/drawing/2014/main" id="{92427D96-2B28-4055-9CC7-CA91AF18C600}"/>
              </a:ext>
            </a:extLst>
          </p:cNvPr>
          <p:cNvPicPr>
            <a:picLocks noChangeAspect="1"/>
          </p:cNvPicPr>
          <p:nvPr/>
        </p:nvPicPr>
        <p:blipFill>
          <a:blip r:embed="rId4"/>
          <a:stretch>
            <a:fillRect/>
          </a:stretch>
        </p:blipFill>
        <p:spPr>
          <a:xfrm>
            <a:off x="5223959" y="4660195"/>
            <a:ext cx="1299643" cy="1579136"/>
          </a:xfrm>
          <a:prstGeom prst="rect">
            <a:avLst/>
          </a:prstGeom>
        </p:spPr>
      </p:pic>
      <p:pic>
        <p:nvPicPr>
          <p:cNvPr id="25" name="Picture 24">
            <a:extLst>
              <a:ext uri="{FF2B5EF4-FFF2-40B4-BE49-F238E27FC236}">
                <a16:creationId xmlns:a16="http://schemas.microsoft.com/office/drawing/2014/main" id="{AD1022AF-A5A8-4E1A-80FE-B547E60C7094}"/>
              </a:ext>
            </a:extLst>
          </p:cNvPr>
          <p:cNvPicPr>
            <a:picLocks noChangeAspect="1"/>
          </p:cNvPicPr>
          <p:nvPr/>
        </p:nvPicPr>
        <p:blipFill>
          <a:blip r:embed="rId5"/>
          <a:stretch>
            <a:fillRect/>
          </a:stretch>
        </p:blipFill>
        <p:spPr>
          <a:xfrm>
            <a:off x="5135634" y="2133209"/>
            <a:ext cx="1337256" cy="1590631"/>
          </a:xfrm>
          <a:prstGeom prst="rect">
            <a:avLst/>
          </a:prstGeom>
        </p:spPr>
      </p:pic>
      <p:pic>
        <p:nvPicPr>
          <p:cNvPr id="27" name="Picture 26">
            <a:extLst>
              <a:ext uri="{FF2B5EF4-FFF2-40B4-BE49-F238E27FC236}">
                <a16:creationId xmlns:a16="http://schemas.microsoft.com/office/drawing/2014/main" id="{0EACFFC3-9317-411B-BC68-08A175BCF991}"/>
              </a:ext>
            </a:extLst>
          </p:cNvPr>
          <p:cNvPicPr>
            <a:picLocks noChangeAspect="1"/>
          </p:cNvPicPr>
          <p:nvPr/>
        </p:nvPicPr>
        <p:blipFill>
          <a:blip r:embed="rId6"/>
          <a:stretch>
            <a:fillRect/>
          </a:stretch>
        </p:blipFill>
        <p:spPr>
          <a:xfrm>
            <a:off x="8653671" y="2228967"/>
            <a:ext cx="1549493" cy="1590630"/>
          </a:xfrm>
          <a:prstGeom prst="rect">
            <a:avLst/>
          </a:prstGeom>
        </p:spPr>
      </p:pic>
      <p:pic>
        <p:nvPicPr>
          <p:cNvPr id="29" name="Picture 28">
            <a:extLst>
              <a:ext uri="{FF2B5EF4-FFF2-40B4-BE49-F238E27FC236}">
                <a16:creationId xmlns:a16="http://schemas.microsoft.com/office/drawing/2014/main" id="{E450BFA4-60F9-47F9-9578-5EC23A4358FE}"/>
              </a:ext>
            </a:extLst>
          </p:cNvPr>
          <p:cNvPicPr>
            <a:picLocks noChangeAspect="1"/>
          </p:cNvPicPr>
          <p:nvPr/>
        </p:nvPicPr>
        <p:blipFill>
          <a:blip r:embed="rId7"/>
          <a:stretch>
            <a:fillRect/>
          </a:stretch>
        </p:blipFill>
        <p:spPr>
          <a:xfrm>
            <a:off x="889609" y="4854778"/>
            <a:ext cx="1427887" cy="1382796"/>
          </a:xfrm>
          <a:prstGeom prst="rect">
            <a:avLst/>
          </a:prstGeom>
        </p:spPr>
      </p:pic>
      <p:pic>
        <p:nvPicPr>
          <p:cNvPr id="31" name="Picture 30">
            <a:extLst>
              <a:ext uri="{FF2B5EF4-FFF2-40B4-BE49-F238E27FC236}">
                <a16:creationId xmlns:a16="http://schemas.microsoft.com/office/drawing/2014/main" id="{A0F30029-6370-4E2F-BF63-6D278C30DFB6}"/>
              </a:ext>
            </a:extLst>
          </p:cNvPr>
          <p:cNvPicPr>
            <a:picLocks noChangeAspect="1"/>
          </p:cNvPicPr>
          <p:nvPr/>
        </p:nvPicPr>
        <p:blipFill>
          <a:blip r:embed="rId8"/>
          <a:stretch>
            <a:fillRect/>
          </a:stretch>
        </p:blipFill>
        <p:spPr>
          <a:xfrm>
            <a:off x="858109" y="2356117"/>
            <a:ext cx="1759376" cy="1407501"/>
          </a:xfrm>
          <a:prstGeom prst="rect">
            <a:avLst/>
          </a:prstGeom>
        </p:spPr>
      </p:pic>
    </p:spTree>
    <p:extLst>
      <p:ext uri="{BB962C8B-B14F-4D97-AF65-F5344CB8AC3E}">
        <p14:creationId xmlns:p14="http://schemas.microsoft.com/office/powerpoint/2010/main" val="1744136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550025-618C-4FFB-969C-D03F5D499C43}"/>
              </a:ext>
            </a:extLst>
          </p:cNvPr>
          <p:cNvPicPr>
            <a:picLocks noChangeAspect="1"/>
          </p:cNvPicPr>
          <p:nvPr/>
        </p:nvPicPr>
        <p:blipFill>
          <a:blip r:embed="rId2"/>
          <a:stretch>
            <a:fillRect/>
          </a:stretch>
        </p:blipFill>
        <p:spPr>
          <a:xfrm>
            <a:off x="1234626" y="1870213"/>
            <a:ext cx="9166156" cy="1749722"/>
          </a:xfrm>
          <a:prstGeom prst="rect">
            <a:avLst/>
          </a:prstGeom>
        </p:spPr>
      </p:pic>
      <p:sp>
        <p:nvSpPr>
          <p:cNvPr id="4" name="Rectangle 3">
            <a:extLst>
              <a:ext uri="{FF2B5EF4-FFF2-40B4-BE49-F238E27FC236}">
                <a16:creationId xmlns:a16="http://schemas.microsoft.com/office/drawing/2014/main" id="{670551C8-F558-4EA9-9379-C8542DB7CB83}"/>
              </a:ext>
            </a:extLst>
          </p:cNvPr>
          <p:cNvSpPr/>
          <p:nvPr/>
        </p:nvSpPr>
        <p:spPr>
          <a:xfrm>
            <a:off x="1044200" y="0"/>
            <a:ext cx="101035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Match the 3D shape with the name</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F0840C34-64B3-45B2-A115-8B978D78C83C}"/>
              </a:ext>
            </a:extLst>
          </p:cNvPr>
          <p:cNvSpPr txBox="1"/>
          <p:nvPr/>
        </p:nvSpPr>
        <p:spPr>
          <a:xfrm>
            <a:off x="1105962" y="1059631"/>
            <a:ext cx="10438560" cy="523220"/>
          </a:xfrm>
          <a:prstGeom prst="rect">
            <a:avLst/>
          </a:prstGeom>
          <a:noFill/>
        </p:spPr>
        <p:txBody>
          <a:bodyPr wrap="square" rtlCol="0">
            <a:spAutoFit/>
          </a:bodyPr>
          <a:lstStyle/>
          <a:p>
            <a:r>
              <a:rPr lang="en-GB" sz="2800" dirty="0"/>
              <a:t>Task 1: Can you draw a line or drag the shapes to the correct name?</a:t>
            </a:r>
          </a:p>
        </p:txBody>
      </p:sp>
      <p:sp>
        <p:nvSpPr>
          <p:cNvPr id="6" name="TextBox 5">
            <a:extLst>
              <a:ext uri="{FF2B5EF4-FFF2-40B4-BE49-F238E27FC236}">
                <a16:creationId xmlns:a16="http://schemas.microsoft.com/office/drawing/2014/main" id="{5CB6C2F8-DF9F-4DCE-8B34-F70D7A3FB743}"/>
              </a:ext>
            </a:extLst>
          </p:cNvPr>
          <p:cNvSpPr txBox="1"/>
          <p:nvPr/>
        </p:nvSpPr>
        <p:spPr>
          <a:xfrm>
            <a:off x="797304" y="5115340"/>
            <a:ext cx="1046922" cy="523220"/>
          </a:xfrm>
          <a:prstGeom prst="rect">
            <a:avLst/>
          </a:prstGeom>
          <a:noFill/>
        </p:spPr>
        <p:txBody>
          <a:bodyPr wrap="square" rtlCol="0">
            <a:spAutoFit/>
          </a:bodyPr>
          <a:lstStyle/>
          <a:p>
            <a:r>
              <a:rPr lang="en-GB" sz="2800" dirty="0"/>
              <a:t>Cube</a:t>
            </a:r>
          </a:p>
        </p:txBody>
      </p:sp>
      <p:sp>
        <p:nvSpPr>
          <p:cNvPr id="7" name="TextBox 6">
            <a:extLst>
              <a:ext uri="{FF2B5EF4-FFF2-40B4-BE49-F238E27FC236}">
                <a16:creationId xmlns:a16="http://schemas.microsoft.com/office/drawing/2014/main" id="{34AA9007-2122-4266-A248-9E5B1F083E1C}"/>
              </a:ext>
            </a:extLst>
          </p:cNvPr>
          <p:cNvSpPr txBox="1"/>
          <p:nvPr/>
        </p:nvSpPr>
        <p:spPr>
          <a:xfrm>
            <a:off x="6321289" y="5115340"/>
            <a:ext cx="1256660" cy="523220"/>
          </a:xfrm>
          <a:prstGeom prst="rect">
            <a:avLst/>
          </a:prstGeom>
          <a:noFill/>
        </p:spPr>
        <p:txBody>
          <a:bodyPr wrap="square" rtlCol="0">
            <a:spAutoFit/>
          </a:bodyPr>
          <a:lstStyle/>
          <a:p>
            <a:r>
              <a:rPr lang="en-GB" sz="2800" dirty="0"/>
              <a:t>Cuboid</a:t>
            </a:r>
          </a:p>
        </p:txBody>
      </p:sp>
      <p:sp>
        <p:nvSpPr>
          <p:cNvPr id="8" name="TextBox 7">
            <a:extLst>
              <a:ext uri="{FF2B5EF4-FFF2-40B4-BE49-F238E27FC236}">
                <a16:creationId xmlns:a16="http://schemas.microsoft.com/office/drawing/2014/main" id="{6DD469CA-2E63-48C8-8C8F-1E3CA8CBF249}"/>
              </a:ext>
            </a:extLst>
          </p:cNvPr>
          <p:cNvSpPr txBox="1"/>
          <p:nvPr/>
        </p:nvSpPr>
        <p:spPr>
          <a:xfrm>
            <a:off x="2305879" y="5115340"/>
            <a:ext cx="1258956" cy="523220"/>
          </a:xfrm>
          <a:prstGeom prst="rect">
            <a:avLst/>
          </a:prstGeom>
          <a:noFill/>
        </p:spPr>
        <p:txBody>
          <a:bodyPr wrap="square" rtlCol="0">
            <a:spAutoFit/>
          </a:bodyPr>
          <a:lstStyle/>
          <a:p>
            <a:r>
              <a:rPr lang="en-GB" sz="2800" dirty="0"/>
              <a:t>Sphere</a:t>
            </a:r>
          </a:p>
        </p:txBody>
      </p:sp>
      <p:sp>
        <p:nvSpPr>
          <p:cNvPr id="9" name="TextBox 8">
            <a:extLst>
              <a:ext uri="{FF2B5EF4-FFF2-40B4-BE49-F238E27FC236}">
                <a16:creationId xmlns:a16="http://schemas.microsoft.com/office/drawing/2014/main" id="{2B64A4DE-ECD7-4C00-B09F-386FF0802F41}"/>
              </a:ext>
            </a:extLst>
          </p:cNvPr>
          <p:cNvSpPr txBox="1"/>
          <p:nvPr/>
        </p:nvSpPr>
        <p:spPr>
          <a:xfrm>
            <a:off x="4377810" y="5115340"/>
            <a:ext cx="1455443" cy="523220"/>
          </a:xfrm>
          <a:prstGeom prst="rect">
            <a:avLst/>
          </a:prstGeom>
          <a:noFill/>
        </p:spPr>
        <p:txBody>
          <a:bodyPr wrap="square" rtlCol="0">
            <a:spAutoFit/>
          </a:bodyPr>
          <a:lstStyle/>
          <a:p>
            <a:r>
              <a:rPr lang="en-GB" sz="2800" dirty="0"/>
              <a:t>Cylinder</a:t>
            </a:r>
          </a:p>
        </p:txBody>
      </p:sp>
      <p:sp>
        <p:nvSpPr>
          <p:cNvPr id="10" name="TextBox 9">
            <a:extLst>
              <a:ext uri="{FF2B5EF4-FFF2-40B4-BE49-F238E27FC236}">
                <a16:creationId xmlns:a16="http://schemas.microsoft.com/office/drawing/2014/main" id="{17353725-F705-499E-9111-71F83DF25D27}"/>
              </a:ext>
            </a:extLst>
          </p:cNvPr>
          <p:cNvSpPr txBox="1"/>
          <p:nvPr/>
        </p:nvSpPr>
        <p:spPr>
          <a:xfrm>
            <a:off x="8065985" y="5115340"/>
            <a:ext cx="1444485" cy="523220"/>
          </a:xfrm>
          <a:prstGeom prst="rect">
            <a:avLst/>
          </a:prstGeom>
          <a:noFill/>
        </p:spPr>
        <p:txBody>
          <a:bodyPr wrap="square" rtlCol="0">
            <a:spAutoFit/>
          </a:bodyPr>
          <a:lstStyle/>
          <a:p>
            <a:r>
              <a:rPr lang="en-GB" sz="2800" dirty="0"/>
              <a:t>Pyramid</a:t>
            </a:r>
          </a:p>
        </p:txBody>
      </p:sp>
      <p:sp>
        <p:nvSpPr>
          <p:cNvPr id="11" name="TextBox 10">
            <a:extLst>
              <a:ext uri="{FF2B5EF4-FFF2-40B4-BE49-F238E27FC236}">
                <a16:creationId xmlns:a16="http://schemas.microsoft.com/office/drawing/2014/main" id="{0AAEC058-01BC-4213-8A6C-BA1403544208}"/>
              </a:ext>
            </a:extLst>
          </p:cNvPr>
          <p:cNvSpPr txBox="1"/>
          <p:nvPr/>
        </p:nvSpPr>
        <p:spPr>
          <a:xfrm>
            <a:off x="10098158" y="5115340"/>
            <a:ext cx="1258955" cy="523220"/>
          </a:xfrm>
          <a:prstGeom prst="rect">
            <a:avLst/>
          </a:prstGeom>
          <a:noFill/>
        </p:spPr>
        <p:txBody>
          <a:bodyPr wrap="square" rtlCol="0">
            <a:spAutoFit/>
          </a:bodyPr>
          <a:lstStyle/>
          <a:p>
            <a:r>
              <a:rPr lang="en-GB" sz="2800" dirty="0"/>
              <a:t>Cone</a:t>
            </a:r>
          </a:p>
        </p:txBody>
      </p:sp>
    </p:spTree>
    <p:extLst>
      <p:ext uri="{BB962C8B-B14F-4D97-AF65-F5344CB8AC3E}">
        <p14:creationId xmlns:p14="http://schemas.microsoft.com/office/powerpoint/2010/main" val="384583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63AF1D-10D1-40E5-94C0-6596112219E8}"/>
              </a:ext>
            </a:extLst>
          </p:cNvPr>
          <p:cNvSpPr/>
          <p:nvPr/>
        </p:nvSpPr>
        <p:spPr>
          <a:xfrm>
            <a:off x="10100215" y="5145207"/>
            <a:ext cx="2091786" cy="171279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D526C09-8561-4756-8E07-0E7ACE26238A}"/>
              </a:ext>
            </a:extLst>
          </p:cNvPr>
          <p:cNvSpPr/>
          <p:nvPr/>
        </p:nvSpPr>
        <p:spPr>
          <a:xfrm>
            <a:off x="3791525" y="0"/>
            <a:ext cx="4608955"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3D Shape Hunt!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2" name="TextBox 11">
            <a:extLst>
              <a:ext uri="{FF2B5EF4-FFF2-40B4-BE49-F238E27FC236}">
                <a16:creationId xmlns:a16="http://schemas.microsoft.com/office/drawing/2014/main" id="{3C88ABC1-A58B-47B4-B144-A83CBF4F2CA9}"/>
              </a:ext>
            </a:extLst>
          </p:cNvPr>
          <p:cNvSpPr txBox="1"/>
          <p:nvPr/>
        </p:nvSpPr>
        <p:spPr>
          <a:xfrm>
            <a:off x="258758" y="914215"/>
            <a:ext cx="12555940" cy="892552"/>
          </a:xfrm>
          <a:prstGeom prst="rect">
            <a:avLst/>
          </a:prstGeom>
          <a:noFill/>
        </p:spPr>
        <p:txBody>
          <a:bodyPr wrap="square" rtlCol="0">
            <a:spAutoFit/>
          </a:bodyPr>
          <a:lstStyle/>
          <a:p>
            <a:r>
              <a:rPr lang="en-GB" sz="2600" dirty="0"/>
              <a:t>Task 2: Can you find any of the 3D shapes we have learned about around your house?</a:t>
            </a:r>
          </a:p>
          <a:p>
            <a:pPr algn="ctr"/>
            <a:r>
              <a:rPr lang="en-GB" sz="2600" dirty="0"/>
              <a:t>Here are some ideas:</a:t>
            </a:r>
          </a:p>
        </p:txBody>
      </p:sp>
      <p:sp>
        <p:nvSpPr>
          <p:cNvPr id="15" name="TextBox 14">
            <a:extLst>
              <a:ext uri="{FF2B5EF4-FFF2-40B4-BE49-F238E27FC236}">
                <a16:creationId xmlns:a16="http://schemas.microsoft.com/office/drawing/2014/main" id="{F5887D69-7DA3-481A-B1DB-937B77C5D617}"/>
              </a:ext>
            </a:extLst>
          </p:cNvPr>
          <p:cNvSpPr txBox="1"/>
          <p:nvPr/>
        </p:nvSpPr>
        <p:spPr>
          <a:xfrm>
            <a:off x="10032583" y="5202179"/>
            <a:ext cx="2227049" cy="1631216"/>
          </a:xfrm>
          <a:prstGeom prst="rect">
            <a:avLst/>
          </a:prstGeom>
          <a:noFill/>
        </p:spPr>
        <p:txBody>
          <a:bodyPr wrap="square" rtlCol="0">
            <a:spAutoFit/>
          </a:bodyPr>
          <a:lstStyle/>
          <a:p>
            <a:pPr algn="ctr"/>
            <a:r>
              <a:rPr lang="en-GB" sz="2000" dirty="0"/>
              <a:t>You could take a picture of all of the 3D shapes you find in your house and send it to us!</a:t>
            </a:r>
          </a:p>
        </p:txBody>
      </p:sp>
      <p:sp>
        <p:nvSpPr>
          <p:cNvPr id="28" name="TextBox 27">
            <a:extLst>
              <a:ext uri="{FF2B5EF4-FFF2-40B4-BE49-F238E27FC236}">
                <a16:creationId xmlns:a16="http://schemas.microsoft.com/office/drawing/2014/main" id="{8E1BF33B-8732-4921-916D-D82908D0B51A}"/>
              </a:ext>
            </a:extLst>
          </p:cNvPr>
          <p:cNvSpPr txBox="1"/>
          <p:nvPr/>
        </p:nvSpPr>
        <p:spPr>
          <a:xfrm>
            <a:off x="446998" y="6457890"/>
            <a:ext cx="901148" cy="400110"/>
          </a:xfrm>
          <a:prstGeom prst="rect">
            <a:avLst/>
          </a:prstGeom>
          <a:noFill/>
        </p:spPr>
        <p:txBody>
          <a:bodyPr wrap="square" rtlCol="0">
            <a:spAutoFit/>
          </a:bodyPr>
          <a:lstStyle/>
          <a:p>
            <a:r>
              <a:rPr lang="en-GB" sz="2000" dirty="0"/>
              <a:t>Cube</a:t>
            </a:r>
          </a:p>
        </p:txBody>
      </p:sp>
      <p:pic>
        <p:nvPicPr>
          <p:cNvPr id="29" name="Picture 28">
            <a:extLst>
              <a:ext uri="{FF2B5EF4-FFF2-40B4-BE49-F238E27FC236}">
                <a16:creationId xmlns:a16="http://schemas.microsoft.com/office/drawing/2014/main" id="{E1F5A94F-26D2-4D10-AE45-EDCBC5EFB80E}"/>
              </a:ext>
            </a:extLst>
          </p:cNvPr>
          <p:cNvPicPr>
            <a:picLocks noChangeAspect="1"/>
          </p:cNvPicPr>
          <p:nvPr/>
        </p:nvPicPr>
        <p:blipFill>
          <a:blip r:embed="rId2"/>
          <a:stretch>
            <a:fillRect/>
          </a:stretch>
        </p:blipFill>
        <p:spPr>
          <a:xfrm>
            <a:off x="398011" y="5697782"/>
            <a:ext cx="950135" cy="760108"/>
          </a:xfrm>
          <a:prstGeom prst="rect">
            <a:avLst/>
          </a:prstGeom>
        </p:spPr>
      </p:pic>
      <p:pic>
        <p:nvPicPr>
          <p:cNvPr id="30" name="Picture 29">
            <a:extLst>
              <a:ext uri="{FF2B5EF4-FFF2-40B4-BE49-F238E27FC236}">
                <a16:creationId xmlns:a16="http://schemas.microsoft.com/office/drawing/2014/main" id="{CC90A5E4-830B-4F1B-A1AA-5834F9D6406D}"/>
              </a:ext>
            </a:extLst>
          </p:cNvPr>
          <p:cNvPicPr>
            <a:picLocks noChangeAspect="1"/>
          </p:cNvPicPr>
          <p:nvPr/>
        </p:nvPicPr>
        <p:blipFill>
          <a:blip r:embed="rId3"/>
          <a:stretch>
            <a:fillRect/>
          </a:stretch>
        </p:blipFill>
        <p:spPr>
          <a:xfrm>
            <a:off x="6782748" y="5376567"/>
            <a:ext cx="1037743" cy="1094347"/>
          </a:xfrm>
          <a:prstGeom prst="rect">
            <a:avLst/>
          </a:prstGeom>
        </p:spPr>
      </p:pic>
      <p:pic>
        <p:nvPicPr>
          <p:cNvPr id="31" name="Picture 30">
            <a:extLst>
              <a:ext uri="{FF2B5EF4-FFF2-40B4-BE49-F238E27FC236}">
                <a16:creationId xmlns:a16="http://schemas.microsoft.com/office/drawing/2014/main" id="{14D1454D-A0D9-41FA-8A74-E84D37A9DF0F}"/>
              </a:ext>
            </a:extLst>
          </p:cNvPr>
          <p:cNvPicPr>
            <a:picLocks noChangeAspect="1"/>
          </p:cNvPicPr>
          <p:nvPr/>
        </p:nvPicPr>
        <p:blipFill>
          <a:blip r:embed="rId4"/>
          <a:stretch>
            <a:fillRect/>
          </a:stretch>
        </p:blipFill>
        <p:spPr>
          <a:xfrm>
            <a:off x="3499581" y="5442258"/>
            <a:ext cx="872041" cy="1059577"/>
          </a:xfrm>
          <a:prstGeom prst="rect">
            <a:avLst/>
          </a:prstGeom>
        </p:spPr>
      </p:pic>
      <p:pic>
        <p:nvPicPr>
          <p:cNvPr id="32" name="Picture 31">
            <a:extLst>
              <a:ext uri="{FF2B5EF4-FFF2-40B4-BE49-F238E27FC236}">
                <a16:creationId xmlns:a16="http://schemas.microsoft.com/office/drawing/2014/main" id="{3CF38735-00BD-488B-AA20-4988CC49956D}"/>
              </a:ext>
            </a:extLst>
          </p:cNvPr>
          <p:cNvPicPr>
            <a:picLocks noChangeAspect="1"/>
          </p:cNvPicPr>
          <p:nvPr/>
        </p:nvPicPr>
        <p:blipFill>
          <a:blip r:embed="rId5"/>
          <a:stretch>
            <a:fillRect/>
          </a:stretch>
        </p:blipFill>
        <p:spPr>
          <a:xfrm>
            <a:off x="1774226" y="5333771"/>
            <a:ext cx="950135" cy="1130161"/>
          </a:xfrm>
          <a:prstGeom prst="rect">
            <a:avLst/>
          </a:prstGeom>
        </p:spPr>
      </p:pic>
      <p:pic>
        <p:nvPicPr>
          <p:cNvPr id="33" name="Picture 32">
            <a:extLst>
              <a:ext uri="{FF2B5EF4-FFF2-40B4-BE49-F238E27FC236}">
                <a16:creationId xmlns:a16="http://schemas.microsoft.com/office/drawing/2014/main" id="{BB9C4AFC-E9CB-41AC-8F76-FB733764762A}"/>
              </a:ext>
            </a:extLst>
          </p:cNvPr>
          <p:cNvPicPr>
            <a:picLocks noChangeAspect="1"/>
          </p:cNvPicPr>
          <p:nvPr/>
        </p:nvPicPr>
        <p:blipFill>
          <a:blip r:embed="rId6"/>
          <a:stretch>
            <a:fillRect/>
          </a:stretch>
        </p:blipFill>
        <p:spPr>
          <a:xfrm>
            <a:off x="5058314" y="5391095"/>
            <a:ext cx="1037742" cy="1065293"/>
          </a:xfrm>
          <a:prstGeom prst="rect">
            <a:avLst/>
          </a:prstGeom>
        </p:spPr>
      </p:pic>
      <p:pic>
        <p:nvPicPr>
          <p:cNvPr id="34" name="Picture 33">
            <a:extLst>
              <a:ext uri="{FF2B5EF4-FFF2-40B4-BE49-F238E27FC236}">
                <a16:creationId xmlns:a16="http://schemas.microsoft.com/office/drawing/2014/main" id="{2BA9A34E-EA8A-47D8-8969-B0F68580B029}"/>
              </a:ext>
            </a:extLst>
          </p:cNvPr>
          <p:cNvPicPr>
            <a:picLocks noChangeAspect="1"/>
          </p:cNvPicPr>
          <p:nvPr/>
        </p:nvPicPr>
        <p:blipFill>
          <a:blip r:embed="rId7"/>
          <a:stretch>
            <a:fillRect/>
          </a:stretch>
        </p:blipFill>
        <p:spPr>
          <a:xfrm>
            <a:off x="8399645" y="5564661"/>
            <a:ext cx="935805" cy="906253"/>
          </a:xfrm>
          <a:prstGeom prst="rect">
            <a:avLst/>
          </a:prstGeom>
        </p:spPr>
      </p:pic>
      <p:sp>
        <p:nvSpPr>
          <p:cNvPr id="35" name="TextBox 34">
            <a:extLst>
              <a:ext uri="{FF2B5EF4-FFF2-40B4-BE49-F238E27FC236}">
                <a16:creationId xmlns:a16="http://schemas.microsoft.com/office/drawing/2014/main" id="{E5A33711-18BD-4C14-829A-4AE1C24FF561}"/>
              </a:ext>
            </a:extLst>
          </p:cNvPr>
          <p:cNvSpPr txBox="1"/>
          <p:nvPr/>
        </p:nvSpPr>
        <p:spPr>
          <a:xfrm>
            <a:off x="1731034" y="6456388"/>
            <a:ext cx="950134" cy="400110"/>
          </a:xfrm>
          <a:prstGeom prst="rect">
            <a:avLst/>
          </a:prstGeom>
          <a:noFill/>
        </p:spPr>
        <p:txBody>
          <a:bodyPr wrap="square" rtlCol="0">
            <a:spAutoFit/>
          </a:bodyPr>
          <a:lstStyle/>
          <a:p>
            <a:r>
              <a:rPr lang="en-GB" sz="2000" dirty="0"/>
              <a:t>Cuboid</a:t>
            </a:r>
          </a:p>
        </p:txBody>
      </p:sp>
      <p:sp>
        <p:nvSpPr>
          <p:cNvPr id="36" name="TextBox 35">
            <a:extLst>
              <a:ext uri="{FF2B5EF4-FFF2-40B4-BE49-F238E27FC236}">
                <a16:creationId xmlns:a16="http://schemas.microsoft.com/office/drawing/2014/main" id="{E8CC4513-7CCD-49DA-AF7D-8F227B9F746C}"/>
              </a:ext>
            </a:extLst>
          </p:cNvPr>
          <p:cNvSpPr txBox="1"/>
          <p:nvPr/>
        </p:nvSpPr>
        <p:spPr>
          <a:xfrm>
            <a:off x="3367860" y="6456388"/>
            <a:ext cx="1037741" cy="400110"/>
          </a:xfrm>
          <a:prstGeom prst="rect">
            <a:avLst/>
          </a:prstGeom>
          <a:noFill/>
        </p:spPr>
        <p:txBody>
          <a:bodyPr wrap="square" rtlCol="0">
            <a:spAutoFit/>
          </a:bodyPr>
          <a:lstStyle/>
          <a:p>
            <a:r>
              <a:rPr lang="en-GB" sz="2000" dirty="0"/>
              <a:t>Cylinder</a:t>
            </a:r>
          </a:p>
        </p:txBody>
      </p:sp>
      <p:sp>
        <p:nvSpPr>
          <p:cNvPr id="37" name="TextBox 36">
            <a:extLst>
              <a:ext uri="{FF2B5EF4-FFF2-40B4-BE49-F238E27FC236}">
                <a16:creationId xmlns:a16="http://schemas.microsoft.com/office/drawing/2014/main" id="{E7FF5C12-6030-4889-B454-EA9745B78EEE}"/>
              </a:ext>
            </a:extLst>
          </p:cNvPr>
          <p:cNvSpPr txBox="1"/>
          <p:nvPr/>
        </p:nvSpPr>
        <p:spPr>
          <a:xfrm>
            <a:off x="5004086" y="6470914"/>
            <a:ext cx="1037741" cy="400110"/>
          </a:xfrm>
          <a:prstGeom prst="rect">
            <a:avLst/>
          </a:prstGeom>
          <a:noFill/>
        </p:spPr>
        <p:txBody>
          <a:bodyPr wrap="square" rtlCol="0">
            <a:spAutoFit/>
          </a:bodyPr>
          <a:lstStyle/>
          <a:p>
            <a:r>
              <a:rPr lang="en-GB" sz="2000" dirty="0"/>
              <a:t>Pyramid</a:t>
            </a:r>
          </a:p>
        </p:txBody>
      </p:sp>
      <p:sp>
        <p:nvSpPr>
          <p:cNvPr id="38" name="TextBox 37">
            <a:extLst>
              <a:ext uri="{FF2B5EF4-FFF2-40B4-BE49-F238E27FC236}">
                <a16:creationId xmlns:a16="http://schemas.microsoft.com/office/drawing/2014/main" id="{BCA2C5E6-541D-4D19-9408-580080FA520D}"/>
              </a:ext>
            </a:extLst>
          </p:cNvPr>
          <p:cNvSpPr txBox="1"/>
          <p:nvPr/>
        </p:nvSpPr>
        <p:spPr>
          <a:xfrm>
            <a:off x="6946161" y="6457890"/>
            <a:ext cx="1037741" cy="400110"/>
          </a:xfrm>
          <a:prstGeom prst="rect">
            <a:avLst/>
          </a:prstGeom>
          <a:noFill/>
        </p:spPr>
        <p:txBody>
          <a:bodyPr wrap="square" rtlCol="0">
            <a:spAutoFit/>
          </a:bodyPr>
          <a:lstStyle/>
          <a:p>
            <a:r>
              <a:rPr lang="en-GB" sz="2000" dirty="0"/>
              <a:t>Cone</a:t>
            </a:r>
          </a:p>
        </p:txBody>
      </p:sp>
      <p:sp>
        <p:nvSpPr>
          <p:cNvPr id="39" name="TextBox 38">
            <a:extLst>
              <a:ext uri="{FF2B5EF4-FFF2-40B4-BE49-F238E27FC236}">
                <a16:creationId xmlns:a16="http://schemas.microsoft.com/office/drawing/2014/main" id="{8B7B4558-04BE-4263-A8CE-BF6DD12164D5}"/>
              </a:ext>
            </a:extLst>
          </p:cNvPr>
          <p:cNvSpPr txBox="1"/>
          <p:nvPr/>
        </p:nvSpPr>
        <p:spPr>
          <a:xfrm>
            <a:off x="8377339" y="6456388"/>
            <a:ext cx="1037741" cy="400110"/>
          </a:xfrm>
          <a:prstGeom prst="rect">
            <a:avLst/>
          </a:prstGeom>
          <a:noFill/>
        </p:spPr>
        <p:txBody>
          <a:bodyPr wrap="square" rtlCol="0">
            <a:spAutoFit/>
          </a:bodyPr>
          <a:lstStyle/>
          <a:p>
            <a:r>
              <a:rPr lang="en-GB" sz="2000" dirty="0"/>
              <a:t>Sphere</a:t>
            </a:r>
          </a:p>
        </p:txBody>
      </p:sp>
      <p:pic>
        <p:nvPicPr>
          <p:cNvPr id="13" name="Picture 12">
            <a:extLst>
              <a:ext uri="{FF2B5EF4-FFF2-40B4-BE49-F238E27FC236}">
                <a16:creationId xmlns:a16="http://schemas.microsoft.com/office/drawing/2014/main" id="{04DE2530-34CA-4414-91F4-DB2A5FA72E4D}"/>
              </a:ext>
            </a:extLst>
          </p:cNvPr>
          <p:cNvPicPr>
            <a:picLocks noChangeAspect="1"/>
          </p:cNvPicPr>
          <p:nvPr/>
        </p:nvPicPr>
        <p:blipFill rotWithShape="1">
          <a:blip r:embed="rId8">
            <a:clrChange>
              <a:clrFrom>
                <a:srgbClr val="000000"/>
              </a:clrFrom>
              <a:clrTo>
                <a:srgbClr val="000000">
                  <a:alpha val="0"/>
                </a:srgbClr>
              </a:clrTo>
            </a:clrChange>
          </a:blip>
          <a:srcRect l="24630" t="11165" r="21282" b="17000"/>
          <a:stretch/>
        </p:blipFill>
        <p:spPr>
          <a:xfrm>
            <a:off x="873078" y="2315075"/>
            <a:ext cx="1425775" cy="1375920"/>
          </a:xfrm>
          <a:prstGeom prst="rect">
            <a:avLst/>
          </a:prstGeom>
        </p:spPr>
      </p:pic>
      <p:pic>
        <p:nvPicPr>
          <p:cNvPr id="14" name="Picture 13">
            <a:extLst>
              <a:ext uri="{FF2B5EF4-FFF2-40B4-BE49-F238E27FC236}">
                <a16:creationId xmlns:a16="http://schemas.microsoft.com/office/drawing/2014/main" id="{ED14FCB1-4598-4C09-BA12-E01A9DBB68EC}"/>
              </a:ext>
            </a:extLst>
          </p:cNvPr>
          <p:cNvPicPr>
            <a:picLocks noChangeAspect="1"/>
          </p:cNvPicPr>
          <p:nvPr/>
        </p:nvPicPr>
        <p:blipFill rotWithShape="1">
          <a:blip r:embed="rId9">
            <a:clrChange>
              <a:clrFrom>
                <a:srgbClr val="FFFFFF"/>
              </a:clrFrom>
              <a:clrTo>
                <a:srgbClr val="FFFFFF">
                  <a:alpha val="0"/>
                </a:srgbClr>
              </a:clrTo>
            </a:clrChange>
          </a:blip>
          <a:srcRect l="9402" t="4937" r="8353" b="4679"/>
          <a:stretch/>
        </p:blipFill>
        <p:spPr>
          <a:xfrm>
            <a:off x="2544839" y="3003684"/>
            <a:ext cx="1246686" cy="1370078"/>
          </a:xfrm>
          <a:prstGeom prst="rect">
            <a:avLst/>
          </a:prstGeom>
        </p:spPr>
      </p:pic>
      <p:pic>
        <p:nvPicPr>
          <p:cNvPr id="40" name="Picture 39">
            <a:extLst>
              <a:ext uri="{FF2B5EF4-FFF2-40B4-BE49-F238E27FC236}">
                <a16:creationId xmlns:a16="http://schemas.microsoft.com/office/drawing/2014/main" id="{51B80E3D-0842-4911-A011-521D7B3E5EC8}"/>
              </a:ext>
            </a:extLst>
          </p:cNvPr>
          <p:cNvPicPr>
            <a:picLocks noChangeAspect="1"/>
          </p:cNvPicPr>
          <p:nvPr/>
        </p:nvPicPr>
        <p:blipFill rotWithShape="1">
          <a:blip r:embed="rId10">
            <a:clrChange>
              <a:clrFrom>
                <a:srgbClr val="000000"/>
              </a:clrFrom>
              <a:clrTo>
                <a:srgbClr val="000000">
                  <a:alpha val="0"/>
                </a:srgbClr>
              </a:clrTo>
            </a:clrChange>
          </a:blip>
          <a:srcRect l="43034" t="5441" r="19959" b="6192"/>
          <a:stretch/>
        </p:blipFill>
        <p:spPr>
          <a:xfrm>
            <a:off x="8377339" y="2047576"/>
            <a:ext cx="845971" cy="2415654"/>
          </a:xfrm>
          <a:prstGeom prst="rect">
            <a:avLst/>
          </a:prstGeom>
        </p:spPr>
      </p:pic>
      <p:pic>
        <p:nvPicPr>
          <p:cNvPr id="41" name="Picture 40">
            <a:extLst>
              <a:ext uri="{FF2B5EF4-FFF2-40B4-BE49-F238E27FC236}">
                <a16:creationId xmlns:a16="http://schemas.microsoft.com/office/drawing/2014/main" id="{5287D336-791C-4272-BCC5-6BAC001EE9A4}"/>
              </a:ext>
            </a:extLst>
          </p:cNvPr>
          <p:cNvPicPr>
            <a:picLocks noChangeAspect="1"/>
          </p:cNvPicPr>
          <p:nvPr/>
        </p:nvPicPr>
        <p:blipFill rotWithShape="1">
          <a:blip r:embed="rId11">
            <a:clrChange>
              <a:clrFrom>
                <a:srgbClr val="000000"/>
              </a:clrFrom>
              <a:clrTo>
                <a:srgbClr val="000000">
                  <a:alpha val="0"/>
                </a:srgbClr>
              </a:clrTo>
            </a:clrChange>
          </a:blip>
          <a:srcRect l="22134" r="21078"/>
          <a:stretch/>
        </p:blipFill>
        <p:spPr>
          <a:xfrm>
            <a:off x="4322113" y="1943401"/>
            <a:ext cx="1133314" cy="1995697"/>
          </a:xfrm>
          <a:prstGeom prst="rect">
            <a:avLst/>
          </a:prstGeom>
        </p:spPr>
      </p:pic>
      <p:pic>
        <p:nvPicPr>
          <p:cNvPr id="42" name="Picture 41">
            <a:extLst>
              <a:ext uri="{FF2B5EF4-FFF2-40B4-BE49-F238E27FC236}">
                <a16:creationId xmlns:a16="http://schemas.microsoft.com/office/drawing/2014/main" id="{33928319-5B1E-4FC3-B844-2766AE8AB21E}"/>
              </a:ext>
            </a:extLst>
          </p:cNvPr>
          <p:cNvPicPr>
            <a:picLocks noChangeAspect="1"/>
          </p:cNvPicPr>
          <p:nvPr/>
        </p:nvPicPr>
        <p:blipFill rotWithShape="1">
          <a:blip r:embed="rId12">
            <a:clrChange>
              <a:clrFrom>
                <a:srgbClr val="000000"/>
              </a:clrFrom>
              <a:clrTo>
                <a:srgbClr val="000000">
                  <a:alpha val="0"/>
                </a:srgbClr>
              </a:clrTo>
            </a:clrChange>
          </a:blip>
          <a:srcRect l="16951" t="1330" r="16966" b="4051"/>
          <a:stretch/>
        </p:blipFill>
        <p:spPr>
          <a:xfrm>
            <a:off x="5993934" y="2047576"/>
            <a:ext cx="1439005" cy="1579638"/>
          </a:xfrm>
          <a:prstGeom prst="rect">
            <a:avLst/>
          </a:prstGeom>
        </p:spPr>
      </p:pic>
      <p:pic>
        <p:nvPicPr>
          <p:cNvPr id="43" name="Picture 42">
            <a:extLst>
              <a:ext uri="{FF2B5EF4-FFF2-40B4-BE49-F238E27FC236}">
                <a16:creationId xmlns:a16="http://schemas.microsoft.com/office/drawing/2014/main" id="{B68A52F2-9D0F-45DC-8FD9-13645D1FDD91}"/>
              </a:ext>
            </a:extLst>
          </p:cNvPr>
          <p:cNvPicPr>
            <a:picLocks noChangeAspect="1"/>
          </p:cNvPicPr>
          <p:nvPr/>
        </p:nvPicPr>
        <p:blipFill rotWithShape="1">
          <a:blip r:embed="rId13">
            <a:clrChange>
              <a:clrFrom>
                <a:srgbClr val="000000"/>
              </a:clrFrom>
              <a:clrTo>
                <a:srgbClr val="000000">
                  <a:alpha val="0"/>
                </a:srgbClr>
              </a:clrTo>
            </a:clrChange>
          </a:blip>
          <a:srcRect l="21611" t="3282" r="21049" b="4035"/>
          <a:stretch/>
        </p:blipFill>
        <p:spPr>
          <a:xfrm>
            <a:off x="9833005" y="2444583"/>
            <a:ext cx="1043692" cy="1686994"/>
          </a:xfrm>
          <a:prstGeom prst="rect">
            <a:avLst/>
          </a:prstGeom>
        </p:spPr>
      </p:pic>
      <p:pic>
        <p:nvPicPr>
          <p:cNvPr id="44" name="Picture 43">
            <a:extLst>
              <a:ext uri="{FF2B5EF4-FFF2-40B4-BE49-F238E27FC236}">
                <a16:creationId xmlns:a16="http://schemas.microsoft.com/office/drawing/2014/main" id="{D6857FBA-A2F4-48D5-8006-03370DDC06A4}"/>
              </a:ext>
            </a:extLst>
          </p:cNvPr>
          <p:cNvPicPr>
            <a:picLocks noChangeAspect="1"/>
          </p:cNvPicPr>
          <p:nvPr/>
        </p:nvPicPr>
        <p:blipFill>
          <a:blip r:embed="rId14">
            <a:clrChange>
              <a:clrFrom>
                <a:srgbClr val="000000"/>
              </a:clrFrom>
              <a:clrTo>
                <a:srgbClr val="000000">
                  <a:alpha val="0"/>
                </a:srgbClr>
              </a:clrTo>
            </a:clrChange>
          </a:blip>
          <a:stretch>
            <a:fillRect/>
          </a:stretch>
        </p:blipFill>
        <p:spPr>
          <a:xfrm>
            <a:off x="4795650" y="3389071"/>
            <a:ext cx="1439005" cy="1439005"/>
          </a:xfrm>
          <a:prstGeom prst="rect">
            <a:avLst/>
          </a:prstGeom>
        </p:spPr>
      </p:pic>
    </p:spTree>
    <p:extLst>
      <p:ext uri="{BB962C8B-B14F-4D97-AF65-F5344CB8AC3E}">
        <p14:creationId xmlns:p14="http://schemas.microsoft.com/office/powerpoint/2010/main" val="3983225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23BD13-197D-4905-BA3E-5F04CBF8D69A}"/>
              </a:ext>
            </a:extLst>
          </p:cNvPr>
          <p:cNvPicPr>
            <a:picLocks noChangeAspect="1"/>
          </p:cNvPicPr>
          <p:nvPr/>
        </p:nvPicPr>
        <p:blipFill>
          <a:blip r:embed="rId2"/>
          <a:stretch>
            <a:fillRect/>
          </a:stretch>
        </p:blipFill>
        <p:spPr>
          <a:xfrm>
            <a:off x="2057066" y="1451651"/>
            <a:ext cx="7705122" cy="4737115"/>
          </a:xfrm>
          <a:prstGeom prst="rect">
            <a:avLst/>
          </a:prstGeom>
        </p:spPr>
      </p:pic>
      <p:sp>
        <p:nvSpPr>
          <p:cNvPr id="4" name="Rectangle 3">
            <a:extLst>
              <a:ext uri="{FF2B5EF4-FFF2-40B4-BE49-F238E27FC236}">
                <a16:creationId xmlns:a16="http://schemas.microsoft.com/office/drawing/2014/main" id="{CBCAE7E6-474C-4548-A33B-55DEC1CCCD99}"/>
              </a:ext>
            </a:extLst>
          </p:cNvPr>
          <p:cNvSpPr/>
          <p:nvPr/>
        </p:nvSpPr>
        <p:spPr>
          <a:xfrm>
            <a:off x="524508" y="0"/>
            <a:ext cx="11142987" cy="830997"/>
          </a:xfrm>
          <a:prstGeom prst="rect">
            <a:avLst/>
          </a:prstGeom>
          <a:noFill/>
        </p:spPr>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rPr>
              <a:t>Match the 3D shape with the real-life object</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AB6E681C-FCAF-4B40-BCD0-FE7D14009D02}"/>
              </a:ext>
            </a:extLst>
          </p:cNvPr>
          <p:cNvSpPr txBox="1"/>
          <p:nvPr/>
        </p:nvSpPr>
        <p:spPr>
          <a:xfrm>
            <a:off x="1463770" y="830997"/>
            <a:ext cx="10438560" cy="523220"/>
          </a:xfrm>
          <a:prstGeom prst="rect">
            <a:avLst/>
          </a:prstGeom>
          <a:noFill/>
        </p:spPr>
        <p:txBody>
          <a:bodyPr wrap="square" rtlCol="0">
            <a:spAutoFit/>
          </a:bodyPr>
          <a:lstStyle/>
          <a:p>
            <a:r>
              <a:rPr lang="en-GB" sz="2800" dirty="0"/>
              <a:t>Task 3: Can you draw or insert a line to match the images? </a:t>
            </a:r>
          </a:p>
        </p:txBody>
      </p:sp>
      <p:sp>
        <p:nvSpPr>
          <p:cNvPr id="6" name="Rectangle 5">
            <a:extLst>
              <a:ext uri="{FF2B5EF4-FFF2-40B4-BE49-F238E27FC236}">
                <a16:creationId xmlns:a16="http://schemas.microsoft.com/office/drawing/2014/main" id="{36662DE9-8D3D-4098-A88C-02733F49629F}"/>
              </a:ext>
            </a:extLst>
          </p:cNvPr>
          <p:cNvSpPr/>
          <p:nvPr/>
        </p:nvSpPr>
        <p:spPr>
          <a:xfrm>
            <a:off x="10100215" y="5145207"/>
            <a:ext cx="2091786" cy="171279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2F0090E-010F-4BF2-ADC8-9C4982E2777E}"/>
              </a:ext>
            </a:extLst>
          </p:cNvPr>
          <p:cNvSpPr txBox="1"/>
          <p:nvPr/>
        </p:nvSpPr>
        <p:spPr>
          <a:xfrm>
            <a:off x="10032583" y="5493772"/>
            <a:ext cx="2227049" cy="1015663"/>
          </a:xfrm>
          <a:prstGeom prst="rect">
            <a:avLst/>
          </a:prstGeom>
          <a:noFill/>
        </p:spPr>
        <p:txBody>
          <a:bodyPr wrap="square" rtlCol="0">
            <a:spAutoFit/>
          </a:bodyPr>
          <a:lstStyle/>
          <a:p>
            <a:pPr algn="ctr"/>
            <a:r>
              <a:rPr lang="en-GB" sz="2000" b="1" u="sng" dirty="0"/>
              <a:t>Challenge</a:t>
            </a:r>
          </a:p>
          <a:p>
            <a:pPr algn="ctr"/>
            <a:r>
              <a:rPr lang="en-GB" sz="2000" dirty="0"/>
              <a:t>Can you name the 3D shapes?</a:t>
            </a:r>
          </a:p>
        </p:txBody>
      </p:sp>
    </p:spTree>
    <p:extLst>
      <p:ext uri="{BB962C8B-B14F-4D97-AF65-F5344CB8AC3E}">
        <p14:creationId xmlns:p14="http://schemas.microsoft.com/office/powerpoint/2010/main" val="1050280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EC8DF-BC90-46B7-9C70-D51260081081}"/>
              </a:ext>
            </a:extLst>
          </p:cNvPr>
          <p:cNvPicPr>
            <a:picLocks noChangeAspect="1"/>
          </p:cNvPicPr>
          <p:nvPr/>
        </p:nvPicPr>
        <p:blipFill>
          <a:blip r:embed="rId2"/>
          <a:stretch>
            <a:fillRect/>
          </a:stretch>
        </p:blipFill>
        <p:spPr>
          <a:xfrm>
            <a:off x="1081087" y="1639129"/>
            <a:ext cx="10029825" cy="1485900"/>
          </a:xfrm>
          <a:prstGeom prst="rect">
            <a:avLst/>
          </a:prstGeom>
        </p:spPr>
      </p:pic>
      <p:sp>
        <p:nvSpPr>
          <p:cNvPr id="4" name="Rectangle 3">
            <a:extLst>
              <a:ext uri="{FF2B5EF4-FFF2-40B4-BE49-F238E27FC236}">
                <a16:creationId xmlns:a16="http://schemas.microsoft.com/office/drawing/2014/main" id="{DAE045D8-312B-4A2D-9E70-8D349BE08632}"/>
              </a:ext>
            </a:extLst>
          </p:cNvPr>
          <p:cNvSpPr/>
          <p:nvPr/>
        </p:nvSpPr>
        <p:spPr>
          <a:xfrm>
            <a:off x="3581655" y="15894"/>
            <a:ext cx="4087979" cy="1200329"/>
          </a:xfrm>
          <a:prstGeom prst="rect">
            <a:avLst/>
          </a:prstGeom>
          <a:noFill/>
        </p:spPr>
        <p:txBody>
          <a:bodyPr wrap="none" lIns="91440" tIns="45720" rIns="91440" bIns="45720">
            <a:spAutoFit/>
          </a:bodyPr>
          <a:lstStyle/>
          <a:p>
            <a:pPr algn="ctr"/>
            <a:r>
              <a:rPr lang="en-US" sz="7200" dirty="0">
                <a:ln w="0"/>
                <a:effectLst>
                  <a:outerShdw blurRad="38100" dist="19050" dir="2700000" algn="tl" rotWithShape="0">
                    <a:schemeClr val="dk1">
                      <a:alpha val="40000"/>
                    </a:schemeClr>
                  </a:outerShdw>
                </a:effectLst>
              </a:rPr>
              <a:t>3D Shapes</a:t>
            </a:r>
            <a:endParaRPr lang="en-US" sz="7200" b="0" cap="none" spc="0" dirty="0">
              <a:ln w="0"/>
              <a:solidFill>
                <a:schemeClr val="tx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8807B662-B993-4857-8C55-69D6553BCA84}"/>
              </a:ext>
            </a:extLst>
          </p:cNvPr>
          <p:cNvSpPr txBox="1"/>
          <p:nvPr/>
        </p:nvSpPr>
        <p:spPr>
          <a:xfrm>
            <a:off x="454624" y="92838"/>
            <a:ext cx="1252926" cy="523220"/>
          </a:xfrm>
          <a:prstGeom prst="rect">
            <a:avLst/>
          </a:prstGeom>
          <a:noFill/>
        </p:spPr>
        <p:txBody>
          <a:bodyPr wrap="square" rtlCol="0">
            <a:spAutoFit/>
          </a:bodyPr>
          <a:lstStyle/>
          <a:p>
            <a:r>
              <a:rPr lang="en-GB" sz="2800" dirty="0"/>
              <a:t>Task 4</a:t>
            </a:r>
          </a:p>
        </p:txBody>
      </p:sp>
      <p:sp>
        <p:nvSpPr>
          <p:cNvPr id="6" name="TextBox 5">
            <a:extLst>
              <a:ext uri="{FF2B5EF4-FFF2-40B4-BE49-F238E27FC236}">
                <a16:creationId xmlns:a16="http://schemas.microsoft.com/office/drawing/2014/main" id="{2834FDB6-5E58-4C71-A40F-7CA514328407}"/>
              </a:ext>
            </a:extLst>
          </p:cNvPr>
          <p:cNvSpPr txBox="1"/>
          <p:nvPr/>
        </p:nvSpPr>
        <p:spPr>
          <a:xfrm>
            <a:off x="1047360" y="1115909"/>
            <a:ext cx="11110913" cy="523220"/>
          </a:xfrm>
          <a:prstGeom prst="rect">
            <a:avLst/>
          </a:prstGeom>
          <a:noFill/>
        </p:spPr>
        <p:txBody>
          <a:bodyPr wrap="square" rtlCol="0">
            <a:spAutoFit/>
          </a:bodyPr>
          <a:lstStyle/>
          <a:p>
            <a:r>
              <a:rPr lang="en-GB" sz="2800" dirty="0"/>
              <a:t>Look at this train made out of 3D shapes and fill in the blanks</a:t>
            </a:r>
          </a:p>
        </p:txBody>
      </p:sp>
      <p:sp>
        <p:nvSpPr>
          <p:cNvPr id="7" name="TextBox 6">
            <a:extLst>
              <a:ext uri="{FF2B5EF4-FFF2-40B4-BE49-F238E27FC236}">
                <a16:creationId xmlns:a16="http://schemas.microsoft.com/office/drawing/2014/main" id="{4AE26C8B-AC25-4692-9C8E-CD94C868B5E5}"/>
              </a:ext>
            </a:extLst>
          </p:cNvPr>
          <p:cNvSpPr txBox="1"/>
          <p:nvPr/>
        </p:nvSpPr>
        <p:spPr>
          <a:xfrm>
            <a:off x="269093" y="3648249"/>
            <a:ext cx="11110913" cy="1569660"/>
          </a:xfrm>
          <a:prstGeom prst="rect">
            <a:avLst/>
          </a:prstGeom>
          <a:noFill/>
        </p:spPr>
        <p:txBody>
          <a:bodyPr wrap="square" rtlCol="0">
            <a:spAutoFit/>
          </a:bodyPr>
          <a:lstStyle/>
          <a:p>
            <a:pPr marL="514350" indent="-514350">
              <a:buAutoNum type="arabicPeriod"/>
            </a:pPr>
            <a:r>
              <a:rPr lang="en-GB" sz="3200" dirty="0"/>
              <a:t>The train has _____ cylinders.</a:t>
            </a:r>
          </a:p>
          <a:p>
            <a:pPr marL="514350" indent="-514350">
              <a:buAutoNum type="arabicPeriod"/>
            </a:pPr>
            <a:r>
              <a:rPr lang="en-GB" sz="3200" dirty="0"/>
              <a:t>The train has 2 _________.</a:t>
            </a:r>
          </a:p>
          <a:p>
            <a:pPr marL="514350" indent="-514350">
              <a:buAutoNum type="arabicPeriod"/>
            </a:pPr>
            <a:r>
              <a:rPr lang="en-GB" sz="3200" dirty="0"/>
              <a:t>The green shape in the train is a _________. </a:t>
            </a:r>
          </a:p>
        </p:txBody>
      </p:sp>
    </p:spTree>
    <p:extLst>
      <p:ext uri="{BB962C8B-B14F-4D97-AF65-F5344CB8AC3E}">
        <p14:creationId xmlns:p14="http://schemas.microsoft.com/office/powerpoint/2010/main" val="318541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4FB212-148B-4D57-B2CA-F3D22EF06050}"/>
              </a:ext>
            </a:extLst>
          </p:cNvPr>
          <p:cNvSpPr/>
          <p:nvPr/>
        </p:nvSpPr>
        <p:spPr>
          <a:xfrm>
            <a:off x="8878957" y="79514"/>
            <a:ext cx="3207025" cy="203132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76A00DC-FB51-4529-9467-CC7A91AAB6BA}"/>
              </a:ext>
            </a:extLst>
          </p:cNvPr>
          <p:cNvSpPr txBox="1"/>
          <p:nvPr/>
        </p:nvSpPr>
        <p:spPr>
          <a:xfrm>
            <a:off x="8878957" y="79514"/>
            <a:ext cx="3207025" cy="646331"/>
          </a:xfrm>
          <a:prstGeom prst="rect">
            <a:avLst/>
          </a:prstGeom>
          <a:noFill/>
        </p:spPr>
        <p:txBody>
          <a:bodyPr wrap="square" rtlCol="0">
            <a:spAutoFit/>
          </a:bodyPr>
          <a:lstStyle/>
          <a:p>
            <a:r>
              <a:rPr lang="en-GB" dirty="0"/>
              <a:t>A 2D shape is a flat shape with 2 dimensions, length and width!</a:t>
            </a:r>
          </a:p>
        </p:txBody>
      </p:sp>
      <p:sp>
        <p:nvSpPr>
          <p:cNvPr id="5" name="Rectangle 4">
            <a:extLst>
              <a:ext uri="{FF2B5EF4-FFF2-40B4-BE49-F238E27FC236}">
                <a16:creationId xmlns:a16="http://schemas.microsoft.com/office/drawing/2014/main" id="{09BEC790-0E6C-42D4-A20D-2CB1B27C8C5E}"/>
              </a:ext>
            </a:extLst>
          </p:cNvPr>
          <p:cNvSpPr/>
          <p:nvPr/>
        </p:nvSpPr>
        <p:spPr>
          <a:xfrm>
            <a:off x="9488556" y="980661"/>
            <a:ext cx="1987826" cy="6891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E81CF87-C8B5-4BE2-BD80-2BE15D066705}"/>
              </a:ext>
            </a:extLst>
          </p:cNvPr>
          <p:cNvSpPr txBox="1"/>
          <p:nvPr/>
        </p:nvSpPr>
        <p:spPr>
          <a:xfrm>
            <a:off x="8825949" y="1140551"/>
            <a:ext cx="1192694" cy="369332"/>
          </a:xfrm>
          <a:prstGeom prst="rect">
            <a:avLst/>
          </a:prstGeom>
          <a:noFill/>
        </p:spPr>
        <p:txBody>
          <a:bodyPr wrap="square" rtlCol="0">
            <a:spAutoFit/>
          </a:bodyPr>
          <a:lstStyle/>
          <a:p>
            <a:r>
              <a:rPr lang="en-GB" dirty="0"/>
              <a:t>width</a:t>
            </a:r>
          </a:p>
        </p:txBody>
      </p:sp>
      <p:sp>
        <p:nvSpPr>
          <p:cNvPr id="7" name="TextBox 6">
            <a:extLst>
              <a:ext uri="{FF2B5EF4-FFF2-40B4-BE49-F238E27FC236}">
                <a16:creationId xmlns:a16="http://schemas.microsoft.com/office/drawing/2014/main" id="{DB19BA9D-D589-42AF-83B3-604B0721E10F}"/>
              </a:ext>
            </a:extLst>
          </p:cNvPr>
          <p:cNvSpPr txBox="1"/>
          <p:nvPr/>
        </p:nvSpPr>
        <p:spPr>
          <a:xfrm>
            <a:off x="10071651" y="1646293"/>
            <a:ext cx="1192694" cy="369332"/>
          </a:xfrm>
          <a:prstGeom prst="rect">
            <a:avLst/>
          </a:prstGeom>
          <a:noFill/>
        </p:spPr>
        <p:txBody>
          <a:bodyPr wrap="square" rtlCol="0">
            <a:spAutoFit/>
          </a:bodyPr>
          <a:lstStyle/>
          <a:p>
            <a:r>
              <a:rPr lang="en-GB" dirty="0"/>
              <a:t>length</a:t>
            </a:r>
          </a:p>
        </p:txBody>
      </p:sp>
      <p:sp>
        <p:nvSpPr>
          <p:cNvPr id="8" name="Rectangle 7">
            <a:extLst>
              <a:ext uri="{FF2B5EF4-FFF2-40B4-BE49-F238E27FC236}">
                <a16:creationId xmlns:a16="http://schemas.microsoft.com/office/drawing/2014/main" id="{A6C4868D-FE4E-4006-9CD4-D6E066F8050E}"/>
              </a:ext>
            </a:extLst>
          </p:cNvPr>
          <p:cNvSpPr/>
          <p:nvPr/>
        </p:nvSpPr>
        <p:spPr>
          <a:xfrm>
            <a:off x="3366052" y="15894"/>
            <a:ext cx="4519186" cy="1323439"/>
          </a:xfrm>
          <a:prstGeom prst="rect">
            <a:avLst/>
          </a:prstGeom>
          <a:noFill/>
        </p:spPr>
        <p:txBody>
          <a:bodyPr wrap="none" lIns="91440" tIns="45720" rIns="91440" bIns="45720">
            <a:spAutoFit/>
          </a:bodyPr>
          <a:lstStyle/>
          <a:p>
            <a:pPr algn="ctr"/>
            <a:r>
              <a:rPr lang="en-US" sz="8000" dirty="0">
                <a:ln w="0"/>
                <a:effectLst>
                  <a:outerShdw blurRad="38100" dist="19050" dir="2700000" algn="tl" rotWithShape="0">
                    <a:schemeClr val="dk1">
                      <a:alpha val="40000"/>
                    </a:schemeClr>
                  </a:outerShdw>
                </a:effectLst>
              </a:rPr>
              <a:t>2D Shapes</a:t>
            </a:r>
            <a:endParaRPr lang="en-US" sz="8000" b="0" cap="none" spc="0" dirty="0">
              <a:ln w="0"/>
              <a:solidFill>
                <a:schemeClr val="tx1"/>
              </a:solidFill>
              <a:effectLst>
                <a:outerShdw blurRad="38100" dist="19050" dir="2700000" algn="tl" rotWithShape="0">
                  <a:schemeClr val="dk1">
                    <a:alpha val="40000"/>
                  </a:schemeClr>
                </a:outerShdw>
              </a:effectLst>
            </a:endParaRPr>
          </a:p>
        </p:txBody>
      </p:sp>
      <p:sp>
        <p:nvSpPr>
          <p:cNvPr id="9" name="Oval 8">
            <a:extLst>
              <a:ext uri="{FF2B5EF4-FFF2-40B4-BE49-F238E27FC236}">
                <a16:creationId xmlns:a16="http://schemas.microsoft.com/office/drawing/2014/main" id="{D4E7331D-242B-4327-83B6-8CD096F04C5F}"/>
              </a:ext>
            </a:extLst>
          </p:cNvPr>
          <p:cNvSpPr/>
          <p:nvPr/>
        </p:nvSpPr>
        <p:spPr>
          <a:xfrm>
            <a:off x="7018906" y="2632814"/>
            <a:ext cx="2279375" cy="213922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E0B255DE-6CCF-4783-8254-27FBC38FD32E}"/>
              </a:ext>
            </a:extLst>
          </p:cNvPr>
          <p:cNvSpPr/>
          <p:nvPr/>
        </p:nvSpPr>
        <p:spPr>
          <a:xfrm>
            <a:off x="9859618" y="2520797"/>
            <a:ext cx="2001078" cy="2226365"/>
          </a:xfrm>
          <a:prstGeom prst="triangl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F00DD6B-09D1-4753-9509-27522A9CBBFC}"/>
              </a:ext>
            </a:extLst>
          </p:cNvPr>
          <p:cNvSpPr/>
          <p:nvPr/>
        </p:nvSpPr>
        <p:spPr>
          <a:xfrm>
            <a:off x="331304" y="2688091"/>
            <a:ext cx="2001078" cy="19415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173BB70-8896-4D16-B810-5BF180C19A38}"/>
              </a:ext>
            </a:extLst>
          </p:cNvPr>
          <p:cNvSpPr/>
          <p:nvPr/>
        </p:nvSpPr>
        <p:spPr>
          <a:xfrm>
            <a:off x="2820240" y="2676943"/>
            <a:ext cx="3600537" cy="19415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C3811CB-2E8D-492A-B14C-1F54DDE2975B}"/>
              </a:ext>
            </a:extLst>
          </p:cNvPr>
          <p:cNvSpPr txBox="1"/>
          <p:nvPr/>
        </p:nvSpPr>
        <p:spPr>
          <a:xfrm>
            <a:off x="530086" y="4929809"/>
            <a:ext cx="1802296" cy="523220"/>
          </a:xfrm>
          <a:prstGeom prst="rect">
            <a:avLst/>
          </a:prstGeom>
          <a:noFill/>
        </p:spPr>
        <p:txBody>
          <a:bodyPr wrap="square" rtlCol="0">
            <a:spAutoFit/>
          </a:bodyPr>
          <a:lstStyle/>
          <a:p>
            <a:r>
              <a:rPr lang="en-GB" sz="2800" dirty="0"/>
              <a:t>Square</a:t>
            </a:r>
          </a:p>
        </p:txBody>
      </p:sp>
      <p:sp>
        <p:nvSpPr>
          <p:cNvPr id="14" name="TextBox 13">
            <a:extLst>
              <a:ext uri="{FF2B5EF4-FFF2-40B4-BE49-F238E27FC236}">
                <a16:creationId xmlns:a16="http://schemas.microsoft.com/office/drawing/2014/main" id="{F05D4865-2F44-4B74-A708-BE1C204A5CC3}"/>
              </a:ext>
            </a:extLst>
          </p:cNvPr>
          <p:cNvSpPr txBox="1"/>
          <p:nvPr/>
        </p:nvSpPr>
        <p:spPr>
          <a:xfrm>
            <a:off x="3734640" y="4929809"/>
            <a:ext cx="2361360" cy="523220"/>
          </a:xfrm>
          <a:prstGeom prst="rect">
            <a:avLst/>
          </a:prstGeom>
          <a:noFill/>
        </p:spPr>
        <p:txBody>
          <a:bodyPr wrap="square" rtlCol="0">
            <a:spAutoFit/>
          </a:bodyPr>
          <a:lstStyle/>
          <a:p>
            <a:r>
              <a:rPr lang="en-GB" sz="2800" dirty="0"/>
              <a:t>Rectangle</a:t>
            </a:r>
          </a:p>
        </p:txBody>
      </p:sp>
      <p:sp>
        <p:nvSpPr>
          <p:cNvPr id="15" name="TextBox 14">
            <a:extLst>
              <a:ext uri="{FF2B5EF4-FFF2-40B4-BE49-F238E27FC236}">
                <a16:creationId xmlns:a16="http://schemas.microsoft.com/office/drawing/2014/main" id="{E18B7EA3-9953-4113-ABAF-85AAD23CE1D0}"/>
              </a:ext>
            </a:extLst>
          </p:cNvPr>
          <p:cNvSpPr txBox="1"/>
          <p:nvPr/>
        </p:nvSpPr>
        <p:spPr>
          <a:xfrm>
            <a:off x="7722305" y="4929809"/>
            <a:ext cx="1156652" cy="523220"/>
          </a:xfrm>
          <a:prstGeom prst="rect">
            <a:avLst/>
          </a:prstGeom>
          <a:noFill/>
        </p:spPr>
        <p:txBody>
          <a:bodyPr wrap="square" rtlCol="0">
            <a:spAutoFit/>
          </a:bodyPr>
          <a:lstStyle/>
          <a:p>
            <a:r>
              <a:rPr lang="en-GB" sz="2800" dirty="0"/>
              <a:t>Circle</a:t>
            </a:r>
          </a:p>
        </p:txBody>
      </p:sp>
      <p:sp>
        <p:nvSpPr>
          <p:cNvPr id="16" name="TextBox 15">
            <a:extLst>
              <a:ext uri="{FF2B5EF4-FFF2-40B4-BE49-F238E27FC236}">
                <a16:creationId xmlns:a16="http://schemas.microsoft.com/office/drawing/2014/main" id="{3225EFB1-B9A7-4484-A211-8922B1BF96F6}"/>
              </a:ext>
            </a:extLst>
          </p:cNvPr>
          <p:cNvSpPr txBox="1"/>
          <p:nvPr/>
        </p:nvSpPr>
        <p:spPr>
          <a:xfrm>
            <a:off x="10083665" y="4929809"/>
            <a:ext cx="2361360" cy="523220"/>
          </a:xfrm>
          <a:prstGeom prst="rect">
            <a:avLst/>
          </a:prstGeom>
          <a:noFill/>
        </p:spPr>
        <p:txBody>
          <a:bodyPr wrap="square" rtlCol="0">
            <a:spAutoFit/>
          </a:bodyPr>
          <a:lstStyle/>
          <a:p>
            <a:r>
              <a:rPr lang="en-GB" sz="2800" dirty="0"/>
              <a:t>Triangle</a:t>
            </a:r>
          </a:p>
        </p:txBody>
      </p:sp>
      <p:sp>
        <p:nvSpPr>
          <p:cNvPr id="17" name="TextBox 16">
            <a:extLst>
              <a:ext uri="{FF2B5EF4-FFF2-40B4-BE49-F238E27FC236}">
                <a16:creationId xmlns:a16="http://schemas.microsoft.com/office/drawing/2014/main" id="{28DCD500-C818-41FD-9C28-4FD9952889EE}"/>
              </a:ext>
            </a:extLst>
          </p:cNvPr>
          <p:cNvSpPr txBox="1"/>
          <p:nvPr/>
        </p:nvSpPr>
        <p:spPr>
          <a:xfrm>
            <a:off x="3313044" y="1315831"/>
            <a:ext cx="5123204" cy="707886"/>
          </a:xfrm>
          <a:prstGeom prst="rect">
            <a:avLst/>
          </a:prstGeom>
          <a:noFill/>
        </p:spPr>
        <p:txBody>
          <a:bodyPr wrap="square" rtlCol="0">
            <a:spAutoFit/>
          </a:bodyPr>
          <a:lstStyle/>
          <a:p>
            <a:r>
              <a:rPr lang="en-GB" sz="2000" dirty="0"/>
              <a:t>Let’s have a look at some 2D shapes. Do you already know their names?</a:t>
            </a:r>
          </a:p>
        </p:txBody>
      </p:sp>
    </p:spTree>
    <p:extLst>
      <p:ext uri="{BB962C8B-B14F-4D97-AF65-F5344CB8AC3E}">
        <p14:creationId xmlns:p14="http://schemas.microsoft.com/office/powerpoint/2010/main" val="2217009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A0D6-75DF-49AA-BB21-DFB8246D480F}"/>
              </a:ext>
            </a:extLst>
          </p:cNvPr>
          <p:cNvSpPr txBox="1"/>
          <p:nvPr/>
        </p:nvSpPr>
        <p:spPr>
          <a:xfrm>
            <a:off x="477527" y="0"/>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7200" dirty="0">
                <a:solidFill>
                  <a:srgbClr val="000000"/>
                </a:solidFill>
                <a:latin typeface="+mj-lt"/>
                <a:ea typeface="+mj-ea"/>
                <a:cs typeface="+mj-cs"/>
              </a:rPr>
              <a:t>Challenge!</a:t>
            </a:r>
          </a:p>
        </p:txBody>
      </p:sp>
      <p:pic>
        <p:nvPicPr>
          <p:cNvPr id="1026" name="Picture 2" descr="Trophy Store Gold Well Done Medal award, 5 cm, Free Ribbon, Free engraving  up to 45 letters AM1182.01: Amazon.co.uk: Sports &amp; Outdoors">
            <a:extLst>
              <a:ext uri="{FF2B5EF4-FFF2-40B4-BE49-F238E27FC236}">
                <a16:creationId xmlns:a16="http://schemas.microsoft.com/office/drawing/2014/main" id="{2D9305EB-4C1C-4E8C-B387-332C2BDF4B4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828" r="1175" b="3"/>
          <a:stretch/>
        </p:blipFill>
        <p:spPr bwMode="auto">
          <a:xfrm>
            <a:off x="1" y="888273"/>
            <a:ext cx="4545873" cy="5979201"/>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5786845" y="5390608"/>
            <a:ext cx="5290457" cy="13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786845" y="6039397"/>
            <a:ext cx="5290457" cy="13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786845" y="6688186"/>
            <a:ext cx="5290457" cy="13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614267" y="74023"/>
            <a:ext cx="2484116" cy="923330"/>
          </a:xfrm>
          <a:prstGeom prst="rect">
            <a:avLst/>
          </a:prstGeom>
          <a:noFill/>
          <a:ln>
            <a:solidFill>
              <a:schemeClr val="tx1"/>
            </a:solidFill>
          </a:ln>
        </p:spPr>
        <p:txBody>
          <a:bodyPr wrap="square" rtlCol="0">
            <a:spAutoFit/>
          </a:bodyPr>
          <a:lstStyle/>
          <a:p>
            <a:r>
              <a:rPr lang="en-GB" dirty="0"/>
              <a:t>If you are working on a computer, insert a text box to type your answer.</a:t>
            </a:r>
          </a:p>
        </p:txBody>
      </p:sp>
      <p:pic>
        <p:nvPicPr>
          <p:cNvPr id="6" name="Picture 5">
            <a:extLst>
              <a:ext uri="{FF2B5EF4-FFF2-40B4-BE49-F238E27FC236}">
                <a16:creationId xmlns:a16="http://schemas.microsoft.com/office/drawing/2014/main" id="{99661290-37CA-4B0C-BBA0-C85210309771}"/>
              </a:ext>
            </a:extLst>
          </p:cNvPr>
          <p:cNvPicPr>
            <a:picLocks noChangeAspect="1"/>
          </p:cNvPicPr>
          <p:nvPr/>
        </p:nvPicPr>
        <p:blipFill>
          <a:blip r:embed="rId3"/>
          <a:stretch>
            <a:fillRect/>
          </a:stretch>
        </p:blipFill>
        <p:spPr>
          <a:xfrm>
            <a:off x="4687749" y="1299334"/>
            <a:ext cx="6924675" cy="3305175"/>
          </a:xfrm>
          <a:prstGeom prst="rect">
            <a:avLst/>
          </a:prstGeom>
        </p:spPr>
      </p:pic>
    </p:spTree>
    <p:extLst>
      <p:ext uri="{BB962C8B-B14F-4D97-AF65-F5344CB8AC3E}">
        <p14:creationId xmlns:p14="http://schemas.microsoft.com/office/powerpoint/2010/main" val="1398219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 21.01.21</a:t>
            </a:r>
            <a:r>
              <a:rPr lang="en-GB" dirty="0"/>
              <a:t> </a:t>
            </a: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707886"/>
          </a:xfrm>
          <a:prstGeom prst="rect">
            <a:avLst/>
          </a:prstGeom>
          <a:noFill/>
        </p:spPr>
        <p:txBody>
          <a:bodyPr wrap="square" rtlCol="0">
            <a:spAutoFit/>
          </a:bodyPr>
          <a:lstStyle/>
          <a:p>
            <a:r>
              <a:rPr lang="en-GB" sz="4000" dirty="0"/>
              <a:t>L.O. To be able to describe and classify 3D shapes.</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1457520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75" y="180975"/>
            <a:ext cx="11696700" cy="645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2425" y="271459"/>
            <a:ext cx="771525" cy="771525"/>
          </a:xfrm>
          <a:prstGeom prst="rect">
            <a:avLst/>
          </a:prstGeom>
        </p:spPr>
      </p:pic>
      <p:sp>
        <p:nvSpPr>
          <p:cNvPr id="7" name="Rectangle 6"/>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3" name="TextBox 2"/>
          <p:cNvSpPr txBox="1"/>
          <p:nvPr/>
        </p:nvSpPr>
        <p:spPr>
          <a:xfrm>
            <a:off x="1123950" y="1201783"/>
            <a:ext cx="995335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 name="Rectangle 4">
            <a:hlinkClick r:id="rId4"/>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Play Video</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377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550025-618C-4FFB-969C-D03F5D499C43}"/>
              </a:ext>
            </a:extLst>
          </p:cNvPr>
          <p:cNvPicPr>
            <a:picLocks noChangeAspect="1"/>
          </p:cNvPicPr>
          <p:nvPr/>
        </p:nvPicPr>
        <p:blipFill>
          <a:blip r:embed="rId2"/>
          <a:stretch>
            <a:fillRect/>
          </a:stretch>
        </p:blipFill>
        <p:spPr>
          <a:xfrm>
            <a:off x="1234626" y="1870213"/>
            <a:ext cx="9166156" cy="1749722"/>
          </a:xfrm>
          <a:prstGeom prst="rect">
            <a:avLst/>
          </a:prstGeom>
        </p:spPr>
      </p:pic>
      <p:sp>
        <p:nvSpPr>
          <p:cNvPr id="4" name="Rectangle 3">
            <a:extLst>
              <a:ext uri="{FF2B5EF4-FFF2-40B4-BE49-F238E27FC236}">
                <a16:creationId xmlns:a16="http://schemas.microsoft.com/office/drawing/2014/main" id="{670551C8-F558-4EA9-9379-C8542DB7CB83}"/>
              </a:ext>
            </a:extLst>
          </p:cNvPr>
          <p:cNvSpPr/>
          <p:nvPr/>
        </p:nvSpPr>
        <p:spPr>
          <a:xfrm>
            <a:off x="26455" y="0"/>
            <a:ext cx="12139093"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Recap: Match the 3D shape with the name</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F0840C34-64B3-45B2-A115-8B978D78C83C}"/>
              </a:ext>
            </a:extLst>
          </p:cNvPr>
          <p:cNvSpPr txBox="1"/>
          <p:nvPr/>
        </p:nvSpPr>
        <p:spPr>
          <a:xfrm>
            <a:off x="1105962" y="1059631"/>
            <a:ext cx="10438560" cy="523220"/>
          </a:xfrm>
          <a:prstGeom prst="rect">
            <a:avLst/>
          </a:prstGeom>
          <a:noFill/>
        </p:spPr>
        <p:txBody>
          <a:bodyPr wrap="square" rtlCol="0">
            <a:spAutoFit/>
          </a:bodyPr>
          <a:lstStyle/>
          <a:p>
            <a:r>
              <a:rPr lang="en-GB" sz="2800" dirty="0"/>
              <a:t>Task 1: Can you draw a line or drag the shapes to the correct name?</a:t>
            </a:r>
          </a:p>
        </p:txBody>
      </p:sp>
      <p:sp>
        <p:nvSpPr>
          <p:cNvPr id="6" name="TextBox 5">
            <a:extLst>
              <a:ext uri="{FF2B5EF4-FFF2-40B4-BE49-F238E27FC236}">
                <a16:creationId xmlns:a16="http://schemas.microsoft.com/office/drawing/2014/main" id="{5CB6C2F8-DF9F-4DCE-8B34-F70D7A3FB743}"/>
              </a:ext>
            </a:extLst>
          </p:cNvPr>
          <p:cNvSpPr txBox="1"/>
          <p:nvPr/>
        </p:nvSpPr>
        <p:spPr>
          <a:xfrm>
            <a:off x="797304" y="5115340"/>
            <a:ext cx="1046922" cy="523220"/>
          </a:xfrm>
          <a:prstGeom prst="rect">
            <a:avLst/>
          </a:prstGeom>
          <a:noFill/>
        </p:spPr>
        <p:txBody>
          <a:bodyPr wrap="square" rtlCol="0">
            <a:spAutoFit/>
          </a:bodyPr>
          <a:lstStyle/>
          <a:p>
            <a:r>
              <a:rPr lang="en-GB" sz="2800" dirty="0"/>
              <a:t>Cube</a:t>
            </a:r>
          </a:p>
        </p:txBody>
      </p:sp>
      <p:sp>
        <p:nvSpPr>
          <p:cNvPr id="7" name="TextBox 6">
            <a:extLst>
              <a:ext uri="{FF2B5EF4-FFF2-40B4-BE49-F238E27FC236}">
                <a16:creationId xmlns:a16="http://schemas.microsoft.com/office/drawing/2014/main" id="{34AA9007-2122-4266-A248-9E5B1F083E1C}"/>
              </a:ext>
            </a:extLst>
          </p:cNvPr>
          <p:cNvSpPr txBox="1"/>
          <p:nvPr/>
        </p:nvSpPr>
        <p:spPr>
          <a:xfrm>
            <a:off x="6321289" y="5115340"/>
            <a:ext cx="1256660" cy="523220"/>
          </a:xfrm>
          <a:prstGeom prst="rect">
            <a:avLst/>
          </a:prstGeom>
          <a:noFill/>
        </p:spPr>
        <p:txBody>
          <a:bodyPr wrap="square" rtlCol="0">
            <a:spAutoFit/>
          </a:bodyPr>
          <a:lstStyle/>
          <a:p>
            <a:r>
              <a:rPr lang="en-GB" sz="2800" dirty="0"/>
              <a:t>Cuboid</a:t>
            </a:r>
          </a:p>
        </p:txBody>
      </p:sp>
      <p:sp>
        <p:nvSpPr>
          <p:cNvPr id="8" name="TextBox 7">
            <a:extLst>
              <a:ext uri="{FF2B5EF4-FFF2-40B4-BE49-F238E27FC236}">
                <a16:creationId xmlns:a16="http://schemas.microsoft.com/office/drawing/2014/main" id="{6DD469CA-2E63-48C8-8C8F-1E3CA8CBF249}"/>
              </a:ext>
            </a:extLst>
          </p:cNvPr>
          <p:cNvSpPr txBox="1"/>
          <p:nvPr/>
        </p:nvSpPr>
        <p:spPr>
          <a:xfrm>
            <a:off x="2305879" y="5115340"/>
            <a:ext cx="1258956" cy="523220"/>
          </a:xfrm>
          <a:prstGeom prst="rect">
            <a:avLst/>
          </a:prstGeom>
          <a:noFill/>
        </p:spPr>
        <p:txBody>
          <a:bodyPr wrap="square" rtlCol="0">
            <a:spAutoFit/>
          </a:bodyPr>
          <a:lstStyle/>
          <a:p>
            <a:r>
              <a:rPr lang="en-GB" sz="2800" dirty="0"/>
              <a:t>Sphere</a:t>
            </a:r>
          </a:p>
        </p:txBody>
      </p:sp>
      <p:sp>
        <p:nvSpPr>
          <p:cNvPr id="9" name="TextBox 8">
            <a:extLst>
              <a:ext uri="{FF2B5EF4-FFF2-40B4-BE49-F238E27FC236}">
                <a16:creationId xmlns:a16="http://schemas.microsoft.com/office/drawing/2014/main" id="{2B64A4DE-ECD7-4C00-B09F-386FF0802F41}"/>
              </a:ext>
            </a:extLst>
          </p:cNvPr>
          <p:cNvSpPr txBox="1"/>
          <p:nvPr/>
        </p:nvSpPr>
        <p:spPr>
          <a:xfrm>
            <a:off x="4377810" y="5115340"/>
            <a:ext cx="1455443" cy="523220"/>
          </a:xfrm>
          <a:prstGeom prst="rect">
            <a:avLst/>
          </a:prstGeom>
          <a:noFill/>
        </p:spPr>
        <p:txBody>
          <a:bodyPr wrap="square" rtlCol="0">
            <a:spAutoFit/>
          </a:bodyPr>
          <a:lstStyle/>
          <a:p>
            <a:r>
              <a:rPr lang="en-GB" sz="2800" dirty="0"/>
              <a:t>Cylinder</a:t>
            </a:r>
          </a:p>
        </p:txBody>
      </p:sp>
      <p:sp>
        <p:nvSpPr>
          <p:cNvPr id="10" name="TextBox 9">
            <a:extLst>
              <a:ext uri="{FF2B5EF4-FFF2-40B4-BE49-F238E27FC236}">
                <a16:creationId xmlns:a16="http://schemas.microsoft.com/office/drawing/2014/main" id="{17353725-F705-499E-9111-71F83DF25D27}"/>
              </a:ext>
            </a:extLst>
          </p:cNvPr>
          <p:cNvSpPr txBox="1"/>
          <p:nvPr/>
        </p:nvSpPr>
        <p:spPr>
          <a:xfrm>
            <a:off x="8065985" y="5115340"/>
            <a:ext cx="1444485" cy="523220"/>
          </a:xfrm>
          <a:prstGeom prst="rect">
            <a:avLst/>
          </a:prstGeom>
          <a:noFill/>
        </p:spPr>
        <p:txBody>
          <a:bodyPr wrap="square" rtlCol="0">
            <a:spAutoFit/>
          </a:bodyPr>
          <a:lstStyle/>
          <a:p>
            <a:r>
              <a:rPr lang="en-GB" sz="2800" dirty="0"/>
              <a:t>Pyramid</a:t>
            </a:r>
          </a:p>
        </p:txBody>
      </p:sp>
      <p:sp>
        <p:nvSpPr>
          <p:cNvPr id="11" name="TextBox 10">
            <a:extLst>
              <a:ext uri="{FF2B5EF4-FFF2-40B4-BE49-F238E27FC236}">
                <a16:creationId xmlns:a16="http://schemas.microsoft.com/office/drawing/2014/main" id="{0AAEC058-01BC-4213-8A6C-BA1403544208}"/>
              </a:ext>
            </a:extLst>
          </p:cNvPr>
          <p:cNvSpPr txBox="1"/>
          <p:nvPr/>
        </p:nvSpPr>
        <p:spPr>
          <a:xfrm>
            <a:off x="10098158" y="5115340"/>
            <a:ext cx="1258955" cy="523220"/>
          </a:xfrm>
          <a:prstGeom prst="rect">
            <a:avLst/>
          </a:prstGeom>
          <a:noFill/>
        </p:spPr>
        <p:txBody>
          <a:bodyPr wrap="square" rtlCol="0">
            <a:spAutoFit/>
          </a:bodyPr>
          <a:lstStyle/>
          <a:p>
            <a:r>
              <a:rPr lang="en-GB" sz="2800" dirty="0"/>
              <a:t>Cone</a:t>
            </a:r>
          </a:p>
        </p:txBody>
      </p:sp>
    </p:spTree>
    <p:extLst>
      <p:ext uri="{BB962C8B-B14F-4D97-AF65-F5344CB8AC3E}">
        <p14:creationId xmlns:p14="http://schemas.microsoft.com/office/powerpoint/2010/main" val="1264543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4889B-4D1F-4CBC-AC12-EB5290DCD2DD}"/>
              </a:ext>
            </a:extLst>
          </p:cNvPr>
          <p:cNvSpPr/>
          <p:nvPr/>
        </p:nvSpPr>
        <p:spPr>
          <a:xfrm>
            <a:off x="3458899" y="-144747"/>
            <a:ext cx="527420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Sorting 3D Shapes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727F1CD1-5CD1-4B75-9417-92AB648B28ED}"/>
              </a:ext>
            </a:extLst>
          </p:cNvPr>
          <p:cNvSpPr txBox="1"/>
          <p:nvPr/>
        </p:nvSpPr>
        <p:spPr>
          <a:xfrm>
            <a:off x="-67993" y="598318"/>
            <a:ext cx="12192000" cy="830997"/>
          </a:xfrm>
          <a:prstGeom prst="rect">
            <a:avLst/>
          </a:prstGeom>
          <a:noFill/>
        </p:spPr>
        <p:txBody>
          <a:bodyPr wrap="square" rtlCol="0">
            <a:spAutoFit/>
          </a:bodyPr>
          <a:lstStyle/>
          <a:p>
            <a:pPr algn="ctr"/>
            <a:r>
              <a:rPr lang="en-GB" sz="2000" dirty="0"/>
              <a:t>Remember, shapes can be sorted into smaller groups in many ways, such as by type, size and colour.</a:t>
            </a:r>
          </a:p>
          <a:p>
            <a:pPr algn="ctr"/>
            <a:r>
              <a:rPr lang="en-GB" sz="2800" dirty="0"/>
              <a:t>Task 2: Sort shapes by type</a:t>
            </a:r>
            <a:endParaRPr lang="en-GB" sz="3200" dirty="0"/>
          </a:p>
        </p:txBody>
      </p:sp>
      <p:sp>
        <p:nvSpPr>
          <p:cNvPr id="4" name="Rectangle: Rounded Corners 3">
            <a:extLst>
              <a:ext uri="{FF2B5EF4-FFF2-40B4-BE49-F238E27FC236}">
                <a16:creationId xmlns:a16="http://schemas.microsoft.com/office/drawing/2014/main" id="{7816527C-975C-4726-A8C7-70803060B866}"/>
              </a:ext>
            </a:extLst>
          </p:cNvPr>
          <p:cNvSpPr/>
          <p:nvPr/>
        </p:nvSpPr>
        <p:spPr>
          <a:xfrm>
            <a:off x="291548" y="1921565"/>
            <a:ext cx="3829878" cy="229262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40BCD30F-B6C3-49AC-A548-CB43DA3ECDE3}"/>
              </a:ext>
            </a:extLst>
          </p:cNvPr>
          <p:cNvSpPr/>
          <p:nvPr/>
        </p:nvSpPr>
        <p:spPr>
          <a:xfrm>
            <a:off x="4181061" y="1921565"/>
            <a:ext cx="3829878" cy="229262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4BE7062D-43D1-4067-83B2-D580E792ED3C}"/>
              </a:ext>
            </a:extLst>
          </p:cNvPr>
          <p:cNvSpPr/>
          <p:nvPr/>
        </p:nvSpPr>
        <p:spPr>
          <a:xfrm>
            <a:off x="8070574" y="1921565"/>
            <a:ext cx="3829878" cy="229262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A063511-222A-4FA4-B17D-A255A743A0C9}"/>
              </a:ext>
            </a:extLst>
          </p:cNvPr>
          <p:cNvSpPr txBox="1"/>
          <p:nvPr/>
        </p:nvSpPr>
        <p:spPr>
          <a:xfrm>
            <a:off x="1736035" y="1526546"/>
            <a:ext cx="940904" cy="523220"/>
          </a:xfrm>
          <a:prstGeom prst="rect">
            <a:avLst/>
          </a:prstGeom>
          <a:noFill/>
        </p:spPr>
        <p:txBody>
          <a:bodyPr wrap="square" rtlCol="0">
            <a:spAutoFit/>
          </a:bodyPr>
          <a:lstStyle/>
          <a:p>
            <a:r>
              <a:rPr lang="en-GB" sz="2800" dirty="0"/>
              <a:t>Cube</a:t>
            </a:r>
          </a:p>
        </p:txBody>
      </p:sp>
      <p:sp>
        <p:nvSpPr>
          <p:cNvPr id="8" name="TextBox 7">
            <a:extLst>
              <a:ext uri="{FF2B5EF4-FFF2-40B4-BE49-F238E27FC236}">
                <a16:creationId xmlns:a16="http://schemas.microsoft.com/office/drawing/2014/main" id="{00AA755A-3934-4028-9E4D-1B6C0D4279B7}"/>
              </a:ext>
            </a:extLst>
          </p:cNvPr>
          <p:cNvSpPr txBox="1"/>
          <p:nvPr/>
        </p:nvSpPr>
        <p:spPr>
          <a:xfrm>
            <a:off x="5340625" y="1487381"/>
            <a:ext cx="1510748" cy="523220"/>
          </a:xfrm>
          <a:prstGeom prst="rect">
            <a:avLst/>
          </a:prstGeom>
          <a:noFill/>
        </p:spPr>
        <p:txBody>
          <a:bodyPr wrap="square" rtlCol="0">
            <a:spAutoFit/>
          </a:bodyPr>
          <a:lstStyle/>
          <a:p>
            <a:r>
              <a:rPr lang="en-GB" sz="2800" dirty="0"/>
              <a:t>Cylinder</a:t>
            </a:r>
          </a:p>
        </p:txBody>
      </p:sp>
      <p:sp>
        <p:nvSpPr>
          <p:cNvPr id="9" name="TextBox 8">
            <a:extLst>
              <a:ext uri="{FF2B5EF4-FFF2-40B4-BE49-F238E27FC236}">
                <a16:creationId xmlns:a16="http://schemas.microsoft.com/office/drawing/2014/main" id="{F9A5E313-E69B-46BF-A069-81CA1986720F}"/>
              </a:ext>
            </a:extLst>
          </p:cNvPr>
          <p:cNvSpPr txBox="1"/>
          <p:nvPr/>
        </p:nvSpPr>
        <p:spPr>
          <a:xfrm>
            <a:off x="9515059" y="1487381"/>
            <a:ext cx="1510748" cy="523220"/>
          </a:xfrm>
          <a:prstGeom prst="rect">
            <a:avLst/>
          </a:prstGeom>
          <a:noFill/>
        </p:spPr>
        <p:txBody>
          <a:bodyPr wrap="square" rtlCol="0">
            <a:spAutoFit/>
          </a:bodyPr>
          <a:lstStyle/>
          <a:p>
            <a:r>
              <a:rPr lang="en-GB" sz="2800" dirty="0"/>
              <a:t>Cone</a:t>
            </a:r>
          </a:p>
        </p:txBody>
      </p:sp>
      <p:pic>
        <p:nvPicPr>
          <p:cNvPr id="2050" name="Picture 2" descr="Cube Three-dimensional Space Computer Icons Net Shape - Cube Shape Clipart  - Full Size Clipart (#151696) - PinClipart">
            <a:extLst>
              <a:ext uri="{FF2B5EF4-FFF2-40B4-BE49-F238E27FC236}">
                <a16:creationId xmlns:a16="http://schemas.microsoft.com/office/drawing/2014/main" id="{ABBB93B5-65DA-40A9-9982-4EDC2E1ED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370" y="5847145"/>
            <a:ext cx="697672" cy="7964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be Three-dimensional Space Computer Icons Net Shape - Cube Shape Clipart  - Full Size Clipart (#151696) - PinClipart">
            <a:extLst>
              <a:ext uri="{FF2B5EF4-FFF2-40B4-BE49-F238E27FC236}">
                <a16:creationId xmlns:a16="http://schemas.microsoft.com/office/drawing/2014/main" id="{4D45ECEF-9296-4BF0-A094-59F7439A0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815" y="4427796"/>
            <a:ext cx="1032980" cy="11793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1E5A07D-799E-47C7-9523-480DD8B76891}"/>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724246" y="5208174"/>
            <a:ext cx="1032980" cy="1171787"/>
          </a:xfrm>
          <a:prstGeom prst="rect">
            <a:avLst/>
          </a:prstGeom>
        </p:spPr>
      </p:pic>
      <p:pic>
        <p:nvPicPr>
          <p:cNvPr id="13" name="Picture 12">
            <a:extLst>
              <a:ext uri="{FF2B5EF4-FFF2-40B4-BE49-F238E27FC236}">
                <a16:creationId xmlns:a16="http://schemas.microsoft.com/office/drawing/2014/main" id="{5542E1BE-E1C3-4F70-9420-FBEE032314F9}"/>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4181061" y="4411677"/>
            <a:ext cx="702146" cy="796497"/>
          </a:xfrm>
          <a:prstGeom prst="rect">
            <a:avLst/>
          </a:prstGeom>
        </p:spPr>
      </p:pic>
      <p:pic>
        <p:nvPicPr>
          <p:cNvPr id="12" name="Picture 11">
            <a:extLst>
              <a:ext uri="{FF2B5EF4-FFF2-40B4-BE49-F238E27FC236}">
                <a16:creationId xmlns:a16="http://schemas.microsoft.com/office/drawing/2014/main" id="{52526572-64A9-4589-9EA7-D77D03788182}"/>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3165243" y="4859172"/>
            <a:ext cx="715481" cy="647007"/>
          </a:xfrm>
          <a:prstGeom prst="rect">
            <a:avLst/>
          </a:prstGeom>
        </p:spPr>
      </p:pic>
      <p:pic>
        <p:nvPicPr>
          <p:cNvPr id="14" name="Picture 13">
            <a:extLst>
              <a:ext uri="{FF2B5EF4-FFF2-40B4-BE49-F238E27FC236}">
                <a16:creationId xmlns:a16="http://schemas.microsoft.com/office/drawing/2014/main" id="{AD64A1BD-DCB4-407B-9CCA-BDC430CB548C}"/>
              </a:ext>
            </a:extLst>
          </p:cNvPr>
          <p:cNvPicPr>
            <a:picLocks noChangeAspect="1"/>
          </p:cNvPicPr>
          <p:nvPr/>
        </p:nvPicPr>
        <p:blipFill>
          <a:blip r:embed="rId5">
            <a:clrChange>
              <a:clrFrom>
                <a:srgbClr val="000000"/>
              </a:clrFrom>
              <a:clrTo>
                <a:srgbClr val="000000">
                  <a:alpha val="0"/>
                </a:srgbClr>
              </a:clrTo>
            </a:clrChange>
          </a:blip>
          <a:stretch>
            <a:fillRect/>
          </a:stretch>
        </p:blipFill>
        <p:spPr>
          <a:xfrm>
            <a:off x="1899056" y="4473199"/>
            <a:ext cx="1032980" cy="1032980"/>
          </a:xfrm>
          <a:prstGeom prst="rect">
            <a:avLst/>
          </a:prstGeom>
        </p:spPr>
      </p:pic>
      <p:pic>
        <p:nvPicPr>
          <p:cNvPr id="15" name="Picture 14">
            <a:extLst>
              <a:ext uri="{FF2B5EF4-FFF2-40B4-BE49-F238E27FC236}">
                <a16:creationId xmlns:a16="http://schemas.microsoft.com/office/drawing/2014/main" id="{4D6F01CD-D2C4-461C-AE48-6A9E8596B98A}"/>
              </a:ext>
            </a:extLst>
          </p:cNvPr>
          <p:cNvPicPr>
            <a:picLocks noChangeAspect="1"/>
          </p:cNvPicPr>
          <p:nvPr/>
        </p:nvPicPr>
        <p:blipFill>
          <a:blip r:embed="rId6">
            <a:clrChange>
              <a:clrFrom>
                <a:srgbClr val="000000"/>
              </a:clrFrom>
              <a:clrTo>
                <a:srgbClr val="000000">
                  <a:alpha val="0"/>
                </a:srgbClr>
              </a:clrTo>
            </a:clrChange>
          </a:blip>
          <a:stretch>
            <a:fillRect/>
          </a:stretch>
        </p:blipFill>
        <p:spPr>
          <a:xfrm>
            <a:off x="1757226" y="5719199"/>
            <a:ext cx="933815" cy="1032981"/>
          </a:xfrm>
          <a:prstGeom prst="rect">
            <a:avLst/>
          </a:prstGeom>
        </p:spPr>
      </p:pic>
      <p:pic>
        <p:nvPicPr>
          <p:cNvPr id="17" name="Picture 16">
            <a:extLst>
              <a:ext uri="{FF2B5EF4-FFF2-40B4-BE49-F238E27FC236}">
                <a16:creationId xmlns:a16="http://schemas.microsoft.com/office/drawing/2014/main" id="{D1224CEE-4446-4268-9D74-F7F527CA3EE6}"/>
              </a:ext>
            </a:extLst>
          </p:cNvPr>
          <p:cNvPicPr>
            <a:picLocks noChangeAspect="1"/>
          </p:cNvPicPr>
          <p:nvPr/>
        </p:nvPicPr>
        <p:blipFill>
          <a:blip r:embed="rId6">
            <a:clrChange>
              <a:clrFrom>
                <a:srgbClr val="000000"/>
              </a:clrFrom>
              <a:clrTo>
                <a:srgbClr val="000000">
                  <a:alpha val="0"/>
                </a:srgbClr>
              </a:clrTo>
            </a:clrChange>
          </a:blip>
          <a:stretch>
            <a:fillRect/>
          </a:stretch>
        </p:blipFill>
        <p:spPr>
          <a:xfrm>
            <a:off x="3782388" y="5182675"/>
            <a:ext cx="1533551" cy="1696406"/>
          </a:xfrm>
          <a:prstGeom prst="rect">
            <a:avLst/>
          </a:prstGeom>
        </p:spPr>
      </p:pic>
      <p:pic>
        <p:nvPicPr>
          <p:cNvPr id="16" name="Picture 15">
            <a:extLst>
              <a:ext uri="{FF2B5EF4-FFF2-40B4-BE49-F238E27FC236}">
                <a16:creationId xmlns:a16="http://schemas.microsoft.com/office/drawing/2014/main" id="{C6B25E92-8564-4D05-96D4-2C9B313A32B6}"/>
              </a:ext>
            </a:extLst>
          </p:cNvPr>
          <p:cNvPicPr>
            <a:picLocks noChangeAspect="1"/>
          </p:cNvPicPr>
          <p:nvPr/>
        </p:nvPicPr>
        <p:blipFill rotWithShape="1">
          <a:blip r:embed="rId7">
            <a:clrChange>
              <a:clrFrom>
                <a:srgbClr val="000000"/>
              </a:clrFrom>
              <a:clrTo>
                <a:srgbClr val="000000">
                  <a:alpha val="0"/>
                </a:srgbClr>
              </a:clrTo>
            </a:clrChange>
          </a:blip>
          <a:srcRect l="33898" r="33658"/>
          <a:stretch/>
        </p:blipFill>
        <p:spPr>
          <a:xfrm>
            <a:off x="5314609" y="5847145"/>
            <a:ext cx="595190" cy="917244"/>
          </a:xfrm>
          <a:prstGeom prst="rect">
            <a:avLst/>
          </a:prstGeom>
        </p:spPr>
      </p:pic>
      <p:pic>
        <p:nvPicPr>
          <p:cNvPr id="18" name="Picture 17">
            <a:extLst>
              <a:ext uri="{FF2B5EF4-FFF2-40B4-BE49-F238E27FC236}">
                <a16:creationId xmlns:a16="http://schemas.microsoft.com/office/drawing/2014/main" id="{3A55F109-1BE9-493F-B041-A896301D0879}"/>
              </a:ext>
            </a:extLst>
          </p:cNvPr>
          <p:cNvPicPr>
            <a:picLocks noChangeAspect="1"/>
          </p:cNvPicPr>
          <p:nvPr/>
        </p:nvPicPr>
        <p:blipFill rotWithShape="1">
          <a:blip r:embed="rId8">
            <a:clrChange>
              <a:clrFrom>
                <a:srgbClr val="000000"/>
              </a:clrFrom>
              <a:clrTo>
                <a:srgbClr val="000000">
                  <a:alpha val="0"/>
                </a:srgbClr>
              </a:clrTo>
            </a:clrChange>
          </a:blip>
          <a:srcRect l="30784" r="31670"/>
          <a:stretch/>
        </p:blipFill>
        <p:spPr>
          <a:xfrm>
            <a:off x="6028007" y="5092951"/>
            <a:ext cx="1325437" cy="1765049"/>
          </a:xfrm>
          <a:prstGeom prst="rect">
            <a:avLst/>
          </a:prstGeom>
        </p:spPr>
      </p:pic>
      <p:pic>
        <p:nvPicPr>
          <p:cNvPr id="19" name="Picture 18">
            <a:extLst>
              <a:ext uri="{FF2B5EF4-FFF2-40B4-BE49-F238E27FC236}">
                <a16:creationId xmlns:a16="http://schemas.microsoft.com/office/drawing/2014/main" id="{A0FEC9FE-B3A8-4B15-9771-4EC77015DA80}"/>
              </a:ext>
            </a:extLst>
          </p:cNvPr>
          <p:cNvPicPr>
            <a:picLocks noChangeAspect="1"/>
          </p:cNvPicPr>
          <p:nvPr/>
        </p:nvPicPr>
        <p:blipFill rotWithShape="1">
          <a:blip r:embed="rId9">
            <a:clrChange>
              <a:clrFrom>
                <a:srgbClr val="000000"/>
              </a:clrFrom>
              <a:clrTo>
                <a:srgbClr val="000000">
                  <a:alpha val="0"/>
                </a:srgbClr>
              </a:clrTo>
            </a:clrChange>
          </a:blip>
          <a:srcRect l="30784" r="31670"/>
          <a:stretch/>
        </p:blipFill>
        <p:spPr>
          <a:xfrm>
            <a:off x="6988173" y="4478816"/>
            <a:ext cx="966958" cy="1287672"/>
          </a:xfrm>
          <a:prstGeom prst="rect">
            <a:avLst/>
          </a:prstGeom>
        </p:spPr>
      </p:pic>
      <p:pic>
        <p:nvPicPr>
          <p:cNvPr id="21" name="Picture 20">
            <a:extLst>
              <a:ext uri="{FF2B5EF4-FFF2-40B4-BE49-F238E27FC236}">
                <a16:creationId xmlns:a16="http://schemas.microsoft.com/office/drawing/2014/main" id="{045476B1-EE33-4510-A224-E720B2C970CE}"/>
              </a:ext>
            </a:extLst>
          </p:cNvPr>
          <p:cNvPicPr>
            <a:picLocks noChangeAspect="1"/>
          </p:cNvPicPr>
          <p:nvPr/>
        </p:nvPicPr>
        <p:blipFill rotWithShape="1">
          <a:blip r:embed="rId9">
            <a:clrChange>
              <a:clrFrom>
                <a:srgbClr val="000000"/>
              </a:clrFrom>
              <a:clrTo>
                <a:srgbClr val="000000">
                  <a:alpha val="0"/>
                </a:srgbClr>
              </a:clrTo>
            </a:clrChange>
          </a:blip>
          <a:srcRect l="30784" r="31670"/>
          <a:stretch/>
        </p:blipFill>
        <p:spPr>
          <a:xfrm>
            <a:off x="942759" y="4387869"/>
            <a:ext cx="537419" cy="715666"/>
          </a:xfrm>
          <a:prstGeom prst="rect">
            <a:avLst/>
          </a:prstGeom>
        </p:spPr>
      </p:pic>
      <p:sp>
        <p:nvSpPr>
          <p:cNvPr id="22" name="Rectangle 21">
            <a:extLst>
              <a:ext uri="{FF2B5EF4-FFF2-40B4-BE49-F238E27FC236}">
                <a16:creationId xmlns:a16="http://schemas.microsoft.com/office/drawing/2014/main" id="{B505281A-BA0C-4970-8BC2-A27818AA2076}"/>
              </a:ext>
            </a:extLst>
          </p:cNvPr>
          <p:cNvSpPr/>
          <p:nvPr/>
        </p:nvSpPr>
        <p:spPr>
          <a:xfrm>
            <a:off x="10100215" y="5145207"/>
            <a:ext cx="2091786" cy="171279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36E8412-2EEB-4A1A-B487-309C2F947871}"/>
              </a:ext>
            </a:extLst>
          </p:cNvPr>
          <p:cNvSpPr txBox="1"/>
          <p:nvPr/>
        </p:nvSpPr>
        <p:spPr>
          <a:xfrm>
            <a:off x="10032583" y="5292214"/>
            <a:ext cx="2227049" cy="1477328"/>
          </a:xfrm>
          <a:prstGeom prst="rect">
            <a:avLst/>
          </a:prstGeom>
          <a:noFill/>
        </p:spPr>
        <p:txBody>
          <a:bodyPr wrap="square" rtlCol="0">
            <a:spAutoFit/>
          </a:bodyPr>
          <a:lstStyle/>
          <a:p>
            <a:pPr algn="ctr"/>
            <a:r>
              <a:rPr lang="en-GB" dirty="0"/>
              <a:t>If you are working on a computer, drag the shapes. If not, draw the shapes or draw a line to the group.</a:t>
            </a:r>
          </a:p>
        </p:txBody>
      </p:sp>
    </p:spTree>
    <p:extLst>
      <p:ext uri="{BB962C8B-B14F-4D97-AF65-F5344CB8AC3E}">
        <p14:creationId xmlns:p14="http://schemas.microsoft.com/office/powerpoint/2010/main" val="2219778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4889B-4D1F-4CBC-AC12-EB5290DCD2DD}"/>
              </a:ext>
            </a:extLst>
          </p:cNvPr>
          <p:cNvSpPr/>
          <p:nvPr/>
        </p:nvSpPr>
        <p:spPr>
          <a:xfrm>
            <a:off x="3458899" y="-144747"/>
            <a:ext cx="527420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Sorting 3D Shapes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727F1CD1-5CD1-4B75-9417-92AB648B28ED}"/>
              </a:ext>
            </a:extLst>
          </p:cNvPr>
          <p:cNvSpPr txBox="1"/>
          <p:nvPr/>
        </p:nvSpPr>
        <p:spPr>
          <a:xfrm>
            <a:off x="-67993" y="598318"/>
            <a:ext cx="12192000" cy="830997"/>
          </a:xfrm>
          <a:prstGeom prst="rect">
            <a:avLst/>
          </a:prstGeom>
          <a:noFill/>
        </p:spPr>
        <p:txBody>
          <a:bodyPr wrap="square" rtlCol="0">
            <a:spAutoFit/>
          </a:bodyPr>
          <a:lstStyle/>
          <a:p>
            <a:pPr algn="ctr"/>
            <a:r>
              <a:rPr lang="en-GB" sz="2000" dirty="0"/>
              <a:t>Remember, shapes can be sorted into smaller groups in many ways, such as by type, size and colour.</a:t>
            </a:r>
          </a:p>
          <a:p>
            <a:pPr algn="ctr"/>
            <a:r>
              <a:rPr lang="en-GB" sz="2800" dirty="0"/>
              <a:t>Task 3: Sort shapes by colour</a:t>
            </a:r>
            <a:endParaRPr lang="en-GB" sz="3200" dirty="0"/>
          </a:p>
        </p:txBody>
      </p:sp>
      <p:sp>
        <p:nvSpPr>
          <p:cNvPr id="4" name="Rectangle: Rounded Corners 3">
            <a:extLst>
              <a:ext uri="{FF2B5EF4-FFF2-40B4-BE49-F238E27FC236}">
                <a16:creationId xmlns:a16="http://schemas.microsoft.com/office/drawing/2014/main" id="{7816527C-975C-4726-A8C7-70803060B866}"/>
              </a:ext>
            </a:extLst>
          </p:cNvPr>
          <p:cNvSpPr/>
          <p:nvPr/>
        </p:nvSpPr>
        <p:spPr>
          <a:xfrm>
            <a:off x="291548" y="1921565"/>
            <a:ext cx="3829878" cy="229262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40BCD30F-B6C3-49AC-A548-CB43DA3ECDE3}"/>
              </a:ext>
            </a:extLst>
          </p:cNvPr>
          <p:cNvSpPr/>
          <p:nvPr/>
        </p:nvSpPr>
        <p:spPr>
          <a:xfrm>
            <a:off x="4181061" y="1921565"/>
            <a:ext cx="3829878" cy="229262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4BE7062D-43D1-4067-83B2-D580E792ED3C}"/>
              </a:ext>
            </a:extLst>
          </p:cNvPr>
          <p:cNvSpPr/>
          <p:nvPr/>
        </p:nvSpPr>
        <p:spPr>
          <a:xfrm>
            <a:off x="8070574" y="1921565"/>
            <a:ext cx="3829878" cy="229262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A063511-222A-4FA4-B17D-A255A743A0C9}"/>
              </a:ext>
            </a:extLst>
          </p:cNvPr>
          <p:cNvSpPr txBox="1"/>
          <p:nvPr/>
        </p:nvSpPr>
        <p:spPr>
          <a:xfrm>
            <a:off x="1736034" y="1526546"/>
            <a:ext cx="1196001" cy="523220"/>
          </a:xfrm>
          <a:prstGeom prst="rect">
            <a:avLst/>
          </a:prstGeom>
          <a:noFill/>
        </p:spPr>
        <p:txBody>
          <a:bodyPr wrap="square" rtlCol="0">
            <a:spAutoFit/>
          </a:bodyPr>
          <a:lstStyle/>
          <a:p>
            <a:r>
              <a:rPr lang="en-GB" sz="2800" dirty="0"/>
              <a:t>Yellow</a:t>
            </a:r>
          </a:p>
        </p:txBody>
      </p:sp>
      <p:sp>
        <p:nvSpPr>
          <p:cNvPr id="8" name="TextBox 7">
            <a:extLst>
              <a:ext uri="{FF2B5EF4-FFF2-40B4-BE49-F238E27FC236}">
                <a16:creationId xmlns:a16="http://schemas.microsoft.com/office/drawing/2014/main" id="{00AA755A-3934-4028-9E4D-1B6C0D4279B7}"/>
              </a:ext>
            </a:extLst>
          </p:cNvPr>
          <p:cNvSpPr txBox="1"/>
          <p:nvPr/>
        </p:nvSpPr>
        <p:spPr>
          <a:xfrm>
            <a:off x="5774635" y="1483019"/>
            <a:ext cx="1510748" cy="523220"/>
          </a:xfrm>
          <a:prstGeom prst="rect">
            <a:avLst/>
          </a:prstGeom>
          <a:noFill/>
        </p:spPr>
        <p:txBody>
          <a:bodyPr wrap="square" rtlCol="0">
            <a:spAutoFit/>
          </a:bodyPr>
          <a:lstStyle/>
          <a:p>
            <a:r>
              <a:rPr lang="en-GB" sz="2800" dirty="0"/>
              <a:t>Red</a:t>
            </a:r>
          </a:p>
        </p:txBody>
      </p:sp>
      <p:sp>
        <p:nvSpPr>
          <p:cNvPr id="9" name="TextBox 8">
            <a:extLst>
              <a:ext uri="{FF2B5EF4-FFF2-40B4-BE49-F238E27FC236}">
                <a16:creationId xmlns:a16="http://schemas.microsoft.com/office/drawing/2014/main" id="{F9A5E313-E69B-46BF-A069-81CA1986720F}"/>
              </a:ext>
            </a:extLst>
          </p:cNvPr>
          <p:cNvSpPr txBox="1"/>
          <p:nvPr/>
        </p:nvSpPr>
        <p:spPr>
          <a:xfrm>
            <a:off x="9515059" y="1487381"/>
            <a:ext cx="1510748" cy="523220"/>
          </a:xfrm>
          <a:prstGeom prst="rect">
            <a:avLst/>
          </a:prstGeom>
          <a:noFill/>
        </p:spPr>
        <p:txBody>
          <a:bodyPr wrap="square" rtlCol="0">
            <a:spAutoFit/>
          </a:bodyPr>
          <a:lstStyle/>
          <a:p>
            <a:r>
              <a:rPr lang="en-GB" sz="2800" dirty="0"/>
              <a:t>Pink</a:t>
            </a:r>
          </a:p>
        </p:txBody>
      </p:sp>
      <p:pic>
        <p:nvPicPr>
          <p:cNvPr id="2050" name="Picture 2" descr="Cube Three-dimensional Space Computer Icons Net Shape - Cube Shape Clipart  - Full Size Clipart (#151696) - PinClipart">
            <a:extLst>
              <a:ext uri="{FF2B5EF4-FFF2-40B4-BE49-F238E27FC236}">
                <a16:creationId xmlns:a16="http://schemas.microsoft.com/office/drawing/2014/main" id="{ABBB93B5-65DA-40A9-9982-4EDC2E1ED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610" y="4387869"/>
            <a:ext cx="697672" cy="7964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be Three-dimensional Space Computer Icons Net Shape - Cube Shape Clipart  - Full Size Clipart (#151696) - PinClipart">
            <a:extLst>
              <a:ext uri="{FF2B5EF4-FFF2-40B4-BE49-F238E27FC236}">
                <a16:creationId xmlns:a16="http://schemas.microsoft.com/office/drawing/2014/main" id="{4D45ECEF-9296-4BF0-A094-59F7439A0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25" y="5829871"/>
            <a:ext cx="803438" cy="9172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D6F01CD-D2C4-461C-AE48-6A9E8596B98A}"/>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211703" y="5313381"/>
            <a:ext cx="933815" cy="1032981"/>
          </a:xfrm>
          <a:prstGeom prst="rect">
            <a:avLst/>
          </a:prstGeom>
        </p:spPr>
      </p:pic>
      <p:pic>
        <p:nvPicPr>
          <p:cNvPr id="17" name="Picture 16">
            <a:extLst>
              <a:ext uri="{FF2B5EF4-FFF2-40B4-BE49-F238E27FC236}">
                <a16:creationId xmlns:a16="http://schemas.microsoft.com/office/drawing/2014/main" id="{D1224CEE-4446-4268-9D74-F7F527CA3EE6}"/>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2443914" y="4169243"/>
            <a:ext cx="1533551" cy="1696406"/>
          </a:xfrm>
          <a:prstGeom prst="rect">
            <a:avLst/>
          </a:prstGeom>
        </p:spPr>
      </p:pic>
      <p:pic>
        <p:nvPicPr>
          <p:cNvPr id="16" name="Picture 15">
            <a:extLst>
              <a:ext uri="{FF2B5EF4-FFF2-40B4-BE49-F238E27FC236}">
                <a16:creationId xmlns:a16="http://schemas.microsoft.com/office/drawing/2014/main" id="{C6B25E92-8564-4D05-96D4-2C9B313A32B6}"/>
              </a:ext>
            </a:extLst>
          </p:cNvPr>
          <p:cNvPicPr>
            <a:picLocks noChangeAspect="1"/>
          </p:cNvPicPr>
          <p:nvPr/>
        </p:nvPicPr>
        <p:blipFill rotWithShape="1">
          <a:blip r:embed="rId4">
            <a:clrChange>
              <a:clrFrom>
                <a:srgbClr val="000000"/>
              </a:clrFrom>
              <a:clrTo>
                <a:srgbClr val="000000">
                  <a:alpha val="0"/>
                </a:srgbClr>
              </a:clrTo>
            </a:clrChange>
          </a:blip>
          <a:srcRect l="33898" r="33658"/>
          <a:stretch/>
        </p:blipFill>
        <p:spPr>
          <a:xfrm>
            <a:off x="2238984" y="5682992"/>
            <a:ext cx="595190" cy="917244"/>
          </a:xfrm>
          <a:prstGeom prst="rect">
            <a:avLst/>
          </a:prstGeom>
        </p:spPr>
      </p:pic>
      <p:pic>
        <p:nvPicPr>
          <p:cNvPr id="19" name="Picture 18">
            <a:extLst>
              <a:ext uri="{FF2B5EF4-FFF2-40B4-BE49-F238E27FC236}">
                <a16:creationId xmlns:a16="http://schemas.microsoft.com/office/drawing/2014/main" id="{A0FEC9FE-B3A8-4B15-9771-4EC77015DA80}"/>
              </a:ext>
            </a:extLst>
          </p:cNvPr>
          <p:cNvPicPr>
            <a:picLocks noChangeAspect="1"/>
          </p:cNvPicPr>
          <p:nvPr/>
        </p:nvPicPr>
        <p:blipFill rotWithShape="1">
          <a:blip r:embed="rId5">
            <a:clrChange>
              <a:clrFrom>
                <a:srgbClr val="000000"/>
              </a:clrFrom>
              <a:clrTo>
                <a:srgbClr val="000000">
                  <a:alpha val="0"/>
                </a:srgbClr>
              </a:clrTo>
            </a:clrChange>
          </a:blip>
          <a:srcRect l="30784" r="31670"/>
          <a:stretch/>
        </p:blipFill>
        <p:spPr>
          <a:xfrm>
            <a:off x="4287170" y="5497778"/>
            <a:ext cx="966958" cy="1287672"/>
          </a:xfrm>
          <a:prstGeom prst="rect">
            <a:avLst/>
          </a:prstGeom>
        </p:spPr>
      </p:pic>
      <p:pic>
        <p:nvPicPr>
          <p:cNvPr id="21" name="Picture 20">
            <a:extLst>
              <a:ext uri="{FF2B5EF4-FFF2-40B4-BE49-F238E27FC236}">
                <a16:creationId xmlns:a16="http://schemas.microsoft.com/office/drawing/2014/main" id="{045476B1-EE33-4510-A224-E720B2C970CE}"/>
              </a:ext>
            </a:extLst>
          </p:cNvPr>
          <p:cNvPicPr>
            <a:picLocks noChangeAspect="1"/>
          </p:cNvPicPr>
          <p:nvPr/>
        </p:nvPicPr>
        <p:blipFill rotWithShape="1">
          <a:blip r:embed="rId5">
            <a:clrChange>
              <a:clrFrom>
                <a:srgbClr val="000000"/>
              </a:clrFrom>
              <a:clrTo>
                <a:srgbClr val="000000">
                  <a:alpha val="0"/>
                </a:srgbClr>
              </a:clrTo>
            </a:clrChange>
          </a:blip>
          <a:srcRect l="30784" r="31670"/>
          <a:stretch/>
        </p:blipFill>
        <p:spPr>
          <a:xfrm>
            <a:off x="942759" y="4387869"/>
            <a:ext cx="537419" cy="715666"/>
          </a:xfrm>
          <a:prstGeom prst="rect">
            <a:avLst/>
          </a:prstGeom>
        </p:spPr>
      </p:pic>
      <p:sp>
        <p:nvSpPr>
          <p:cNvPr id="22" name="Rectangle 21">
            <a:extLst>
              <a:ext uri="{FF2B5EF4-FFF2-40B4-BE49-F238E27FC236}">
                <a16:creationId xmlns:a16="http://schemas.microsoft.com/office/drawing/2014/main" id="{B505281A-BA0C-4970-8BC2-A27818AA2076}"/>
              </a:ext>
            </a:extLst>
          </p:cNvPr>
          <p:cNvSpPr/>
          <p:nvPr/>
        </p:nvSpPr>
        <p:spPr>
          <a:xfrm>
            <a:off x="10100215" y="5145207"/>
            <a:ext cx="2091786" cy="171279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36E8412-2EEB-4A1A-B487-309C2F947871}"/>
              </a:ext>
            </a:extLst>
          </p:cNvPr>
          <p:cNvSpPr txBox="1"/>
          <p:nvPr/>
        </p:nvSpPr>
        <p:spPr>
          <a:xfrm>
            <a:off x="10032583" y="5292214"/>
            <a:ext cx="2227049" cy="1477328"/>
          </a:xfrm>
          <a:prstGeom prst="rect">
            <a:avLst/>
          </a:prstGeom>
          <a:noFill/>
        </p:spPr>
        <p:txBody>
          <a:bodyPr wrap="square" rtlCol="0">
            <a:spAutoFit/>
          </a:bodyPr>
          <a:lstStyle/>
          <a:p>
            <a:pPr algn="ctr"/>
            <a:r>
              <a:rPr lang="en-GB" dirty="0"/>
              <a:t>If you are working on a computer, drag the shapes. If not, draw the shapes or draw a line to the group.</a:t>
            </a:r>
          </a:p>
        </p:txBody>
      </p:sp>
      <p:pic>
        <p:nvPicPr>
          <p:cNvPr id="20" name="Picture 19">
            <a:extLst>
              <a:ext uri="{FF2B5EF4-FFF2-40B4-BE49-F238E27FC236}">
                <a16:creationId xmlns:a16="http://schemas.microsoft.com/office/drawing/2014/main" id="{31BC1D9F-A23E-4AA1-9248-7B851C5E91E4}"/>
              </a:ext>
            </a:extLst>
          </p:cNvPr>
          <p:cNvPicPr>
            <a:picLocks noChangeAspect="1"/>
          </p:cNvPicPr>
          <p:nvPr/>
        </p:nvPicPr>
        <p:blipFill>
          <a:blip r:embed="rId6">
            <a:clrChange>
              <a:clrFrom>
                <a:srgbClr val="000000"/>
              </a:clrFrom>
              <a:clrTo>
                <a:srgbClr val="000000">
                  <a:alpha val="0"/>
                </a:srgbClr>
              </a:clrTo>
            </a:clrChange>
          </a:blip>
          <a:stretch>
            <a:fillRect/>
          </a:stretch>
        </p:blipFill>
        <p:spPr>
          <a:xfrm>
            <a:off x="227342" y="5301774"/>
            <a:ext cx="934340" cy="934340"/>
          </a:xfrm>
          <a:prstGeom prst="rect">
            <a:avLst/>
          </a:prstGeom>
        </p:spPr>
      </p:pic>
      <p:pic>
        <p:nvPicPr>
          <p:cNvPr id="25" name="Picture 24">
            <a:extLst>
              <a:ext uri="{FF2B5EF4-FFF2-40B4-BE49-F238E27FC236}">
                <a16:creationId xmlns:a16="http://schemas.microsoft.com/office/drawing/2014/main" id="{D0E3E5B2-DDBA-40B5-9C72-B16A86ED0BB3}"/>
              </a:ext>
            </a:extLst>
          </p:cNvPr>
          <p:cNvPicPr>
            <a:picLocks noChangeAspect="1"/>
          </p:cNvPicPr>
          <p:nvPr/>
        </p:nvPicPr>
        <p:blipFill>
          <a:blip r:embed="rId6">
            <a:clrChange>
              <a:clrFrom>
                <a:srgbClr val="000000"/>
              </a:clrFrom>
              <a:clrTo>
                <a:srgbClr val="000000">
                  <a:alpha val="0"/>
                </a:srgbClr>
              </a:clrTo>
            </a:clrChange>
          </a:blip>
          <a:stretch>
            <a:fillRect/>
          </a:stretch>
        </p:blipFill>
        <p:spPr>
          <a:xfrm>
            <a:off x="5394563" y="5820224"/>
            <a:ext cx="934340" cy="934340"/>
          </a:xfrm>
          <a:prstGeom prst="rect">
            <a:avLst/>
          </a:prstGeom>
        </p:spPr>
      </p:pic>
      <p:pic>
        <p:nvPicPr>
          <p:cNvPr id="24" name="Picture 23">
            <a:extLst>
              <a:ext uri="{FF2B5EF4-FFF2-40B4-BE49-F238E27FC236}">
                <a16:creationId xmlns:a16="http://schemas.microsoft.com/office/drawing/2014/main" id="{A8812C9D-6914-4CFD-A782-586DB2DE168F}"/>
              </a:ext>
            </a:extLst>
          </p:cNvPr>
          <p:cNvPicPr>
            <a:picLocks noChangeAspect="1"/>
          </p:cNvPicPr>
          <p:nvPr/>
        </p:nvPicPr>
        <p:blipFill rotWithShape="1">
          <a:blip r:embed="rId7">
            <a:clrChange>
              <a:clrFrom>
                <a:srgbClr val="000000"/>
              </a:clrFrom>
              <a:clrTo>
                <a:srgbClr val="000000">
                  <a:alpha val="0"/>
                </a:srgbClr>
              </a:clrTo>
            </a:clrChange>
          </a:blip>
          <a:srcRect l="23881" r="24119"/>
          <a:stretch/>
        </p:blipFill>
        <p:spPr>
          <a:xfrm>
            <a:off x="3961320" y="4652737"/>
            <a:ext cx="971711" cy="934340"/>
          </a:xfrm>
          <a:prstGeom prst="rect">
            <a:avLst/>
          </a:prstGeom>
        </p:spPr>
      </p:pic>
      <p:pic>
        <p:nvPicPr>
          <p:cNvPr id="26" name="Picture 25">
            <a:extLst>
              <a:ext uri="{FF2B5EF4-FFF2-40B4-BE49-F238E27FC236}">
                <a16:creationId xmlns:a16="http://schemas.microsoft.com/office/drawing/2014/main" id="{FAA1B8C2-1776-450B-AAB4-2AC71C3F3A70}"/>
              </a:ext>
            </a:extLst>
          </p:cNvPr>
          <p:cNvPicPr>
            <a:picLocks noChangeAspect="1"/>
          </p:cNvPicPr>
          <p:nvPr/>
        </p:nvPicPr>
        <p:blipFill>
          <a:blip r:embed="rId8">
            <a:clrChange>
              <a:clrFrom>
                <a:srgbClr val="000000"/>
              </a:clrFrom>
              <a:clrTo>
                <a:srgbClr val="000000">
                  <a:alpha val="0"/>
                </a:srgbClr>
              </a:clrTo>
            </a:clrChange>
          </a:blip>
          <a:stretch>
            <a:fillRect/>
          </a:stretch>
        </p:blipFill>
        <p:spPr>
          <a:xfrm>
            <a:off x="5242736" y="4650952"/>
            <a:ext cx="1024079" cy="934340"/>
          </a:xfrm>
          <a:prstGeom prst="rect">
            <a:avLst/>
          </a:prstGeom>
        </p:spPr>
      </p:pic>
    </p:spTree>
    <p:extLst>
      <p:ext uri="{BB962C8B-B14F-4D97-AF65-F5344CB8AC3E}">
        <p14:creationId xmlns:p14="http://schemas.microsoft.com/office/powerpoint/2010/main" val="2425907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4889B-4D1F-4CBC-AC12-EB5290DCD2DD}"/>
              </a:ext>
            </a:extLst>
          </p:cNvPr>
          <p:cNvSpPr/>
          <p:nvPr/>
        </p:nvSpPr>
        <p:spPr>
          <a:xfrm>
            <a:off x="3458899" y="-144747"/>
            <a:ext cx="527420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Sorting 3D Shapes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727F1CD1-5CD1-4B75-9417-92AB648B28ED}"/>
              </a:ext>
            </a:extLst>
          </p:cNvPr>
          <p:cNvSpPr txBox="1"/>
          <p:nvPr/>
        </p:nvSpPr>
        <p:spPr>
          <a:xfrm>
            <a:off x="-246743" y="613276"/>
            <a:ext cx="12192000" cy="830997"/>
          </a:xfrm>
          <a:prstGeom prst="rect">
            <a:avLst/>
          </a:prstGeom>
          <a:noFill/>
        </p:spPr>
        <p:txBody>
          <a:bodyPr wrap="square" rtlCol="0">
            <a:spAutoFit/>
          </a:bodyPr>
          <a:lstStyle/>
          <a:p>
            <a:pPr algn="ctr"/>
            <a:r>
              <a:rPr lang="en-GB" sz="2000" dirty="0"/>
              <a:t>Remember, shapes can be sorted into smaller groups in many ways, such as by type, size and colour.</a:t>
            </a:r>
          </a:p>
          <a:p>
            <a:pPr algn="ctr"/>
            <a:r>
              <a:rPr lang="en-GB" sz="2800" dirty="0"/>
              <a:t>Task 4: Sort shapes by size</a:t>
            </a:r>
            <a:endParaRPr lang="en-GB" sz="3200" dirty="0"/>
          </a:p>
        </p:txBody>
      </p:sp>
      <p:sp>
        <p:nvSpPr>
          <p:cNvPr id="4" name="Rectangle: Rounded Corners 3">
            <a:extLst>
              <a:ext uri="{FF2B5EF4-FFF2-40B4-BE49-F238E27FC236}">
                <a16:creationId xmlns:a16="http://schemas.microsoft.com/office/drawing/2014/main" id="{7816527C-975C-4726-A8C7-70803060B866}"/>
              </a:ext>
            </a:extLst>
          </p:cNvPr>
          <p:cNvSpPr/>
          <p:nvPr/>
        </p:nvSpPr>
        <p:spPr>
          <a:xfrm>
            <a:off x="1031776" y="1921565"/>
            <a:ext cx="4817481" cy="229262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4BE7062D-43D1-4067-83B2-D580E792ED3C}"/>
              </a:ext>
            </a:extLst>
          </p:cNvPr>
          <p:cNvSpPr/>
          <p:nvPr/>
        </p:nvSpPr>
        <p:spPr>
          <a:xfrm>
            <a:off x="6286620" y="1921565"/>
            <a:ext cx="4817480" cy="229262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A063511-222A-4FA4-B17D-A255A743A0C9}"/>
              </a:ext>
            </a:extLst>
          </p:cNvPr>
          <p:cNvSpPr txBox="1"/>
          <p:nvPr/>
        </p:nvSpPr>
        <p:spPr>
          <a:xfrm>
            <a:off x="2747883" y="1468154"/>
            <a:ext cx="1225825" cy="523220"/>
          </a:xfrm>
          <a:prstGeom prst="rect">
            <a:avLst/>
          </a:prstGeom>
          <a:noFill/>
        </p:spPr>
        <p:txBody>
          <a:bodyPr wrap="square" rtlCol="0">
            <a:spAutoFit/>
          </a:bodyPr>
          <a:lstStyle/>
          <a:p>
            <a:r>
              <a:rPr lang="en-GB" sz="2800" dirty="0"/>
              <a:t>Small</a:t>
            </a:r>
          </a:p>
        </p:txBody>
      </p:sp>
      <p:sp>
        <p:nvSpPr>
          <p:cNvPr id="9" name="TextBox 8">
            <a:extLst>
              <a:ext uri="{FF2B5EF4-FFF2-40B4-BE49-F238E27FC236}">
                <a16:creationId xmlns:a16="http://schemas.microsoft.com/office/drawing/2014/main" id="{F9A5E313-E69B-46BF-A069-81CA1986720F}"/>
              </a:ext>
            </a:extLst>
          </p:cNvPr>
          <p:cNvSpPr txBox="1"/>
          <p:nvPr/>
        </p:nvSpPr>
        <p:spPr>
          <a:xfrm>
            <a:off x="8391206" y="1444273"/>
            <a:ext cx="1510748" cy="523220"/>
          </a:xfrm>
          <a:prstGeom prst="rect">
            <a:avLst/>
          </a:prstGeom>
          <a:noFill/>
        </p:spPr>
        <p:txBody>
          <a:bodyPr wrap="square" rtlCol="0">
            <a:spAutoFit/>
          </a:bodyPr>
          <a:lstStyle/>
          <a:p>
            <a:r>
              <a:rPr lang="en-GB" sz="2800" dirty="0"/>
              <a:t>Big</a:t>
            </a:r>
          </a:p>
        </p:txBody>
      </p:sp>
      <p:pic>
        <p:nvPicPr>
          <p:cNvPr id="2050" name="Picture 2" descr="Cube Three-dimensional Space Computer Icons Net Shape - Cube Shape Clipart  - Full Size Clipart (#151696) - PinClipart">
            <a:extLst>
              <a:ext uri="{FF2B5EF4-FFF2-40B4-BE49-F238E27FC236}">
                <a16:creationId xmlns:a16="http://schemas.microsoft.com/office/drawing/2014/main" id="{ABBB93B5-65DA-40A9-9982-4EDC2E1ED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499" y="6122235"/>
            <a:ext cx="551785" cy="6299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1E5A07D-799E-47C7-9523-480DD8B76891}"/>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306401" y="5092951"/>
            <a:ext cx="1533551" cy="1739622"/>
          </a:xfrm>
          <a:prstGeom prst="rect">
            <a:avLst/>
          </a:prstGeom>
        </p:spPr>
      </p:pic>
      <p:pic>
        <p:nvPicPr>
          <p:cNvPr id="13" name="Picture 12">
            <a:extLst>
              <a:ext uri="{FF2B5EF4-FFF2-40B4-BE49-F238E27FC236}">
                <a16:creationId xmlns:a16="http://schemas.microsoft.com/office/drawing/2014/main" id="{5542E1BE-E1C3-4F70-9420-FBEE032314F9}"/>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4430488" y="4478816"/>
            <a:ext cx="702146" cy="796497"/>
          </a:xfrm>
          <a:prstGeom prst="rect">
            <a:avLst/>
          </a:prstGeom>
        </p:spPr>
      </p:pic>
      <p:pic>
        <p:nvPicPr>
          <p:cNvPr id="12" name="Picture 11">
            <a:extLst>
              <a:ext uri="{FF2B5EF4-FFF2-40B4-BE49-F238E27FC236}">
                <a16:creationId xmlns:a16="http://schemas.microsoft.com/office/drawing/2014/main" id="{52526572-64A9-4589-9EA7-D77D03788182}"/>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857828" y="4562242"/>
            <a:ext cx="715481" cy="647007"/>
          </a:xfrm>
          <a:prstGeom prst="rect">
            <a:avLst/>
          </a:prstGeom>
        </p:spPr>
      </p:pic>
      <p:pic>
        <p:nvPicPr>
          <p:cNvPr id="14" name="Picture 13">
            <a:extLst>
              <a:ext uri="{FF2B5EF4-FFF2-40B4-BE49-F238E27FC236}">
                <a16:creationId xmlns:a16="http://schemas.microsoft.com/office/drawing/2014/main" id="{AD64A1BD-DCB4-407B-9CCA-BDC430CB548C}"/>
              </a:ext>
            </a:extLst>
          </p:cNvPr>
          <p:cNvPicPr>
            <a:picLocks noChangeAspect="1"/>
          </p:cNvPicPr>
          <p:nvPr/>
        </p:nvPicPr>
        <p:blipFill>
          <a:blip r:embed="rId5">
            <a:clrChange>
              <a:clrFrom>
                <a:srgbClr val="000000"/>
              </a:clrFrom>
              <a:clrTo>
                <a:srgbClr val="000000">
                  <a:alpha val="0"/>
                </a:srgbClr>
              </a:clrTo>
            </a:clrChange>
          </a:blip>
          <a:stretch>
            <a:fillRect/>
          </a:stretch>
        </p:blipFill>
        <p:spPr>
          <a:xfrm>
            <a:off x="2024731" y="5345999"/>
            <a:ext cx="629945" cy="629945"/>
          </a:xfrm>
          <a:prstGeom prst="rect">
            <a:avLst/>
          </a:prstGeom>
        </p:spPr>
      </p:pic>
      <p:pic>
        <p:nvPicPr>
          <p:cNvPr id="15" name="Picture 14">
            <a:extLst>
              <a:ext uri="{FF2B5EF4-FFF2-40B4-BE49-F238E27FC236}">
                <a16:creationId xmlns:a16="http://schemas.microsoft.com/office/drawing/2014/main" id="{4D6F01CD-D2C4-461C-AE48-6A9E8596B98A}"/>
              </a:ext>
            </a:extLst>
          </p:cNvPr>
          <p:cNvPicPr>
            <a:picLocks noChangeAspect="1"/>
          </p:cNvPicPr>
          <p:nvPr/>
        </p:nvPicPr>
        <p:blipFill>
          <a:blip r:embed="rId6">
            <a:clrChange>
              <a:clrFrom>
                <a:srgbClr val="000000"/>
              </a:clrFrom>
              <a:clrTo>
                <a:srgbClr val="000000">
                  <a:alpha val="0"/>
                </a:srgbClr>
              </a:clrTo>
            </a:clrChange>
          </a:blip>
          <a:stretch>
            <a:fillRect/>
          </a:stretch>
        </p:blipFill>
        <p:spPr>
          <a:xfrm>
            <a:off x="1757226" y="6066971"/>
            <a:ext cx="619429" cy="685209"/>
          </a:xfrm>
          <a:prstGeom prst="rect">
            <a:avLst/>
          </a:prstGeom>
        </p:spPr>
      </p:pic>
      <p:pic>
        <p:nvPicPr>
          <p:cNvPr id="17" name="Picture 16">
            <a:extLst>
              <a:ext uri="{FF2B5EF4-FFF2-40B4-BE49-F238E27FC236}">
                <a16:creationId xmlns:a16="http://schemas.microsoft.com/office/drawing/2014/main" id="{D1224CEE-4446-4268-9D74-F7F527CA3EE6}"/>
              </a:ext>
            </a:extLst>
          </p:cNvPr>
          <p:cNvPicPr>
            <a:picLocks noChangeAspect="1"/>
          </p:cNvPicPr>
          <p:nvPr/>
        </p:nvPicPr>
        <p:blipFill>
          <a:blip r:embed="rId6">
            <a:clrChange>
              <a:clrFrom>
                <a:srgbClr val="000000"/>
              </a:clrFrom>
              <a:clrTo>
                <a:srgbClr val="000000">
                  <a:alpha val="0"/>
                </a:srgbClr>
              </a:clrTo>
            </a:clrChange>
          </a:blip>
          <a:stretch>
            <a:fillRect/>
          </a:stretch>
        </p:blipFill>
        <p:spPr>
          <a:xfrm>
            <a:off x="2765589" y="4503903"/>
            <a:ext cx="1897764" cy="2099296"/>
          </a:xfrm>
          <a:prstGeom prst="rect">
            <a:avLst/>
          </a:prstGeom>
        </p:spPr>
      </p:pic>
      <p:pic>
        <p:nvPicPr>
          <p:cNvPr id="16" name="Picture 15">
            <a:extLst>
              <a:ext uri="{FF2B5EF4-FFF2-40B4-BE49-F238E27FC236}">
                <a16:creationId xmlns:a16="http://schemas.microsoft.com/office/drawing/2014/main" id="{C6B25E92-8564-4D05-96D4-2C9B313A32B6}"/>
              </a:ext>
            </a:extLst>
          </p:cNvPr>
          <p:cNvPicPr>
            <a:picLocks noChangeAspect="1"/>
          </p:cNvPicPr>
          <p:nvPr/>
        </p:nvPicPr>
        <p:blipFill rotWithShape="1">
          <a:blip r:embed="rId7">
            <a:clrChange>
              <a:clrFrom>
                <a:srgbClr val="000000"/>
              </a:clrFrom>
              <a:clrTo>
                <a:srgbClr val="000000">
                  <a:alpha val="0"/>
                </a:srgbClr>
              </a:clrTo>
            </a:clrChange>
          </a:blip>
          <a:srcRect l="33898" r="33658"/>
          <a:stretch/>
        </p:blipFill>
        <p:spPr>
          <a:xfrm>
            <a:off x="4502165" y="5479087"/>
            <a:ext cx="595190" cy="917244"/>
          </a:xfrm>
          <a:prstGeom prst="rect">
            <a:avLst/>
          </a:prstGeom>
        </p:spPr>
      </p:pic>
      <p:pic>
        <p:nvPicPr>
          <p:cNvPr id="18" name="Picture 17">
            <a:extLst>
              <a:ext uri="{FF2B5EF4-FFF2-40B4-BE49-F238E27FC236}">
                <a16:creationId xmlns:a16="http://schemas.microsoft.com/office/drawing/2014/main" id="{3A55F109-1BE9-493F-B041-A896301D0879}"/>
              </a:ext>
            </a:extLst>
          </p:cNvPr>
          <p:cNvPicPr>
            <a:picLocks noChangeAspect="1"/>
          </p:cNvPicPr>
          <p:nvPr/>
        </p:nvPicPr>
        <p:blipFill rotWithShape="1">
          <a:blip r:embed="rId8">
            <a:clrChange>
              <a:clrFrom>
                <a:srgbClr val="000000"/>
              </a:clrFrom>
              <a:clrTo>
                <a:srgbClr val="000000">
                  <a:alpha val="0"/>
                </a:srgbClr>
              </a:clrTo>
            </a:clrChange>
          </a:blip>
          <a:srcRect l="30784" r="31670"/>
          <a:stretch/>
        </p:blipFill>
        <p:spPr>
          <a:xfrm>
            <a:off x="5200507" y="4409689"/>
            <a:ext cx="1772096" cy="2359853"/>
          </a:xfrm>
          <a:prstGeom prst="rect">
            <a:avLst/>
          </a:prstGeom>
        </p:spPr>
      </p:pic>
      <p:pic>
        <p:nvPicPr>
          <p:cNvPr id="21" name="Picture 20">
            <a:extLst>
              <a:ext uri="{FF2B5EF4-FFF2-40B4-BE49-F238E27FC236}">
                <a16:creationId xmlns:a16="http://schemas.microsoft.com/office/drawing/2014/main" id="{045476B1-EE33-4510-A224-E720B2C970CE}"/>
              </a:ext>
            </a:extLst>
          </p:cNvPr>
          <p:cNvPicPr>
            <a:picLocks noChangeAspect="1"/>
          </p:cNvPicPr>
          <p:nvPr/>
        </p:nvPicPr>
        <p:blipFill rotWithShape="1">
          <a:blip r:embed="rId9">
            <a:clrChange>
              <a:clrFrom>
                <a:srgbClr val="000000"/>
              </a:clrFrom>
              <a:clrTo>
                <a:srgbClr val="000000">
                  <a:alpha val="0"/>
                </a:srgbClr>
              </a:clrTo>
            </a:clrChange>
          </a:blip>
          <a:srcRect l="30784" r="31670"/>
          <a:stretch/>
        </p:blipFill>
        <p:spPr>
          <a:xfrm>
            <a:off x="724246" y="4377285"/>
            <a:ext cx="537419" cy="715666"/>
          </a:xfrm>
          <a:prstGeom prst="rect">
            <a:avLst/>
          </a:prstGeom>
        </p:spPr>
      </p:pic>
      <p:sp>
        <p:nvSpPr>
          <p:cNvPr id="22" name="Rectangle 21">
            <a:extLst>
              <a:ext uri="{FF2B5EF4-FFF2-40B4-BE49-F238E27FC236}">
                <a16:creationId xmlns:a16="http://schemas.microsoft.com/office/drawing/2014/main" id="{B505281A-BA0C-4970-8BC2-A27818AA2076}"/>
              </a:ext>
            </a:extLst>
          </p:cNvPr>
          <p:cNvSpPr/>
          <p:nvPr/>
        </p:nvSpPr>
        <p:spPr>
          <a:xfrm>
            <a:off x="10100215" y="5145207"/>
            <a:ext cx="2091786" cy="171279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36E8412-2EEB-4A1A-B487-309C2F947871}"/>
              </a:ext>
            </a:extLst>
          </p:cNvPr>
          <p:cNvSpPr txBox="1"/>
          <p:nvPr/>
        </p:nvSpPr>
        <p:spPr>
          <a:xfrm>
            <a:off x="10032583" y="5292214"/>
            <a:ext cx="2227049" cy="1477328"/>
          </a:xfrm>
          <a:prstGeom prst="rect">
            <a:avLst/>
          </a:prstGeom>
          <a:noFill/>
        </p:spPr>
        <p:txBody>
          <a:bodyPr wrap="square" rtlCol="0">
            <a:spAutoFit/>
          </a:bodyPr>
          <a:lstStyle/>
          <a:p>
            <a:pPr algn="ctr"/>
            <a:r>
              <a:rPr lang="en-GB" dirty="0"/>
              <a:t>If you are working on a computer, drag the shapes. If not, draw the shapes or draw a line to the group.</a:t>
            </a:r>
          </a:p>
        </p:txBody>
      </p:sp>
    </p:spTree>
    <p:extLst>
      <p:ext uri="{BB962C8B-B14F-4D97-AF65-F5344CB8AC3E}">
        <p14:creationId xmlns:p14="http://schemas.microsoft.com/office/powerpoint/2010/main" val="176208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4889B-4D1F-4CBC-AC12-EB5290DCD2DD}"/>
              </a:ext>
            </a:extLst>
          </p:cNvPr>
          <p:cNvSpPr/>
          <p:nvPr/>
        </p:nvSpPr>
        <p:spPr>
          <a:xfrm>
            <a:off x="3458899" y="-144747"/>
            <a:ext cx="527420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Sorting 3D Shapes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727F1CD1-5CD1-4B75-9417-92AB648B28ED}"/>
              </a:ext>
            </a:extLst>
          </p:cNvPr>
          <p:cNvSpPr txBox="1"/>
          <p:nvPr/>
        </p:nvSpPr>
        <p:spPr>
          <a:xfrm>
            <a:off x="0" y="778583"/>
            <a:ext cx="12192000" cy="1200329"/>
          </a:xfrm>
          <a:prstGeom prst="rect">
            <a:avLst/>
          </a:prstGeom>
          <a:noFill/>
        </p:spPr>
        <p:txBody>
          <a:bodyPr wrap="square" rtlCol="0">
            <a:spAutoFit/>
          </a:bodyPr>
          <a:lstStyle/>
          <a:p>
            <a:pPr algn="ctr"/>
            <a:r>
              <a:rPr lang="en-GB" sz="2400" dirty="0"/>
              <a:t>Try and find objects in your house which are the same shape as each of the 3D shapes we are learning about. For each shape, can you experiment if you can stack the shape up or if the shape rolls? </a:t>
            </a:r>
          </a:p>
        </p:txBody>
      </p:sp>
      <p:sp>
        <p:nvSpPr>
          <p:cNvPr id="20" name="TextBox 19">
            <a:extLst>
              <a:ext uri="{FF2B5EF4-FFF2-40B4-BE49-F238E27FC236}">
                <a16:creationId xmlns:a16="http://schemas.microsoft.com/office/drawing/2014/main" id="{0C968F69-2FD5-48CC-8095-744D90B98503}"/>
              </a:ext>
            </a:extLst>
          </p:cNvPr>
          <p:cNvSpPr txBox="1"/>
          <p:nvPr/>
        </p:nvSpPr>
        <p:spPr>
          <a:xfrm>
            <a:off x="290286" y="2249099"/>
            <a:ext cx="2452914" cy="461665"/>
          </a:xfrm>
          <a:prstGeom prst="rect">
            <a:avLst/>
          </a:prstGeom>
          <a:noFill/>
        </p:spPr>
        <p:txBody>
          <a:bodyPr wrap="square" rtlCol="0">
            <a:spAutoFit/>
          </a:bodyPr>
          <a:lstStyle/>
          <a:p>
            <a:r>
              <a:rPr lang="en-GB" sz="2400" b="1" dirty="0"/>
              <a:t>For example…</a:t>
            </a:r>
          </a:p>
        </p:txBody>
      </p:sp>
      <p:pic>
        <p:nvPicPr>
          <p:cNvPr id="5" name="Picture 4">
            <a:extLst>
              <a:ext uri="{FF2B5EF4-FFF2-40B4-BE49-F238E27FC236}">
                <a16:creationId xmlns:a16="http://schemas.microsoft.com/office/drawing/2014/main" id="{DBF356D8-5F8E-40A7-8FBA-0AB35085AD54}"/>
              </a:ext>
            </a:extLst>
          </p:cNvPr>
          <p:cNvPicPr>
            <a:picLocks noChangeAspect="1"/>
          </p:cNvPicPr>
          <p:nvPr/>
        </p:nvPicPr>
        <p:blipFill rotWithShape="1">
          <a:blip r:embed="rId2"/>
          <a:srcRect l="33374" t="9736" r="41475" b="17249"/>
          <a:stretch/>
        </p:blipFill>
        <p:spPr>
          <a:xfrm>
            <a:off x="2965417" y="3135086"/>
            <a:ext cx="1641370" cy="3199282"/>
          </a:xfrm>
          <a:prstGeom prst="rect">
            <a:avLst/>
          </a:prstGeom>
        </p:spPr>
      </p:pic>
      <p:pic>
        <p:nvPicPr>
          <p:cNvPr id="24" name="Picture 23">
            <a:extLst>
              <a:ext uri="{FF2B5EF4-FFF2-40B4-BE49-F238E27FC236}">
                <a16:creationId xmlns:a16="http://schemas.microsoft.com/office/drawing/2014/main" id="{39F309FD-C623-4168-991F-7A8FCF2889F6}"/>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5400000">
            <a:off x="5432301" y="4473912"/>
            <a:ext cx="1897764" cy="2099296"/>
          </a:xfrm>
          <a:prstGeom prst="rect">
            <a:avLst/>
          </a:prstGeom>
        </p:spPr>
      </p:pic>
      <p:pic>
        <p:nvPicPr>
          <p:cNvPr id="25" name="Picture 24">
            <a:extLst>
              <a:ext uri="{FF2B5EF4-FFF2-40B4-BE49-F238E27FC236}">
                <a16:creationId xmlns:a16="http://schemas.microsoft.com/office/drawing/2014/main" id="{BBD1F215-8703-454C-A8E8-614BF3BF8702}"/>
              </a:ext>
            </a:extLst>
          </p:cNvPr>
          <p:cNvPicPr>
            <a:picLocks noChangeAspect="1"/>
          </p:cNvPicPr>
          <p:nvPr/>
        </p:nvPicPr>
        <p:blipFill>
          <a:blip r:embed="rId3">
            <a:clrChange>
              <a:clrFrom>
                <a:srgbClr val="000000"/>
              </a:clrFrom>
              <a:clrTo>
                <a:srgbClr val="000000">
                  <a:alpha val="0"/>
                </a:srgbClr>
              </a:clrTo>
            </a:clrChange>
          </a:blip>
          <a:stretch>
            <a:fillRect/>
          </a:stretch>
        </p:blipFill>
        <p:spPr>
          <a:xfrm rot="5400000">
            <a:off x="5432301" y="3298814"/>
            <a:ext cx="1897764" cy="2099296"/>
          </a:xfrm>
          <a:prstGeom prst="rect">
            <a:avLst/>
          </a:prstGeom>
        </p:spPr>
      </p:pic>
      <p:cxnSp>
        <p:nvCxnSpPr>
          <p:cNvPr id="11" name="Straight Arrow Connector 10">
            <a:extLst>
              <a:ext uri="{FF2B5EF4-FFF2-40B4-BE49-F238E27FC236}">
                <a16:creationId xmlns:a16="http://schemas.microsoft.com/office/drawing/2014/main" id="{94134F85-77DD-4C27-A8E0-CB224517925C}"/>
              </a:ext>
            </a:extLst>
          </p:cNvPr>
          <p:cNvCxnSpPr>
            <a:cxnSpLocks/>
          </p:cNvCxnSpPr>
          <p:nvPr/>
        </p:nvCxnSpPr>
        <p:spPr>
          <a:xfrm>
            <a:off x="1284513" y="4179723"/>
            <a:ext cx="1153525" cy="5550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A418185-142A-4724-B4FF-18880DAA17FE}"/>
              </a:ext>
            </a:extLst>
          </p:cNvPr>
          <p:cNvSpPr txBox="1"/>
          <p:nvPr/>
        </p:nvSpPr>
        <p:spPr>
          <a:xfrm>
            <a:off x="174172" y="3195696"/>
            <a:ext cx="2452914" cy="1200329"/>
          </a:xfrm>
          <a:prstGeom prst="rect">
            <a:avLst/>
          </a:prstGeom>
          <a:noFill/>
        </p:spPr>
        <p:txBody>
          <a:bodyPr wrap="square" rtlCol="0">
            <a:spAutoFit/>
          </a:bodyPr>
          <a:lstStyle/>
          <a:p>
            <a:r>
              <a:rPr lang="en-GB" dirty="0"/>
              <a:t>Cubes are flat so they stack on top of each other. Cuboids could do this too!</a:t>
            </a:r>
          </a:p>
        </p:txBody>
      </p:sp>
      <p:sp>
        <p:nvSpPr>
          <p:cNvPr id="27" name="TextBox 26">
            <a:extLst>
              <a:ext uri="{FF2B5EF4-FFF2-40B4-BE49-F238E27FC236}">
                <a16:creationId xmlns:a16="http://schemas.microsoft.com/office/drawing/2014/main" id="{C72DCD81-73E8-4CA6-BC69-CB23268E7C09}"/>
              </a:ext>
            </a:extLst>
          </p:cNvPr>
          <p:cNvSpPr txBox="1"/>
          <p:nvPr/>
        </p:nvSpPr>
        <p:spPr>
          <a:xfrm>
            <a:off x="6937829" y="2056618"/>
            <a:ext cx="2452914" cy="1200329"/>
          </a:xfrm>
          <a:prstGeom prst="rect">
            <a:avLst/>
          </a:prstGeom>
          <a:noFill/>
        </p:spPr>
        <p:txBody>
          <a:bodyPr wrap="square" rtlCol="0">
            <a:spAutoFit/>
          </a:bodyPr>
          <a:lstStyle/>
          <a:p>
            <a:r>
              <a:rPr lang="en-GB" dirty="0"/>
              <a:t>Cylinders are round so they would roll away if you tried to stack them up!</a:t>
            </a:r>
          </a:p>
        </p:txBody>
      </p:sp>
      <p:cxnSp>
        <p:nvCxnSpPr>
          <p:cNvPr id="28" name="Straight Arrow Connector 27">
            <a:extLst>
              <a:ext uri="{FF2B5EF4-FFF2-40B4-BE49-F238E27FC236}">
                <a16:creationId xmlns:a16="http://schemas.microsoft.com/office/drawing/2014/main" id="{0CC805A0-2457-4015-BF64-4BEB6BF369DA}"/>
              </a:ext>
            </a:extLst>
          </p:cNvPr>
          <p:cNvCxnSpPr>
            <a:cxnSpLocks/>
          </p:cNvCxnSpPr>
          <p:nvPr/>
        </p:nvCxnSpPr>
        <p:spPr>
          <a:xfrm flipH="1">
            <a:off x="6381184" y="3033486"/>
            <a:ext cx="556645" cy="5794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AB3FE58-B377-448E-9045-86DAC2D13FEE}"/>
              </a:ext>
            </a:extLst>
          </p:cNvPr>
          <p:cNvSpPr txBox="1"/>
          <p:nvPr/>
        </p:nvSpPr>
        <p:spPr>
          <a:xfrm>
            <a:off x="-1" y="46731"/>
            <a:ext cx="1284514" cy="461665"/>
          </a:xfrm>
          <a:prstGeom prst="rect">
            <a:avLst/>
          </a:prstGeom>
          <a:noFill/>
        </p:spPr>
        <p:txBody>
          <a:bodyPr wrap="square" rtlCol="0">
            <a:spAutoFit/>
          </a:bodyPr>
          <a:lstStyle/>
          <a:p>
            <a:pPr algn="ctr"/>
            <a:r>
              <a:rPr lang="en-GB" sz="2400" dirty="0"/>
              <a:t>Task 5</a:t>
            </a:r>
          </a:p>
        </p:txBody>
      </p:sp>
      <p:pic>
        <p:nvPicPr>
          <p:cNvPr id="35" name="Picture 34">
            <a:extLst>
              <a:ext uri="{FF2B5EF4-FFF2-40B4-BE49-F238E27FC236}">
                <a16:creationId xmlns:a16="http://schemas.microsoft.com/office/drawing/2014/main" id="{D73907C2-F23A-4447-BF5C-587AC59A0D86}"/>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9564080" y="4574678"/>
            <a:ext cx="1897764" cy="2099296"/>
          </a:xfrm>
          <a:prstGeom prst="rect">
            <a:avLst/>
          </a:prstGeom>
        </p:spPr>
      </p:pic>
      <p:pic>
        <p:nvPicPr>
          <p:cNvPr id="36" name="Picture 35">
            <a:extLst>
              <a:ext uri="{FF2B5EF4-FFF2-40B4-BE49-F238E27FC236}">
                <a16:creationId xmlns:a16="http://schemas.microsoft.com/office/drawing/2014/main" id="{AD17F0BD-0071-4013-9167-1CC4A7A6FA29}"/>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9564080" y="3130075"/>
            <a:ext cx="1897764" cy="2099296"/>
          </a:xfrm>
          <a:prstGeom prst="rect">
            <a:avLst/>
          </a:prstGeom>
        </p:spPr>
      </p:pic>
      <p:cxnSp>
        <p:nvCxnSpPr>
          <p:cNvPr id="37" name="Straight Arrow Connector 36">
            <a:extLst>
              <a:ext uri="{FF2B5EF4-FFF2-40B4-BE49-F238E27FC236}">
                <a16:creationId xmlns:a16="http://schemas.microsoft.com/office/drawing/2014/main" id="{371546FD-7E2F-4325-9264-E0424D09EB89}"/>
              </a:ext>
            </a:extLst>
          </p:cNvPr>
          <p:cNvCxnSpPr>
            <a:cxnSpLocks/>
          </p:cNvCxnSpPr>
          <p:nvPr/>
        </p:nvCxnSpPr>
        <p:spPr>
          <a:xfrm flipV="1">
            <a:off x="9275699" y="4036553"/>
            <a:ext cx="576762" cy="6238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0F9FB06-4535-453C-922C-12DA6ECA3CCB}"/>
              </a:ext>
            </a:extLst>
          </p:cNvPr>
          <p:cNvSpPr txBox="1"/>
          <p:nvPr/>
        </p:nvSpPr>
        <p:spPr>
          <a:xfrm>
            <a:off x="7732892" y="4701550"/>
            <a:ext cx="2452914" cy="646331"/>
          </a:xfrm>
          <a:prstGeom prst="rect">
            <a:avLst/>
          </a:prstGeom>
          <a:noFill/>
        </p:spPr>
        <p:txBody>
          <a:bodyPr wrap="square" rtlCol="0">
            <a:spAutoFit/>
          </a:bodyPr>
          <a:lstStyle/>
          <a:p>
            <a:r>
              <a:rPr lang="en-GB" dirty="0"/>
              <a:t>But it will work if you stack them this way.</a:t>
            </a:r>
          </a:p>
        </p:txBody>
      </p:sp>
    </p:spTree>
    <p:extLst>
      <p:ext uri="{BB962C8B-B14F-4D97-AF65-F5344CB8AC3E}">
        <p14:creationId xmlns:p14="http://schemas.microsoft.com/office/powerpoint/2010/main" val="3227065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495694-9639-47E1-9EBF-7AF704702E7D}"/>
              </a:ext>
            </a:extLst>
          </p:cNvPr>
          <p:cNvSpPr/>
          <p:nvPr/>
        </p:nvSpPr>
        <p:spPr>
          <a:xfrm>
            <a:off x="3458899" y="-144747"/>
            <a:ext cx="527420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Sorting 3D Shapes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67404714-B931-48C6-9BBC-883E2996D92D}"/>
              </a:ext>
            </a:extLst>
          </p:cNvPr>
          <p:cNvSpPr txBox="1"/>
          <p:nvPr/>
        </p:nvSpPr>
        <p:spPr>
          <a:xfrm>
            <a:off x="0" y="86085"/>
            <a:ext cx="1284514" cy="461665"/>
          </a:xfrm>
          <a:prstGeom prst="rect">
            <a:avLst/>
          </a:prstGeom>
          <a:noFill/>
        </p:spPr>
        <p:txBody>
          <a:bodyPr wrap="square" rtlCol="0">
            <a:spAutoFit/>
          </a:bodyPr>
          <a:lstStyle/>
          <a:p>
            <a:pPr algn="ctr"/>
            <a:r>
              <a:rPr lang="en-GB" sz="2400" dirty="0"/>
              <a:t>Task 6</a:t>
            </a:r>
          </a:p>
        </p:txBody>
      </p:sp>
      <p:sp>
        <p:nvSpPr>
          <p:cNvPr id="4" name="TextBox 3">
            <a:extLst>
              <a:ext uri="{FF2B5EF4-FFF2-40B4-BE49-F238E27FC236}">
                <a16:creationId xmlns:a16="http://schemas.microsoft.com/office/drawing/2014/main" id="{8E0AFEE7-8DF8-4D1B-916F-F79FFE55F910}"/>
              </a:ext>
            </a:extLst>
          </p:cNvPr>
          <p:cNvSpPr txBox="1"/>
          <p:nvPr/>
        </p:nvSpPr>
        <p:spPr>
          <a:xfrm>
            <a:off x="0" y="778583"/>
            <a:ext cx="12192000" cy="830997"/>
          </a:xfrm>
          <a:prstGeom prst="rect">
            <a:avLst/>
          </a:prstGeom>
          <a:noFill/>
        </p:spPr>
        <p:txBody>
          <a:bodyPr wrap="square" rtlCol="0">
            <a:spAutoFit/>
          </a:bodyPr>
          <a:lstStyle/>
          <a:p>
            <a:pPr algn="ctr"/>
            <a:r>
              <a:rPr lang="en-GB" sz="2400" dirty="0"/>
              <a:t>If you managed to carry out the experiment with 3D shapes in your house, can you sort the shapes into the right group?</a:t>
            </a:r>
          </a:p>
        </p:txBody>
      </p:sp>
      <p:sp>
        <p:nvSpPr>
          <p:cNvPr id="5" name="Rectangle: Rounded Corners 4">
            <a:extLst>
              <a:ext uri="{FF2B5EF4-FFF2-40B4-BE49-F238E27FC236}">
                <a16:creationId xmlns:a16="http://schemas.microsoft.com/office/drawing/2014/main" id="{AF13A4F8-1173-48C3-A0A1-FCF143AB14AF}"/>
              </a:ext>
            </a:extLst>
          </p:cNvPr>
          <p:cNvSpPr/>
          <p:nvPr/>
        </p:nvSpPr>
        <p:spPr>
          <a:xfrm>
            <a:off x="291548" y="2023163"/>
            <a:ext cx="3829878" cy="229262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4221C2CF-5D94-4DFD-8BBF-0213BF8733E8}"/>
              </a:ext>
            </a:extLst>
          </p:cNvPr>
          <p:cNvSpPr/>
          <p:nvPr/>
        </p:nvSpPr>
        <p:spPr>
          <a:xfrm>
            <a:off x="4181061" y="2023163"/>
            <a:ext cx="3829878" cy="229262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4459A1A9-6E3D-443E-84E1-517A49687FCE}"/>
              </a:ext>
            </a:extLst>
          </p:cNvPr>
          <p:cNvSpPr/>
          <p:nvPr/>
        </p:nvSpPr>
        <p:spPr>
          <a:xfrm>
            <a:off x="8070574" y="2023163"/>
            <a:ext cx="3829878" cy="229262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0D5743A-F908-4FA7-9E06-8BD377E111A3}"/>
              </a:ext>
            </a:extLst>
          </p:cNvPr>
          <p:cNvSpPr txBox="1"/>
          <p:nvPr/>
        </p:nvSpPr>
        <p:spPr>
          <a:xfrm>
            <a:off x="1736034" y="1628144"/>
            <a:ext cx="1196001" cy="523220"/>
          </a:xfrm>
          <a:prstGeom prst="rect">
            <a:avLst/>
          </a:prstGeom>
          <a:noFill/>
        </p:spPr>
        <p:txBody>
          <a:bodyPr wrap="square" rtlCol="0">
            <a:spAutoFit/>
          </a:bodyPr>
          <a:lstStyle/>
          <a:p>
            <a:r>
              <a:rPr lang="en-GB" sz="2800" dirty="0"/>
              <a:t>Roll</a:t>
            </a:r>
          </a:p>
        </p:txBody>
      </p:sp>
      <p:sp>
        <p:nvSpPr>
          <p:cNvPr id="9" name="TextBox 8">
            <a:extLst>
              <a:ext uri="{FF2B5EF4-FFF2-40B4-BE49-F238E27FC236}">
                <a16:creationId xmlns:a16="http://schemas.microsoft.com/office/drawing/2014/main" id="{05999EF8-854B-4D3E-8ADC-F00398AD1591}"/>
              </a:ext>
            </a:extLst>
          </p:cNvPr>
          <p:cNvSpPr txBox="1"/>
          <p:nvPr/>
        </p:nvSpPr>
        <p:spPr>
          <a:xfrm>
            <a:off x="5774635" y="1584617"/>
            <a:ext cx="1510748" cy="523220"/>
          </a:xfrm>
          <a:prstGeom prst="rect">
            <a:avLst/>
          </a:prstGeom>
          <a:noFill/>
        </p:spPr>
        <p:txBody>
          <a:bodyPr wrap="square" rtlCol="0">
            <a:spAutoFit/>
          </a:bodyPr>
          <a:lstStyle/>
          <a:p>
            <a:r>
              <a:rPr lang="en-GB" sz="2800" dirty="0"/>
              <a:t>Stack</a:t>
            </a:r>
          </a:p>
        </p:txBody>
      </p:sp>
      <p:sp>
        <p:nvSpPr>
          <p:cNvPr id="10" name="TextBox 9">
            <a:extLst>
              <a:ext uri="{FF2B5EF4-FFF2-40B4-BE49-F238E27FC236}">
                <a16:creationId xmlns:a16="http://schemas.microsoft.com/office/drawing/2014/main" id="{F52A41AB-3A81-4C15-BF25-D5CFC2330CA5}"/>
              </a:ext>
            </a:extLst>
          </p:cNvPr>
          <p:cNvSpPr txBox="1"/>
          <p:nvPr/>
        </p:nvSpPr>
        <p:spPr>
          <a:xfrm>
            <a:off x="8968414" y="1584617"/>
            <a:ext cx="2319137" cy="523220"/>
          </a:xfrm>
          <a:prstGeom prst="rect">
            <a:avLst/>
          </a:prstGeom>
          <a:noFill/>
        </p:spPr>
        <p:txBody>
          <a:bodyPr wrap="square" rtlCol="0">
            <a:spAutoFit/>
          </a:bodyPr>
          <a:lstStyle/>
          <a:p>
            <a:r>
              <a:rPr lang="en-GB" sz="2800" dirty="0"/>
              <a:t>Roll and stack</a:t>
            </a:r>
          </a:p>
        </p:txBody>
      </p:sp>
      <p:pic>
        <p:nvPicPr>
          <p:cNvPr id="11" name="Picture 10">
            <a:extLst>
              <a:ext uri="{FF2B5EF4-FFF2-40B4-BE49-F238E27FC236}">
                <a16:creationId xmlns:a16="http://schemas.microsoft.com/office/drawing/2014/main" id="{B07EFB24-723B-4D0B-B600-BB1D0F720BF6}"/>
              </a:ext>
            </a:extLst>
          </p:cNvPr>
          <p:cNvPicPr>
            <a:picLocks noChangeAspect="1"/>
          </p:cNvPicPr>
          <p:nvPr/>
        </p:nvPicPr>
        <p:blipFill>
          <a:blip r:embed="rId2"/>
          <a:stretch>
            <a:fillRect/>
          </a:stretch>
        </p:blipFill>
        <p:spPr>
          <a:xfrm>
            <a:off x="7396874" y="4901515"/>
            <a:ext cx="1508357" cy="1590631"/>
          </a:xfrm>
          <a:prstGeom prst="rect">
            <a:avLst/>
          </a:prstGeom>
        </p:spPr>
      </p:pic>
      <p:pic>
        <p:nvPicPr>
          <p:cNvPr id="12" name="Picture 11">
            <a:extLst>
              <a:ext uri="{FF2B5EF4-FFF2-40B4-BE49-F238E27FC236}">
                <a16:creationId xmlns:a16="http://schemas.microsoft.com/office/drawing/2014/main" id="{00413CCF-46FB-40B3-A3D2-E79614D0F3EB}"/>
              </a:ext>
            </a:extLst>
          </p:cNvPr>
          <p:cNvPicPr>
            <a:picLocks noChangeAspect="1"/>
          </p:cNvPicPr>
          <p:nvPr/>
        </p:nvPicPr>
        <p:blipFill>
          <a:blip r:embed="rId3"/>
          <a:stretch>
            <a:fillRect/>
          </a:stretch>
        </p:blipFill>
        <p:spPr>
          <a:xfrm>
            <a:off x="4440005" y="5258883"/>
            <a:ext cx="1008543" cy="1225434"/>
          </a:xfrm>
          <a:prstGeom prst="rect">
            <a:avLst/>
          </a:prstGeom>
        </p:spPr>
      </p:pic>
      <p:pic>
        <p:nvPicPr>
          <p:cNvPr id="13" name="Picture 12">
            <a:extLst>
              <a:ext uri="{FF2B5EF4-FFF2-40B4-BE49-F238E27FC236}">
                <a16:creationId xmlns:a16="http://schemas.microsoft.com/office/drawing/2014/main" id="{90DD71BB-7BD2-4091-9014-5B35ADB1B595}"/>
              </a:ext>
            </a:extLst>
          </p:cNvPr>
          <p:cNvPicPr>
            <a:picLocks noChangeAspect="1"/>
          </p:cNvPicPr>
          <p:nvPr/>
        </p:nvPicPr>
        <p:blipFill>
          <a:blip r:embed="rId4"/>
          <a:stretch>
            <a:fillRect/>
          </a:stretch>
        </p:blipFill>
        <p:spPr>
          <a:xfrm>
            <a:off x="5754083" y="4893686"/>
            <a:ext cx="1337256" cy="1590631"/>
          </a:xfrm>
          <a:prstGeom prst="rect">
            <a:avLst/>
          </a:prstGeom>
        </p:spPr>
      </p:pic>
      <p:pic>
        <p:nvPicPr>
          <p:cNvPr id="14" name="Picture 13">
            <a:extLst>
              <a:ext uri="{FF2B5EF4-FFF2-40B4-BE49-F238E27FC236}">
                <a16:creationId xmlns:a16="http://schemas.microsoft.com/office/drawing/2014/main" id="{8DF2A02E-5524-4B03-8B5F-AC2AC8070996}"/>
              </a:ext>
            </a:extLst>
          </p:cNvPr>
          <p:cNvPicPr>
            <a:picLocks noChangeAspect="1"/>
          </p:cNvPicPr>
          <p:nvPr/>
        </p:nvPicPr>
        <p:blipFill>
          <a:blip r:embed="rId5"/>
          <a:stretch>
            <a:fillRect/>
          </a:stretch>
        </p:blipFill>
        <p:spPr>
          <a:xfrm>
            <a:off x="9210766" y="4901516"/>
            <a:ext cx="1549493" cy="1590630"/>
          </a:xfrm>
          <a:prstGeom prst="rect">
            <a:avLst/>
          </a:prstGeom>
        </p:spPr>
      </p:pic>
      <p:pic>
        <p:nvPicPr>
          <p:cNvPr id="15" name="Picture 14">
            <a:extLst>
              <a:ext uri="{FF2B5EF4-FFF2-40B4-BE49-F238E27FC236}">
                <a16:creationId xmlns:a16="http://schemas.microsoft.com/office/drawing/2014/main" id="{25258BE5-57AE-43D3-ABD1-ACEBC3768676}"/>
              </a:ext>
            </a:extLst>
          </p:cNvPr>
          <p:cNvPicPr>
            <a:picLocks noChangeAspect="1"/>
          </p:cNvPicPr>
          <p:nvPr/>
        </p:nvPicPr>
        <p:blipFill>
          <a:blip r:embed="rId6"/>
          <a:stretch>
            <a:fillRect/>
          </a:stretch>
        </p:blipFill>
        <p:spPr>
          <a:xfrm>
            <a:off x="890741" y="5272711"/>
            <a:ext cx="1251115" cy="1211606"/>
          </a:xfrm>
          <a:prstGeom prst="rect">
            <a:avLst/>
          </a:prstGeom>
        </p:spPr>
      </p:pic>
      <p:pic>
        <p:nvPicPr>
          <p:cNvPr id="16" name="Picture 15">
            <a:extLst>
              <a:ext uri="{FF2B5EF4-FFF2-40B4-BE49-F238E27FC236}">
                <a16:creationId xmlns:a16="http://schemas.microsoft.com/office/drawing/2014/main" id="{F6F6E341-4CB9-47EF-9AE6-D94B9BBDDD17}"/>
              </a:ext>
            </a:extLst>
          </p:cNvPr>
          <p:cNvPicPr>
            <a:picLocks noChangeAspect="1"/>
          </p:cNvPicPr>
          <p:nvPr/>
        </p:nvPicPr>
        <p:blipFill>
          <a:blip r:embed="rId7"/>
          <a:stretch>
            <a:fillRect/>
          </a:stretch>
        </p:blipFill>
        <p:spPr>
          <a:xfrm>
            <a:off x="2525035" y="5258884"/>
            <a:ext cx="1531791" cy="1225433"/>
          </a:xfrm>
          <a:prstGeom prst="rect">
            <a:avLst/>
          </a:prstGeom>
        </p:spPr>
      </p:pic>
    </p:spTree>
    <p:extLst>
      <p:ext uri="{BB962C8B-B14F-4D97-AF65-F5344CB8AC3E}">
        <p14:creationId xmlns:p14="http://schemas.microsoft.com/office/powerpoint/2010/main" val="3352269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A0D6-75DF-49AA-BB21-DFB8246D480F}"/>
              </a:ext>
            </a:extLst>
          </p:cNvPr>
          <p:cNvSpPr txBox="1"/>
          <p:nvPr/>
        </p:nvSpPr>
        <p:spPr>
          <a:xfrm>
            <a:off x="198852" y="339150"/>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7200" dirty="0">
                <a:solidFill>
                  <a:srgbClr val="000000"/>
                </a:solidFill>
                <a:latin typeface="+mj-lt"/>
                <a:ea typeface="+mj-ea"/>
                <a:cs typeface="+mj-cs"/>
              </a:rPr>
              <a:t>Challenge!</a:t>
            </a:r>
          </a:p>
        </p:txBody>
      </p:sp>
      <p:pic>
        <p:nvPicPr>
          <p:cNvPr id="1026" name="Picture 2" descr="Trophy Store Gold Well Done Medal award, 5 cm, Free Ribbon, Free engraving  up to 45 letters AM1182.01: Amazon.co.uk: Sports &amp; Outdoors">
            <a:extLst>
              <a:ext uri="{FF2B5EF4-FFF2-40B4-BE49-F238E27FC236}">
                <a16:creationId xmlns:a16="http://schemas.microsoft.com/office/drawing/2014/main" id="{2D9305EB-4C1C-4E8C-B387-332C2BDF4B4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828" r="1175" b="3"/>
          <a:stretch/>
        </p:blipFill>
        <p:spPr bwMode="auto">
          <a:xfrm>
            <a:off x="2" y="1494971"/>
            <a:ext cx="3945152" cy="5372504"/>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77548E8-85FB-484E-B9A1-F9E0F306B104}"/>
              </a:ext>
            </a:extLst>
          </p:cNvPr>
          <p:cNvSpPr txBox="1"/>
          <p:nvPr/>
        </p:nvSpPr>
        <p:spPr>
          <a:xfrm>
            <a:off x="9614267" y="74023"/>
            <a:ext cx="2484116" cy="923330"/>
          </a:xfrm>
          <a:prstGeom prst="rect">
            <a:avLst/>
          </a:prstGeom>
          <a:noFill/>
          <a:ln>
            <a:solidFill>
              <a:schemeClr val="tx1"/>
            </a:solidFill>
          </a:ln>
        </p:spPr>
        <p:txBody>
          <a:bodyPr wrap="square" rtlCol="0">
            <a:spAutoFit/>
          </a:bodyPr>
          <a:lstStyle/>
          <a:p>
            <a:r>
              <a:rPr lang="en-GB" dirty="0"/>
              <a:t>If you are working on a computer, insert a text box to type your answer.</a:t>
            </a:r>
          </a:p>
        </p:txBody>
      </p:sp>
      <p:cxnSp>
        <p:nvCxnSpPr>
          <p:cNvPr id="8" name="Straight Connector 7">
            <a:extLst>
              <a:ext uri="{FF2B5EF4-FFF2-40B4-BE49-F238E27FC236}">
                <a16:creationId xmlns:a16="http://schemas.microsoft.com/office/drawing/2014/main" id="{20B54E06-23F7-4458-A55C-6DA3BAF96F9F}"/>
              </a:ext>
            </a:extLst>
          </p:cNvPr>
          <p:cNvCxnSpPr/>
          <p:nvPr/>
        </p:nvCxnSpPr>
        <p:spPr>
          <a:xfrm flipV="1">
            <a:off x="5601619" y="5019547"/>
            <a:ext cx="5290457" cy="13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EF0D300-B421-4A25-B8AE-A12C0FC24F32}"/>
              </a:ext>
            </a:extLst>
          </p:cNvPr>
          <p:cNvCxnSpPr/>
          <p:nvPr/>
        </p:nvCxnSpPr>
        <p:spPr>
          <a:xfrm flipV="1">
            <a:off x="5601619" y="5668336"/>
            <a:ext cx="5290457" cy="13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4CC7184-F897-4778-87E0-6B347FA41650}"/>
              </a:ext>
            </a:extLst>
          </p:cNvPr>
          <p:cNvCxnSpPr/>
          <p:nvPr/>
        </p:nvCxnSpPr>
        <p:spPr>
          <a:xfrm flipV="1">
            <a:off x="5601619" y="6317125"/>
            <a:ext cx="5290457" cy="13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9267BA2-D490-4889-B9D3-EB427A0D8A32}"/>
              </a:ext>
            </a:extLst>
          </p:cNvPr>
          <p:cNvPicPr>
            <a:picLocks noChangeAspect="1"/>
          </p:cNvPicPr>
          <p:nvPr/>
        </p:nvPicPr>
        <p:blipFill>
          <a:blip r:embed="rId3"/>
          <a:stretch>
            <a:fillRect/>
          </a:stretch>
        </p:blipFill>
        <p:spPr>
          <a:xfrm>
            <a:off x="5601619" y="74023"/>
            <a:ext cx="3712999" cy="4717143"/>
          </a:xfrm>
          <a:prstGeom prst="rect">
            <a:avLst/>
          </a:prstGeom>
        </p:spPr>
      </p:pic>
    </p:spTree>
    <p:extLst>
      <p:ext uri="{BB962C8B-B14F-4D97-AF65-F5344CB8AC3E}">
        <p14:creationId xmlns:p14="http://schemas.microsoft.com/office/powerpoint/2010/main" val="466594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4868D-FE4E-4006-9CD4-D6E066F8050E}"/>
              </a:ext>
            </a:extLst>
          </p:cNvPr>
          <p:cNvSpPr/>
          <p:nvPr/>
        </p:nvSpPr>
        <p:spPr>
          <a:xfrm>
            <a:off x="4381042" y="15894"/>
            <a:ext cx="2489208" cy="1323439"/>
          </a:xfrm>
          <a:prstGeom prst="rect">
            <a:avLst/>
          </a:prstGeom>
          <a:noFill/>
        </p:spPr>
        <p:txBody>
          <a:bodyPr wrap="none" lIns="91440" tIns="45720" rIns="91440" bIns="45720">
            <a:spAutoFit/>
          </a:bodyPr>
          <a:lstStyle/>
          <a:p>
            <a:pPr algn="ctr"/>
            <a:r>
              <a:rPr lang="en-US" sz="8000" dirty="0">
                <a:ln w="0"/>
                <a:effectLst>
                  <a:outerShdw blurRad="38100" dist="19050" dir="2700000" algn="tl" rotWithShape="0">
                    <a:schemeClr val="dk1">
                      <a:alpha val="40000"/>
                    </a:schemeClr>
                  </a:outerShdw>
                </a:effectLst>
              </a:rPr>
              <a:t>Circle</a:t>
            </a:r>
            <a:endParaRPr lang="en-US" sz="8000" b="0" cap="none" spc="0" dirty="0">
              <a:ln w="0"/>
              <a:solidFill>
                <a:schemeClr val="tx1"/>
              </a:solidFill>
              <a:effectLst>
                <a:outerShdw blurRad="38100" dist="19050" dir="2700000" algn="tl" rotWithShape="0">
                  <a:schemeClr val="dk1">
                    <a:alpha val="40000"/>
                  </a:schemeClr>
                </a:outerShdw>
              </a:effectLst>
            </a:endParaRPr>
          </a:p>
        </p:txBody>
      </p:sp>
      <p:sp>
        <p:nvSpPr>
          <p:cNvPr id="9" name="Oval 8">
            <a:extLst>
              <a:ext uri="{FF2B5EF4-FFF2-40B4-BE49-F238E27FC236}">
                <a16:creationId xmlns:a16="http://schemas.microsoft.com/office/drawing/2014/main" id="{D4E7331D-242B-4327-83B6-8CD096F04C5F}"/>
              </a:ext>
            </a:extLst>
          </p:cNvPr>
          <p:cNvSpPr/>
          <p:nvPr/>
        </p:nvSpPr>
        <p:spPr>
          <a:xfrm>
            <a:off x="4683082" y="2224612"/>
            <a:ext cx="2279375" cy="213922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8E49C84F-AD4F-4BE4-AD11-B7E538772CCC}"/>
              </a:ext>
            </a:extLst>
          </p:cNvPr>
          <p:cNvSpPr txBox="1"/>
          <p:nvPr/>
        </p:nvSpPr>
        <p:spPr>
          <a:xfrm>
            <a:off x="2665958" y="1190797"/>
            <a:ext cx="10438560" cy="707886"/>
          </a:xfrm>
          <a:prstGeom prst="rect">
            <a:avLst/>
          </a:prstGeom>
          <a:noFill/>
        </p:spPr>
        <p:txBody>
          <a:bodyPr wrap="square" rtlCol="0">
            <a:spAutoFit/>
          </a:bodyPr>
          <a:lstStyle/>
          <a:p>
            <a:r>
              <a:rPr lang="en-GB" sz="4000" dirty="0"/>
              <a:t>Circles can be different sizes.</a:t>
            </a:r>
          </a:p>
        </p:txBody>
      </p:sp>
      <p:sp>
        <p:nvSpPr>
          <p:cNvPr id="19" name="Oval 18">
            <a:extLst>
              <a:ext uri="{FF2B5EF4-FFF2-40B4-BE49-F238E27FC236}">
                <a16:creationId xmlns:a16="http://schemas.microsoft.com/office/drawing/2014/main" id="{C66F396C-4788-4A8C-8594-ED31620687E3}"/>
              </a:ext>
            </a:extLst>
          </p:cNvPr>
          <p:cNvSpPr/>
          <p:nvPr/>
        </p:nvSpPr>
        <p:spPr>
          <a:xfrm>
            <a:off x="0" y="2224612"/>
            <a:ext cx="3841250" cy="3693157"/>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38C5FC64-4514-42C5-932E-6537BD6A4EC9}"/>
              </a:ext>
            </a:extLst>
          </p:cNvPr>
          <p:cNvSpPr/>
          <p:nvPr/>
        </p:nvSpPr>
        <p:spPr>
          <a:xfrm>
            <a:off x="4683082" y="4871928"/>
            <a:ext cx="1267144" cy="117458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EA90C0C-CCDB-4D29-B37F-745897D74457}"/>
              </a:ext>
            </a:extLst>
          </p:cNvPr>
          <p:cNvSpPr/>
          <p:nvPr/>
        </p:nvSpPr>
        <p:spPr>
          <a:xfrm>
            <a:off x="7650459" y="2224612"/>
            <a:ext cx="2977784" cy="300999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AFB1FFC-1159-4061-BBD7-7448AD016642}"/>
              </a:ext>
            </a:extLst>
          </p:cNvPr>
          <p:cNvSpPr/>
          <p:nvPr/>
        </p:nvSpPr>
        <p:spPr>
          <a:xfrm>
            <a:off x="6848478" y="5145366"/>
            <a:ext cx="915961" cy="901147"/>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40F8BFC7-DC10-40D0-AE0E-1EBB5114649B}"/>
              </a:ext>
            </a:extLst>
          </p:cNvPr>
          <p:cNvSpPr/>
          <p:nvPr/>
        </p:nvSpPr>
        <p:spPr>
          <a:xfrm>
            <a:off x="10365064" y="5234610"/>
            <a:ext cx="526357" cy="547204"/>
          </a:xfrm>
          <a:prstGeom prst="ellipse">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B6CBE785-8D9F-4196-8F6F-743596D5DBD1}"/>
              </a:ext>
            </a:extLst>
          </p:cNvPr>
          <p:cNvCxnSpPr/>
          <p:nvPr/>
        </p:nvCxnSpPr>
        <p:spPr>
          <a:xfrm flipH="1">
            <a:off x="9673389" y="1732547"/>
            <a:ext cx="256674" cy="4920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1CF44C4-3E10-46B4-AC7E-2728BB414245}"/>
              </a:ext>
            </a:extLst>
          </p:cNvPr>
          <p:cNvSpPr txBox="1"/>
          <p:nvPr/>
        </p:nvSpPr>
        <p:spPr>
          <a:xfrm>
            <a:off x="10146749" y="1132382"/>
            <a:ext cx="2149642" cy="1200329"/>
          </a:xfrm>
          <a:prstGeom prst="rect">
            <a:avLst/>
          </a:prstGeom>
          <a:noFill/>
        </p:spPr>
        <p:txBody>
          <a:bodyPr wrap="square" rtlCol="0">
            <a:spAutoFit/>
          </a:bodyPr>
          <a:lstStyle/>
          <a:p>
            <a:r>
              <a:rPr lang="en-GB" sz="2400" dirty="0"/>
              <a:t>Circles have 1 circular side and 0 corners.</a:t>
            </a:r>
          </a:p>
        </p:txBody>
      </p:sp>
    </p:spTree>
    <p:extLst>
      <p:ext uri="{BB962C8B-B14F-4D97-AF65-F5344CB8AC3E}">
        <p14:creationId xmlns:p14="http://schemas.microsoft.com/office/powerpoint/2010/main" val="2722201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 22.01.21</a:t>
            </a:r>
            <a:r>
              <a:rPr lang="en-GB" dirty="0"/>
              <a:t> </a:t>
            </a: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1323439"/>
          </a:xfrm>
          <a:prstGeom prst="rect">
            <a:avLst/>
          </a:prstGeom>
          <a:noFill/>
        </p:spPr>
        <p:txBody>
          <a:bodyPr wrap="square" rtlCol="0">
            <a:spAutoFit/>
          </a:bodyPr>
          <a:lstStyle/>
          <a:p>
            <a:r>
              <a:rPr lang="en-GB" sz="4000" dirty="0"/>
              <a:t>L.O. To be able to recognise and create repeating patterns.</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1970211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C9EDD9-311F-4AAE-AFBA-A7BE349CBB61}"/>
              </a:ext>
            </a:extLst>
          </p:cNvPr>
          <p:cNvSpPr/>
          <p:nvPr/>
        </p:nvSpPr>
        <p:spPr>
          <a:xfrm>
            <a:off x="3344802" y="-144747"/>
            <a:ext cx="550240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Repeating Patterns</a:t>
            </a:r>
          </a:p>
        </p:txBody>
      </p:sp>
      <p:sp>
        <p:nvSpPr>
          <p:cNvPr id="3" name="Rectangle 2">
            <a:extLst>
              <a:ext uri="{FF2B5EF4-FFF2-40B4-BE49-F238E27FC236}">
                <a16:creationId xmlns:a16="http://schemas.microsoft.com/office/drawing/2014/main" id="{7273A14F-0192-4A22-9FE9-E8B729C1C28D}"/>
              </a:ext>
            </a:extLst>
          </p:cNvPr>
          <p:cNvSpPr/>
          <p:nvPr/>
        </p:nvSpPr>
        <p:spPr>
          <a:xfrm>
            <a:off x="130629" y="2191657"/>
            <a:ext cx="1335314" cy="123734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DB7F8439-1C7B-4C3B-A835-0324B19A8A99}"/>
              </a:ext>
            </a:extLst>
          </p:cNvPr>
          <p:cNvSpPr txBox="1"/>
          <p:nvPr/>
        </p:nvSpPr>
        <p:spPr>
          <a:xfrm>
            <a:off x="0" y="672628"/>
            <a:ext cx="12192000" cy="584775"/>
          </a:xfrm>
          <a:prstGeom prst="rect">
            <a:avLst/>
          </a:prstGeom>
          <a:noFill/>
        </p:spPr>
        <p:txBody>
          <a:bodyPr wrap="square" rtlCol="0">
            <a:spAutoFit/>
          </a:bodyPr>
          <a:lstStyle/>
          <a:p>
            <a:pPr algn="ctr"/>
            <a:r>
              <a:rPr lang="en-GB" sz="3200" dirty="0"/>
              <a:t>2D shapes</a:t>
            </a:r>
          </a:p>
        </p:txBody>
      </p:sp>
      <p:sp>
        <p:nvSpPr>
          <p:cNvPr id="5" name="Rectangle 4">
            <a:extLst>
              <a:ext uri="{FF2B5EF4-FFF2-40B4-BE49-F238E27FC236}">
                <a16:creationId xmlns:a16="http://schemas.microsoft.com/office/drawing/2014/main" id="{8AF8402B-4908-4CDA-BD3F-AD2EFC384476}"/>
              </a:ext>
            </a:extLst>
          </p:cNvPr>
          <p:cNvSpPr/>
          <p:nvPr/>
        </p:nvSpPr>
        <p:spPr>
          <a:xfrm>
            <a:off x="3200401" y="2191656"/>
            <a:ext cx="1335314" cy="123734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77597B0-32B7-457C-A075-3E88780E76BA}"/>
              </a:ext>
            </a:extLst>
          </p:cNvPr>
          <p:cNvSpPr/>
          <p:nvPr/>
        </p:nvSpPr>
        <p:spPr>
          <a:xfrm>
            <a:off x="6223003" y="2191654"/>
            <a:ext cx="1335314" cy="123734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0A24339-0F1B-453E-A9C8-8DA9A37F8821}"/>
              </a:ext>
            </a:extLst>
          </p:cNvPr>
          <p:cNvSpPr/>
          <p:nvPr/>
        </p:nvSpPr>
        <p:spPr>
          <a:xfrm>
            <a:off x="9118597" y="2191652"/>
            <a:ext cx="1335314" cy="123734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8B74576-BCAE-4CC0-8606-19755BEB475C}"/>
              </a:ext>
            </a:extLst>
          </p:cNvPr>
          <p:cNvSpPr/>
          <p:nvPr/>
        </p:nvSpPr>
        <p:spPr>
          <a:xfrm>
            <a:off x="1647371" y="2191655"/>
            <a:ext cx="1335314" cy="123734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990BFEE-40D3-438F-8DBA-74DDD6580A7D}"/>
              </a:ext>
            </a:extLst>
          </p:cNvPr>
          <p:cNvSpPr/>
          <p:nvPr/>
        </p:nvSpPr>
        <p:spPr>
          <a:xfrm>
            <a:off x="4706260" y="2191654"/>
            <a:ext cx="1335314" cy="123734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FF5F6DD7-E72F-4113-A858-F113A1AA0F7E}"/>
              </a:ext>
            </a:extLst>
          </p:cNvPr>
          <p:cNvSpPr/>
          <p:nvPr/>
        </p:nvSpPr>
        <p:spPr>
          <a:xfrm>
            <a:off x="7670800" y="2191653"/>
            <a:ext cx="1335314" cy="123734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9E1EDE3-F13A-4794-9E53-E3B26837EE57}"/>
              </a:ext>
            </a:extLst>
          </p:cNvPr>
          <p:cNvSpPr txBox="1"/>
          <p:nvPr/>
        </p:nvSpPr>
        <p:spPr>
          <a:xfrm>
            <a:off x="232228" y="3857185"/>
            <a:ext cx="1045029" cy="400110"/>
          </a:xfrm>
          <a:prstGeom prst="rect">
            <a:avLst/>
          </a:prstGeom>
          <a:noFill/>
        </p:spPr>
        <p:txBody>
          <a:bodyPr wrap="square" rtlCol="0">
            <a:spAutoFit/>
          </a:bodyPr>
          <a:lstStyle/>
          <a:p>
            <a:r>
              <a:rPr lang="en-GB" sz="2000" dirty="0"/>
              <a:t>Square</a:t>
            </a:r>
          </a:p>
        </p:txBody>
      </p:sp>
      <p:sp>
        <p:nvSpPr>
          <p:cNvPr id="12" name="TextBox 11">
            <a:extLst>
              <a:ext uri="{FF2B5EF4-FFF2-40B4-BE49-F238E27FC236}">
                <a16:creationId xmlns:a16="http://schemas.microsoft.com/office/drawing/2014/main" id="{BC85A69D-90DD-430F-8713-79C77C7D276A}"/>
              </a:ext>
            </a:extLst>
          </p:cNvPr>
          <p:cNvSpPr txBox="1"/>
          <p:nvPr/>
        </p:nvSpPr>
        <p:spPr>
          <a:xfrm>
            <a:off x="1923142" y="3857185"/>
            <a:ext cx="1045029" cy="400110"/>
          </a:xfrm>
          <a:prstGeom prst="rect">
            <a:avLst/>
          </a:prstGeom>
          <a:noFill/>
        </p:spPr>
        <p:txBody>
          <a:bodyPr wrap="square" rtlCol="0">
            <a:spAutoFit/>
          </a:bodyPr>
          <a:lstStyle/>
          <a:p>
            <a:r>
              <a:rPr lang="en-GB" sz="2000" dirty="0"/>
              <a:t>Circle</a:t>
            </a:r>
          </a:p>
        </p:txBody>
      </p:sp>
      <p:sp>
        <p:nvSpPr>
          <p:cNvPr id="13" name="TextBox 12">
            <a:extLst>
              <a:ext uri="{FF2B5EF4-FFF2-40B4-BE49-F238E27FC236}">
                <a16:creationId xmlns:a16="http://schemas.microsoft.com/office/drawing/2014/main" id="{5EFBB4A5-8221-4FE3-901B-A4869F3787A3}"/>
              </a:ext>
            </a:extLst>
          </p:cNvPr>
          <p:cNvSpPr txBox="1"/>
          <p:nvPr/>
        </p:nvSpPr>
        <p:spPr>
          <a:xfrm>
            <a:off x="3360057" y="3857183"/>
            <a:ext cx="1045029" cy="400110"/>
          </a:xfrm>
          <a:prstGeom prst="rect">
            <a:avLst/>
          </a:prstGeom>
          <a:noFill/>
        </p:spPr>
        <p:txBody>
          <a:bodyPr wrap="square" rtlCol="0">
            <a:spAutoFit/>
          </a:bodyPr>
          <a:lstStyle/>
          <a:p>
            <a:r>
              <a:rPr lang="en-GB" sz="2000" dirty="0"/>
              <a:t>Square</a:t>
            </a:r>
          </a:p>
        </p:txBody>
      </p:sp>
      <p:sp>
        <p:nvSpPr>
          <p:cNvPr id="14" name="TextBox 13">
            <a:extLst>
              <a:ext uri="{FF2B5EF4-FFF2-40B4-BE49-F238E27FC236}">
                <a16:creationId xmlns:a16="http://schemas.microsoft.com/office/drawing/2014/main" id="{A1ED6743-7920-4FB5-98B5-89AC2F0588BA}"/>
              </a:ext>
            </a:extLst>
          </p:cNvPr>
          <p:cNvSpPr txBox="1"/>
          <p:nvPr/>
        </p:nvSpPr>
        <p:spPr>
          <a:xfrm>
            <a:off x="5050971" y="3857183"/>
            <a:ext cx="1045029" cy="400110"/>
          </a:xfrm>
          <a:prstGeom prst="rect">
            <a:avLst/>
          </a:prstGeom>
          <a:noFill/>
        </p:spPr>
        <p:txBody>
          <a:bodyPr wrap="square" rtlCol="0">
            <a:spAutoFit/>
          </a:bodyPr>
          <a:lstStyle/>
          <a:p>
            <a:r>
              <a:rPr lang="en-GB" sz="2000" dirty="0"/>
              <a:t>Circle</a:t>
            </a:r>
          </a:p>
        </p:txBody>
      </p:sp>
      <p:sp>
        <p:nvSpPr>
          <p:cNvPr id="15" name="TextBox 14">
            <a:extLst>
              <a:ext uri="{FF2B5EF4-FFF2-40B4-BE49-F238E27FC236}">
                <a16:creationId xmlns:a16="http://schemas.microsoft.com/office/drawing/2014/main" id="{7F65B7DF-696C-4073-8333-9A9B2F1D8038}"/>
              </a:ext>
            </a:extLst>
          </p:cNvPr>
          <p:cNvSpPr txBox="1"/>
          <p:nvPr/>
        </p:nvSpPr>
        <p:spPr>
          <a:xfrm>
            <a:off x="6270171" y="3857183"/>
            <a:ext cx="1045029" cy="400110"/>
          </a:xfrm>
          <a:prstGeom prst="rect">
            <a:avLst/>
          </a:prstGeom>
          <a:noFill/>
        </p:spPr>
        <p:txBody>
          <a:bodyPr wrap="square" rtlCol="0">
            <a:spAutoFit/>
          </a:bodyPr>
          <a:lstStyle/>
          <a:p>
            <a:r>
              <a:rPr lang="en-GB" sz="2000" dirty="0"/>
              <a:t>Square</a:t>
            </a:r>
          </a:p>
        </p:txBody>
      </p:sp>
      <p:sp>
        <p:nvSpPr>
          <p:cNvPr id="16" name="TextBox 15">
            <a:extLst>
              <a:ext uri="{FF2B5EF4-FFF2-40B4-BE49-F238E27FC236}">
                <a16:creationId xmlns:a16="http://schemas.microsoft.com/office/drawing/2014/main" id="{1A173973-1317-4005-BD9A-D9175483DFFE}"/>
              </a:ext>
            </a:extLst>
          </p:cNvPr>
          <p:cNvSpPr txBox="1"/>
          <p:nvPr/>
        </p:nvSpPr>
        <p:spPr>
          <a:xfrm>
            <a:off x="7961085" y="3857183"/>
            <a:ext cx="1045029" cy="400110"/>
          </a:xfrm>
          <a:prstGeom prst="rect">
            <a:avLst/>
          </a:prstGeom>
          <a:noFill/>
        </p:spPr>
        <p:txBody>
          <a:bodyPr wrap="square" rtlCol="0">
            <a:spAutoFit/>
          </a:bodyPr>
          <a:lstStyle/>
          <a:p>
            <a:r>
              <a:rPr lang="en-GB" sz="2000" dirty="0"/>
              <a:t>Circle</a:t>
            </a:r>
          </a:p>
        </p:txBody>
      </p:sp>
      <p:sp>
        <p:nvSpPr>
          <p:cNvPr id="17" name="TextBox 16">
            <a:extLst>
              <a:ext uri="{FF2B5EF4-FFF2-40B4-BE49-F238E27FC236}">
                <a16:creationId xmlns:a16="http://schemas.microsoft.com/office/drawing/2014/main" id="{21230681-807E-41DD-9AE6-9C5521CAD54C}"/>
              </a:ext>
            </a:extLst>
          </p:cNvPr>
          <p:cNvSpPr txBox="1"/>
          <p:nvPr/>
        </p:nvSpPr>
        <p:spPr>
          <a:xfrm>
            <a:off x="9430653" y="3857183"/>
            <a:ext cx="1045029" cy="400110"/>
          </a:xfrm>
          <a:prstGeom prst="rect">
            <a:avLst/>
          </a:prstGeom>
          <a:noFill/>
        </p:spPr>
        <p:txBody>
          <a:bodyPr wrap="square" rtlCol="0">
            <a:spAutoFit/>
          </a:bodyPr>
          <a:lstStyle/>
          <a:p>
            <a:r>
              <a:rPr lang="en-GB" sz="2000" dirty="0"/>
              <a:t>Square</a:t>
            </a:r>
          </a:p>
        </p:txBody>
      </p:sp>
      <p:cxnSp>
        <p:nvCxnSpPr>
          <p:cNvPr id="25" name="Straight Arrow Connector 24">
            <a:extLst>
              <a:ext uri="{FF2B5EF4-FFF2-40B4-BE49-F238E27FC236}">
                <a16:creationId xmlns:a16="http://schemas.microsoft.com/office/drawing/2014/main" id="{C7E8B9C2-A9F6-4170-8821-CF65C9A3A91F}"/>
              </a:ext>
            </a:extLst>
          </p:cNvPr>
          <p:cNvCxnSpPr/>
          <p:nvPr/>
        </p:nvCxnSpPr>
        <p:spPr>
          <a:xfrm flipV="1">
            <a:off x="11335657" y="3643086"/>
            <a:ext cx="0" cy="13062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DA2DF57-C97A-46C3-93BB-C293DBAD6D0A}"/>
              </a:ext>
            </a:extLst>
          </p:cNvPr>
          <p:cNvSpPr txBox="1"/>
          <p:nvPr/>
        </p:nvSpPr>
        <p:spPr>
          <a:xfrm>
            <a:off x="9430653" y="5214934"/>
            <a:ext cx="2862943" cy="707886"/>
          </a:xfrm>
          <a:prstGeom prst="rect">
            <a:avLst/>
          </a:prstGeom>
          <a:noFill/>
        </p:spPr>
        <p:txBody>
          <a:bodyPr wrap="square" rtlCol="0">
            <a:spAutoFit/>
          </a:bodyPr>
          <a:lstStyle/>
          <a:p>
            <a:r>
              <a:rPr lang="en-GB" sz="2000" dirty="0"/>
              <a:t>Which 2D shape would be next in the pattern?</a:t>
            </a:r>
          </a:p>
        </p:txBody>
      </p:sp>
      <p:sp>
        <p:nvSpPr>
          <p:cNvPr id="27" name="TextBox 26">
            <a:extLst>
              <a:ext uri="{FF2B5EF4-FFF2-40B4-BE49-F238E27FC236}">
                <a16:creationId xmlns:a16="http://schemas.microsoft.com/office/drawing/2014/main" id="{3A8043F5-BB03-40A3-B79D-6CF9A30EE128}"/>
              </a:ext>
            </a:extLst>
          </p:cNvPr>
          <p:cNvSpPr txBox="1"/>
          <p:nvPr/>
        </p:nvSpPr>
        <p:spPr>
          <a:xfrm>
            <a:off x="1814286" y="5327164"/>
            <a:ext cx="4575631" cy="707886"/>
          </a:xfrm>
          <a:prstGeom prst="rect">
            <a:avLst/>
          </a:prstGeom>
          <a:noFill/>
        </p:spPr>
        <p:txBody>
          <a:bodyPr wrap="square" rtlCol="0">
            <a:spAutoFit/>
          </a:bodyPr>
          <a:lstStyle/>
          <a:p>
            <a:r>
              <a:rPr lang="en-GB" sz="2000" dirty="0"/>
              <a:t>Say the shapes out loud to help you understand the repeating pattern!</a:t>
            </a:r>
          </a:p>
        </p:txBody>
      </p:sp>
      <p:sp>
        <p:nvSpPr>
          <p:cNvPr id="28" name="TextBox 27">
            <a:extLst>
              <a:ext uri="{FF2B5EF4-FFF2-40B4-BE49-F238E27FC236}">
                <a16:creationId xmlns:a16="http://schemas.microsoft.com/office/drawing/2014/main" id="{984B34EC-6A59-44F1-9801-8B13BAED5A3F}"/>
              </a:ext>
            </a:extLst>
          </p:cNvPr>
          <p:cNvSpPr txBox="1"/>
          <p:nvPr/>
        </p:nvSpPr>
        <p:spPr>
          <a:xfrm>
            <a:off x="-54426" y="1257403"/>
            <a:ext cx="12192000" cy="584775"/>
          </a:xfrm>
          <a:prstGeom prst="rect">
            <a:avLst/>
          </a:prstGeom>
          <a:noFill/>
        </p:spPr>
        <p:txBody>
          <a:bodyPr wrap="square" rtlCol="0">
            <a:spAutoFit/>
          </a:bodyPr>
          <a:lstStyle/>
          <a:p>
            <a:pPr algn="ctr"/>
            <a:r>
              <a:rPr lang="en-GB" sz="3200" dirty="0"/>
              <a:t>Shapes must stay in the same order to be a repeating pattern</a:t>
            </a:r>
          </a:p>
        </p:txBody>
      </p:sp>
    </p:spTree>
    <p:extLst>
      <p:ext uri="{BB962C8B-B14F-4D97-AF65-F5344CB8AC3E}">
        <p14:creationId xmlns:p14="http://schemas.microsoft.com/office/powerpoint/2010/main" val="797096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C9EDD9-311F-4AAE-AFBA-A7BE349CBB61}"/>
              </a:ext>
            </a:extLst>
          </p:cNvPr>
          <p:cNvSpPr/>
          <p:nvPr/>
        </p:nvSpPr>
        <p:spPr>
          <a:xfrm>
            <a:off x="3344802" y="-144747"/>
            <a:ext cx="550240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Repeating Patterns</a:t>
            </a:r>
          </a:p>
        </p:txBody>
      </p:sp>
      <p:sp>
        <p:nvSpPr>
          <p:cNvPr id="4" name="TextBox 3">
            <a:extLst>
              <a:ext uri="{FF2B5EF4-FFF2-40B4-BE49-F238E27FC236}">
                <a16:creationId xmlns:a16="http://schemas.microsoft.com/office/drawing/2014/main" id="{DB7F8439-1C7B-4C3B-A835-0324B19A8A99}"/>
              </a:ext>
            </a:extLst>
          </p:cNvPr>
          <p:cNvSpPr txBox="1"/>
          <p:nvPr/>
        </p:nvSpPr>
        <p:spPr>
          <a:xfrm>
            <a:off x="0" y="778583"/>
            <a:ext cx="12192000" cy="584775"/>
          </a:xfrm>
          <a:prstGeom prst="rect">
            <a:avLst/>
          </a:prstGeom>
          <a:noFill/>
        </p:spPr>
        <p:txBody>
          <a:bodyPr wrap="square" rtlCol="0">
            <a:spAutoFit/>
          </a:bodyPr>
          <a:lstStyle/>
          <a:p>
            <a:pPr algn="ctr"/>
            <a:r>
              <a:rPr lang="en-GB" sz="3200" dirty="0"/>
              <a:t>2D shapes</a:t>
            </a:r>
          </a:p>
        </p:txBody>
      </p:sp>
      <p:sp>
        <p:nvSpPr>
          <p:cNvPr id="11" name="TextBox 10">
            <a:extLst>
              <a:ext uri="{FF2B5EF4-FFF2-40B4-BE49-F238E27FC236}">
                <a16:creationId xmlns:a16="http://schemas.microsoft.com/office/drawing/2014/main" id="{F9E1EDE3-F13A-4794-9E53-E3B26837EE57}"/>
              </a:ext>
            </a:extLst>
          </p:cNvPr>
          <p:cNvSpPr txBox="1"/>
          <p:nvPr/>
        </p:nvSpPr>
        <p:spPr>
          <a:xfrm>
            <a:off x="232228" y="3857185"/>
            <a:ext cx="1045029" cy="400110"/>
          </a:xfrm>
          <a:prstGeom prst="rect">
            <a:avLst/>
          </a:prstGeom>
          <a:noFill/>
        </p:spPr>
        <p:txBody>
          <a:bodyPr wrap="square" rtlCol="0">
            <a:spAutoFit/>
          </a:bodyPr>
          <a:lstStyle/>
          <a:p>
            <a:r>
              <a:rPr lang="en-GB" sz="2000" dirty="0"/>
              <a:t>Triangle</a:t>
            </a:r>
          </a:p>
        </p:txBody>
      </p:sp>
      <p:sp>
        <p:nvSpPr>
          <p:cNvPr id="12" name="TextBox 11">
            <a:extLst>
              <a:ext uri="{FF2B5EF4-FFF2-40B4-BE49-F238E27FC236}">
                <a16:creationId xmlns:a16="http://schemas.microsoft.com/office/drawing/2014/main" id="{BC85A69D-90DD-430F-8713-79C77C7D276A}"/>
              </a:ext>
            </a:extLst>
          </p:cNvPr>
          <p:cNvSpPr txBox="1"/>
          <p:nvPr/>
        </p:nvSpPr>
        <p:spPr>
          <a:xfrm>
            <a:off x="1923142" y="3857185"/>
            <a:ext cx="1661883" cy="400110"/>
          </a:xfrm>
          <a:prstGeom prst="rect">
            <a:avLst/>
          </a:prstGeom>
          <a:noFill/>
        </p:spPr>
        <p:txBody>
          <a:bodyPr wrap="square" rtlCol="0">
            <a:spAutoFit/>
          </a:bodyPr>
          <a:lstStyle/>
          <a:p>
            <a:r>
              <a:rPr lang="en-GB" sz="2000" dirty="0"/>
              <a:t>Rectangle</a:t>
            </a:r>
          </a:p>
        </p:txBody>
      </p:sp>
      <p:cxnSp>
        <p:nvCxnSpPr>
          <p:cNvPr id="25" name="Straight Arrow Connector 24">
            <a:extLst>
              <a:ext uri="{FF2B5EF4-FFF2-40B4-BE49-F238E27FC236}">
                <a16:creationId xmlns:a16="http://schemas.microsoft.com/office/drawing/2014/main" id="{C7E8B9C2-A9F6-4170-8821-CF65C9A3A91F}"/>
              </a:ext>
            </a:extLst>
          </p:cNvPr>
          <p:cNvCxnSpPr>
            <a:cxnSpLocks/>
          </p:cNvCxnSpPr>
          <p:nvPr/>
        </p:nvCxnSpPr>
        <p:spPr>
          <a:xfrm flipV="1">
            <a:off x="10624457" y="4257296"/>
            <a:ext cx="0" cy="9576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DA2DF57-C97A-46C3-93BB-C293DBAD6D0A}"/>
              </a:ext>
            </a:extLst>
          </p:cNvPr>
          <p:cNvSpPr txBox="1"/>
          <p:nvPr/>
        </p:nvSpPr>
        <p:spPr>
          <a:xfrm>
            <a:off x="9430653" y="5214934"/>
            <a:ext cx="2862943" cy="707886"/>
          </a:xfrm>
          <a:prstGeom prst="rect">
            <a:avLst/>
          </a:prstGeom>
          <a:noFill/>
        </p:spPr>
        <p:txBody>
          <a:bodyPr wrap="square" rtlCol="0">
            <a:spAutoFit/>
          </a:bodyPr>
          <a:lstStyle/>
          <a:p>
            <a:r>
              <a:rPr lang="en-GB" sz="2000" dirty="0"/>
              <a:t>Which 2D shape would be next in the pattern?</a:t>
            </a:r>
          </a:p>
        </p:txBody>
      </p:sp>
      <p:sp>
        <p:nvSpPr>
          <p:cNvPr id="27" name="TextBox 26">
            <a:extLst>
              <a:ext uri="{FF2B5EF4-FFF2-40B4-BE49-F238E27FC236}">
                <a16:creationId xmlns:a16="http://schemas.microsoft.com/office/drawing/2014/main" id="{3A8043F5-BB03-40A3-B79D-6CF9A30EE128}"/>
              </a:ext>
            </a:extLst>
          </p:cNvPr>
          <p:cNvSpPr txBox="1"/>
          <p:nvPr/>
        </p:nvSpPr>
        <p:spPr>
          <a:xfrm>
            <a:off x="1814286" y="5327164"/>
            <a:ext cx="4575631" cy="707886"/>
          </a:xfrm>
          <a:prstGeom prst="rect">
            <a:avLst/>
          </a:prstGeom>
          <a:noFill/>
        </p:spPr>
        <p:txBody>
          <a:bodyPr wrap="square" rtlCol="0">
            <a:spAutoFit/>
          </a:bodyPr>
          <a:lstStyle/>
          <a:p>
            <a:r>
              <a:rPr lang="en-GB" sz="2000" dirty="0"/>
              <a:t>Say the shapes out loud to help you understand the repeating pattern!</a:t>
            </a:r>
          </a:p>
        </p:txBody>
      </p:sp>
      <p:sp>
        <p:nvSpPr>
          <p:cNvPr id="18" name="Isosceles Triangle 17">
            <a:extLst>
              <a:ext uri="{FF2B5EF4-FFF2-40B4-BE49-F238E27FC236}">
                <a16:creationId xmlns:a16="http://schemas.microsoft.com/office/drawing/2014/main" id="{FA83C77F-FBC7-4574-A31F-68E124D8E52A}"/>
              </a:ext>
            </a:extLst>
          </p:cNvPr>
          <p:cNvSpPr/>
          <p:nvPr/>
        </p:nvSpPr>
        <p:spPr>
          <a:xfrm>
            <a:off x="232227" y="2781146"/>
            <a:ext cx="1045015" cy="1016000"/>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F6E4EF5-4BAD-4400-B6B4-E8D58E49ECFD}"/>
              </a:ext>
            </a:extLst>
          </p:cNvPr>
          <p:cNvSpPr/>
          <p:nvPr/>
        </p:nvSpPr>
        <p:spPr>
          <a:xfrm>
            <a:off x="1682932" y="3203748"/>
            <a:ext cx="1661870" cy="584775"/>
          </a:xfrm>
          <a:prstGeom prst="rect">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E5250C8-B26C-4764-A93A-163699502A3B}"/>
              </a:ext>
            </a:extLst>
          </p:cNvPr>
          <p:cNvSpPr txBox="1"/>
          <p:nvPr/>
        </p:nvSpPr>
        <p:spPr>
          <a:xfrm>
            <a:off x="3502303" y="3857185"/>
            <a:ext cx="1045029" cy="400110"/>
          </a:xfrm>
          <a:prstGeom prst="rect">
            <a:avLst/>
          </a:prstGeom>
          <a:noFill/>
        </p:spPr>
        <p:txBody>
          <a:bodyPr wrap="square" rtlCol="0">
            <a:spAutoFit/>
          </a:bodyPr>
          <a:lstStyle/>
          <a:p>
            <a:r>
              <a:rPr lang="en-GB" sz="2000" dirty="0"/>
              <a:t>Triangle</a:t>
            </a:r>
          </a:p>
        </p:txBody>
      </p:sp>
      <p:sp>
        <p:nvSpPr>
          <p:cNvPr id="24" name="TextBox 23">
            <a:extLst>
              <a:ext uri="{FF2B5EF4-FFF2-40B4-BE49-F238E27FC236}">
                <a16:creationId xmlns:a16="http://schemas.microsoft.com/office/drawing/2014/main" id="{D6129345-E3AD-4A44-9118-22501C64E226}"/>
              </a:ext>
            </a:extLst>
          </p:cNvPr>
          <p:cNvSpPr txBox="1"/>
          <p:nvPr/>
        </p:nvSpPr>
        <p:spPr>
          <a:xfrm>
            <a:off x="5193217" y="3857185"/>
            <a:ext cx="1661883" cy="400110"/>
          </a:xfrm>
          <a:prstGeom prst="rect">
            <a:avLst/>
          </a:prstGeom>
          <a:noFill/>
        </p:spPr>
        <p:txBody>
          <a:bodyPr wrap="square" rtlCol="0">
            <a:spAutoFit/>
          </a:bodyPr>
          <a:lstStyle/>
          <a:p>
            <a:r>
              <a:rPr lang="en-GB" sz="2000" dirty="0"/>
              <a:t>Rectangle</a:t>
            </a:r>
          </a:p>
        </p:txBody>
      </p:sp>
      <p:sp>
        <p:nvSpPr>
          <p:cNvPr id="28" name="Isosceles Triangle 27">
            <a:extLst>
              <a:ext uri="{FF2B5EF4-FFF2-40B4-BE49-F238E27FC236}">
                <a16:creationId xmlns:a16="http://schemas.microsoft.com/office/drawing/2014/main" id="{15996F7B-830B-4A0B-BCB8-D1B5C7C8ED63}"/>
              </a:ext>
            </a:extLst>
          </p:cNvPr>
          <p:cNvSpPr/>
          <p:nvPr/>
        </p:nvSpPr>
        <p:spPr>
          <a:xfrm>
            <a:off x="3502302" y="2781146"/>
            <a:ext cx="1045015" cy="1016000"/>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DA9E3BD9-4FE3-49ED-815F-5C7B38E069B2}"/>
              </a:ext>
            </a:extLst>
          </p:cNvPr>
          <p:cNvSpPr/>
          <p:nvPr/>
        </p:nvSpPr>
        <p:spPr>
          <a:xfrm>
            <a:off x="4953007" y="3203748"/>
            <a:ext cx="1661870" cy="584775"/>
          </a:xfrm>
          <a:prstGeom prst="rect">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287F2D44-0EAF-460D-92B2-2F365C772D46}"/>
              </a:ext>
            </a:extLst>
          </p:cNvPr>
          <p:cNvSpPr txBox="1"/>
          <p:nvPr/>
        </p:nvSpPr>
        <p:spPr>
          <a:xfrm>
            <a:off x="6855101" y="3900728"/>
            <a:ext cx="1045029" cy="400110"/>
          </a:xfrm>
          <a:prstGeom prst="rect">
            <a:avLst/>
          </a:prstGeom>
          <a:noFill/>
        </p:spPr>
        <p:txBody>
          <a:bodyPr wrap="square" rtlCol="0">
            <a:spAutoFit/>
          </a:bodyPr>
          <a:lstStyle/>
          <a:p>
            <a:r>
              <a:rPr lang="en-GB" sz="2000" dirty="0"/>
              <a:t>Triangle</a:t>
            </a:r>
          </a:p>
        </p:txBody>
      </p:sp>
      <p:sp>
        <p:nvSpPr>
          <p:cNvPr id="31" name="TextBox 30">
            <a:extLst>
              <a:ext uri="{FF2B5EF4-FFF2-40B4-BE49-F238E27FC236}">
                <a16:creationId xmlns:a16="http://schemas.microsoft.com/office/drawing/2014/main" id="{32D9A2F8-75BA-4AB7-993E-25F51FE3C7B7}"/>
              </a:ext>
            </a:extLst>
          </p:cNvPr>
          <p:cNvSpPr txBox="1"/>
          <p:nvPr/>
        </p:nvSpPr>
        <p:spPr>
          <a:xfrm>
            <a:off x="8546015" y="3900728"/>
            <a:ext cx="1661883" cy="400110"/>
          </a:xfrm>
          <a:prstGeom prst="rect">
            <a:avLst/>
          </a:prstGeom>
          <a:noFill/>
        </p:spPr>
        <p:txBody>
          <a:bodyPr wrap="square" rtlCol="0">
            <a:spAutoFit/>
          </a:bodyPr>
          <a:lstStyle/>
          <a:p>
            <a:r>
              <a:rPr lang="en-GB" sz="2000" dirty="0"/>
              <a:t>Rectangle</a:t>
            </a:r>
          </a:p>
        </p:txBody>
      </p:sp>
      <p:sp>
        <p:nvSpPr>
          <p:cNvPr id="32" name="Isosceles Triangle 31">
            <a:extLst>
              <a:ext uri="{FF2B5EF4-FFF2-40B4-BE49-F238E27FC236}">
                <a16:creationId xmlns:a16="http://schemas.microsoft.com/office/drawing/2014/main" id="{7FDBB5BE-3514-4752-8A22-D8DFA1BB0C6C}"/>
              </a:ext>
            </a:extLst>
          </p:cNvPr>
          <p:cNvSpPr/>
          <p:nvPr/>
        </p:nvSpPr>
        <p:spPr>
          <a:xfrm>
            <a:off x="6855100" y="2824689"/>
            <a:ext cx="1045015" cy="1016000"/>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D895A2CC-1D92-43AB-A243-C9B9456114F6}"/>
              </a:ext>
            </a:extLst>
          </p:cNvPr>
          <p:cNvSpPr/>
          <p:nvPr/>
        </p:nvSpPr>
        <p:spPr>
          <a:xfrm>
            <a:off x="8305805" y="3247291"/>
            <a:ext cx="1661870" cy="584775"/>
          </a:xfrm>
          <a:prstGeom prst="rect">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5890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C9EDD9-311F-4AAE-AFBA-A7BE349CBB61}"/>
              </a:ext>
            </a:extLst>
          </p:cNvPr>
          <p:cNvSpPr/>
          <p:nvPr/>
        </p:nvSpPr>
        <p:spPr>
          <a:xfrm>
            <a:off x="3344802" y="-144747"/>
            <a:ext cx="550240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Repeating Patterns</a:t>
            </a:r>
          </a:p>
        </p:txBody>
      </p:sp>
      <p:sp>
        <p:nvSpPr>
          <p:cNvPr id="4" name="TextBox 3">
            <a:extLst>
              <a:ext uri="{FF2B5EF4-FFF2-40B4-BE49-F238E27FC236}">
                <a16:creationId xmlns:a16="http://schemas.microsoft.com/office/drawing/2014/main" id="{DB7F8439-1C7B-4C3B-A835-0324B19A8A99}"/>
              </a:ext>
            </a:extLst>
          </p:cNvPr>
          <p:cNvSpPr txBox="1"/>
          <p:nvPr/>
        </p:nvSpPr>
        <p:spPr>
          <a:xfrm>
            <a:off x="0" y="778583"/>
            <a:ext cx="12192000" cy="584775"/>
          </a:xfrm>
          <a:prstGeom prst="rect">
            <a:avLst/>
          </a:prstGeom>
          <a:noFill/>
        </p:spPr>
        <p:txBody>
          <a:bodyPr wrap="square" rtlCol="0">
            <a:spAutoFit/>
          </a:bodyPr>
          <a:lstStyle/>
          <a:p>
            <a:pPr algn="ctr"/>
            <a:r>
              <a:rPr lang="en-GB" sz="3200" dirty="0"/>
              <a:t>2D shapes</a:t>
            </a:r>
          </a:p>
        </p:txBody>
      </p:sp>
      <p:sp>
        <p:nvSpPr>
          <p:cNvPr id="11" name="TextBox 10">
            <a:extLst>
              <a:ext uri="{FF2B5EF4-FFF2-40B4-BE49-F238E27FC236}">
                <a16:creationId xmlns:a16="http://schemas.microsoft.com/office/drawing/2014/main" id="{F9E1EDE3-F13A-4794-9E53-E3B26837EE57}"/>
              </a:ext>
            </a:extLst>
          </p:cNvPr>
          <p:cNvSpPr txBox="1"/>
          <p:nvPr/>
        </p:nvSpPr>
        <p:spPr>
          <a:xfrm>
            <a:off x="232228" y="3857185"/>
            <a:ext cx="1045029" cy="400110"/>
          </a:xfrm>
          <a:prstGeom prst="rect">
            <a:avLst/>
          </a:prstGeom>
          <a:noFill/>
        </p:spPr>
        <p:txBody>
          <a:bodyPr wrap="square" rtlCol="0">
            <a:spAutoFit/>
          </a:bodyPr>
          <a:lstStyle/>
          <a:p>
            <a:r>
              <a:rPr lang="en-GB" sz="2000" dirty="0"/>
              <a:t>Circle</a:t>
            </a:r>
          </a:p>
        </p:txBody>
      </p:sp>
      <p:sp>
        <p:nvSpPr>
          <p:cNvPr id="12" name="TextBox 11">
            <a:extLst>
              <a:ext uri="{FF2B5EF4-FFF2-40B4-BE49-F238E27FC236}">
                <a16:creationId xmlns:a16="http://schemas.microsoft.com/office/drawing/2014/main" id="{BC85A69D-90DD-430F-8713-79C77C7D276A}"/>
              </a:ext>
            </a:extLst>
          </p:cNvPr>
          <p:cNvSpPr txBox="1"/>
          <p:nvPr/>
        </p:nvSpPr>
        <p:spPr>
          <a:xfrm>
            <a:off x="1558838" y="3857185"/>
            <a:ext cx="1661883" cy="400110"/>
          </a:xfrm>
          <a:prstGeom prst="rect">
            <a:avLst/>
          </a:prstGeom>
          <a:noFill/>
        </p:spPr>
        <p:txBody>
          <a:bodyPr wrap="square" rtlCol="0">
            <a:spAutoFit/>
          </a:bodyPr>
          <a:lstStyle/>
          <a:p>
            <a:r>
              <a:rPr lang="en-GB" sz="2000" dirty="0"/>
              <a:t>Triangle</a:t>
            </a:r>
          </a:p>
        </p:txBody>
      </p:sp>
      <p:cxnSp>
        <p:nvCxnSpPr>
          <p:cNvPr id="25" name="Straight Arrow Connector 24">
            <a:extLst>
              <a:ext uri="{FF2B5EF4-FFF2-40B4-BE49-F238E27FC236}">
                <a16:creationId xmlns:a16="http://schemas.microsoft.com/office/drawing/2014/main" id="{C7E8B9C2-A9F6-4170-8821-CF65C9A3A91F}"/>
              </a:ext>
            </a:extLst>
          </p:cNvPr>
          <p:cNvCxnSpPr>
            <a:cxnSpLocks/>
          </p:cNvCxnSpPr>
          <p:nvPr/>
        </p:nvCxnSpPr>
        <p:spPr>
          <a:xfrm flipV="1">
            <a:off x="11088914" y="4126668"/>
            <a:ext cx="0" cy="9576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DA2DF57-C97A-46C3-93BB-C293DBAD6D0A}"/>
              </a:ext>
            </a:extLst>
          </p:cNvPr>
          <p:cNvSpPr txBox="1"/>
          <p:nvPr/>
        </p:nvSpPr>
        <p:spPr>
          <a:xfrm>
            <a:off x="9430653" y="5214934"/>
            <a:ext cx="2862943" cy="707886"/>
          </a:xfrm>
          <a:prstGeom prst="rect">
            <a:avLst/>
          </a:prstGeom>
          <a:noFill/>
        </p:spPr>
        <p:txBody>
          <a:bodyPr wrap="square" rtlCol="0">
            <a:spAutoFit/>
          </a:bodyPr>
          <a:lstStyle/>
          <a:p>
            <a:r>
              <a:rPr lang="en-GB" sz="2000" dirty="0"/>
              <a:t>Which 2D shape would be next in the pattern?</a:t>
            </a:r>
          </a:p>
        </p:txBody>
      </p:sp>
      <p:sp>
        <p:nvSpPr>
          <p:cNvPr id="27" name="TextBox 26">
            <a:extLst>
              <a:ext uri="{FF2B5EF4-FFF2-40B4-BE49-F238E27FC236}">
                <a16:creationId xmlns:a16="http://schemas.microsoft.com/office/drawing/2014/main" id="{3A8043F5-BB03-40A3-B79D-6CF9A30EE128}"/>
              </a:ext>
            </a:extLst>
          </p:cNvPr>
          <p:cNvSpPr txBox="1"/>
          <p:nvPr/>
        </p:nvSpPr>
        <p:spPr>
          <a:xfrm>
            <a:off x="1814286" y="5327164"/>
            <a:ext cx="4575631" cy="707886"/>
          </a:xfrm>
          <a:prstGeom prst="rect">
            <a:avLst/>
          </a:prstGeom>
          <a:noFill/>
        </p:spPr>
        <p:txBody>
          <a:bodyPr wrap="square" rtlCol="0">
            <a:spAutoFit/>
          </a:bodyPr>
          <a:lstStyle/>
          <a:p>
            <a:r>
              <a:rPr lang="en-GB" sz="2000" dirty="0"/>
              <a:t>Say the shapes out loud to help you understand the repeating pattern!</a:t>
            </a:r>
          </a:p>
        </p:txBody>
      </p:sp>
      <p:sp>
        <p:nvSpPr>
          <p:cNvPr id="23" name="TextBox 22">
            <a:extLst>
              <a:ext uri="{FF2B5EF4-FFF2-40B4-BE49-F238E27FC236}">
                <a16:creationId xmlns:a16="http://schemas.microsoft.com/office/drawing/2014/main" id="{3E5250C8-B26C-4764-A93A-163699502A3B}"/>
              </a:ext>
            </a:extLst>
          </p:cNvPr>
          <p:cNvSpPr txBox="1"/>
          <p:nvPr/>
        </p:nvSpPr>
        <p:spPr>
          <a:xfrm>
            <a:off x="2979787" y="3857185"/>
            <a:ext cx="1045029" cy="400110"/>
          </a:xfrm>
          <a:prstGeom prst="rect">
            <a:avLst/>
          </a:prstGeom>
          <a:noFill/>
        </p:spPr>
        <p:txBody>
          <a:bodyPr wrap="square" rtlCol="0">
            <a:spAutoFit/>
          </a:bodyPr>
          <a:lstStyle/>
          <a:p>
            <a:r>
              <a:rPr lang="en-GB" sz="2000" dirty="0"/>
              <a:t>Square</a:t>
            </a:r>
          </a:p>
        </p:txBody>
      </p:sp>
      <p:sp>
        <p:nvSpPr>
          <p:cNvPr id="3" name="Oval 2">
            <a:extLst>
              <a:ext uri="{FF2B5EF4-FFF2-40B4-BE49-F238E27FC236}">
                <a16:creationId xmlns:a16="http://schemas.microsoft.com/office/drawing/2014/main" id="{3CC73A5E-7E3D-4485-BC1F-08DFD18B62B9}"/>
              </a:ext>
            </a:extLst>
          </p:cNvPr>
          <p:cNvSpPr/>
          <p:nvPr/>
        </p:nvSpPr>
        <p:spPr>
          <a:xfrm>
            <a:off x="232228" y="3013528"/>
            <a:ext cx="885371" cy="83094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508A5DB2-D0E7-4171-B7DE-EC79E26E9AE9}"/>
              </a:ext>
            </a:extLst>
          </p:cNvPr>
          <p:cNvSpPr/>
          <p:nvPr/>
        </p:nvSpPr>
        <p:spPr>
          <a:xfrm>
            <a:off x="1509485" y="2787316"/>
            <a:ext cx="1030516" cy="1009830"/>
          </a:xfrm>
          <a:prstGeom prst="triangle">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C08B8FB-389E-4C39-87F4-85D91BFFF5ED}"/>
              </a:ext>
            </a:extLst>
          </p:cNvPr>
          <p:cNvSpPr/>
          <p:nvPr/>
        </p:nvSpPr>
        <p:spPr>
          <a:xfrm>
            <a:off x="3061431" y="3070179"/>
            <a:ext cx="783770" cy="72696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BDAF995-56F2-418E-BED0-6173A31A8B96}"/>
              </a:ext>
            </a:extLst>
          </p:cNvPr>
          <p:cNvSpPr txBox="1"/>
          <p:nvPr/>
        </p:nvSpPr>
        <p:spPr>
          <a:xfrm>
            <a:off x="4094489" y="3857185"/>
            <a:ext cx="1045029" cy="400110"/>
          </a:xfrm>
          <a:prstGeom prst="rect">
            <a:avLst/>
          </a:prstGeom>
          <a:noFill/>
        </p:spPr>
        <p:txBody>
          <a:bodyPr wrap="square" rtlCol="0">
            <a:spAutoFit/>
          </a:bodyPr>
          <a:lstStyle/>
          <a:p>
            <a:r>
              <a:rPr lang="en-GB" sz="2000" dirty="0"/>
              <a:t>Circle</a:t>
            </a:r>
          </a:p>
        </p:txBody>
      </p:sp>
      <p:sp>
        <p:nvSpPr>
          <p:cNvPr id="34" name="TextBox 33">
            <a:extLst>
              <a:ext uri="{FF2B5EF4-FFF2-40B4-BE49-F238E27FC236}">
                <a16:creationId xmlns:a16="http://schemas.microsoft.com/office/drawing/2014/main" id="{8A4DAE35-B629-46DC-9FD4-A12C122ADD27}"/>
              </a:ext>
            </a:extLst>
          </p:cNvPr>
          <p:cNvSpPr txBox="1"/>
          <p:nvPr/>
        </p:nvSpPr>
        <p:spPr>
          <a:xfrm>
            <a:off x="5421099" y="3857185"/>
            <a:ext cx="1661883" cy="400110"/>
          </a:xfrm>
          <a:prstGeom prst="rect">
            <a:avLst/>
          </a:prstGeom>
          <a:noFill/>
        </p:spPr>
        <p:txBody>
          <a:bodyPr wrap="square" rtlCol="0">
            <a:spAutoFit/>
          </a:bodyPr>
          <a:lstStyle/>
          <a:p>
            <a:r>
              <a:rPr lang="en-GB" sz="2000" dirty="0"/>
              <a:t>Triangle</a:t>
            </a:r>
          </a:p>
        </p:txBody>
      </p:sp>
      <p:sp>
        <p:nvSpPr>
          <p:cNvPr id="35" name="TextBox 34">
            <a:extLst>
              <a:ext uri="{FF2B5EF4-FFF2-40B4-BE49-F238E27FC236}">
                <a16:creationId xmlns:a16="http://schemas.microsoft.com/office/drawing/2014/main" id="{E9CB6B08-4CCC-4F2D-AD76-6384DF73290D}"/>
              </a:ext>
            </a:extLst>
          </p:cNvPr>
          <p:cNvSpPr txBox="1"/>
          <p:nvPr/>
        </p:nvSpPr>
        <p:spPr>
          <a:xfrm>
            <a:off x="6793062" y="3857185"/>
            <a:ext cx="1045029" cy="400110"/>
          </a:xfrm>
          <a:prstGeom prst="rect">
            <a:avLst/>
          </a:prstGeom>
          <a:noFill/>
        </p:spPr>
        <p:txBody>
          <a:bodyPr wrap="square" rtlCol="0">
            <a:spAutoFit/>
          </a:bodyPr>
          <a:lstStyle/>
          <a:p>
            <a:r>
              <a:rPr lang="en-GB" sz="2000" dirty="0"/>
              <a:t>Square</a:t>
            </a:r>
          </a:p>
        </p:txBody>
      </p:sp>
      <p:sp>
        <p:nvSpPr>
          <p:cNvPr id="36" name="Oval 35">
            <a:extLst>
              <a:ext uri="{FF2B5EF4-FFF2-40B4-BE49-F238E27FC236}">
                <a16:creationId xmlns:a16="http://schemas.microsoft.com/office/drawing/2014/main" id="{C3F1D2D8-3DC5-47E3-B28D-20E796A0A193}"/>
              </a:ext>
            </a:extLst>
          </p:cNvPr>
          <p:cNvSpPr/>
          <p:nvPr/>
        </p:nvSpPr>
        <p:spPr>
          <a:xfrm>
            <a:off x="4094489" y="3013528"/>
            <a:ext cx="885371" cy="83094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a:extLst>
              <a:ext uri="{FF2B5EF4-FFF2-40B4-BE49-F238E27FC236}">
                <a16:creationId xmlns:a16="http://schemas.microsoft.com/office/drawing/2014/main" id="{71EDB007-3CD6-4EBB-B7E6-61362B15349B}"/>
              </a:ext>
            </a:extLst>
          </p:cNvPr>
          <p:cNvSpPr/>
          <p:nvPr/>
        </p:nvSpPr>
        <p:spPr>
          <a:xfrm>
            <a:off x="5371746" y="2787316"/>
            <a:ext cx="1030516" cy="1009830"/>
          </a:xfrm>
          <a:prstGeom prst="triangle">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03B4B5C0-9C78-424E-807B-DDB8445EE3FA}"/>
              </a:ext>
            </a:extLst>
          </p:cNvPr>
          <p:cNvSpPr/>
          <p:nvPr/>
        </p:nvSpPr>
        <p:spPr>
          <a:xfrm>
            <a:off x="6923692" y="3070179"/>
            <a:ext cx="783770" cy="72696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1D340DE6-BE94-4969-ACB2-EF05AA47F156}"/>
              </a:ext>
            </a:extLst>
          </p:cNvPr>
          <p:cNvSpPr txBox="1"/>
          <p:nvPr/>
        </p:nvSpPr>
        <p:spPr>
          <a:xfrm>
            <a:off x="7932797" y="3857185"/>
            <a:ext cx="1045029" cy="400110"/>
          </a:xfrm>
          <a:prstGeom prst="rect">
            <a:avLst/>
          </a:prstGeom>
          <a:noFill/>
        </p:spPr>
        <p:txBody>
          <a:bodyPr wrap="square" rtlCol="0">
            <a:spAutoFit/>
          </a:bodyPr>
          <a:lstStyle/>
          <a:p>
            <a:r>
              <a:rPr lang="en-GB" sz="2000" dirty="0"/>
              <a:t>Circle</a:t>
            </a:r>
          </a:p>
        </p:txBody>
      </p:sp>
      <p:sp>
        <p:nvSpPr>
          <p:cNvPr id="40" name="TextBox 39">
            <a:extLst>
              <a:ext uri="{FF2B5EF4-FFF2-40B4-BE49-F238E27FC236}">
                <a16:creationId xmlns:a16="http://schemas.microsoft.com/office/drawing/2014/main" id="{38B39072-1D22-47DA-AADB-64E3F6DDCABF}"/>
              </a:ext>
            </a:extLst>
          </p:cNvPr>
          <p:cNvSpPr txBox="1"/>
          <p:nvPr/>
        </p:nvSpPr>
        <p:spPr>
          <a:xfrm>
            <a:off x="9259407" y="3857185"/>
            <a:ext cx="1661883" cy="400110"/>
          </a:xfrm>
          <a:prstGeom prst="rect">
            <a:avLst/>
          </a:prstGeom>
          <a:noFill/>
        </p:spPr>
        <p:txBody>
          <a:bodyPr wrap="square" rtlCol="0">
            <a:spAutoFit/>
          </a:bodyPr>
          <a:lstStyle/>
          <a:p>
            <a:r>
              <a:rPr lang="en-GB" sz="2000" dirty="0"/>
              <a:t>Triangle</a:t>
            </a:r>
          </a:p>
        </p:txBody>
      </p:sp>
      <p:sp>
        <p:nvSpPr>
          <p:cNvPr id="41" name="Oval 40">
            <a:extLst>
              <a:ext uri="{FF2B5EF4-FFF2-40B4-BE49-F238E27FC236}">
                <a16:creationId xmlns:a16="http://schemas.microsoft.com/office/drawing/2014/main" id="{D9E62954-B0B1-49D9-B155-8E2017BB9C96}"/>
              </a:ext>
            </a:extLst>
          </p:cNvPr>
          <p:cNvSpPr/>
          <p:nvPr/>
        </p:nvSpPr>
        <p:spPr>
          <a:xfrm>
            <a:off x="7932797" y="3013528"/>
            <a:ext cx="885371" cy="83094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a:extLst>
              <a:ext uri="{FF2B5EF4-FFF2-40B4-BE49-F238E27FC236}">
                <a16:creationId xmlns:a16="http://schemas.microsoft.com/office/drawing/2014/main" id="{117CDAEB-2976-4CB8-9FC5-498EA546B43C}"/>
              </a:ext>
            </a:extLst>
          </p:cNvPr>
          <p:cNvSpPr/>
          <p:nvPr/>
        </p:nvSpPr>
        <p:spPr>
          <a:xfrm>
            <a:off x="9210054" y="2787316"/>
            <a:ext cx="1030516" cy="1009830"/>
          </a:xfrm>
          <a:prstGeom prst="triangle">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7160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C9EDD9-311F-4AAE-AFBA-A7BE349CBB61}"/>
              </a:ext>
            </a:extLst>
          </p:cNvPr>
          <p:cNvSpPr/>
          <p:nvPr/>
        </p:nvSpPr>
        <p:spPr>
          <a:xfrm>
            <a:off x="3344802" y="-144747"/>
            <a:ext cx="550240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Repeating Patterns</a:t>
            </a:r>
          </a:p>
        </p:txBody>
      </p:sp>
      <p:sp>
        <p:nvSpPr>
          <p:cNvPr id="4" name="TextBox 3">
            <a:extLst>
              <a:ext uri="{FF2B5EF4-FFF2-40B4-BE49-F238E27FC236}">
                <a16:creationId xmlns:a16="http://schemas.microsoft.com/office/drawing/2014/main" id="{DB7F8439-1C7B-4C3B-A835-0324B19A8A99}"/>
              </a:ext>
            </a:extLst>
          </p:cNvPr>
          <p:cNvSpPr txBox="1"/>
          <p:nvPr/>
        </p:nvSpPr>
        <p:spPr>
          <a:xfrm>
            <a:off x="0" y="778583"/>
            <a:ext cx="12192000" cy="584775"/>
          </a:xfrm>
          <a:prstGeom prst="rect">
            <a:avLst/>
          </a:prstGeom>
          <a:noFill/>
        </p:spPr>
        <p:txBody>
          <a:bodyPr wrap="square" rtlCol="0">
            <a:spAutoFit/>
          </a:bodyPr>
          <a:lstStyle/>
          <a:p>
            <a:pPr algn="ctr"/>
            <a:r>
              <a:rPr lang="en-GB" sz="3200" dirty="0"/>
              <a:t>3D shapes</a:t>
            </a:r>
          </a:p>
        </p:txBody>
      </p:sp>
      <p:sp>
        <p:nvSpPr>
          <p:cNvPr id="11" name="TextBox 10">
            <a:extLst>
              <a:ext uri="{FF2B5EF4-FFF2-40B4-BE49-F238E27FC236}">
                <a16:creationId xmlns:a16="http://schemas.microsoft.com/office/drawing/2014/main" id="{F9E1EDE3-F13A-4794-9E53-E3B26837EE57}"/>
              </a:ext>
            </a:extLst>
          </p:cNvPr>
          <p:cNvSpPr txBox="1"/>
          <p:nvPr/>
        </p:nvSpPr>
        <p:spPr>
          <a:xfrm>
            <a:off x="232228" y="3857185"/>
            <a:ext cx="1045029" cy="400110"/>
          </a:xfrm>
          <a:prstGeom prst="rect">
            <a:avLst/>
          </a:prstGeom>
          <a:noFill/>
        </p:spPr>
        <p:txBody>
          <a:bodyPr wrap="square" rtlCol="0">
            <a:spAutoFit/>
          </a:bodyPr>
          <a:lstStyle/>
          <a:p>
            <a:r>
              <a:rPr lang="en-GB" sz="2000" dirty="0"/>
              <a:t>Cylinder</a:t>
            </a:r>
          </a:p>
        </p:txBody>
      </p:sp>
      <p:sp>
        <p:nvSpPr>
          <p:cNvPr id="12" name="TextBox 11">
            <a:extLst>
              <a:ext uri="{FF2B5EF4-FFF2-40B4-BE49-F238E27FC236}">
                <a16:creationId xmlns:a16="http://schemas.microsoft.com/office/drawing/2014/main" id="{BC85A69D-90DD-430F-8713-79C77C7D276A}"/>
              </a:ext>
            </a:extLst>
          </p:cNvPr>
          <p:cNvSpPr txBox="1"/>
          <p:nvPr/>
        </p:nvSpPr>
        <p:spPr>
          <a:xfrm>
            <a:off x="1593181" y="3857185"/>
            <a:ext cx="1661883" cy="400110"/>
          </a:xfrm>
          <a:prstGeom prst="rect">
            <a:avLst/>
          </a:prstGeom>
          <a:noFill/>
        </p:spPr>
        <p:txBody>
          <a:bodyPr wrap="square" rtlCol="0">
            <a:spAutoFit/>
          </a:bodyPr>
          <a:lstStyle/>
          <a:p>
            <a:r>
              <a:rPr lang="en-GB" sz="2000" dirty="0"/>
              <a:t>Cube</a:t>
            </a:r>
          </a:p>
        </p:txBody>
      </p:sp>
      <p:cxnSp>
        <p:nvCxnSpPr>
          <p:cNvPr id="25" name="Straight Arrow Connector 24">
            <a:extLst>
              <a:ext uri="{FF2B5EF4-FFF2-40B4-BE49-F238E27FC236}">
                <a16:creationId xmlns:a16="http://schemas.microsoft.com/office/drawing/2014/main" id="{C7E8B9C2-A9F6-4170-8821-CF65C9A3A91F}"/>
              </a:ext>
            </a:extLst>
          </p:cNvPr>
          <p:cNvCxnSpPr>
            <a:cxnSpLocks/>
          </p:cNvCxnSpPr>
          <p:nvPr/>
        </p:nvCxnSpPr>
        <p:spPr>
          <a:xfrm flipH="1" flipV="1">
            <a:off x="10218057" y="4289896"/>
            <a:ext cx="870857" cy="7944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DA2DF57-C97A-46C3-93BB-C293DBAD6D0A}"/>
              </a:ext>
            </a:extLst>
          </p:cNvPr>
          <p:cNvSpPr txBox="1"/>
          <p:nvPr/>
        </p:nvSpPr>
        <p:spPr>
          <a:xfrm>
            <a:off x="9430653" y="5214934"/>
            <a:ext cx="2862943" cy="707886"/>
          </a:xfrm>
          <a:prstGeom prst="rect">
            <a:avLst/>
          </a:prstGeom>
          <a:noFill/>
        </p:spPr>
        <p:txBody>
          <a:bodyPr wrap="square" rtlCol="0">
            <a:spAutoFit/>
          </a:bodyPr>
          <a:lstStyle/>
          <a:p>
            <a:r>
              <a:rPr lang="en-GB" sz="2000" dirty="0"/>
              <a:t>Which 3D shape would be next in the pattern?</a:t>
            </a:r>
          </a:p>
        </p:txBody>
      </p:sp>
      <p:sp>
        <p:nvSpPr>
          <p:cNvPr id="27" name="TextBox 26">
            <a:extLst>
              <a:ext uri="{FF2B5EF4-FFF2-40B4-BE49-F238E27FC236}">
                <a16:creationId xmlns:a16="http://schemas.microsoft.com/office/drawing/2014/main" id="{3A8043F5-BB03-40A3-B79D-6CF9A30EE128}"/>
              </a:ext>
            </a:extLst>
          </p:cNvPr>
          <p:cNvSpPr txBox="1"/>
          <p:nvPr/>
        </p:nvSpPr>
        <p:spPr>
          <a:xfrm>
            <a:off x="1899676" y="5346808"/>
            <a:ext cx="4575631" cy="707886"/>
          </a:xfrm>
          <a:prstGeom prst="rect">
            <a:avLst/>
          </a:prstGeom>
          <a:noFill/>
        </p:spPr>
        <p:txBody>
          <a:bodyPr wrap="square" rtlCol="0">
            <a:spAutoFit/>
          </a:bodyPr>
          <a:lstStyle/>
          <a:p>
            <a:r>
              <a:rPr lang="en-GB" sz="2000" dirty="0"/>
              <a:t>Say the shapes out loud to help you understand the repeating pattern!</a:t>
            </a:r>
          </a:p>
        </p:txBody>
      </p:sp>
      <p:pic>
        <p:nvPicPr>
          <p:cNvPr id="24" name="Picture 2" descr="Cube Three-dimensional Space Computer Icons Net Shape - Cube Shape Clipart  - Full Size Clipart (#151696) - PinClipart">
            <a:extLst>
              <a:ext uri="{FF2B5EF4-FFF2-40B4-BE49-F238E27FC236}">
                <a16:creationId xmlns:a16="http://schemas.microsoft.com/office/drawing/2014/main" id="{F2E2762C-D8BC-4AC9-A6A0-11B6D38D0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840" y="3000649"/>
            <a:ext cx="697672" cy="79649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2A612AE9-3C1A-4D56-AACD-07CE3064B2B6}"/>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244277" y="2764166"/>
            <a:ext cx="1032980" cy="1032980"/>
          </a:xfrm>
          <a:prstGeom prst="rect">
            <a:avLst/>
          </a:prstGeom>
        </p:spPr>
      </p:pic>
      <p:sp>
        <p:nvSpPr>
          <p:cNvPr id="29" name="TextBox 28">
            <a:extLst>
              <a:ext uri="{FF2B5EF4-FFF2-40B4-BE49-F238E27FC236}">
                <a16:creationId xmlns:a16="http://schemas.microsoft.com/office/drawing/2014/main" id="{AA6D93FE-9A7E-42F2-8851-A8D52578D1BA}"/>
              </a:ext>
            </a:extLst>
          </p:cNvPr>
          <p:cNvSpPr txBox="1"/>
          <p:nvPr/>
        </p:nvSpPr>
        <p:spPr>
          <a:xfrm>
            <a:off x="2552387" y="3857185"/>
            <a:ext cx="1045029" cy="400110"/>
          </a:xfrm>
          <a:prstGeom prst="rect">
            <a:avLst/>
          </a:prstGeom>
          <a:noFill/>
        </p:spPr>
        <p:txBody>
          <a:bodyPr wrap="square" rtlCol="0">
            <a:spAutoFit/>
          </a:bodyPr>
          <a:lstStyle/>
          <a:p>
            <a:r>
              <a:rPr lang="en-GB" sz="2000" dirty="0"/>
              <a:t>Cylinder</a:t>
            </a:r>
          </a:p>
        </p:txBody>
      </p:sp>
      <p:sp>
        <p:nvSpPr>
          <p:cNvPr id="30" name="TextBox 29">
            <a:extLst>
              <a:ext uri="{FF2B5EF4-FFF2-40B4-BE49-F238E27FC236}">
                <a16:creationId xmlns:a16="http://schemas.microsoft.com/office/drawing/2014/main" id="{C19CD6EE-C803-47D0-9BA9-8CFBF20D9904}"/>
              </a:ext>
            </a:extLst>
          </p:cNvPr>
          <p:cNvSpPr txBox="1"/>
          <p:nvPr/>
        </p:nvSpPr>
        <p:spPr>
          <a:xfrm>
            <a:off x="3913340" y="3857185"/>
            <a:ext cx="1661883" cy="400110"/>
          </a:xfrm>
          <a:prstGeom prst="rect">
            <a:avLst/>
          </a:prstGeom>
          <a:noFill/>
        </p:spPr>
        <p:txBody>
          <a:bodyPr wrap="square" rtlCol="0">
            <a:spAutoFit/>
          </a:bodyPr>
          <a:lstStyle/>
          <a:p>
            <a:r>
              <a:rPr lang="en-GB" sz="2000" dirty="0"/>
              <a:t>Cube</a:t>
            </a:r>
          </a:p>
        </p:txBody>
      </p:sp>
      <p:pic>
        <p:nvPicPr>
          <p:cNvPr id="31" name="Picture 2" descr="Cube Three-dimensional Space Computer Icons Net Shape - Cube Shape Clipart  - Full Size Clipart (#151696) - PinClipart">
            <a:extLst>
              <a:ext uri="{FF2B5EF4-FFF2-40B4-BE49-F238E27FC236}">
                <a16:creationId xmlns:a16="http://schemas.microsoft.com/office/drawing/2014/main" id="{B960D89E-EA0D-4018-BE2F-A59E3F109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0999" y="3000649"/>
            <a:ext cx="697672" cy="7964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8DB30D01-ADE7-4260-A62C-89D859E5C2BE}"/>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2564436" y="2764166"/>
            <a:ext cx="1032980" cy="1032980"/>
          </a:xfrm>
          <a:prstGeom prst="rect">
            <a:avLst/>
          </a:prstGeom>
        </p:spPr>
      </p:pic>
      <p:sp>
        <p:nvSpPr>
          <p:cNvPr id="46" name="TextBox 45">
            <a:extLst>
              <a:ext uri="{FF2B5EF4-FFF2-40B4-BE49-F238E27FC236}">
                <a16:creationId xmlns:a16="http://schemas.microsoft.com/office/drawing/2014/main" id="{8004F4F8-F0B9-4805-9316-827B6DE52845}"/>
              </a:ext>
            </a:extLst>
          </p:cNvPr>
          <p:cNvSpPr txBox="1"/>
          <p:nvPr/>
        </p:nvSpPr>
        <p:spPr>
          <a:xfrm>
            <a:off x="4830205" y="3889786"/>
            <a:ext cx="1045029" cy="400110"/>
          </a:xfrm>
          <a:prstGeom prst="rect">
            <a:avLst/>
          </a:prstGeom>
          <a:noFill/>
        </p:spPr>
        <p:txBody>
          <a:bodyPr wrap="square" rtlCol="0">
            <a:spAutoFit/>
          </a:bodyPr>
          <a:lstStyle/>
          <a:p>
            <a:r>
              <a:rPr lang="en-GB" sz="2000" dirty="0"/>
              <a:t>Cylinder</a:t>
            </a:r>
          </a:p>
        </p:txBody>
      </p:sp>
      <p:sp>
        <p:nvSpPr>
          <p:cNvPr id="47" name="TextBox 46">
            <a:extLst>
              <a:ext uri="{FF2B5EF4-FFF2-40B4-BE49-F238E27FC236}">
                <a16:creationId xmlns:a16="http://schemas.microsoft.com/office/drawing/2014/main" id="{71878E65-9F93-4357-9558-C6DC63A41617}"/>
              </a:ext>
            </a:extLst>
          </p:cNvPr>
          <p:cNvSpPr txBox="1"/>
          <p:nvPr/>
        </p:nvSpPr>
        <p:spPr>
          <a:xfrm>
            <a:off x="6191158" y="3889786"/>
            <a:ext cx="1661883" cy="400110"/>
          </a:xfrm>
          <a:prstGeom prst="rect">
            <a:avLst/>
          </a:prstGeom>
          <a:noFill/>
        </p:spPr>
        <p:txBody>
          <a:bodyPr wrap="square" rtlCol="0">
            <a:spAutoFit/>
          </a:bodyPr>
          <a:lstStyle/>
          <a:p>
            <a:r>
              <a:rPr lang="en-GB" sz="2000" dirty="0"/>
              <a:t>Cube</a:t>
            </a:r>
          </a:p>
        </p:txBody>
      </p:sp>
      <p:pic>
        <p:nvPicPr>
          <p:cNvPr id="48" name="Picture 2" descr="Cube Three-dimensional Space Computer Icons Net Shape - Cube Shape Clipart  - Full Size Clipart (#151696) - PinClipart">
            <a:extLst>
              <a:ext uri="{FF2B5EF4-FFF2-40B4-BE49-F238E27FC236}">
                <a16:creationId xmlns:a16="http://schemas.microsoft.com/office/drawing/2014/main" id="{290D5D52-1E8A-4657-84C4-295405038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8817" y="3033250"/>
            <a:ext cx="697672" cy="79649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43E064CF-24B2-4D5D-8952-30F18C4B5806}"/>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4842254" y="2796767"/>
            <a:ext cx="1032980" cy="1032980"/>
          </a:xfrm>
          <a:prstGeom prst="rect">
            <a:avLst/>
          </a:prstGeom>
        </p:spPr>
      </p:pic>
      <p:sp>
        <p:nvSpPr>
          <p:cNvPr id="50" name="TextBox 49">
            <a:extLst>
              <a:ext uri="{FF2B5EF4-FFF2-40B4-BE49-F238E27FC236}">
                <a16:creationId xmlns:a16="http://schemas.microsoft.com/office/drawing/2014/main" id="{28F21986-5FA7-4B2B-9A6F-2811A3F46FFF}"/>
              </a:ext>
            </a:extLst>
          </p:cNvPr>
          <p:cNvSpPr txBox="1"/>
          <p:nvPr/>
        </p:nvSpPr>
        <p:spPr>
          <a:xfrm>
            <a:off x="6982119" y="3889786"/>
            <a:ext cx="1045029" cy="400110"/>
          </a:xfrm>
          <a:prstGeom prst="rect">
            <a:avLst/>
          </a:prstGeom>
          <a:noFill/>
        </p:spPr>
        <p:txBody>
          <a:bodyPr wrap="square" rtlCol="0">
            <a:spAutoFit/>
          </a:bodyPr>
          <a:lstStyle/>
          <a:p>
            <a:r>
              <a:rPr lang="en-GB" sz="2000" dirty="0"/>
              <a:t>Cylinder</a:t>
            </a:r>
          </a:p>
        </p:txBody>
      </p:sp>
      <p:sp>
        <p:nvSpPr>
          <p:cNvPr id="51" name="TextBox 50">
            <a:extLst>
              <a:ext uri="{FF2B5EF4-FFF2-40B4-BE49-F238E27FC236}">
                <a16:creationId xmlns:a16="http://schemas.microsoft.com/office/drawing/2014/main" id="{4F7EB22A-7F04-494C-A315-9430E8B7E2F5}"/>
              </a:ext>
            </a:extLst>
          </p:cNvPr>
          <p:cNvSpPr txBox="1"/>
          <p:nvPr/>
        </p:nvSpPr>
        <p:spPr>
          <a:xfrm>
            <a:off x="8343072" y="3889786"/>
            <a:ext cx="1661883" cy="400110"/>
          </a:xfrm>
          <a:prstGeom prst="rect">
            <a:avLst/>
          </a:prstGeom>
          <a:noFill/>
        </p:spPr>
        <p:txBody>
          <a:bodyPr wrap="square" rtlCol="0">
            <a:spAutoFit/>
          </a:bodyPr>
          <a:lstStyle/>
          <a:p>
            <a:r>
              <a:rPr lang="en-GB" sz="2000" dirty="0"/>
              <a:t>Cube</a:t>
            </a:r>
          </a:p>
        </p:txBody>
      </p:sp>
      <p:pic>
        <p:nvPicPr>
          <p:cNvPr id="52" name="Picture 2" descr="Cube Three-dimensional Space Computer Icons Net Shape - Cube Shape Clipart  - Full Size Clipart (#151696) - PinClipart">
            <a:extLst>
              <a:ext uri="{FF2B5EF4-FFF2-40B4-BE49-F238E27FC236}">
                <a16:creationId xmlns:a16="http://schemas.microsoft.com/office/drawing/2014/main" id="{2E12D639-402B-49A9-817F-FED5180DA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0731" y="3033250"/>
            <a:ext cx="697672" cy="79649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A04CCB5A-9781-4793-8A7F-A5713C9DF49A}"/>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6994168" y="2796767"/>
            <a:ext cx="1032980" cy="1032980"/>
          </a:xfrm>
          <a:prstGeom prst="rect">
            <a:avLst/>
          </a:prstGeom>
        </p:spPr>
      </p:pic>
    </p:spTree>
    <p:extLst>
      <p:ext uri="{BB962C8B-B14F-4D97-AF65-F5344CB8AC3E}">
        <p14:creationId xmlns:p14="http://schemas.microsoft.com/office/powerpoint/2010/main" val="3290689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C9EDD9-311F-4AAE-AFBA-A7BE349CBB61}"/>
              </a:ext>
            </a:extLst>
          </p:cNvPr>
          <p:cNvSpPr/>
          <p:nvPr/>
        </p:nvSpPr>
        <p:spPr>
          <a:xfrm>
            <a:off x="3344802" y="-144747"/>
            <a:ext cx="550240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Repeating Patterns</a:t>
            </a:r>
          </a:p>
        </p:txBody>
      </p:sp>
      <p:sp>
        <p:nvSpPr>
          <p:cNvPr id="4" name="TextBox 3">
            <a:extLst>
              <a:ext uri="{FF2B5EF4-FFF2-40B4-BE49-F238E27FC236}">
                <a16:creationId xmlns:a16="http://schemas.microsoft.com/office/drawing/2014/main" id="{DB7F8439-1C7B-4C3B-A835-0324B19A8A99}"/>
              </a:ext>
            </a:extLst>
          </p:cNvPr>
          <p:cNvSpPr txBox="1"/>
          <p:nvPr/>
        </p:nvSpPr>
        <p:spPr>
          <a:xfrm>
            <a:off x="0" y="778583"/>
            <a:ext cx="12192000" cy="584775"/>
          </a:xfrm>
          <a:prstGeom prst="rect">
            <a:avLst/>
          </a:prstGeom>
          <a:noFill/>
        </p:spPr>
        <p:txBody>
          <a:bodyPr wrap="square" rtlCol="0">
            <a:spAutoFit/>
          </a:bodyPr>
          <a:lstStyle/>
          <a:p>
            <a:pPr algn="ctr"/>
            <a:r>
              <a:rPr lang="en-GB" sz="3200" dirty="0"/>
              <a:t>3D shapes</a:t>
            </a:r>
          </a:p>
        </p:txBody>
      </p:sp>
      <p:sp>
        <p:nvSpPr>
          <p:cNvPr id="11" name="TextBox 10">
            <a:extLst>
              <a:ext uri="{FF2B5EF4-FFF2-40B4-BE49-F238E27FC236}">
                <a16:creationId xmlns:a16="http://schemas.microsoft.com/office/drawing/2014/main" id="{F9E1EDE3-F13A-4794-9E53-E3B26837EE57}"/>
              </a:ext>
            </a:extLst>
          </p:cNvPr>
          <p:cNvSpPr txBox="1"/>
          <p:nvPr/>
        </p:nvSpPr>
        <p:spPr>
          <a:xfrm>
            <a:off x="2364123" y="3971895"/>
            <a:ext cx="1045029" cy="400110"/>
          </a:xfrm>
          <a:prstGeom prst="rect">
            <a:avLst/>
          </a:prstGeom>
          <a:noFill/>
        </p:spPr>
        <p:txBody>
          <a:bodyPr wrap="square" rtlCol="0">
            <a:spAutoFit/>
          </a:bodyPr>
          <a:lstStyle/>
          <a:p>
            <a:r>
              <a:rPr lang="en-GB" sz="2000" dirty="0"/>
              <a:t>Cylinder</a:t>
            </a:r>
          </a:p>
        </p:txBody>
      </p:sp>
      <p:sp>
        <p:nvSpPr>
          <p:cNvPr id="12" name="TextBox 11">
            <a:extLst>
              <a:ext uri="{FF2B5EF4-FFF2-40B4-BE49-F238E27FC236}">
                <a16:creationId xmlns:a16="http://schemas.microsoft.com/office/drawing/2014/main" id="{BC85A69D-90DD-430F-8713-79C77C7D276A}"/>
              </a:ext>
            </a:extLst>
          </p:cNvPr>
          <p:cNvSpPr txBox="1"/>
          <p:nvPr/>
        </p:nvSpPr>
        <p:spPr>
          <a:xfrm>
            <a:off x="1356104" y="3971895"/>
            <a:ext cx="870858" cy="400110"/>
          </a:xfrm>
          <a:prstGeom prst="rect">
            <a:avLst/>
          </a:prstGeom>
          <a:noFill/>
        </p:spPr>
        <p:txBody>
          <a:bodyPr wrap="square" rtlCol="0">
            <a:spAutoFit/>
          </a:bodyPr>
          <a:lstStyle/>
          <a:p>
            <a:r>
              <a:rPr lang="en-GB" sz="2000" dirty="0"/>
              <a:t>Cube</a:t>
            </a:r>
          </a:p>
        </p:txBody>
      </p:sp>
      <p:cxnSp>
        <p:nvCxnSpPr>
          <p:cNvPr id="25" name="Straight Arrow Connector 24">
            <a:extLst>
              <a:ext uri="{FF2B5EF4-FFF2-40B4-BE49-F238E27FC236}">
                <a16:creationId xmlns:a16="http://schemas.microsoft.com/office/drawing/2014/main" id="{C7E8B9C2-A9F6-4170-8821-CF65C9A3A91F}"/>
              </a:ext>
            </a:extLst>
          </p:cNvPr>
          <p:cNvCxnSpPr>
            <a:cxnSpLocks/>
          </p:cNvCxnSpPr>
          <p:nvPr/>
        </p:nvCxnSpPr>
        <p:spPr>
          <a:xfrm flipV="1">
            <a:off x="10414980" y="4235603"/>
            <a:ext cx="0" cy="9459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DA2DF57-C97A-46C3-93BB-C293DBAD6D0A}"/>
              </a:ext>
            </a:extLst>
          </p:cNvPr>
          <p:cNvSpPr txBox="1"/>
          <p:nvPr/>
        </p:nvSpPr>
        <p:spPr>
          <a:xfrm>
            <a:off x="9329057" y="5371531"/>
            <a:ext cx="2862943" cy="707886"/>
          </a:xfrm>
          <a:prstGeom prst="rect">
            <a:avLst/>
          </a:prstGeom>
          <a:noFill/>
        </p:spPr>
        <p:txBody>
          <a:bodyPr wrap="square" rtlCol="0">
            <a:spAutoFit/>
          </a:bodyPr>
          <a:lstStyle/>
          <a:p>
            <a:r>
              <a:rPr lang="en-GB" sz="2000" dirty="0"/>
              <a:t>Which </a:t>
            </a:r>
            <a:r>
              <a:rPr lang="en-GB" sz="2000" b="1" dirty="0"/>
              <a:t>2 </a:t>
            </a:r>
            <a:r>
              <a:rPr lang="en-GB" sz="2000" dirty="0"/>
              <a:t>3D shapes would be next in the pattern?</a:t>
            </a:r>
          </a:p>
        </p:txBody>
      </p:sp>
      <p:sp>
        <p:nvSpPr>
          <p:cNvPr id="27" name="TextBox 26">
            <a:extLst>
              <a:ext uri="{FF2B5EF4-FFF2-40B4-BE49-F238E27FC236}">
                <a16:creationId xmlns:a16="http://schemas.microsoft.com/office/drawing/2014/main" id="{3A8043F5-BB03-40A3-B79D-6CF9A30EE128}"/>
              </a:ext>
            </a:extLst>
          </p:cNvPr>
          <p:cNvSpPr txBox="1"/>
          <p:nvPr/>
        </p:nvSpPr>
        <p:spPr>
          <a:xfrm>
            <a:off x="1899676" y="5346808"/>
            <a:ext cx="4575631" cy="707886"/>
          </a:xfrm>
          <a:prstGeom prst="rect">
            <a:avLst/>
          </a:prstGeom>
          <a:noFill/>
        </p:spPr>
        <p:txBody>
          <a:bodyPr wrap="square" rtlCol="0">
            <a:spAutoFit/>
          </a:bodyPr>
          <a:lstStyle/>
          <a:p>
            <a:r>
              <a:rPr lang="en-GB" sz="2000" dirty="0"/>
              <a:t>Say the shapes out loud to help you understand the repeating pattern!</a:t>
            </a:r>
          </a:p>
        </p:txBody>
      </p:sp>
      <p:pic>
        <p:nvPicPr>
          <p:cNvPr id="24" name="Picture 2" descr="Cube Three-dimensional Space Computer Icons Net Shape - Cube Shape Clipart  - Full Size Clipart (#151696) - PinClipart">
            <a:extLst>
              <a:ext uri="{FF2B5EF4-FFF2-40B4-BE49-F238E27FC236}">
                <a16:creationId xmlns:a16="http://schemas.microsoft.com/office/drawing/2014/main" id="{F2E2762C-D8BC-4AC9-A6A0-11B6D38D0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748" y="3060771"/>
            <a:ext cx="697672" cy="79649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2A612AE9-3C1A-4D56-AACD-07CE3064B2B6}"/>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2311822" y="2912510"/>
            <a:ext cx="1032980" cy="1032980"/>
          </a:xfrm>
          <a:prstGeom prst="rect">
            <a:avLst/>
          </a:prstGeom>
        </p:spPr>
      </p:pic>
      <p:pic>
        <p:nvPicPr>
          <p:cNvPr id="54" name="Picture 53">
            <a:extLst>
              <a:ext uri="{FF2B5EF4-FFF2-40B4-BE49-F238E27FC236}">
                <a16:creationId xmlns:a16="http://schemas.microsoft.com/office/drawing/2014/main" id="{E7866BE4-3491-4A04-B697-9C54E37EA83B}"/>
              </a:ext>
            </a:extLst>
          </p:cNvPr>
          <p:cNvPicPr>
            <a:picLocks noChangeAspect="1"/>
          </p:cNvPicPr>
          <p:nvPr/>
        </p:nvPicPr>
        <p:blipFill rotWithShape="1">
          <a:blip r:embed="rId4">
            <a:clrChange>
              <a:clrFrom>
                <a:srgbClr val="000000"/>
              </a:clrFrom>
              <a:clrTo>
                <a:srgbClr val="000000">
                  <a:alpha val="0"/>
                </a:srgbClr>
              </a:clrTo>
            </a:clrChange>
          </a:blip>
          <a:srcRect l="30784" r="31670"/>
          <a:stretch/>
        </p:blipFill>
        <p:spPr>
          <a:xfrm>
            <a:off x="331858" y="2840949"/>
            <a:ext cx="763190" cy="1016319"/>
          </a:xfrm>
          <a:prstGeom prst="rect">
            <a:avLst/>
          </a:prstGeom>
        </p:spPr>
      </p:pic>
      <p:sp>
        <p:nvSpPr>
          <p:cNvPr id="55" name="TextBox 54">
            <a:extLst>
              <a:ext uri="{FF2B5EF4-FFF2-40B4-BE49-F238E27FC236}">
                <a16:creationId xmlns:a16="http://schemas.microsoft.com/office/drawing/2014/main" id="{2EB379D1-1F03-4029-89D5-DF07CB1386F0}"/>
              </a:ext>
            </a:extLst>
          </p:cNvPr>
          <p:cNvSpPr txBox="1"/>
          <p:nvPr/>
        </p:nvSpPr>
        <p:spPr>
          <a:xfrm>
            <a:off x="348085" y="3975100"/>
            <a:ext cx="870858" cy="400110"/>
          </a:xfrm>
          <a:prstGeom prst="rect">
            <a:avLst/>
          </a:prstGeom>
          <a:noFill/>
        </p:spPr>
        <p:txBody>
          <a:bodyPr wrap="square" rtlCol="0">
            <a:spAutoFit/>
          </a:bodyPr>
          <a:lstStyle/>
          <a:p>
            <a:r>
              <a:rPr lang="en-GB" sz="2000" dirty="0"/>
              <a:t>Cone</a:t>
            </a:r>
          </a:p>
        </p:txBody>
      </p:sp>
      <p:sp>
        <p:nvSpPr>
          <p:cNvPr id="56" name="TextBox 55">
            <a:extLst>
              <a:ext uri="{FF2B5EF4-FFF2-40B4-BE49-F238E27FC236}">
                <a16:creationId xmlns:a16="http://schemas.microsoft.com/office/drawing/2014/main" id="{6E8B4471-5CFA-42B4-A65A-22FFFBDABD94}"/>
              </a:ext>
            </a:extLst>
          </p:cNvPr>
          <p:cNvSpPr txBox="1"/>
          <p:nvPr/>
        </p:nvSpPr>
        <p:spPr>
          <a:xfrm>
            <a:off x="5631811" y="3971895"/>
            <a:ext cx="1045029" cy="400110"/>
          </a:xfrm>
          <a:prstGeom prst="rect">
            <a:avLst/>
          </a:prstGeom>
          <a:noFill/>
        </p:spPr>
        <p:txBody>
          <a:bodyPr wrap="square" rtlCol="0">
            <a:spAutoFit/>
          </a:bodyPr>
          <a:lstStyle/>
          <a:p>
            <a:r>
              <a:rPr lang="en-GB" sz="2000" dirty="0"/>
              <a:t>Cylinder</a:t>
            </a:r>
          </a:p>
        </p:txBody>
      </p:sp>
      <p:sp>
        <p:nvSpPr>
          <p:cNvPr id="57" name="TextBox 56">
            <a:extLst>
              <a:ext uri="{FF2B5EF4-FFF2-40B4-BE49-F238E27FC236}">
                <a16:creationId xmlns:a16="http://schemas.microsoft.com/office/drawing/2014/main" id="{F38EDD2A-7BD4-4A99-93C1-ED556D2F3AB5}"/>
              </a:ext>
            </a:extLst>
          </p:cNvPr>
          <p:cNvSpPr txBox="1"/>
          <p:nvPr/>
        </p:nvSpPr>
        <p:spPr>
          <a:xfrm>
            <a:off x="4623792" y="3971895"/>
            <a:ext cx="870858" cy="400110"/>
          </a:xfrm>
          <a:prstGeom prst="rect">
            <a:avLst/>
          </a:prstGeom>
          <a:noFill/>
        </p:spPr>
        <p:txBody>
          <a:bodyPr wrap="square" rtlCol="0">
            <a:spAutoFit/>
          </a:bodyPr>
          <a:lstStyle/>
          <a:p>
            <a:r>
              <a:rPr lang="en-GB" sz="2000" dirty="0"/>
              <a:t>Cube</a:t>
            </a:r>
          </a:p>
        </p:txBody>
      </p:sp>
      <p:pic>
        <p:nvPicPr>
          <p:cNvPr id="58" name="Picture 2" descr="Cube Three-dimensional Space Computer Icons Net Shape - Cube Shape Clipart  - Full Size Clipart (#151696) - PinClipart">
            <a:extLst>
              <a:ext uri="{FF2B5EF4-FFF2-40B4-BE49-F238E27FC236}">
                <a16:creationId xmlns:a16="http://schemas.microsoft.com/office/drawing/2014/main" id="{AE7E2499-065D-431A-AEAB-8FD1840FD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2436" y="3060771"/>
            <a:ext cx="697672" cy="79649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6A69D7C1-B88B-46C4-BC19-BFBB3E434A33}"/>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5579510" y="2912510"/>
            <a:ext cx="1032980" cy="1032980"/>
          </a:xfrm>
          <a:prstGeom prst="rect">
            <a:avLst/>
          </a:prstGeom>
        </p:spPr>
      </p:pic>
      <p:pic>
        <p:nvPicPr>
          <p:cNvPr id="60" name="Picture 59">
            <a:extLst>
              <a:ext uri="{FF2B5EF4-FFF2-40B4-BE49-F238E27FC236}">
                <a16:creationId xmlns:a16="http://schemas.microsoft.com/office/drawing/2014/main" id="{1B59F886-7344-484D-9D0D-BFA9EBD26A32}"/>
              </a:ext>
            </a:extLst>
          </p:cNvPr>
          <p:cNvPicPr>
            <a:picLocks noChangeAspect="1"/>
          </p:cNvPicPr>
          <p:nvPr/>
        </p:nvPicPr>
        <p:blipFill rotWithShape="1">
          <a:blip r:embed="rId4">
            <a:clrChange>
              <a:clrFrom>
                <a:srgbClr val="000000"/>
              </a:clrFrom>
              <a:clrTo>
                <a:srgbClr val="000000">
                  <a:alpha val="0"/>
                </a:srgbClr>
              </a:clrTo>
            </a:clrChange>
          </a:blip>
          <a:srcRect l="30784" r="31670"/>
          <a:stretch/>
        </p:blipFill>
        <p:spPr>
          <a:xfrm>
            <a:off x="3599546" y="2840949"/>
            <a:ext cx="763190" cy="1016319"/>
          </a:xfrm>
          <a:prstGeom prst="rect">
            <a:avLst/>
          </a:prstGeom>
        </p:spPr>
      </p:pic>
      <p:sp>
        <p:nvSpPr>
          <p:cNvPr id="61" name="TextBox 60">
            <a:extLst>
              <a:ext uri="{FF2B5EF4-FFF2-40B4-BE49-F238E27FC236}">
                <a16:creationId xmlns:a16="http://schemas.microsoft.com/office/drawing/2014/main" id="{EE06DCBC-FC33-47BB-BDCC-FB6611004B3D}"/>
              </a:ext>
            </a:extLst>
          </p:cNvPr>
          <p:cNvSpPr txBox="1"/>
          <p:nvPr/>
        </p:nvSpPr>
        <p:spPr>
          <a:xfrm>
            <a:off x="3615773" y="3975100"/>
            <a:ext cx="870858" cy="400110"/>
          </a:xfrm>
          <a:prstGeom prst="rect">
            <a:avLst/>
          </a:prstGeom>
          <a:noFill/>
        </p:spPr>
        <p:txBody>
          <a:bodyPr wrap="square" rtlCol="0">
            <a:spAutoFit/>
          </a:bodyPr>
          <a:lstStyle/>
          <a:p>
            <a:r>
              <a:rPr lang="en-GB" sz="2000" dirty="0"/>
              <a:t>Cone</a:t>
            </a:r>
          </a:p>
        </p:txBody>
      </p:sp>
      <p:sp>
        <p:nvSpPr>
          <p:cNvPr id="62" name="TextBox 61">
            <a:extLst>
              <a:ext uri="{FF2B5EF4-FFF2-40B4-BE49-F238E27FC236}">
                <a16:creationId xmlns:a16="http://schemas.microsoft.com/office/drawing/2014/main" id="{35C77465-BD6B-4CD7-8682-FB6289A48566}"/>
              </a:ext>
            </a:extLst>
          </p:cNvPr>
          <p:cNvSpPr txBox="1"/>
          <p:nvPr/>
        </p:nvSpPr>
        <p:spPr>
          <a:xfrm>
            <a:off x="8891230" y="3969304"/>
            <a:ext cx="1045029" cy="400110"/>
          </a:xfrm>
          <a:prstGeom prst="rect">
            <a:avLst/>
          </a:prstGeom>
          <a:noFill/>
        </p:spPr>
        <p:txBody>
          <a:bodyPr wrap="square" rtlCol="0">
            <a:spAutoFit/>
          </a:bodyPr>
          <a:lstStyle/>
          <a:p>
            <a:r>
              <a:rPr lang="en-GB" sz="2000" dirty="0"/>
              <a:t>Cylinder</a:t>
            </a:r>
          </a:p>
        </p:txBody>
      </p:sp>
      <p:sp>
        <p:nvSpPr>
          <p:cNvPr id="63" name="TextBox 62">
            <a:extLst>
              <a:ext uri="{FF2B5EF4-FFF2-40B4-BE49-F238E27FC236}">
                <a16:creationId xmlns:a16="http://schemas.microsoft.com/office/drawing/2014/main" id="{51AB4B79-47F5-4B12-A140-5F172BB9ACE9}"/>
              </a:ext>
            </a:extLst>
          </p:cNvPr>
          <p:cNvSpPr txBox="1"/>
          <p:nvPr/>
        </p:nvSpPr>
        <p:spPr>
          <a:xfrm>
            <a:off x="7883211" y="3969304"/>
            <a:ext cx="870858" cy="400110"/>
          </a:xfrm>
          <a:prstGeom prst="rect">
            <a:avLst/>
          </a:prstGeom>
          <a:noFill/>
        </p:spPr>
        <p:txBody>
          <a:bodyPr wrap="square" rtlCol="0">
            <a:spAutoFit/>
          </a:bodyPr>
          <a:lstStyle/>
          <a:p>
            <a:r>
              <a:rPr lang="en-GB" sz="2000" dirty="0"/>
              <a:t>Cube</a:t>
            </a:r>
          </a:p>
        </p:txBody>
      </p:sp>
      <p:pic>
        <p:nvPicPr>
          <p:cNvPr id="64" name="Picture 2" descr="Cube Three-dimensional Space Computer Icons Net Shape - Cube Shape Clipart  - Full Size Clipart (#151696) - PinClipart">
            <a:extLst>
              <a:ext uri="{FF2B5EF4-FFF2-40B4-BE49-F238E27FC236}">
                <a16:creationId xmlns:a16="http://schemas.microsoft.com/office/drawing/2014/main" id="{5A14F89A-80EF-4609-8F37-ACBFE2628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1855" y="3058180"/>
            <a:ext cx="697672" cy="79649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a:extLst>
              <a:ext uri="{FF2B5EF4-FFF2-40B4-BE49-F238E27FC236}">
                <a16:creationId xmlns:a16="http://schemas.microsoft.com/office/drawing/2014/main" id="{32ED440E-6B29-4CDD-BECB-9513066E690F}"/>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8838929" y="2909919"/>
            <a:ext cx="1032980" cy="1032980"/>
          </a:xfrm>
          <a:prstGeom prst="rect">
            <a:avLst/>
          </a:prstGeom>
        </p:spPr>
      </p:pic>
      <p:pic>
        <p:nvPicPr>
          <p:cNvPr id="66" name="Picture 65">
            <a:extLst>
              <a:ext uri="{FF2B5EF4-FFF2-40B4-BE49-F238E27FC236}">
                <a16:creationId xmlns:a16="http://schemas.microsoft.com/office/drawing/2014/main" id="{BF4BCA01-453D-4C3A-8423-5856A023571F}"/>
              </a:ext>
            </a:extLst>
          </p:cNvPr>
          <p:cNvPicPr>
            <a:picLocks noChangeAspect="1"/>
          </p:cNvPicPr>
          <p:nvPr/>
        </p:nvPicPr>
        <p:blipFill rotWithShape="1">
          <a:blip r:embed="rId4">
            <a:clrChange>
              <a:clrFrom>
                <a:srgbClr val="000000"/>
              </a:clrFrom>
              <a:clrTo>
                <a:srgbClr val="000000">
                  <a:alpha val="0"/>
                </a:srgbClr>
              </a:clrTo>
            </a:clrChange>
          </a:blip>
          <a:srcRect l="30784" r="31670"/>
          <a:stretch/>
        </p:blipFill>
        <p:spPr>
          <a:xfrm>
            <a:off x="6858965" y="2838358"/>
            <a:ext cx="763190" cy="1016319"/>
          </a:xfrm>
          <a:prstGeom prst="rect">
            <a:avLst/>
          </a:prstGeom>
        </p:spPr>
      </p:pic>
      <p:sp>
        <p:nvSpPr>
          <p:cNvPr id="67" name="TextBox 66">
            <a:extLst>
              <a:ext uri="{FF2B5EF4-FFF2-40B4-BE49-F238E27FC236}">
                <a16:creationId xmlns:a16="http://schemas.microsoft.com/office/drawing/2014/main" id="{D079481F-6CC2-4AD7-AA76-798D79DC14F0}"/>
              </a:ext>
            </a:extLst>
          </p:cNvPr>
          <p:cNvSpPr txBox="1"/>
          <p:nvPr/>
        </p:nvSpPr>
        <p:spPr>
          <a:xfrm>
            <a:off x="6875192" y="3972509"/>
            <a:ext cx="870858" cy="400110"/>
          </a:xfrm>
          <a:prstGeom prst="rect">
            <a:avLst/>
          </a:prstGeom>
          <a:noFill/>
        </p:spPr>
        <p:txBody>
          <a:bodyPr wrap="square" rtlCol="0">
            <a:spAutoFit/>
          </a:bodyPr>
          <a:lstStyle/>
          <a:p>
            <a:r>
              <a:rPr lang="en-GB" sz="2000" dirty="0"/>
              <a:t>Cone</a:t>
            </a:r>
          </a:p>
        </p:txBody>
      </p:sp>
      <p:cxnSp>
        <p:nvCxnSpPr>
          <p:cNvPr id="68" name="Straight Arrow Connector 67">
            <a:extLst>
              <a:ext uri="{FF2B5EF4-FFF2-40B4-BE49-F238E27FC236}">
                <a16:creationId xmlns:a16="http://schemas.microsoft.com/office/drawing/2014/main" id="{2DB50513-2B16-48A3-B3C6-84DECA10B5D7}"/>
              </a:ext>
            </a:extLst>
          </p:cNvPr>
          <p:cNvCxnSpPr>
            <a:cxnSpLocks/>
          </p:cNvCxnSpPr>
          <p:nvPr/>
        </p:nvCxnSpPr>
        <p:spPr>
          <a:xfrm flipV="1">
            <a:off x="11560884" y="4293378"/>
            <a:ext cx="0" cy="8304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2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97516D-63DA-4DFC-B2A2-A62B1EE786AC}"/>
              </a:ext>
            </a:extLst>
          </p:cNvPr>
          <p:cNvPicPr>
            <a:picLocks noChangeAspect="1"/>
          </p:cNvPicPr>
          <p:nvPr/>
        </p:nvPicPr>
        <p:blipFill>
          <a:blip r:embed="rId2"/>
          <a:stretch>
            <a:fillRect/>
          </a:stretch>
        </p:blipFill>
        <p:spPr>
          <a:xfrm>
            <a:off x="1854767" y="2773673"/>
            <a:ext cx="8482466" cy="3247348"/>
          </a:xfrm>
          <a:prstGeom prst="rect">
            <a:avLst/>
          </a:prstGeom>
        </p:spPr>
      </p:pic>
      <p:sp>
        <p:nvSpPr>
          <p:cNvPr id="4" name="Rectangle 3">
            <a:extLst>
              <a:ext uri="{FF2B5EF4-FFF2-40B4-BE49-F238E27FC236}">
                <a16:creationId xmlns:a16="http://schemas.microsoft.com/office/drawing/2014/main" id="{04F6FCEF-D7F2-45FB-B9EC-639DF402C56E}"/>
              </a:ext>
            </a:extLst>
          </p:cNvPr>
          <p:cNvSpPr/>
          <p:nvPr/>
        </p:nvSpPr>
        <p:spPr>
          <a:xfrm>
            <a:off x="3344802" y="-144747"/>
            <a:ext cx="550240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Repeating Patterns</a:t>
            </a:r>
          </a:p>
        </p:txBody>
      </p:sp>
      <p:sp>
        <p:nvSpPr>
          <p:cNvPr id="5" name="TextBox 4">
            <a:extLst>
              <a:ext uri="{FF2B5EF4-FFF2-40B4-BE49-F238E27FC236}">
                <a16:creationId xmlns:a16="http://schemas.microsoft.com/office/drawing/2014/main" id="{82938E43-56A3-4E24-8EAA-90AB980F62F3}"/>
              </a:ext>
            </a:extLst>
          </p:cNvPr>
          <p:cNvSpPr txBox="1"/>
          <p:nvPr/>
        </p:nvSpPr>
        <p:spPr>
          <a:xfrm>
            <a:off x="0" y="778583"/>
            <a:ext cx="12192000" cy="584775"/>
          </a:xfrm>
          <a:prstGeom prst="rect">
            <a:avLst/>
          </a:prstGeom>
          <a:noFill/>
        </p:spPr>
        <p:txBody>
          <a:bodyPr wrap="square" rtlCol="0">
            <a:spAutoFit/>
          </a:bodyPr>
          <a:lstStyle/>
          <a:p>
            <a:pPr algn="ctr"/>
            <a:r>
              <a:rPr lang="en-GB" sz="3200" dirty="0"/>
              <a:t>3D shapes</a:t>
            </a:r>
          </a:p>
        </p:txBody>
      </p:sp>
      <p:sp>
        <p:nvSpPr>
          <p:cNvPr id="6" name="TextBox 5">
            <a:extLst>
              <a:ext uri="{FF2B5EF4-FFF2-40B4-BE49-F238E27FC236}">
                <a16:creationId xmlns:a16="http://schemas.microsoft.com/office/drawing/2014/main" id="{C575161D-594F-4F75-B986-1799FAB2777F}"/>
              </a:ext>
            </a:extLst>
          </p:cNvPr>
          <p:cNvSpPr txBox="1"/>
          <p:nvPr/>
        </p:nvSpPr>
        <p:spPr>
          <a:xfrm>
            <a:off x="-76200" y="1642871"/>
            <a:ext cx="12344400" cy="584775"/>
          </a:xfrm>
          <a:prstGeom prst="rect">
            <a:avLst/>
          </a:prstGeom>
          <a:noFill/>
        </p:spPr>
        <p:txBody>
          <a:bodyPr wrap="square" rtlCol="0">
            <a:spAutoFit/>
          </a:bodyPr>
          <a:lstStyle/>
          <a:p>
            <a:pPr algn="ctr"/>
            <a:r>
              <a:rPr lang="en-GB" sz="3200" dirty="0"/>
              <a:t>Can you circle the correct 3D shapes which are missing from the pattern?</a:t>
            </a:r>
          </a:p>
        </p:txBody>
      </p:sp>
    </p:spTree>
    <p:extLst>
      <p:ext uri="{BB962C8B-B14F-4D97-AF65-F5344CB8AC3E}">
        <p14:creationId xmlns:p14="http://schemas.microsoft.com/office/powerpoint/2010/main" val="2932403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A17F3B-DCEB-4649-BD06-C62700929EB1}"/>
              </a:ext>
            </a:extLst>
          </p:cNvPr>
          <p:cNvSpPr/>
          <p:nvPr/>
        </p:nvSpPr>
        <p:spPr>
          <a:xfrm>
            <a:off x="3344802" y="-144747"/>
            <a:ext cx="550240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Repeating Patterns</a:t>
            </a:r>
          </a:p>
        </p:txBody>
      </p:sp>
      <p:sp>
        <p:nvSpPr>
          <p:cNvPr id="3" name="TextBox 2">
            <a:extLst>
              <a:ext uri="{FF2B5EF4-FFF2-40B4-BE49-F238E27FC236}">
                <a16:creationId xmlns:a16="http://schemas.microsoft.com/office/drawing/2014/main" id="{55A3E36E-95B8-4CD1-9068-332DDA5B59DD}"/>
              </a:ext>
            </a:extLst>
          </p:cNvPr>
          <p:cNvSpPr txBox="1"/>
          <p:nvPr/>
        </p:nvSpPr>
        <p:spPr>
          <a:xfrm>
            <a:off x="0" y="1309043"/>
            <a:ext cx="12344400" cy="3539430"/>
          </a:xfrm>
          <a:prstGeom prst="rect">
            <a:avLst/>
          </a:prstGeom>
          <a:noFill/>
        </p:spPr>
        <p:txBody>
          <a:bodyPr wrap="square" rtlCol="0">
            <a:spAutoFit/>
          </a:bodyPr>
          <a:lstStyle/>
          <a:p>
            <a:pPr algn="ctr"/>
            <a:r>
              <a:rPr lang="en-GB" sz="3200" dirty="0"/>
              <a:t>Can you create your own repeating pattern? You can choose 2D or 3D shapes!</a:t>
            </a:r>
          </a:p>
          <a:p>
            <a:pPr algn="ctr"/>
            <a:endParaRPr lang="en-GB" sz="3200" dirty="0"/>
          </a:p>
          <a:p>
            <a:pPr algn="ctr"/>
            <a:r>
              <a:rPr lang="en-GB" sz="3200" dirty="0"/>
              <a:t>You could even challenge someone at home by asking them which shape they think will come next in the pattern. </a:t>
            </a:r>
          </a:p>
          <a:p>
            <a:pPr algn="ctr"/>
            <a:endParaRPr lang="en-GB" sz="3200" dirty="0"/>
          </a:p>
          <a:p>
            <a:pPr algn="ctr"/>
            <a:r>
              <a:rPr lang="en-GB" sz="3200" dirty="0"/>
              <a:t>Here is my repeating pattern!</a:t>
            </a:r>
          </a:p>
        </p:txBody>
      </p:sp>
      <p:pic>
        <p:nvPicPr>
          <p:cNvPr id="4" name="Picture 2" descr="Cube Three-dimensional Space Computer Icons Net Shape - Cube Shape Clipart  - Full Size Clipart (#151696) - PinClipart">
            <a:extLst>
              <a:ext uri="{FF2B5EF4-FFF2-40B4-BE49-F238E27FC236}">
                <a16:creationId xmlns:a16="http://schemas.microsoft.com/office/drawing/2014/main" id="{05465A11-D5D9-4E93-B0D4-F24215C79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285" y="5329523"/>
            <a:ext cx="971430" cy="11090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EB133B0-C85A-4F15-A4F7-BB27B20A7394}"/>
              </a:ext>
            </a:extLst>
          </p:cNvPr>
          <p:cNvPicPr>
            <a:picLocks noChangeAspect="1"/>
          </p:cNvPicPr>
          <p:nvPr/>
        </p:nvPicPr>
        <p:blipFill rotWithShape="1">
          <a:blip r:embed="rId3">
            <a:clrChange>
              <a:clrFrom>
                <a:srgbClr val="000000"/>
              </a:clrFrom>
              <a:clrTo>
                <a:srgbClr val="000000">
                  <a:alpha val="0"/>
                </a:srgbClr>
              </a:clrTo>
            </a:clrChange>
          </a:blip>
          <a:srcRect l="30784" r="31670"/>
          <a:stretch/>
        </p:blipFill>
        <p:spPr>
          <a:xfrm>
            <a:off x="2452244" y="5289741"/>
            <a:ext cx="892558" cy="1188595"/>
          </a:xfrm>
          <a:prstGeom prst="rect">
            <a:avLst/>
          </a:prstGeom>
        </p:spPr>
      </p:pic>
      <p:pic>
        <p:nvPicPr>
          <p:cNvPr id="6" name="Picture 5">
            <a:extLst>
              <a:ext uri="{FF2B5EF4-FFF2-40B4-BE49-F238E27FC236}">
                <a16:creationId xmlns:a16="http://schemas.microsoft.com/office/drawing/2014/main" id="{1AB056DC-1DB5-4159-B1FA-D6779FA8E303}"/>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3344801" y="5144141"/>
            <a:ext cx="1299769" cy="1437798"/>
          </a:xfrm>
          <a:prstGeom prst="rect">
            <a:avLst/>
          </a:prstGeom>
        </p:spPr>
      </p:pic>
      <p:pic>
        <p:nvPicPr>
          <p:cNvPr id="7" name="Picture 2" descr="Cube Three-dimensional Space Computer Icons Net Shape - Cube Shape Clipart  - Full Size Clipart (#151696) - PinClipart">
            <a:extLst>
              <a:ext uri="{FF2B5EF4-FFF2-40B4-BE49-F238E27FC236}">
                <a16:creationId xmlns:a16="http://schemas.microsoft.com/office/drawing/2014/main" id="{4385DD25-B215-4695-93FB-913CD35FB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031" y="5329523"/>
            <a:ext cx="971430" cy="11090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F5ECCB9-D81B-4F89-A6F7-A5F90C45BD44}"/>
              </a:ext>
            </a:extLst>
          </p:cNvPr>
          <p:cNvPicPr>
            <a:picLocks noChangeAspect="1"/>
          </p:cNvPicPr>
          <p:nvPr/>
        </p:nvPicPr>
        <p:blipFill rotWithShape="1">
          <a:blip r:embed="rId3">
            <a:clrChange>
              <a:clrFrom>
                <a:srgbClr val="000000"/>
              </a:clrFrom>
              <a:clrTo>
                <a:srgbClr val="000000">
                  <a:alpha val="0"/>
                </a:srgbClr>
              </a:clrTo>
            </a:clrChange>
          </a:blip>
          <a:srcRect l="30784" r="31670"/>
          <a:stretch/>
        </p:blipFill>
        <p:spPr>
          <a:xfrm>
            <a:off x="6004990" y="5289741"/>
            <a:ext cx="892558" cy="1188595"/>
          </a:xfrm>
          <a:prstGeom prst="rect">
            <a:avLst/>
          </a:prstGeom>
        </p:spPr>
      </p:pic>
      <p:pic>
        <p:nvPicPr>
          <p:cNvPr id="9" name="Picture 8">
            <a:extLst>
              <a:ext uri="{FF2B5EF4-FFF2-40B4-BE49-F238E27FC236}">
                <a16:creationId xmlns:a16="http://schemas.microsoft.com/office/drawing/2014/main" id="{972FAD49-1016-4037-8E14-DF8E6E228626}"/>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6897547" y="5144141"/>
            <a:ext cx="1299769" cy="1437798"/>
          </a:xfrm>
          <a:prstGeom prst="rect">
            <a:avLst/>
          </a:prstGeom>
        </p:spPr>
      </p:pic>
      <p:pic>
        <p:nvPicPr>
          <p:cNvPr id="10" name="Picture 2" descr="Cube Three-dimensional Space Computer Icons Net Shape - Cube Shape Clipart  - Full Size Clipart (#151696) - PinClipart">
            <a:extLst>
              <a:ext uri="{FF2B5EF4-FFF2-40B4-BE49-F238E27FC236}">
                <a16:creationId xmlns:a16="http://schemas.microsoft.com/office/drawing/2014/main" id="{90559B10-6043-4BC1-8F39-D61806AA4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7316" y="5329523"/>
            <a:ext cx="971430" cy="11090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1C3BD12-F74C-4C7F-BD01-3864347E1E56}"/>
              </a:ext>
            </a:extLst>
          </p:cNvPr>
          <p:cNvPicPr>
            <a:picLocks noChangeAspect="1"/>
          </p:cNvPicPr>
          <p:nvPr/>
        </p:nvPicPr>
        <p:blipFill rotWithShape="1">
          <a:blip r:embed="rId3">
            <a:clrChange>
              <a:clrFrom>
                <a:srgbClr val="000000"/>
              </a:clrFrom>
              <a:clrTo>
                <a:srgbClr val="000000">
                  <a:alpha val="0"/>
                </a:srgbClr>
              </a:clrTo>
            </a:clrChange>
          </a:blip>
          <a:srcRect l="30784" r="31670"/>
          <a:stretch/>
        </p:blipFill>
        <p:spPr>
          <a:xfrm>
            <a:off x="9371275" y="5289741"/>
            <a:ext cx="892558" cy="1188595"/>
          </a:xfrm>
          <a:prstGeom prst="rect">
            <a:avLst/>
          </a:prstGeom>
        </p:spPr>
      </p:pic>
      <p:pic>
        <p:nvPicPr>
          <p:cNvPr id="12" name="Picture 11">
            <a:extLst>
              <a:ext uri="{FF2B5EF4-FFF2-40B4-BE49-F238E27FC236}">
                <a16:creationId xmlns:a16="http://schemas.microsoft.com/office/drawing/2014/main" id="{E1BB41B3-3B12-49CF-81DC-6585BBF60AA8}"/>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263832" y="5144141"/>
            <a:ext cx="1299769" cy="1437798"/>
          </a:xfrm>
          <a:prstGeom prst="rect">
            <a:avLst/>
          </a:prstGeom>
        </p:spPr>
      </p:pic>
    </p:spTree>
    <p:extLst>
      <p:ext uri="{BB962C8B-B14F-4D97-AF65-F5344CB8AC3E}">
        <p14:creationId xmlns:p14="http://schemas.microsoft.com/office/powerpoint/2010/main" val="1804413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A0D6-75DF-49AA-BB21-DFB8246D480F}"/>
              </a:ext>
            </a:extLst>
          </p:cNvPr>
          <p:cNvSpPr txBox="1"/>
          <p:nvPr/>
        </p:nvSpPr>
        <p:spPr>
          <a:xfrm>
            <a:off x="198852" y="339150"/>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7200" dirty="0">
                <a:solidFill>
                  <a:srgbClr val="000000"/>
                </a:solidFill>
                <a:latin typeface="+mj-lt"/>
                <a:ea typeface="+mj-ea"/>
                <a:cs typeface="+mj-cs"/>
              </a:rPr>
              <a:t>Challenge!</a:t>
            </a:r>
          </a:p>
        </p:txBody>
      </p:sp>
      <p:pic>
        <p:nvPicPr>
          <p:cNvPr id="1026" name="Picture 2" descr="Trophy Store Gold Well Done Medal award, 5 cm, Free Ribbon, Free engraving  up to 45 letters AM1182.01: Amazon.co.uk: Sports &amp; Outdoors">
            <a:extLst>
              <a:ext uri="{FF2B5EF4-FFF2-40B4-BE49-F238E27FC236}">
                <a16:creationId xmlns:a16="http://schemas.microsoft.com/office/drawing/2014/main" id="{2D9305EB-4C1C-4E8C-B387-332C2BDF4B4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828" r="1175" b="3"/>
          <a:stretch/>
        </p:blipFill>
        <p:spPr bwMode="auto">
          <a:xfrm>
            <a:off x="2" y="1494971"/>
            <a:ext cx="3945152" cy="5372504"/>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77548E8-85FB-484E-B9A1-F9E0F306B104}"/>
              </a:ext>
            </a:extLst>
          </p:cNvPr>
          <p:cNvSpPr txBox="1"/>
          <p:nvPr/>
        </p:nvSpPr>
        <p:spPr>
          <a:xfrm>
            <a:off x="9614267" y="74023"/>
            <a:ext cx="2484116" cy="923330"/>
          </a:xfrm>
          <a:prstGeom prst="rect">
            <a:avLst/>
          </a:prstGeom>
          <a:noFill/>
          <a:ln>
            <a:solidFill>
              <a:schemeClr val="tx1"/>
            </a:solidFill>
          </a:ln>
        </p:spPr>
        <p:txBody>
          <a:bodyPr wrap="square" rtlCol="0">
            <a:spAutoFit/>
          </a:bodyPr>
          <a:lstStyle/>
          <a:p>
            <a:r>
              <a:rPr lang="en-GB" dirty="0"/>
              <a:t>If you are working on a computer, insert a text box to type your answer.</a:t>
            </a:r>
          </a:p>
        </p:txBody>
      </p:sp>
      <p:cxnSp>
        <p:nvCxnSpPr>
          <p:cNvPr id="8" name="Straight Connector 7">
            <a:extLst>
              <a:ext uri="{FF2B5EF4-FFF2-40B4-BE49-F238E27FC236}">
                <a16:creationId xmlns:a16="http://schemas.microsoft.com/office/drawing/2014/main" id="{20B54E06-23F7-4458-A55C-6DA3BAF96F9F}"/>
              </a:ext>
            </a:extLst>
          </p:cNvPr>
          <p:cNvCxnSpPr/>
          <p:nvPr/>
        </p:nvCxnSpPr>
        <p:spPr>
          <a:xfrm flipV="1">
            <a:off x="5601619" y="5019547"/>
            <a:ext cx="5290457" cy="13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EF0D300-B421-4A25-B8AE-A12C0FC24F32}"/>
              </a:ext>
            </a:extLst>
          </p:cNvPr>
          <p:cNvCxnSpPr/>
          <p:nvPr/>
        </p:nvCxnSpPr>
        <p:spPr>
          <a:xfrm flipV="1">
            <a:off x="5601619" y="5668336"/>
            <a:ext cx="5290457" cy="13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4CC7184-F897-4778-87E0-6B347FA41650}"/>
              </a:ext>
            </a:extLst>
          </p:cNvPr>
          <p:cNvCxnSpPr/>
          <p:nvPr/>
        </p:nvCxnSpPr>
        <p:spPr>
          <a:xfrm flipV="1">
            <a:off x="5601619" y="6317125"/>
            <a:ext cx="5290457" cy="13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96368AC-59B3-48FF-B1C8-49F625712128}"/>
              </a:ext>
            </a:extLst>
          </p:cNvPr>
          <p:cNvPicPr>
            <a:picLocks noChangeAspect="1"/>
          </p:cNvPicPr>
          <p:nvPr/>
        </p:nvPicPr>
        <p:blipFill>
          <a:blip r:embed="rId3"/>
          <a:stretch>
            <a:fillRect/>
          </a:stretch>
        </p:blipFill>
        <p:spPr>
          <a:xfrm>
            <a:off x="5611348" y="139343"/>
            <a:ext cx="3430082" cy="4562342"/>
          </a:xfrm>
          <a:prstGeom prst="rect">
            <a:avLst/>
          </a:prstGeom>
        </p:spPr>
      </p:pic>
    </p:spTree>
    <p:extLst>
      <p:ext uri="{BB962C8B-B14F-4D97-AF65-F5344CB8AC3E}">
        <p14:creationId xmlns:p14="http://schemas.microsoft.com/office/powerpoint/2010/main" val="1925336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75" y="180975"/>
            <a:ext cx="11696700" cy="645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2425" y="271459"/>
            <a:ext cx="771525" cy="771525"/>
          </a:xfrm>
          <a:prstGeom prst="rect">
            <a:avLst/>
          </a:prstGeom>
        </p:spPr>
      </p:pic>
      <p:sp>
        <p:nvSpPr>
          <p:cNvPr id="7" name="Rectangle 6"/>
          <p:cNvSpPr/>
          <p:nvPr/>
        </p:nvSpPr>
        <p:spPr>
          <a:xfrm>
            <a:off x="1856661" y="143747"/>
            <a:ext cx="9078319" cy="923330"/>
          </a:xfrm>
          <a:prstGeom prst="rect">
            <a:avLst/>
          </a:prstGeom>
          <a:noFill/>
        </p:spPr>
        <p:txBody>
          <a:bodyPr wrap="none" lIns="91440" tIns="45720" rIns="91440" bIns="45720">
            <a:spAutoFit/>
          </a:bodyPr>
          <a:lstStyle/>
          <a:p>
            <a:pPr algn="ctr">
              <a:defRPr/>
            </a:pPr>
            <a:r>
              <a:rPr kumimoji="0" lang="en-US" sz="5400" b="0" i="0" u="none" strike="noStrike" kern="1200" cap="none" spc="0" normalizeH="0" baseline="0" noProof="0" dirty="0">
                <a:ln w="0"/>
                <a:solidFill>
                  <a:sysClr val="windowText" lastClr="000000"/>
                </a:solidFill>
                <a:effectLst>
                  <a:outerShdw blurRad="38100" dist="19050" dir="2700000" algn="tl" rotWithShape="0">
                    <a:prstClr val="black">
                      <a:alpha val="40000"/>
                    </a:prstClr>
                  </a:outerShdw>
                </a:effectLst>
                <a:uLnTx/>
                <a:uFillTx/>
                <a:latin typeface="Calibri" panose="020F0502020204030204"/>
                <a:ea typeface="+mn-ea"/>
                <a:cs typeface="+mn-cs"/>
              </a:rPr>
              <a:t>Further Learning - Pre-recorded</a:t>
            </a: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3" name="TextBox 2"/>
          <p:cNvSpPr txBox="1"/>
          <p:nvPr/>
        </p:nvSpPr>
        <p:spPr>
          <a:xfrm>
            <a:off x="1123950" y="1201783"/>
            <a:ext cx="9953353" cy="1938992"/>
          </a:xfrm>
          <a:prstGeom prst="rect">
            <a:avLst/>
          </a:prstGeom>
          <a:noFill/>
        </p:spPr>
        <p:txBody>
          <a:bodyPr wrap="square" rtlCol="0">
            <a:spAutoFit/>
          </a:bodyPr>
          <a:lstStyle/>
          <a:p>
            <a:pPr>
              <a:defRPr/>
            </a:pPr>
            <a:r>
              <a:rPr lang="en-GB" sz="2400" dirty="0">
                <a:solidFill>
                  <a:sysClr val="windowText" lastClr="000000"/>
                </a:solidFill>
              </a:rPr>
              <a:t>Access the online teaching video below that will support you to access some further learning around the Lesson Objective. If you need further support to understand / complete work then please contact school via e-mail or telephone.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5" name="Rectangle 4">
            <a:hlinkClick r:id="rId4"/>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Play Video</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601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AE0A91-73C3-4581-AFE0-27D607A1A6DB}"/>
              </a:ext>
            </a:extLst>
          </p:cNvPr>
          <p:cNvSpPr/>
          <p:nvPr/>
        </p:nvSpPr>
        <p:spPr>
          <a:xfrm>
            <a:off x="4086154" y="15894"/>
            <a:ext cx="3078984" cy="1323439"/>
          </a:xfrm>
          <a:prstGeom prst="rect">
            <a:avLst/>
          </a:prstGeom>
          <a:noFill/>
        </p:spPr>
        <p:txBody>
          <a:bodyPr wrap="none" lIns="91440" tIns="45720" rIns="91440" bIns="45720">
            <a:spAutoFit/>
          </a:bodyPr>
          <a:lstStyle/>
          <a:p>
            <a:pPr algn="ctr"/>
            <a:r>
              <a:rPr lang="en-US" sz="8000" dirty="0">
                <a:ln w="0"/>
                <a:effectLst>
                  <a:outerShdw blurRad="38100" dist="19050" dir="2700000" algn="tl" rotWithShape="0">
                    <a:schemeClr val="dk1">
                      <a:alpha val="40000"/>
                    </a:schemeClr>
                  </a:outerShdw>
                </a:effectLst>
              </a:rPr>
              <a:t>Square</a:t>
            </a:r>
            <a:endParaRPr lang="en-US" sz="80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C6534756-12D5-4C32-9405-91B9716AA332}"/>
              </a:ext>
            </a:extLst>
          </p:cNvPr>
          <p:cNvSpPr txBox="1"/>
          <p:nvPr/>
        </p:nvSpPr>
        <p:spPr>
          <a:xfrm>
            <a:off x="172278" y="1190797"/>
            <a:ext cx="12587683" cy="584775"/>
          </a:xfrm>
          <a:prstGeom prst="rect">
            <a:avLst/>
          </a:prstGeom>
          <a:noFill/>
        </p:spPr>
        <p:txBody>
          <a:bodyPr wrap="square" rtlCol="0">
            <a:spAutoFit/>
          </a:bodyPr>
          <a:lstStyle/>
          <a:p>
            <a:r>
              <a:rPr lang="en-GB" sz="3200" dirty="0"/>
              <a:t>Squares can be different sizes. They can also be different orientations.</a:t>
            </a:r>
          </a:p>
        </p:txBody>
      </p:sp>
      <p:sp>
        <p:nvSpPr>
          <p:cNvPr id="4" name="Rectangle 3">
            <a:extLst>
              <a:ext uri="{FF2B5EF4-FFF2-40B4-BE49-F238E27FC236}">
                <a16:creationId xmlns:a16="http://schemas.microsoft.com/office/drawing/2014/main" id="{A79E7DC6-5618-4DA4-B7ED-72CFA185B11E}"/>
              </a:ext>
            </a:extLst>
          </p:cNvPr>
          <p:cNvSpPr/>
          <p:nvPr/>
        </p:nvSpPr>
        <p:spPr>
          <a:xfrm>
            <a:off x="331304" y="2688091"/>
            <a:ext cx="2001078" cy="19415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6853ECB-3351-49FC-8ED8-4CB4BD861149}"/>
              </a:ext>
            </a:extLst>
          </p:cNvPr>
          <p:cNvSpPr/>
          <p:nvPr/>
        </p:nvSpPr>
        <p:spPr>
          <a:xfrm>
            <a:off x="2809461" y="3399102"/>
            <a:ext cx="3180522" cy="3016970"/>
          </a:xfrm>
          <a:prstGeom prst="rect">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7328582-0C9C-4B26-B9EA-58CEC3B09B6E}"/>
              </a:ext>
            </a:extLst>
          </p:cNvPr>
          <p:cNvSpPr/>
          <p:nvPr/>
        </p:nvSpPr>
        <p:spPr>
          <a:xfrm rot="18602039">
            <a:off x="6744944" y="2239651"/>
            <a:ext cx="1982481" cy="198511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3FEE568-4B6D-446C-AEC7-1876D23DC6D0}"/>
              </a:ext>
            </a:extLst>
          </p:cNvPr>
          <p:cNvSpPr/>
          <p:nvPr/>
        </p:nvSpPr>
        <p:spPr>
          <a:xfrm rot="20495217">
            <a:off x="671101" y="5083672"/>
            <a:ext cx="1321486" cy="127436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457E440-EEA3-4D27-A45C-528D7049E744}"/>
              </a:ext>
            </a:extLst>
          </p:cNvPr>
          <p:cNvSpPr/>
          <p:nvPr/>
        </p:nvSpPr>
        <p:spPr>
          <a:xfrm>
            <a:off x="10237306" y="5407452"/>
            <a:ext cx="1027043" cy="1008620"/>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6B32012-E9D9-49A8-B465-6274A8A09765}"/>
              </a:ext>
            </a:extLst>
          </p:cNvPr>
          <p:cNvSpPr/>
          <p:nvPr/>
        </p:nvSpPr>
        <p:spPr>
          <a:xfrm>
            <a:off x="7199244" y="4959947"/>
            <a:ext cx="1560443" cy="1574179"/>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E36AA26-A961-4136-A609-116238CD7F36}"/>
              </a:ext>
            </a:extLst>
          </p:cNvPr>
          <p:cNvSpPr/>
          <p:nvPr/>
        </p:nvSpPr>
        <p:spPr>
          <a:xfrm rot="1039867">
            <a:off x="9659471" y="2782496"/>
            <a:ext cx="1560443" cy="157417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8DD49662-82EF-4BC2-82ED-51105C3307A2}"/>
              </a:ext>
            </a:extLst>
          </p:cNvPr>
          <p:cNvCxnSpPr/>
          <p:nvPr/>
        </p:nvCxnSpPr>
        <p:spPr>
          <a:xfrm flipH="1">
            <a:off x="3599425" y="2874781"/>
            <a:ext cx="256674" cy="4920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9C5BD8F-BA9C-409F-8920-DDF386DEE6F1}"/>
              </a:ext>
            </a:extLst>
          </p:cNvPr>
          <p:cNvSpPr txBox="1"/>
          <p:nvPr/>
        </p:nvSpPr>
        <p:spPr>
          <a:xfrm>
            <a:off x="3856099" y="2353750"/>
            <a:ext cx="2743200" cy="830997"/>
          </a:xfrm>
          <a:prstGeom prst="rect">
            <a:avLst/>
          </a:prstGeom>
          <a:noFill/>
        </p:spPr>
        <p:txBody>
          <a:bodyPr wrap="square" rtlCol="0">
            <a:spAutoFit/>
          </a:bodyPr>
          <a:lstStyle/>
          <a:p>
            <a:r>
              <a:rPr lang="en-GB" sz="2400" dirty="0"/>
              <a:t>Squares have 4 corners and 4 sides.</a:t>
            </a:r>
          </a:p>
        </p:txBody>
      </p:sp>
    </p:spTree>
    <p:extLst>
      <p:ext uri="{BB962C8B-B14F-4D97-AF65-F5344CB8AC3E}">
        <p14:creationId xmlns:p14="http://schemas.microsoft.com/office/powerpoint/2010/main" val="24231003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47A6C7-372F-40F1-B98F-29ED30462BA9}"/>
              </a:ext>
            </a:extLst>
          </p:cNvPr>
          <p:cNvSpPr/>
          <p:nvPr/>
        </p:nvSpPr>
        <p:spPr>
          <a:xfrm>
            <a:off x="1141122" y="556591"/>
            <a:ext cx="10186124" cy="1569660"/>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Well done for your hard work this week!</a:t>
            </a:r>
          </a:p>
          <a:p>
            <a:pPr algn="ctr"/>
            <a:endParaRPr lang="en-US" sz="4800" dirty="0">
              <a:ln w="0"/>
              <a:effectLst>
                <a:outerShdw blurRad="38100" dist="19050" dir="2700000" algn="tl" rotWithShape="0">
                  <a:schemeClr val="dk1">
                    <a:alpha val="40000"/>
                  </a:schemeClr>
                </a:outerShdw>
              </a:effectLst>
            </a:endParaRPr>
          </a:p>
        </p:txBody>
      </p:sp>
      <p:pic>
        <p:nvPicPr>
          <p:cNvPr id="18434" name="Picture 2">
            <a:extLst>
              <a:ext uri="{FF2B5EF4-FFF2-40B4-BE49-F238E27FC236}">
                <a16:creationId xmlns:a16="http://schemas.microsoft.com/office/drawing/2014/main" id="{824485AA-765F-45AF-9367-E143BBEF4AA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176630" y="1922827"/>
            <a:ext cx="1838739" cy="18387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DA034D-D00C-4536-8B51-C6434F7FE87D}"/>
              </a:ext>
            </a:extLst>
          </p:cNvPr>
          <p:cNvSpPr txBox="1"/>
          <p:nvPr/>
        </p:nvSpPr>
        <p:spPr>
          <a:xfrm>
            <a:off x="1141122" y="4498609"/>
            <a:ext cx="9674087" cy="1569660"/>
          </a:xfrm>
          <a:prstGeom prst="rect">
            <a:avLst/>
          </a:prstGeom>
          <a:noFill/>
        </p:spPr>
        <p:txBody>
          <a:bodyPr wrap="square" rtlCol="0">
            <a:spAutoFit/>
          </a:bodyPr>
          <a:lstStyle/>
          <a:p>
            <a:pPr algn="ctr"/>
            <a:r>
              <a:rPr lang="en-GB" sz="2400" dirty="0"/>
              <a:t>Could any completed work / photographic evidence of completed work please be sent to </a:t>
            </a:r>
            <a:r>
              <a:rPr lang="en-GB" sz="2400" dirty="0">
                <a:hlinkClick r:id="rId3"/>
              </a:rPr>
              <a:t>Pioneerspupils@gmail.com</a:t>
            </a:r>
            <a:endParaRPr lang="en-GB" sz="2400" dirty="0"/>
          </a:p>
          <a:p>
            <a:pPr algn="ctr"/>
            <a:endParaRPr lang="en-GB" sz="2400" dirty="0"/>
          </a:p>
          <a:p>
            <a:pPr algn="ctr"/>
            <a:r>
              <a:rPr lang="en-GB" sz="2400" dirty="0"/>
              <a:t>Thank you</a:t>
            </a:r>
          </a:p>
        </p:txBody>
      </p:sp>
    </p:spTree>
    <p:extLst>
      <p:ext uri="{BB962C8B-B14F-4D97-AF65-F5344CB8AC3E}">
        <p14:creationId xmlns:p14="http://schemas.microsoft.com/office/powerpoint/2010/main" val="29746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134D21-4564-41B5-AB46-C7DC488CFE7B}"/>
              </a:ext>
            </a:extLst>
          </p:cNvPr>
          <p:cNvSpPr/>
          <p:nvPr/>
        </p:nvSpPr>
        <p:spPr>
          <a:xfrm>
            <a:off x="3496730" y="15894"/>
            <a:ext cx="4257833" cy="1323439"/>
          </a:xfrm>
          <a:prstGeom prst="rect">
            <a:avLst/>
          </a:prstGeom>
          <a:noFill/>
        </p:spPr>
        <p:txBody>
          <a:bodyPr wrap="none" lIns="91440" tIns="45720" rIns="91440" bIns="45720">
            <a:spAutoFit/>
          </a:bodyPr>
          <a:lstStyle/>
          <a:p>
            <a:pPr algn="ctr"/>
            <a:r>
              <a:rPr lang="en-US" sz="8000" b="0" cap="none" spc="0" dirty="0">
                <a:ln w="0"/>
                <a:solidFill>
                  <a:schemeClr val="tx1"/>
                </a:solidFill>
                <a:effectLst>
                  <a:outerShdw blurRad="38100" dist="19050" dir="2700000" algn="tl" rotWithShape="0">
                    <a:schemeClr val="dk1">
                      <a:alpha val="40000"/>
                    </a:schemeClr>
                  </a:outerShdw>
                </a:effectLst>
              </a:rPr>
              <a:t>Rectangle</a:t>
            </a:r>
          </a:p>
        </p:txBody>
      </p:sp>
      <p:sp>
        <p:nvSpPr>
          <p:cNvPr id="3" name="TextBox 2">
            <a:extLst>
              <a:ext uri="{FF2B5EF4-FFF2-40B4-BE49-F238E27FC236}">
                <a16:creationId xmlns:a16="http://schemas.microsoft.com/office/drawing/2014/main" id="{A9D4744C-DEB1-4246-98F6-BEDE9A3838D7}"/>
              </a:ext>
            </a:extLst>
          </p:cNvPr>
          <p:cNvSpPr txBox="1"/>
          <p:nvPr/>
        </p:nvSpPr>
        <p:spPr>
          <a:xfrm>
            <a:off x="636104" y="1339333"/>
            <a:ext cx="12587683" cy="584775"/>
          </a:xfrm>
          <a:prstGeom prst="rect">
            <a:avLst/>
          </a:prstGeom>
          <a:noFill/>
        </p:spPr>
        <p:txBody>
          <a:bodyPr wrap="square" rtlCol="0">
            <a:spAutoFit/>
          </a:bodyPr>
          <a:lstStyle/>
          <a:p>
            <a:r>
              <a:rPr lang="en-GB" sz="3200" dirty="0"/>
              <a:t>Rectangles can also be different sizes and different orientations.</a:t>
            </a:r>
          </a:p>
        </p:txBody>
      </p:sp>
      <p:sp>
        <p:nvSpPr>
          <p:cNvPr id="4" name="Rectangle 3">
            <a:extLst>
              <a:ext uri="{FF2B5EF4-FFF2-40B4-BE49-F238E27FC236}">
                <a16:creationId xmlns:a16="http://schemas.microsoft.com/office/drawing/2014/main" id="{56F14A73-2AC1-48CC-A186-7934FF188430}"/>
              </a:ext>
            </a:extLst>
          </p:cNvPr>
          <p:cNvSpPr/>
          <p:nvPr/>
        </p:nvSpPr>
        <p:spPr>
          <a:xfrm>
            <a:off x="331304" y="2628796"/>
            <a:ext cx="2151488" cy="852745"/>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2ECA39B-C058-4ED1-B1A0-E0B851E9E9DA}"/>
              </a:ext>
            </a:extLst>
          </p:cNvPr>
          <p:cNvSpPr/>
          <p:nvPr/>
        </p:nvSpPr>
        <p:spPr>
          <a:xfrm>
            <a:off x="2809461" y="4734200"/>
            <a:ext cx="3180522" cy="1681872"/>
          </a:xfrm>
          <a:prstGeom prst="rect">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F8497F6-F7D2-43FD-B2DA-2BC3CBEBDFB7}"/>
              </a:ext>
            </a:extLst>
          </p:cNvPr>
          <p:cNvSpPr/>
          <p:nvPr/>
        </p:nvSpPr>
        <p:spPr>
          <a:xfrm rot="1299410">
            <a:off x="5554653" y="2788875"/>
            <a:ext cx="3027844" cy="116732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2C088A2-1DDE-4660-B18B-599B4F8F0076}"/>
              </a:ext>
            </a:extLst>
          </p:cNvPr>
          <p:cNvSpPr/>
          <p:nvPr/>
        </p:nvSpPr>
        <p:spPr>
          <a:xfrm rot="20495217">
            <a:off x="481167" y="5006107"/>
            <a:ext cx="1851761" cy="80268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11D4A31-124C-4B07-8A50-E4E97692D830}"/>
              </a:ext>
            </a:extLst>
          </p:cNvPr>
          <p:cNvSpPr/>
          <p:nvPr/>
        </p:nvSpPr>
        <p:spPr>
          <a:xfrm>
            <a:off x="9232420" y="2253781"/>
            <a:ext cx="2294689" cy="1008620"/>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9BA21BF-3274-432F-9B93-F44DC289AB7D}"/>
              </a:ext>
            </a:extLst>
          </p:cNvPr>
          <p:cNvSpPr/>
          <p:nvPr/>
        </p:nvSpPr>
        <p:spPr>
          <a:xfrm rot="20848692">
            <a:off x="7814325" y="5644399"/>
            <a:ext cx="2819503" cy="872606"/>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F482C89-AC08-4447-A807-44D3CF497FC2}"/>
              </a:ext>
            </a:extLst>
          </p:cNvPr>
          <p:cNvSpPr/>
          <p:nvPr/>
        </p:nvSpPr>
        <p:spPr>
          <a:xfrm>
            <a:off x="9130747" y="3595599"/>
            <a:ext cx="2756453" cy="157417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BB963090-D56A-40FD-A317-F3D189C9498A}"/>
              </a:ext>
            </a:extLst>
          </p:cNvPr>
          <p:cNvCxnSpPr>
            <a:cxnSpLocks/>
          </p:cNvCxnSpPr>
          <p:nvPr/>
        </p:nvCxnSpPr>
        <p:spPr>
          <a:xfrm>
            <a:off x="3925906" y="3919686"/>
            <a:ext cx="0" cy="5540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3AAA104-7FCC-4AE2-A78B-49215FFC5A56}"/>
              </a:ext>
            </a:extLst>
          </p:cNvPr>
          <p:cNvSpPr txBox="1"/>
          <p:nvPr/>
        </p:nvSpPr>
        <p:spPr>
          <a:xfrm>
            <a:off x="2766278" y="3074421"/>
            <a:ext cx="2743200" cy="830997"/>
          </a:xfrm>
          <a:prstGeom prst="rect">
            <a:avLst/>
          </a:prstGeom>
          <a:noFill/>
        </p:spPr>
        <p:txBody>
          <a:bodyPr wrap="square" rtlCol="0">
            <a:spAutoFit/>
          </a:bodyPr>
          <a:lstStyle/>
          <a:p>
            <a:r>
              <a:rPr lang="en-GB" sz="2400" dirty="0"/>
              <a:t>Rectangles have 4 corners and 4 sides.</a:t>
            </a:r>
          </a:p>
        </p:txBody>
      </p:sp>
    </p:spTree>
    <p:extLst>
      <p:ext uri="{BB962C8B-B14F-4D97-AF65-F5344CB8AC3E}">
        <p14:creationId xmlns:p14="http://schemas.microsoft.com/office/powerpoint/2010/main" val="3374539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134D21-4564-41B5-AB46-C7DC488CFE7B}"/>
              </a:ext>
            </a:extLst>
          </p:cNvPr>
          <p:cNvSpPr/>
          <p:nvPr/>
        </p:nvSpPr>
        <p:spPr>
          <a:xfrm>
            <a:off x="3889178" y="15894"/>
            <a:ext cx="3472938" cy="1323439"/>
          </a:xfrm>
          <a:prstGeom prst="rect">
            <a:avLst/>
          </a:prstGeom>
          <a:noFill/>
        </p:spPr>
        <p:txBody>
          <a:bodyPr wrap="none" lIns="91440" tIns="45720" rIns="91440" bIns="45720">
            <a:spAutoFit/>
          </a:bodyPr>
          <a:lstStyle/>
          <a:p>
            <a:pPr algn="ctr"/>
            <a:r>
              <a:rPr lang="en-US" sz="8000" dirty="0">
                <a:ln w="0"/>
                <a:effectLst>
                  <a:outerShdw blurRad="38100" dist="19050" dir="2700000" algn="tl" rotWithShape="0">
                    <a:schemeClr val="dk1">
                      <a:alpha val="40000"/>
                    </a:schemeClr>
                  </a:outerShdw>
                </a:effectLst>
              </a:rPr>
              <a:t>Triangle</a:t>
            </a:r>
            <a:endParaRPr lang="en-US" sz="80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A9D4744C-DEB1-4246-98F6-BEDE9A3838D7}"/>
              </a:ext>
            </a:extLst>
          </p:cNvPr>
          <p:cNvSpPr txBox="1"/>
          <p:nvPr/>
        </p:nvSpPr>
        <p:spPr>
          <a:xfrm>
            <a:off x="636104" y="1339333"/>
            <a:ext cx="12587683" cy="584775"/>
          </a:xfrm>
          <a:prstGeom prst="rect">
            <a:avLst/>
          </a:prstGeom>
          <a:noFill/>
        </p:spPr>
        <p:txBody>
          <a:bodyPr wrap="square" rtlCol="0">
            <a:spAutoFit/>
          </a:bodyPr>
          <a:lstStyle/>
          <a:p>
            <a:r>
              <a:rPr lang="en-GB" sz="3200" dirty="0"/>
              <a:t>Triangles can also be different sizes and different orientations.</a:t>
            </a:r>
          </a:p>
        </p:txBody>
      </p:sp>
      <p:sp>
        <p:nvSpPr>
          <p:cNvPr id="11" name="Isosceles Triangle 10">
            <a:extLst>
              <a:ext uri="{FF2B5EF4-FFF2-40B4-BE49-F238E27FC236}">
                <a16:creationId xmlns:a16="http://schemas.microsoft.com/office/drawing/2014/main" id="{2227BA6D-7114-4BD5-97E3-234FC9C08B4A}"/>
              </a:ext>
            </a:extLst>
          </p:cNvPr>
          <p:cNvSpPr/>
          <p:nvPr/>
        </p:nvSpPr>
        <p:spPr>
          <a:xfrm>
            <a:off x="357808" y="2111180"/>
            <a:ext cx="1934818" cy="2822713"/>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88E9D35E-18DB-4C53-86C8-63C25B98F144}"/>
              </a:ext>
            </a:extLst>
          </p:cNvPr>
          <p:cNvSpPr/>
          <p:nvPr/>
        </p:nvSpPr>
        <p:spPr>
          <a:xfrm rot="1833489">
            <a:off x="2690190" y="2394803"/>
            <a:ext cx="1351722" cy="1579551"/>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71C08C63-E6D2-4D53-9EA1-AB1CF3610119}"/>
              </a:ext>
            </a:extLst>
          </p:cNvPr>
          <p:cNvSpPr/>
          <p:nvPr/>
        </p:nvSpPr>
        <p:spPr>
          <a:xfrm rot="5400000">
            <a:off x="2563141" y="4168964"/>
            <a:ext cx="1115493" cy="3591343"/>
          </a:xfrm>
          <a:prstGeom prst="triangle">
            <a:avLst>
              <a:gd name="adj" fmla="val 51961"/>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B2BB01D9-E29D-4448-B3B2-5BE36B66BCA2}"/>
              </a:ext>
            </a:extLst>
          </p:cNvPr>
          <p:cNvSpPr/>
          <p:nvPr/>
        </p:nvSpPr>
        <p:spPr>
          <a:xfrm>
            <a:off x="8547654" y="3699669"/>
            <a:ext cx="2968679" cy="2822713"/>
          </a:xfrm>
          <a:prstGeom prst="triangl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A8489EF7-B1B6-4327-9CCF-5E504AEA3ED2}"/>
              </a:ext>
            </a:extLst>
          </p:cNvPr>
          <p:cNvSpPr/>
          <p:nvPr/>
        </p:nvSpPr>
        <p:spPr>
          <a:xfrm rot="10800000">
            <a:off x="7172038" y="2264552"/>
            <a:ext cx="1967050" cy="3118577"/>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AF13D1B2-6F2F-45DF-8EE0-7D3DFD3141BE}"/>
              </a:ext>
            </a:extLst>
          </p:cNvPr>
          <p:cNvSpPr/>
          <p:nvPr/>
        </p:nvSpPr>
        <p:spPr>
          <a:xfrm rot="8025882">
            <a:off x="10607915" y="2328437"/>
            <a:ext cx="1053536" cy="1081068"/>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87AE162C-73C7-4FC4-9D65-8F4367E9D35E}"/>
              </a:ext>
            </a:extLst>
          </p:cNvPr>
          <p:cNvSpPr/>
          <p:nvPr/>
        </p:nvSpPr>
        <p:spPr>
          <a:xfrm rot="16049322">
            <a:off x="3933055" y="3146661"/>
            <a:ext cx="1115982" cy="3217064"/>
          </a:xfrm>
          <a:prstGeom prst="triangle">
            <a:avLst>
              <a:gd name="adj" fmla="val 51961"/>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970C94AE-A76E-4488-9101-E79C3F954E5B}"/>
              </a:ext>
            </a:extLst>
          </p:cNvPr>
          <p:cNvCxnSpPr>
            <a:cxnSpLocks/>
          </p:cNvCxnSpPr>
          <p:nvPr/>
        </p:nvCxnSpPr>
        <p:spPr>
          <a:xfrm>
            <a:off x="4969626" y="3637551"/>
            <a:ext cx="0" cy="5540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0053E40-9077-4B44-811E-92BE7B45B594}"/>
              </a:ext>
            </a:extLst>
          </p:cNvPr>
          <p:cNvSpPr txBox="1"/>
          <p:nvPr/>
        </p:nvSpPr>
        <p:spPr>
          <a:xfrm>
            <a:off x="4439476" y="2691539"/>
            <a:ext cx="2743200" cy="830997"/>
          </a:xfrm>
          <a:prstGeom prst="rect">
            <a:avLst/>
          </a:prstGeom>
          <a:noFill/>
        </p:spPr>
        <p:txBody>
          <a:bodyPr wrap="square" rtlCol="0">
            <a:spAutoFit/>
          </a:bodyPr>
          <a:lstStyle/>
          <a:p>
            <a:r>
              <a:rPr lang="en-GB" sz="2400" dirty="0"/>
              <a:t>Triangles have 3 corners and 3 sides.</a:t>
            </a:r>
          </a:p>
        </p:txBody>
      </p:sp>
    </p:spTree>
    <p:extLst>
      <p:ext uri="{BB962C8B-B14F-4D97-AF65-F5344CB8AC3E}">
        <p14:creationId xmlns:p14="http://schemas.microsoft.com/office/powerpoint/2010/main" val="4015245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D2FAF1-43DE-4647-AE49-079F66C2E9C4}"/>
              </a:ext>
            </a:extLst>
          </p:cNvPr>
          <p:cNvSpPr/>
          <p:nvPr/>
        </p:nvSpPr>
        <p:spPr>
          <a:xfrm>
            <a:off x="1044200" y="0"/>
            <a:ext cx="101035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Match the 2D shape with the name</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Oval 4">
            <a:extLst>
              <a:ext uri="{FF2B5EF4-FFF2-40B4-BE49-F238E27FC236}">
                <a16:creationId xmlns:a16="http://schemas.microsoft.com/office/drawing/2014/main" id="{B39044A9-A8D7-4307-AFC8-5E165A1C5FC8}"/>
              </a:ext>
            </a:extLst>
          </p:cNvPr>
          <p:cNvSpPr/>
          <p:nvPr/>
        </p:nvSpPr>
        <p:spPr>
          <a:xfrm>
            <a:off x="6812233" y="2027572"/>
            <a:ext cx="2279375" cy="213922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AE38926D-EA58-4969-B6B8-62DC8A225E4D}"/>
              </a:ext>
            </a:extLst>
          </p:cNvPr>
          <p:cNvSpPr/>
          <p:nvPr/>
        </p:nvSpPr>
        <p:spPr>
          <a:xfrm>
            <a:off x="9764083" y="1940428"/>
            <a:ext cx="2001078" cy="2226365"/>
          </a:xfrm>
          <a:prstGeom prst="triangl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CC8F8AA-A32B-4E4A-9F04-D26F60476138}"/>
              </a:ext>
            </a:extLst>
          </p:cNvPr>
          <p:cNvSpPr/>
          <p:nvPr/>
        </p:nvSpPr>
        <p:spPr>
          <a:xfrm>
            <a:off x="162290" y="2126421"/>
            <a:ext cx="2001078" cy="19415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5141FF9-E7F3-4FED-8DC6-2C8E021665CD}"/>
              </a:ext>
            </a:extLst>
          </p:cNvPr>
          <p:cNvSpPr/>
          <p:nvPr/>
        </p:nvSpPr>
        <p:spPr>
          <a:xfrm>
            <a:off x="2724705" y="2142776"/>
            <a:ext cx="3600537" cy="19415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50CD15E-B3D1-4336-91CC-4044FEBF304F}"/>
              </a:ext>
            </a:extLst>
          </p:cNvPr>
          <p:cNvSpPr txBox="1"/>
          <p:nvPr/>
        </p:nvSpPr>
        <p:spPr>
          <a:xfrm>
            <a:off x="7430214" y="5701657"/>
            <a:ext cx="1802296" cy="523220"/>
          </a:xfrm>
          <a:prstGeom prst="rect">
            <a:avLst/>
          </a:prstGeom>
          <a:noFill/>
        </p:spPr>
        <p:txBody>
          <a:bodyPr wrap="square" rtlCol="0">
            <a:spAutoFit/>
          </a:bodyPr>
          <a:lstStyle/>
          <a:p>
            <a:r>
              <a:rPr lang="en-GB" sz="2800" dirty="0"/>
              <a:t>Square</a:t>
            </a:r>
          </a:p>
        </p:txBody>
      </p:sp>
      <p:sp>
        <p:nvSpPr>
          <p:cNvPr id="10" name="TextBox 9">
            <a:extLst>
              <a:ext uri="{FF2B5EF4-FFF2-40B4-BE49-F238E27FC236}">
                <a16:creationId xmlns:a16="http://schemas.microsoft.com/office/drawing/2014/main" id="{0A64E6B7-3B31-421C-92D3-E831E9C61F7B}"/>
              </a:ext>
            </a:extLst>
          </p:cNvPr>
          <p:cNvSpPr txBox="1"/>
          <p:nvPr/>
        </p:nvSpPr>
        <p:spPr>
          <a:xfrm>
            <a:off x="10094497" y="5701657"/>
            <a:ext cx="2361360" cy="523220"/>
          </a:xfrm>
          <a:prstGeom prst="rect">
            <a:avLst/>
          </a:prstGeom>
          <a:noFill/>
        </p:spPr>
        <p:txBody>
          <a:bodyPr wrap="square" rtlCol="0">
            <a:spAutoFit/>
          </a:bodyPr>
          <a:lstStyle/>
          <a:p>
            <a:r>
              <a:rPr lang="en-GB" sz="2800" dirty="0"/>
              <a:t>Rectangle</a:t>
            </a:r>
          </a:p>
        </p:txBody>
      </p:sp>
      <p:sp>
        <p:nvSpPr>
          <p:cNvPr id="11" name="TextBox 10">
            <a:extLst>
              <a:ext uri="{FF2B5EF4-FFF2-40B4-BE49-F238E27FC236}">
                <a16:creationId xmlns:a16="http://schemas.microsoft.com/office/drawing/2014/main" id="{CDD61AA2-1727-4B9E-A685-2BEE0F894AC2}"/>
              </a:ext>
            </a:extLst>
          </p:cNvPr>
          <p:cNvSpPr txBox="1"/>
          <p:nvPr/>
        </p:nvSpPr>
        <p:spPr>
          <a:xfrm>
            <a:off x="3946647" y="5701657"/>
            <a:ext cx="1156652" cy="523220"/>
          </a:xfrm>
          <a:prstGeom prst="rect">
            <a:avLst/>
          </a:prstGeom>
          <a:noFill/>
        </p:spPr>
        <p:txBody>
          <a:bodyPr wrap="square" rtlCol="0">
            <a:spAutoFit/>
          </a:bodyPr>
          <a:lstStyle/>
          <a:p>
            <a:r>
              <a:rPr lang="en-GB" sz="2800" dirty="0"/>
              <a:t>Circle</a:t>
            </a:r>
          </a:p>
        </p:txBody>
      </p:sp>
      <p:sp>
        <p:nvSpPr>
          <p:cNvPr id="12" name="TextBox 11">
            <a:extLst>
              <a:ext uri="{FF2B5EF4-FFF2-40B4-BE49-F238E27FC236}">
                <a16:creationId xmlns:a16="http://schemas.microsoft.com/office/drawing/2014/main" id="{4C0DB602-5092-4F19-9DAD-E980F4C17609}"/>
              </a:ext>
            </a:extLst>
          </p:cNvPr>
          <p:cNvSpPr txBox="1"/>
          <p:nvPr/>
        </p:nvSpPr>
        <p:spPr>
          <a:xfrm>
            <a:off x="598130" y="5701657"/>
            <a:ext cx="2361360" cy="523220"/>
          </a:xfrm>
          <a:prstGeom prst="rect">
            <a:avLst/>
          </a:prstGeom>
          <a:noFill/>
        </p:spPr>
        <p:txBody>
          <a:bodyPr wrap="square" rtlCol="0">
            <a:spAutoFit/>
          </a:bodyPr>
          <a:lstStyle/>
          <a:p>
            <a:r>
              <a:rPr lang="en-GB" sz="2800" dirty="0"/>
              <a:t>Triangle</a:t>
            </a:r>
          </a:p>
        </p:txBody>
      </p:sp>
      <p:sp>
        <p:nvSpPr>
          <p:cNvPr id="13" name="TextBox 12">
            <a:extLst>
              <a:ext uri="{FF2B5EF4-FFF2-40B4-BE49-F238E27FC236}">
                <a16:creationId xmlns:a16="http://schemas.microsoft.com/office/drawing/2014/main" id="{B286011A-CF0A-41C3-9A59-48822BFDD5F2}"/>
              </a:ext>
            </a:extLst>
          </p:cNvPr>
          <p:cNvSpPr txBox="1"/>
          <p:nvPr/>
        </p:nvSpPr>
        <p:spPr>
          <a:xfrm>
            <a:off x="1105962" y="1059631"/>
            <a:ext cx="10438560" cy="523220"/>
          </a:xfrm>
          <a:prstGeom prst="rect">
            <a:avLst/>
          </a:prstGeom>
          <a:noFill/>
        </p:spPr>
        <p:txBody>
          <a:bodyPr wrap="square" rtlCol="0">
            <a:spAutoFit/>
          </a:bodyPr>
          <a:lstStyle/>
          <a:p>
            <a:r>
              <a:rPr lang="en-GB" sz="2800" dirty="0"/>
              <a:t>Task 1: Can you draw a line or drag the shapes to the correct name?</a:t>
            </a:r>
          </a:p>
        </p:txBody>
      </p:sp>
    </p:spTree>
    <p:extLst>
      <p:ext uri="{BB962C8B-B14F-4D97-AF65-F5344CB8AC3E}">
        <p14:creationId xmlns:p14="http://schemas.microsoft.com/office/powerpoint/2010/main" val="3638129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63AF1D-10D1-40E5-94C0-6596112219E8}"/>
              </a:ext>
            </a:extLst>
          </p:cNvPr>
          <p:cNvSpPr/>
          <p:nvPr/>
        </p:nvSpPr>
        <p:spPr>
          <a:xfrm>
            <a:off x="8812362" y="4565065"/>
            <a:ext cx="3207025" cy="203132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C9C2196E-9F20-4032-BAE9-E5B4EFF89F09}"/>
              </a:ext>
            </a:extLst>
          </p:cNvPr>
          <p:cNvSpPr/>
          <p:nvPr/>
        </p:nvSpPr>
        <p:spPr>
          <a:xfrm>
            <a:off x="3771111" y="5483612"/>
            <a:ext cx="882191" cy="86441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8CB134BF-52E9-4AC4-95A1-7CD3CF20E74B}"/>
              </a:ext>
            </a:extLst>
          </p:cNvPr>
          <p:cNvSpPr/>
          <p:nvPr/>
        </p:nvSpPr>
        <p:spPr>
          <a:xfrm>
            <a:off x="5070694" y="5460385"/>
            <a:ext cx="771614" cy="864414"/>
          </a:xfrm>
          <a:prstGeom prst="triangl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88DE39E-8C00-4394-B084-E35C651B9423}"/>
              </a:ext>
            </a:extLst>
          </p:cNvPr>
          <p:cNvSpPr/>
          <p:nvPr/>
        </p:nvSpPr>
        <p:spPr>
          <a:xfrm>
            <a:off x="527455" y="5496352"/>
            <a:ext cx="810026" cy="79248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80888FF-90DD-4D9A-9093-E43140D6DFB3}"/>
              </a:ext>
            </a:extLst>
          </p:cNvPr>
          <p:cNvSpPr/>
          <p:nvPr/>
        </p:nvSpPr>
        <p:spPr>
          <a:xfrm>
            <a:off x="1841378" y="5496352"/>
            <a:ext cx="1512341" cy="86441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AC64CAA-11D2-4371-AEC4-19C14317E5ED}"/>
              </a:ext>
            </a:extLst>
          </p:cNvPr>
          <p:cNvSpPr txBox="1"/>
          <p:nvPr/>
        </p:nvSpPr>
        <p:spPr>
          <a:xfrm>
            <a:off x="286330" y="6360767"/>
            <a:ext cx="1802296" cy="523220"/>
          </a:xfrm>
          <a:prstGeom prst="rect">
            <a:avLst/>
          </a:prstGeom>
          <a:noFill/>
        </p:spPr>
        <p:txBody>
          <a:bodyPr wrap="square" rtlCol="0">
            <a:spAutoFit/>
          </a:bodyPr>
          <a:lstStyle/>
          <a:p>
            <a:r>
              <a:rPr lang="en-GB" sz="2800" dirty="0"/>
              <a:t>Square</a:t>
            </a:r>
          </a:p>
        </p:txBody>
      </p:sp>
      <p:sp>
        <p:nvSpPr>
          <p:cNvPr id="8" name="TextBox 7">
            <a:extLst>
              <a:ext uri="{FF2B5EF4-FFF2-40B4-BE49-F238E27FC236}">
                <a16:creationId xmlns:a16="http://schemas.microsoft.com/office/drawing/2014/main" id="{2D49670A-BE6C-43D6-B726-A848BDF69D4D}"/>
              </a:ext>
            </a:extLst>
          </p:cNvPr>
          <p:cNvSpPr txBox="1"/>
          <p:nvPr/>
        </p:nvSpPr>
        <p:spPr>
          <a:xfrm>
            <a:off x="1841378" y="6360766"/>
            <a:ext cx="2361360" cy="523220"/>
          </a:xfrm>
          <a:prstGeom prst="rect">
            <a:avLst/>
          </a:prstGeom>
          <a:noFill/>
        </p:spPr>
        <p:txBody>
          <a:bodyPr wrap="square" rtlCol="0">
            <a:spAutoFit/>
          </a:bodyPr>
          <a:lstStyle/>
          <a:p>
            <a:r>
              <a:rPr lang="en-GB" sz="2800" dirty="0"/>
              <a:t>Rectangle</a:t>
            </a:r>
          </a:p>
        </p:txBody>
      </p:sp>
      <p:sp>
        <p:nvSpPr>
          <p:cNvPr id="9" name="TextBox 8">
            <a:extLst>
              <a:ext uri="{FF2B5EF4-FFF2-40B4-BE49-F238E27FC236}">
                <a16:creationId xmlns:a16="http://schemas.microsoft.com/office/drawing/2014/main" id="{A95EEDF3-47F5-4F7C-950A-DE2409FD2F1B}"/>
              </a:ext>
            </a:extLst>
          </p:cNvPr>
          <p:cNvSpPr txBox="1"/>
          <p:nvPr/>
        </p:nvSpPr>
        <p:spPr>
          <a:xfrm>
            <a:off x="3648300" y="6349844"/>
            <a:ext cx="1156652" cy="523220"/>
          </a:xfrm>
          <a:prstGeom prst="rect">
            <a:avLst/>
          </a:prstGeom>
          <a:noFill/>
        </p:spPr>
        <p:txBody>
          <a:bodyPr wrap="square" rtlCol="0">
            <a:spAutoFit/>
          </a:bodyPr>
          <a:lstStyle/>
          <a:p>
            <a:r>
              <a:rPr lang="en-GB" sz="2800" dirty="0"/>
              <a:t>Circle</a:t>
            </a:r>
          </a:p>
        </p:txBody>
      </p:sp>
      <p:sp>
        <p:nvSpPr>
          <p:cNvPr id="10" name="TextBox 9">
            <a:extLst>
              <a:ext uri="{FF2B5EF4-FFF2-40B4-BE49-F238E27FC236}">
                <a16:creationId xmlns:a16="http://schemas.microsoft.com/office/drawing/2014/main" id="{96E1E8AD-E123-4F97-910B-307DFFF1EAA8}"/>
              </a:ext>
            </a:extLst>
          </p:cNvPr>
          <p:cNvSpPr txBox="1"/>
          <p:nvPr/>
        </p:nvSpPr>
        <p:spPr>
          <a:xfrm>
            <a:off x="4804952" y="6380946"/>
            <a:ext cx="2361360" cy="523220"/>
          </a:xfrm>
          <a:prstGeom prst="rect">
            <a:avLst/>
          </a:prstGeom>
          <a:noFill/>
        </p:spPr>
        <p:txBody>
          <a:bodyPr wrap="square" rtlCol="0">
            <a:spAutoFit/>
          </a:bodyPr>
          <a:lstStyle/>
          <a:p>
            <a:r>
              <a:rPr lang="en-GB" sz="2800" dirty="0"/>
              <a:t>Triangle</a:t>
            </a:r>
          </a:p>
        </p:txBody>
      </p:sp>
      <p:sp>
        <p:nvSpPr>
          <p:cNvPr id="11" name="Rectangle 10">
            <a:extLst>
              <a:ext uri="{FF2B5EF4-FFF2-40B4-BE49-F238E27FC236}">
                <a16:creationId xmlns:a16="http://schemas.microsoft.com/office/drawing/2014/main" id="{BD526C09-8561-4756-8E07-0E7ACE26238A}"/>
              </a:ext>
            </a:extLst>
          </p:cNvPr>
          <p:cNvSpPr/>
          <p:nvPr/>
        </p:nvSpPr>
        <p:spPr>
          <a:xfrm>
            <a:off x="3791525" y="0"/>
            <a:ext cx="4608955"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2D Shape Hunt!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2" name="TextBox 11">
            <a:extLst>
              <a:ext uri="{FF2B5EF4-FFF2-40B4-BE49-F238E27FC236}">
                <a16:creationId xmlns:a16="http://schemas.microsoft.com/office/drawing/2014/main" id="{3C88ABC1-A58B-47B4-B144-A83CBF4F2CA9}"/>
              </a:ext>
            </a:extLst>
          </p:cNvPr>
          <p:cNvSpPr txBox="1"/>
          <p:nvPr/>
        </p:nvSpPr>
        <p:spPr>
          <a:xfrm>
            <a:off x="1090772" y="1206543"/>
            <a:ext cx="10438560" cy="954107"/>
          </a:xfrm>
          <a:prstGeom prst="rect">
            <a:avLst/>
          </a:prstGeom>
          <a:noFill/>
        </p:spPr>
        <p:txBody>
          <a:bodyPr wrap="square" rtlCol="0">
            <a:spAutoFit/>
          </a:bodyPr>
          <a:lstStyle/>
          <a:p>
            <a:r>
              <a:rPr lang="en-GB" sz="2800" dirty="0"/>
              <a:t>Task 2: Can you find any of the 2D shapes we have learned about around your house?</a:t>
            </a:r>
          </a:p>
        </p:txBody>
      </p:sp>
      <p:sp>
        <p:nvSpPr>
          <p:cNvPr id="15" name="TextBox 14">
            <a:extLst>
              <a:ext uri="{FF2B5EF4-FFF2-40B4-BE49-F238E27FC236}">
                <a16:creationId xmlns:a16="http://schemas.microsoft.com/office/drawing/2014/main" id="{F5887D69-7DA3-481A-B1DB-937B77C5D617}"/>
              </a:ext>
            </a:extLst>
          </p:cNvPr>
          <p:cNvSpPr txBox="1"/>
          <p:nvPr/>
        </p:nvSpPr>
        <p:spPr>
          <a:xfrm>
            <a:off x="8767979" y="4703564"/>
            <a:ext cx="3295790" cy="1938992"/>
          </a:xfrm>
          <a:prstGeom prst="rect">
            <a:avLst/>
          </a:prstGeom>
          <a:noFill/>
        </p:spPr>
        <p:txBody>
          <a:bodyPr wrap="square" rtlCol="0">
            <a:spAutoFit/>
          </a:bodyPr>
          <a:lstStyle/>
          <a:p>
            <a:pPr algn="ctr"/>
            <a:r>
              <a:rPr lang="en-GB" sz="2000" b="1" u="sng" dirty="0"/>
              <a:t>Challenge</a:t>
            </a:r>
          </a:p>
          <a:p>
            <a:pPr algn="ctr"/>
            <a:r>
              <a:rPr lang="en-GB" sz="2000" dirty="0"/>
              <a:t>If the objects are small enough, can you trace around the objects onto some paper and write what shapes they are?</a:t>
            </a:r>
          </a:p>
        </p:txBody>
      </p:sp>
      <p:sp>
        <p:nvSpPr>
          <p:cNvPr id="17" name="TextBox 16">
            <a:extLst>
              <a:ext uri="{FF2B5EF4-FFF2-40B4-BE49-F238E27FC236}">
                <a16:creationId xmlns:a16="http://schemas.microsoft.com/office/drawing/2014/main" id="{8B8AC274-0708-4F69-A738-794ED8E4E4CE}"/>
              </a:ext>
            </a:extLst>
          </p:cNvPr>
          <p:cNvSpPr txBox="1"/>
          <p:nvPr/>
        </p:nvSpPr>
        <p:spPr>
          <a:xfrm>
            <a:off x="4183192" y="1797188"/>
            <a:ext cx="10438560" cy="400110"/>
          </a:xfrm>
          <a:prstGeom prst="rect">
            <a:avLst/>
          </a:prstGeom>
          <a:noFill/>
        </p:spPr>
        <p:txBody>
          <a:bodyPr wrap="square" rtlCol="0">
            <a:spAutoFit/>
          </a:bodyPr>
          <a:lstStyle/>
          <a:p>
            <a:r>
              <a:rPr lang="en-GB" sz="2000" b="1" dirty="0"/>
              <a:t>Here are a couple of ideas:</a:t>
            </a:r>
          </a:p>
        </p:txBody>
      </p:sp>
      <p:pic>
        <p:nvPicPr>
          <p:cNvPr id="18" name="Picture 17">
            <a:extLst>
              <a:ext uri="{FF2B5EF4-FFF2-40B4-BE49-F238E27FC236}">
                <a16:creationId xmlns:a16="http://schemas.microsoft.com/office/drawing/2014/main" id="{7646F1AA-CD1C-4993-A74B-6937279709A3}"/>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5820852" y="3604398"/>
            <a:ext cx="1113725" cy="1238091"/>
          </a:xfrm>
          <a:prstGeom prst="rect">
            <a:avLst/>
          </a:prstGeom>
        </p:spPr>
      </p:pic>
      <p:pic>
        <p:nvPicPr>
          <p:cNvPr id="19" name="Picture 18">
            <a:extLst>
              <a:ext uri="{FF2B5EF4-FFF2-40B4-BE49-F238E27FC236}">
                <a16:creationId xmlns:a16="http://schemas.microsoft.com/office/drawing/2014/main" id="{0A1F0957-7454-4254-85AD-6656D2AB22D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44200" y="2274704"/>
            <a:ext cx="1635302" cy="1635302"/>
          </a:xfrm>
          <a:prstGeom prst="rect">
            <a:avLst/>
          </a:prstGeom>
        </p:spPr>
      </p:pic>
      <p:pic>
        <p:nvPicPr>
          <p:cNvPr id="20" name="Picture 19">
            <a:extLst>
              <a:ext uri="{FF2B5EF4-FFF2-40B4-BE49-F238E27FC236}">
                <a16:creationId xmlns:a16="http://schemas.microsoft.com/office/drawing/2014/main" id="{9417760B-05AC-4932-B8D2-3FEE8E213C2B}"/>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7343305" y="2424239"/>
            <a:ext cx="2031325" cy="2031325"/>
          </a:xfrm>
          <a:prstGeom prst="rect">
            <a:avLst/>
          </a:prstGeom>
        </p:spPr>
      </p:pic>
      <p:pic>
        <p:nvPicPr>
          <p:cNvPr id="21" name="Picture 20">
            <a:extLst>
              <a:ext uri="{FF2B5EF4-FFF2-40B4-BE49-F238E27FC236}">
                <a16:creationId xmlns:a16="http://schemas.microsoft.com/office/drawing/2014/main" id="{A9617477-767A-4EF0-8E99-8652153C36FD}"/>
              </a:ext>
            </a:extLst>
          </p:cNvPr>
          <p:cNvPicPr>
            <a:picLocks noChangeAspect="1"/>
          </p:cNvPicPr>
          <p:nvPr/>
        </p:nvPicPr>
        <p:blipFill rotWithShape="1">
          <a:blip r:embed="rId5"/>
          <a:srcRect l="14309" t="10945" r="11686" b="10249"/>
          <a:stretch/>
        </p:blipFill>
        <p:spPr>
          <a:xfrm>
            <a:off x="6274777" y="2480057"/>
            <a:ext cx="1005002" cy="1070193"/>
          </a:xfrm>
          <a:prstGeom prst="rect">
            <a:avLst/>
          </a:prstGeom>
        </p:spPr>
      </p:pic>
      <p:pic>
        <p:nvPicPr>
          <p:cNvPr id="22" name="Picture 21">
            <a:extLst>
              <a:ext uri="{FF2B5EF4-FFF2-40B4-BE49-F238E27FC236}">
                <a16:creationId xmlns:a16="http://schemas.microsoft.com/office/drawing/2014/main" id="{79EE29F3-5269-4B33-BC3E-EB30D5B87ACE}"/>
              </a:ext>
            </a:extLst>
          </p:cNvPr>
          <p:cNvPicPr>
            <a:picLocks noChangeAspect="1"/>
          </p:cNvPicPr>
          <p:nvPr/>
        </p:nvPicPr>
        <p:blipFill>
          <a:blip r:embed="rId6">
            <a:clrChange>
              <a:clrFrom>
                <a:srgbClr val="000000"/>
              </a:clrFrom>
              <a:clrTo>
                <a:srgbClr val="000000">
                  <a:alpha val="0"/>
                </a:srgbClr>
              </a:clrTo>
            </a:clrChange>
          </a:blip>
          <a:stretch>
            <a:fillRect/>
          </a:stretch>
        </p:blipFill>
        <p:spPr>
          <a:xfrm>
            <a:off x="750435" y="2959393"/>
            <a:ext cx="1128660" cy="1422112"/>
          </a:xfrm>
          <a:prstGeom prst="rect">
            <a:avLst/>
          </a:prstGeom>
        </p:spPr>
      </p:pic>
      <p:pic>
        <p:nvPicPr>
          <p:cNvPr id="23" name="Picture 22">
            <a:extLst>
              <a:ext uri="{FF2B5EF4-FFF2-40B4-BE49-F238E27FC236}">
                <a16:creationId xmlns:a16="http://schemas.microsoft.com/office/drawing/2014/main" id="{55394EA3-904B-4E87-A4BD-87F852E39CE8}"/>
              </a:ext>
            </a:extLst>
          </p:cNvPr>
          <p:cNvPicPr>
            <a:picLocks noChangeAspect="1"/>
          </p:cNvPicPr>
          <p:nvPr/>
        </p:nvPicPr>
        <p:blipFill rotWithShape="1">
          <a:blip r:embed="rId7"/>
          <a:srcRect l="14013" t="12195" r="13794" b="17242"/>
          <a:stretch/>
        </p:blipFill>
        <p:spPr>
          <a:xfrm>
            <a:off x="9437943" y="2480057"/>
            <a:ext cx="1498939" cy="1577804"/>
          </a:xfrm>
          <a:prstGeom prst="rect">
            <a:avLst/>
          </a:prstGeom>
        </p:spPr>
      </p:pic>
      <p:pic>
        <p:nvPicPr>
          <p:cNvPr id="24" name="Picture 23">
            <a:extLst>
              <a:ext uri="{FF2B5EF4-FFF2-40B4-BE49-F238E27FC236}">
                <a16:creationId xmlns:a16="http://schemas.microsoft.com/office/drawing/2014/main" id="{17157906-168C-45E0-944D-5BD508D842C6}"/>
              </a:ext>
            </a:extLst>
          </p:cNvPr>
          <p:cNvPicPr>
            <a:picLocks noChangeAspect="1"/>
          </p:cNvPicPr>
          <p:nvPr/>
        </p:nvPicPr>
        <p:blipFill rotWithShape="1">
          <a:blip r:embed="rId8">
            <a:clrChange>
              <a:clrFrom>
                <a:srgbClr val="000000"/>
              </a:clrFrom>
              <a:clrTo>
                <a:srgbClr val="000000">
                  <a:alpha val="0"/>
                </a:srgbClr>
              </a:clrTo>
            </a:clrChange>
          </a:blip>
          <a:srcRect l="2087" t="32505" r="1936" b="31008"/>
          <a:stretch/>
        </p:blipFill>
        <p:spPr>
          <a:xfrm>
            <a:off x="2533154" y="4223444"/>
            <a:ext cx="2469462" cy="469397"/>
          </a:xfrm>
          <a:prstGeom prst="rect">
            <a:avLst/>
          </a:prstGeom>
        </p:spPr>
      </p:pic>
      <p:pic>
        <p:nvPicPr>
          <p:cNvPr id="25" name="Picture 24">
            <a:extLst>
              <a:ext uri="{FF2B5EF4-FFF2-40B4-BE49-F238E27FC236}">
                <a16:creationId xmlns:a16="http://schemas.microsoft.com/office/drawing/2014/main" id="{4F7640D1-BE3C-46C1-9F2D-B287A6B2319F}"/>
              </a:ext>
            </a:extLst>
          </p:cNvPr>
          <p:cNvPicPr>
            <a:picLocks noChangeAspect="1"/>
          </p:cNvPicPr>
          <p:nvPr/>
        </p:nvPicPr>
        <p:blipFill>
          <a:blip r:embed="rId9"/>
          <a:stretch>
            <a:fillRect/>
          </a:stretch>
        </p:blipFill>
        <p:spPr>
          <a:xfrm>
            <a:off x="4275338" y="2384654"/>
            <a:ext cx="1590711" cy="1261000"/>
          </a:xfrm>
          <a:prstGeom prst="rect">
            <a:avLst/>
          </a:prstGeom>
        </p:spPr>
      </p:pic>
      <p:sp>
        <p:nvSpPr>
          <p:cNvPr id="26" name="Rectangle 25">
            <a:extLst>
              <a:ext uri="{FF2B5EF4-FFF2-40B4-BE49-F238E27FC236}">
                <a16:creationId xmlns:a16="http://schemas.microsoft.com/office/drawing/2014/main" id="{258E23D5-41B2-4A48-B2AE-5F7D926B392C}"/>
              </a:ext>
            </a:extLst>
          </p:cNvPr>
          <p:cNvSpPr/>
          <p:nvPr/>
        </p:nvSpPr>
        <p:spPr>
          <a:xfrm>
            <a:off x="8767980" y="43969"/>
            <a:ext cx="3295790" cy="112760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7ECCE039-1651-4C3D-A11B-1C167C635F8F}"/>
              </a:ext>
            </a:extLst>
          </p:cNvPr>
          <p:cNvSpPr txBox="1"/>
          <p:nvPr/>
        </p:nvSpPr>
        <p:spPr>
          <a:xfrm>
            <a:off x="8724565" y="43969"/>
            <a:ext cx="3295790" cy="1015663"/>
          </a:xfrm>
          <a:prstGeom prst="rect">
            <a:avLst/>
          </a:prstGeom>
          <a:noFill/>
        </p:spPr>
        <p:txBody>
          <a:bodyPr wrap="square" rtlCol="0">
            <a:spAutoFit/>
          </a:bodyPr>
          <a:lstStyle/>
          <a:p>
            <a:pPr algn="ctr"/>
            <a:r>
              <a:rPr lang="en-GB" sz="2000" b="1" dirty="0"/>
              <a:t>Remember</a:t>
            </a:r>
          </a:p>
          <a:p>
            <a:pPr algn="ctr"/>
            <a:r>
              <a:rPr lang="en-GB" sz="2000" dirty="0"/>
              <a:t>2D shapes are flat!</a:t>
            </a:r>
          </a:p>
          <a:p>
            <a:pPr algn="ctr"/>
            <a:r>
              <a:rPr lang="en-GB" sz="2000" dirty="0"/>
              <a:t>Choose objects which are flat.</a:t>
            </a:r>
          </a:p>
        </p:txBody>
      </p:sp>
    </p:spTree>
    <p:extLst>
      <p:ext uri="{BB962C8B-B14F-4D97-AF65-F5344CB8AC3E}">
        <p14:creationId xmlns:p14="http://schemas.microsoft.com/office/powerpoint/2010/main" val="1682278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2072</Words>
  <Application>Microsoft Office PowerPoint</Application>
  <PresentationFormat>Widescreen</PresentationFormat>
  <Paragraphs>301</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nixon</dc:creator>
  <cp:lastModifiedBy>R.McCartney [ Wheatley Hill Community Primary School ]</cp:lastModifiedBy>
  <cp:revision>123</cp:revision>
  <dcterms:created xsi:type="dcterms:W3CDTF">2020-11-22T11:12:56Z</dcterms:created>
  <dcterms:modified xsi:type="dcterms:W3CDTF">2021-01-13T22:22:28Z</dcterms:modified>
</cp:coreProperties>
</file>