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95"/>
  </p:notesMasterIdLst>
  <p:sldIdLst>
    <p:sldId id="258" r:id="rId4"/>
    <p:sldId id="259" r:id="rId5"/>
    <p:sldId id="257" r:id="rId6"/>
    <p:sldId id="261" r:id="rId7"/>
    <p:sldId id="262" r:id="rId8"/>
    <p:sldId id="260" r:id="rId9"/>
    <p:sldId id="264" r:id="rId10"/>
    <p:sldId id="266" r:id="rId11"/>
    <p:sldId id="267" r:id="rId12"/>
    <p:sldId id="268" r:id="rId13"/>
    <p:sldId id="269" r:id="rId14"/>
    <p:sldId id="272" r:id="rId15"/>
    <p:sldId id="273" r:id="rId16"/>
    <p:sldId id="270" r:id="rId17"/>
    <p:sldId id="271" r:id="rId18"/>
    <p:sldId id="274" r:id="rId19"/>
    <p:sldId id="275" r:id="rId20"/>
    <p:sldId id="276" r:id="rId21"/>
    <p:sldId id="277" r:id="rId22"/>
    <p:sldId id="291"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4" r:id="rId39"/>
    <p:sldId id="295"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8" r:id="rId59"/>
    <p:sldId id="319" r:id="rId60"/>
    <p:sldId id="315" r:id="rId61"/>
    <p:sldId id="316" r:id="rId62"/>
    <p:sldId id="320" r:id="rId63"/>
    <p:sldId id="265" r:id="rId64"/>
    <p:sldId id="296"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40" r:id="rId84"/>
    <p:sldId id="339" r:id="rId85"/>
    <p:sldId id="341" r:id="rId86"/>
    <p:sldId id="342" r:id="rId87"/>
    <p:sldId id="343" r:id="rId88"/>
    <p:sldId id="344" r:id="rId89"/>
    <p:sldId id="345" r:id="rId90"/>
    <p:sldId id="346" r:id="rId91"/>
    <p:sldId id="347" r:id="rId92"/>
    <p:sldId id="348" r:id="rId93"/>
    <p:sldId id="349"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C1A2-4A5B-4F4C-8C97-E229B4D31B6F}"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78284-8FC6-4D0E-BF3D-D1B150F82E96}" type="slidenum">
              <a:rPr lang="en-GB" smtClean="0"/>
              <a:t>‹#›</a:t>
            </a:fld>
            <a:endParaRPr lang="en-GB"/>
          </a:p>
        </p:txBody>
      </p:sp>
    </p:spTree>
    <p:extLst>
      <p:ext uri="{BB962C8B-B14F-4D97-AF65-F5344CB8AC3E}">
        <p14:creationId xmlns:p14="http://schemas.microsoft.com/office/powerpoint/2010/main" val="322078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E7DBF01-2E21-4778-B3AE-9CE212D2F467}" type="slidenum">
              <a:rPr lang="en-GB" smtClean="0"/>
              <a:t>1</a:t>
            </a:fld>
            <a:endParaRPr lang="en-GB"/>
          </a:p>
        </p:txBody>
      </p:sp>
    </p:spTree>
    <p:extLst>
      <p:ext uri="{BB962C8B-B14F-4D97-AF65-F5344CB8AC3E}">
        <p14:creationId xmlns:p14="http://schemas.microsoft.com/office/powerpoint/2010/main" val="344878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2</a:t>
            </a:fld>
            <a:endParaRPr lang="en-US"/>
          </a:p>
        </p:txBody>
      </p:sp>
    </p:spTree>
    <p:extLst>
      <p:ext uri="{BB962C8B-B14F-4D97-AF65-F5344CB8AC3E}">
        <p14:creationId xmlns:p14="http://schemas.microsoft.com/office/powerpoint/2010/main" val="199215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23</a:t>
            </a:fld>
            <a:endParaRPr lang="en-US"/>
          </a:p>
        </p:txBody>
      </p:sp>
    </p:spTree>
    <p:extLst>
      <p:ext uri="{BB962C8B-B14F-4D97-AF65-F5344CB8AC3E}">
        <p14:creationId xmlns:p14="http://schemas.microsoft.com/office/powerpoint/2010/main" val="778707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37</a:t>
            </a:fld>
            <a:endParaRPr lang="en-US"/>
          </a:p>
        </p:txBody>
      </p:sp>
    </p:spTree>
    <p:extLst>
      <p:ext uri="{BB962C8B-B14F-4D97-AF65-F5344CB8AC3E}">
        <p14:creationId xmlns:p14="http://schemas.microsoft.com/office/powerpoint/2010/main" val="667302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D295DD0-B432-4415-AECA-EA2B425BBA77}" type="slidenum">
              <a:rPr lang="en-US" smtClean="0"/>
              <a:t>60</a:t>
            </a:fld>
            <a:endParaRPr lang="en-US"/>
          </a:p>
        </p:txBody>
      </p:sp>
    </p:spTree>
    <p:extLst>
      <p:ext uri="{BB962C8B-B14F-4D97-AF65-F5344CB8AC3E}">
        <p14:creationId xmlns:p14="http://schemas.microsoft.com/office/powerpoint/2010/main" val="3043347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102D78C3-7EEB-3C42-8041-BA7ABC19093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8F8EBD2-9697-474B-81D4-E3DB69BFAF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00" name="Slide Number Placeholder 3">
            <a:extLst>
              <a:ext uri="{FF2B5EF4-FFF2-40B4-BE49-F238E27FC236}">
                <a16:creationId xmlns:a16="http://schemas.microsoft.com/office/drawing/2014/main" id="{6824EE67-0265-614A-A786-D31748A84C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7A78A0-A43D-D847-82C5-09FC9C4C13BA}" type="slidenum">
              <a:rPr kumimoji="0" lang="en-GB" altLang="en-US" sz="8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GB" altLang="en-US" sz="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02330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66143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62461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1927351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48630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97556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792210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38129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092463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52815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0356728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63500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4025213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988472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113865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310907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文本占位符 2"/>
          <p:cNvSpPr>
            <a:spLocks noGrp="1"/>
          </p:cNvSpPr>
          <p:nvPr>
            <p:ph type="body" sz="half" idx="1"/>
          </p:nvPr>
        </p:nvSpPr>
        <p:spPr>
          <a:xfrm>
            <a:off x="838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p>
        </p:txBody>
      </p:sp>
      <p:sp>
        <p:nvSpPr>
          <p:cNvPr id="7" name="灯片编号占位符 1029"/>
          <p:cNvSpPr>
            <a:spLocks noGrp="1"/>
          </p:cNvSpPr>
          <p:nvPr>
            <p:ph type="sldNum" sz="quarter" idx="12"/>
          </p:nvPr>
        </p:nvSpPr>
        <p:spPr/>
        <p:txBody>
          <a:bodyPr/>
          <a:lstStyle>
            <a:lvl1pPr>
              <a:defRPr/>
            </a:lvl1pPr>
          </a:lstStyle>
          <a:p>
            <a:fld id="{2DF1B3E2-3279-499B-810A-974DB2075612}" type="slidenum">
              <a:rPr altLang="zh-CN"/>
              <a:pPr/>
              <a:t>‹#›</a:t>
            </a:fld>
            <a:endParaRPr lang="en-GB" altLang="en-US"/>
          </a:p>
        </p:txBody>
      </p:sp>
    </p:spTree>
    <p:extLst>
      <p:ext uri="{BB962C8B-B14F-4D97-AF65-F5344CB8AC3E}">
        <p14:creationId xmlns:p14="http://schemas.microsoft.com/office/powerpoint/2010/main" val="3233784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9957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7092-2A31-CE45-8D35-61E26DA11D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BA5FE09-A1E0-E543-9C42-ECA6A7D2C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193CFC-F184-7D4D-901F-7AB6843EA8DC}"/>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D1415549-1C5D-264F-9D6C-094B1408E8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04907-F056-0E42-B155-BCCA5B58D99A}"/>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1067489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25EE3-96D4-7E4D-AACF-CFA7E6C304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EA69E51-92A7-FA4D-B16B-0712A27275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9A09EE6-7342-4141-9CF4-8ED760B1C544}"/>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DC954523-6915-DD41-9BA1-3DE4C9D5E9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1195E-46D1-644D-9757-DCB64F798931}"/>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1923876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109D-1972-874C-856C-9706D7B4AA1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AE8E37D-87CF-D24F-A779-0623356F42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2E62E92-C7D9-1348-A641-F1A76B712A6B}"/>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6CE6CB63-FC1F-8F4E-8CA5-96D22FE6F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7CB21-B426-7840-83C2-630A3E3AEFBE}"/>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315456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6A41-BC4F-BD47-92BF-9E46E299219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1015A9A-E0FC-8342-99CB-830567458A2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BEDCDC6-20AF-D841-84E1-24A1B9D85A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C2758B6-5293-9D42-87DD-8605EC874248}"/>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6" name="Footer Placeholder 5">
            <a:extLst>
              <a:ext uri="{FF2B5EF4-FFF2-40B4-BE49-F238E27FC236}">
                <a16:creationId xmlns:a16="http://schemas.microsoft.com/office/drawing/2014/main" id="{F09F2052-D30F-C842-B302-1E40F810CC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3A3AE9-598A-B94C-BA2E-E7086C613A22}"/>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1198855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E78E9-E0E6-7440-8D74-00975F8BE75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3FD1A06-15CA-DA4B-BB4C-9023BFEA5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4F0BF4B-2C61-D84F-8B05-1002D34325C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55A7F0C-15BD-DC4C-9968-13A667216E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064B08A-5E41-FE48-B44C-FD2B5EC3BCC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54A071A-0211-4A48-8474-8ED7CFB09030}"/>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8" name="Footer Placeholder 7">
            <a:extLst>
              <a:ext uri="{FF2B5EF4-FFF2-40B4-BE49-F238E27FC236}">
                <a16:creationId xmlns:a16="http://schemas.microsoft.com/office/drawing/2014/main" id="{A4B5BDE3-1F3F-AD46-8DA9-BD3D5DFA62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6C5817-2C62-4744-848A-5230C36750AA}"/>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160769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6651740-FBC2-4329-96C9-569F5E7E04DA}" type="datetimeFigureOut">
              <a:rPr lang="en-GB" smtClean="0"/>
              <a:t>26/02/2021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33352837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8C00-1854-1342-8A2D-03D5234D9F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727DADB-4DD7-F849-94B7-12D07840558F}"/>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4" name="Footer Placeholder 3">
            <a:extLst>
              <a:ext uri="{FF2B5EF4-FFF2-40B4-BE49-F238E27FC236}">
                <a16:creationId xmlns:a16="http://schemas.microsoft.com/office/drawing/2014/main" id="{74F5E0FD-546E-4F4B-AB23-8E02CFDB0D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93A2D-8C78-E348-9337-0A4F29F27160}"/>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496645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458895-65F3-9144-B499-FBEDCF9F55FA}"/>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3" name="Footer Placeholder 2">
            <a:extLst>
              <a:ext uri="{FF2B5EF4-FFF2-40B4-BE49-F238E27FC236}">
                <a16:creationId xmlns:a16="http://schemas.microsoft.com/office/drawing/2014/main" id="{37F05C93-08E8-514B-8295-42DB87154C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713D23A-8358-9D4A-A329-4FDC1C30090B}"/>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321460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A892D-5289-CC43-B77D-0BFFA7024F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AD15A62-6E98-504D-B55D-E09E5A7F5A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1E34A22-8D1B-AF41-8485-2548FC895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368897-7CF2-A841-8160-AAEA19D7AF7C}"/>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6" name="Footer Placeholder 5">
            <a:extLst>
              <a:ext uri="{FF2B5EF4-FFF2-40B4-BE49-F238E27FC236}">
                <a16:creationId xmlns:a16="http://schemas.microsoft.com/office/drawing/2014/main" id="{AB34C04B-53D1-444D-B187-0A80367B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990CBD-6CF2-554F-8D87-B73E3818B9F2}"/>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421076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7C9D7-B546-7F4C-9567-0A23FC0BC07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03C8022-69C6-344C-8170-22DCD7D8A5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DDEEDD-CF09-9D4A-AE91-22741B2E6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A33142-1588-2D4D-9A34-14500818747E}"/>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6" name="Footer Placeholder 5">
            <a:extLst>
              <a:ext uri="{FF2B5EF4-FFF2-40B4-BE49-F238E27FC236}">
                <a16:creationId xmlns:a16="http://schemas.microsoft.com/office/drawing/2014/main" id="{47239030-F083-1F49-8BD8-2CB6FAA51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0D3A3-63EB-2B4D-94A1-05535B63CC54}"/>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359278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17158-2D61-5B47-A842-A3ED61A479D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5DBC2D2-74D0-444C-B688-19CA6C8C21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42B7FF-D2C9-7246-B5E1-D0C25635F396}"/>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249D70E3-8181-7E41-B950-7B9AFDF7F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DF28D6-D9AC-8947-8D1F-DB3CB0C1E831}"/>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1463806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C4EA8-3594-8A4C-B056-53AE2FF761A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8538801-DD54-714F-9F7A-D721483FA6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EA9DC6-FCB0-A74F-A625-21C330BDF8FA}"/>
              </a:ext>
            </a:extLst>
          </p:cNvPr>
          <p:cNvSpPr>
            <a:spLocks noGrp="1"/>
          </p:cNvSpPr>
          <p:nvPr>
            <p:ph type="dt" sz="half" idx="10"/>
          </p:nvPr>
        </p:nvSpPr>
        <p:spPr/>
        <p:txBody>
          <a:body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044662C6-F0C8-1447-8531-B30888037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51A4F7-3E87-3249-9FB9-E48FFA1E3AA5}"/>
              </a:ext>
            </a:extLst>
          </p:cNvPr>
          <p:cNvSpPr>
            <a:spLocks noGrp="1"/>
          </p:cNvSpPr>
          <p:nvPr>
            <p:ph type="sldNum" sz="quarter" idx="12"/>
          </p:nvPr>
        </p:nvSpPr>
        <p:spPr/>
        <p:txBody>
          <a:bodyPr/>
          <a:lstStyle/>
          <a:p>
            <a:fld id="{761CCDA0-410D-294B-80CC-BE7276F1BE7E}" type="slidenum">
              <a:rPr lang="en-US" smtClean="0"/>
              <a:t>‹#›</a:t>
            </a:fld>
            <a:endParaRPr lang="en-US"/>
          </a:p>
        </p:txBody>
      </p:sp>
    </p:spTree>
    <p:extLst>
      <p:ext uri="{BB962C8B-B14F-4D97-AF65-F5344CB8AC3E}">
        <p14:creationId xmlns:p14="http://schemas.microsoft.com/office/powerpoint/2010/main" val="21423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6651740-FBC2-4329-96C9-569F5E7E04D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372769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6651740-FBC2-4329-96C9-569F5E7E04DA}" type="datetimeFigureOut">
              <a:rPr lang="en-GB" smtClean="0"/>
              <a:t>26/02/2021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49928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6651740-FBC2-4329-96C9-569F5E7E04DA}" type="datetimeFigureOut">
              <a:rPr lang="en-GB" smtClean="0"/>
              <a:t>26/02/2021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138247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1740-FBC2-4329-96C9-569F5E7E04DA}" type="datetimeFigureOut">
              <a:rPr lang="en-GB" smtClean="0"/>
              <a:t>26/02/2021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315573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651740-FBC2-4329-96C9-569F5E7E04D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222458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6651740-FBC2-4329-96C9-569F5E7E04DA}" type="datetimeFigureOut">
              <a:rPr lang="en-GB" smtClean="0"/>
              <a:t>26/02/2021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E48240-0141-4F33-BC76-87FD713C3962}" type="slidenum">
              <a:rPr lang="en-GB" smtClean="0"/>
              <a:t>‹#›</a:t>
            </a:fld>
            <a:endParaRPr lang="en-GB"/>
          </a:p>
        </p:txBody>
      </p:sp>
    </p:spTree>
    <p:extLst>
      <p:ext uri="{BB962C8B-B14F-4D97-AF65-F5344CB8AC3E}">
        <p14:creationId xmlns:p14="http://schemas.microsoft.com/office/powerpoint/2010/main" val="32163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51740-FBC2-4329-96C9-569F5E7E04DA}"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E48240-0141-4F33-BC76-87FD713C3962}" type="slidenum">
              <a:rPr lang="en-GB" smtClean="0"/>
              <a:t>‹#›</a:t>
            </a:fld>
            <a:endParaRPr lang="en-GB"/>
          </a:p>
        </p:txBody>
      </p:sp>
    </p:spTree>
    <p:extLst>
      <p:ext uri="{BB962C8B-B14F-4D97-AF65-F5344CB8AC3E}">
        <p14:creationId xmlns:p14="http://schemas.microsoft.com/office/powerpoint/2010/main" val="2227533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931252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447CDF-AC67-0649-89E2-259037586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A32AB83-3EC0-074F-8A44-2981D89128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DF156C-1833-EC41-8FAC-DF4CF04202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6D114-80D4-464E-A5CD-0B70F5E9A0B9}" type="datetimeFigureOut">
              <a:rPr lang="en-US" smtClean="0"/>
              <a:t>2/26/2021</a:t>
            </a:fld>
            <a:endParaRPr lang="en-US"/>
          </a:p>
        </p:txBody>
      </p:sp>
      <p:sp>
        <p:nvSpPr>
          <p:cNvPr id="5" name="Footer Placeholder 4">
            <a:extLst>
              <a:ext uri="{FF2B5EF4-FFF2-40B4-BE49-F238E27FC236}">
                <a16:creationId xmlns:a16="http://schemas.microsoft.com/office/drawing/2014/main" id="{87CA7904-75B9-AC46-BE67-00F5E66CA9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0D4143-A289-0F41-B4C5-93549C7271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1CCDA0-410D-294B-80CC-BE7276F1BE7E}" type="slidenum">
              <a:rPr lang="en-US" smtClean="0"/>
              <a:t>‹#›</a:t>
            </a:fld>
            <a:endParaRPr lang="en-US"/>
          </a:p>
        </p:txBody>
      </p:sp>
    </p:spTree>
    <p:extLst>
      <p:ext uri="{BB962C8B-B14F-4D97-AF65-F5344CB8AC3E}">
        <p14:creationId xmlns:p14="http://schemas.microsoft.com/office/powerpoint/2010/main" val="14636321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png"/><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6.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image" Target="../media/image16.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7.png"/><Relationship Id="rId7" Type="http://schemas.openxmlformats.org/officeDocument/2006/relationships/image" Target="../media/image49.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40.png"/><Relationship Id="rId11" Type="http://schemas.openxmlformats.org/officeDocument/2006/relationships/image" Target="../media/image53.png"/><Relationship Id="rId5" Type="http://schemas.openxmlformats.org/officeDocument/2006/relationships/image" Target="../media/image39.png"/><Relationship Id="rId10" Type="http://schemas.openxmlformats.org/officeDocument/2006/relationships/image" Target="../media/image52.png"/><Relationship Id="rId4" Type="http://schemas.openxmlformats.org/officeDocument/2006/relationships/image" Target="../media/image38.png"/><Relationship Id="rId9" Type="http://schemas.openxmlformats.org/officeDocument/2006/relationships/image" Target="../media/image51.png"/></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5.png"/><Relationship Id="rId5" Type="http://schemas.openxmlformats.org/officeDocument/2006/relationships/image" Target="../media/image40.png"/><Relationship Id="rId10"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13.png"/></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51.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5.png"/><Relationship Id="rId5" Type="http://schemas.openxmlformats.org/officeDocument/2006/relationships/image" Target="../media/image40.png"/><Relationship Id="rId10" Type="http://schemas.openxmlformats.org/officeDocument/2006/relationships/image" Target="../media/image54.png"/><Relationship Id="rId4" Type="http://schemas.openxmlformats.org/officeDocument/2006/relationships/image" Target="../media/image3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hiterosemaths.com/homelearning/summer-archive/year-5/" TargetMode="External"/><Relationship Id="rId2" Type="http://schemas.openxmlformats.org/officeDocument/2006/relationships/hyperlink" Target="https://classroom.thenational.academy/lessons/reflecting-simple-shapes-6mu3ec?step=2&amp;activity=video"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9.png"/><Relationship Id="rId7"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media/image57.png"/></Relationships>
</file>

<file path=ppt/slides/_rels/slide5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9.png"/><Relationship Id="rId7"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51.png"/><Relationship Id="rId11" Type="http://schemas.openxmlformats.org/officeDocument/2006/relationships/image" Target="../media/image59.png"/><Relationship Id="rId5" Type="http://schemas.openxmlformats.org/officeDocument/2006/relationships/image" Target="../media/image49.png"/><Relationship Id="rId10" Type="http://schemas.openxmlformats.org/officeDocument/2006/relationships/image" Target="../media/image58.png"/><Relationship Id="rId4" Type="http://schemas.openxmlformats.org/officeDocument/2006/relationships/image" Target="../media/image40.png"/><Relationship Id="rId9"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64.png"/><Relationship Id="rId4" Type="http://schemas.openxmlformats.org/officeDocument/2006/relationships/image" Target="../media/image6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64.png"/><Relationship Id="rId4" Type="http://schemas.openxmlformats.org/officeDocument/2006/relationships/image" Target="../media/image63.png"/></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image" Target="../media/image73.png"/></Relationships>
</file>

<file path=ppt/slides/_rels/slide6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6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 Id="rId9" Type="http://schemas.openxmlformats.org/officeDocument/2006/relationships/image" Target="../media/image81.png"/></Relationships>
</file>

<file path=ppt/slides/_rels/slide6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67.png"/><Relationship Id="rId4" Type="http://schemas.openxmlformats.org/officeDocument/2006/relationships/image" Target="../media/image85.png"/><Relationship Id="rId9" Type="http://schemas.openxmlformats.org/officeDocument/2006/relationships/image" Target="../media/image89.png"/></Relationships>
</file>

<file path=ppt/slides/_rels/slide7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85.png"/><Relationship Id="rId9" Type="http://schemas.openxmlformats.org/officeDocument/2006/relationships/image" Target="../media/image95.png"/></Relationships>
</file>

<file path=ppt/slides/_rels/slide7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0.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0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www.topmarks.co.uk/maths-games/7-11-years/times-tables" TargetMode="External"/><Relationship Id="rId2" Type="http://schemas.openxmlformats.org/officeDocument/2006/relationships/hyperlink" Target="https://play.ttrockstars.com/auth/school/student/73173" TargetMode="Externa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1.png"/><Relationship Id="rId1" Type="http://schemas.openxmlformats.org/officeDocument/2006/relationships/slideLayout" Target="../slideLayouts/slideLayout26.xml"/><Relationship Id="rId4" Type="http://schemas.openxmlformats.org/officeDocument/2006/relationships/image" Target="../media/image102.png"/></Relationships>
</file>

<file path=ppt/slides/_rels/slide8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1.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05.png"/><Relationship Id="rId4" Type="http://schemas.openxmlformats.org/officeDocument/2006/relationships/image" Target="../media/image10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08.png"/><Relationship Id="rId4" Type="http://schemas.openxmlformats.org/officeDocument/2006/relationships/image" Target="../media/image107.png"/></Relationships>
</file>

<file path=ppt/slides/_rels/slide9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1.pn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1101212" cy="461665"/>
          </a:xfrm>
          <a:prstGeom prst="rect">
            <a:avLst/>
          </a:prstGeom>
          <a:noFill/>
        </p:spPr>
        <p:txBody>
          <a:bodyPr wrap="square" rtlCol="0">
            <a:spAutoFit/>
          </a:bodyPr>
          <a:lstStyle/>
          <a:p>
            <a:r>
              <a:rPr lang="en-GB" sz="2400"/>
              <a:t>Pack: B</a:t>
            </a:r>
          </a:p>
        </p:txBody>
      </p:sp>
      <p:sp>
        <p:nvSpPr>
          <p:cNvPr id="9" name="TextBox 8"/>
          <p:cNvSpPr txBox="1"/>
          <p:nvPr/>
        </p:nvSpPr>
        <p:spPr>
          <a:xfrm>
            <a:off x="273361" y="222475"/>
            <a:ext cx="7426334" cy="584775"/>
          </a:xfrm>
          <a:prstGeom prst="rect">
            <a:avLst/>
          </a:prstGeom>
          <a:noFill/>
        </p:spPr>
        <p:txBody>
          <a:bodyPr wrap="square" rtlCol="0">
            <a:spAutoFit/>
          </a:bodyPr>
          <a:lstStyle/>
          <a:p>
            <a:r>
              <a:rPr lang="en-GB" sz="3200"/>
              <a:t>Subject: Maths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pic>
        <p:nvPicPr>
          <p:cNvPr id="2" name="Picture 1"/>
          <p:cNvPicPr>
            <a:picLocks noChangeAspect="1"/>
          </p:cNvPicPr>
          <p:nvPr/>
        </p:nvPicPr>
        <p:blipFill>
          <a:blip r:embed="rId4"/>
          <a:stretch>
            <a:fillRect/>
          </a:stretch>
        </p:blipFill>
        <p:spPr>
          <a:xfrm>
            <a:off x="3759200" y="1092200"/>
            <a:ext cx="4638239" cy="4638239"/>
          </a:xfrm>
          <a:prstGeom prst="rect">
            <a:avLst/>
          </a:prstGeom>
        </p:spPr>
      </p:pic>
    </p:spTree>
    <p:extLst>
      <p:ext uri="{BB962C8B-B14F-4D97-AF65-F5344CB8AC3E}">
        <p14:creationId xmlns:p14="http://schemas.microsoft.com/office/powerpoint/2010/main" val="2373780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 to the nearest whole number:</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3"/>
          <a:stretch>
            <a:fillRect/>
          </a:stretch>
        </p:blipFill>
        <p:spPr>
          <a:xfrm>
            <a:off x="2690949" y="1468618"/>
            <a:ext cx="5943600" cy="4846319"/>
          </a:xfrm>
          <a:prstGeom prst="rect">
            <a:avLst/>
          </a:prstGeom>
        </p:spPr>
      </p:pic>
    </p:spTree>
    <p:extLst>
      <p:ext uri="{BB962C8B-B14F-4D97-AF65-F5344CB8AC3E}">
        <p14:creationId xmlns:p14="http://schemas.microsoft.com/office/powerpoint/2010/main" val="397969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a:t>
            </a:r>
            <a:br>
              <a:rPr lang="en-GB" dirty="0" smtClean="0"/>
            </a:br>
            <a:r>
              <a:rPr lang="en-GB" dirty="0" smtClean="0"/>
              <a:t>Round to the nearest whole number:</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rotWithShape="1">
          <a:blip r:embed="rId3"/>
          <a:srcRect l="12528" r="9011" b="3600"/>
          <a:stretch/>
        </p:blipFill>
        <p:spPr>
          <a:xfrm>
            <a:off x="1854925" y="1690688"/>
            <a:ext cx="4872445" cy="4881260"/>
          </a:xfrm>
          <a:prstGeom prst="rect">
            <a:avLst/>
          </a:prstGeom>
        </p:spPr>
      </p:pic>
      <p:sp>
        <p:nvSpPr>
          <p:cNvPr id="3" name="TextBox 2"/>
          <p:cNvSpPr txBox="1"/>
          <p:nvPr/>
        </p:nvSpPr>
        <p:spPr>
          <a:xfrm>
            <a:off x="6505303" y="1985554"/>
            <a:ext cx="5329646" cy="3970318"/>
          </a:xfrm>
          <a:prstGeom prst="rect">
            <a:avLst/>
          </a:prstGeom>
          <a:noFill/>
        </p:spPr>
        <p:txBody>
          <a:bodyPr wrap="square" rtlCol="0">
            <a:spAutoFit/>
          </a:bodyPr>
          <a:lstStyle/>
          <a:p>
            <a:pPr marL="457200" indent="-457200">
              <a:buFont typeface="Arial" panose="020B0604020202020204" pitchFamily="34" charset="0"/>
              <a:buChar char="•"/>
            </a:pPr>
            <a:r>
              <a:rPr lang="en-GB" sz="2800" dirty="0" smtClean="0"/>
              <a:t>The number shown is 4.5.</a:t>
            </a:r>
          </a:p>
          <a:p>
            <a:pPr marL="457200" indent="-457200">
              <a:buFont typeface="Arial" panose="020B0604020202020204" pitchFamily="34" charset="0"/>
              <a:buChar char="•"/>
            </a:pPr>
            <a:r>
              <a:rPr lang="en-GB" sz="2800" dirty="0" smtClean="0"/>
              <a:t>It has 5 tenths.</a:t>
            </a:r>
          </a:p>
          <a:p>
            <a:pPr marL="457200" indent="-457200">
              <a:buFont typeface="Arial" panose="020B0604020202020204" pitchFamily="34" charset="0"/>
              <a:buChar char="•"/>
            </a:pPr>
            <a:r>
              <a:rPr lang="en-GB" sz="2800" dirty="0" smtClean="0"/>
              <a:t>We know if the digit we’re looking at is 5 or above, we round up.</a:t>
            </a:r>
          </a:p>
          <a:p>
            <a:pPr marL="457200" indent="-457200">
              <a:buFont typeface="Arial" panose="020B0604020202020204" pitchFamily="34" charset="0"/>
              <a:buChar char="•"/>
            </a:pPr>
            <a:r>
              <a:rPr lang="en-GB" sz="2800" dirty="0" smtClean="0"/>
              <a:t>On a number line we can see 4.5 is in the middle of 4 and 5.</a:t>
            </a:r>
          </a:p>
          <a:p>
            <a:pPr marL="457200" indent="-457200">
              <a:buFont typeface="Arial" panose="020B0604020202020204" pitchFamily="34" charset="0"/>
              <a:buChar char="•"/>
            </a:pPr>
            <a:r>
              <a:rPr lang="en-GB" sz="2800" dirty="0" smtClean="0"/>
              <a:t>We round 4.5 up to 5.</a:t>
            </a:r>
          </a:p>
          <a:p>
            <a:pPr marL="457200" indent="-457200">
              <a:buFont typeface="Arial" panose="020B0604020202020204" pitchFamily="34" charset="0"/>
              <a:buChar char="•"/>
            </a:pPr>
            <a:endParaRPr lang="en-GB" sz="2800" dirty="0"/>
          </a:p>
        </p:txBody>
      </p:sp>
      <p:sp>
        <p:nvSpPr>
          <p:cNvPr id="6" name="TextBox 5"/>
          <p:cNvSpPr txBox="1"/>
          <p:nvPr/>
        </p:nvSpPr>
        <p:spPr>
          <a:xfrm>
            <a:off x="1854925" y="5822834"/>
            <a:ext cx="627017" cy="369332"/>
          </a:xfrm>
          <a:prstGeom prst="rect">
            <a:avLst/>
          </a:prstGeom>
          <a:noFill/>
        </p:spPr>
        <p:txBody>
          <a:bodyPr wrap="square" rtlCol="0">
            <a:spAutoFit/>
          </a:bodyPr>
          <a:lstStyle/>
          <a:p>
            <a:r>
              <a:rPr lang="en-GB" dirty="0" smtClean="0"/>
              <a:t>4</a:t>
            </a:r>
            <a:endParaRPr lang="en-GB" dirty="0"/>
          </a:p>
        </p:txBody>
      </p:sp>
      <p:sp>
        <p:nvSpPr>
          <p:cNvPr id="7" name="TextBox 6"/>
          <p:cNvSpPr txBox="1"/>
          <p:nvPr/>
        </p:nvSpPr>
        <p:spPr>
          <a:xfrm>
            <a:off x="3854631" y="5822834"/>
            <a:ext cx="627017" cy="369332"/>
          </a:xfrm>
          <a:prstGeom prst="rect">
            <a:avLst/>
          </a:prstGeom>
          <a:noFill/>
        </p:spPr>
        <p:txBody>
          <a:bodyPr wrap="square" rtlCol="0">
            <a:spAutoFit/>
          </a:bodyPr>
          <a:lstStyle/>
          <a:p>
            <a:r>
              <a:rPr lang="en-GB" dirty="0" smtClean="0"/>
              <a:t>4.5</a:t>
            </a:r>
            <a:endParaRPr lang="en-GB" dirty="0"/>
          </a:p>
        </p:txBody>
      </p:sp>
      <p:sp>
        <p:nvSpPr>
          <p:cNvPr id="8" name="TextBox 7"/>
          <p:cNvSpPr txBox="1"/>
          <p:nvPr/>
        </p:nvSpPr>
        <p:spPr>
          <a:xfrm>
            <a:off x="5991497" y="5822834"/>
            <a:ext cx="627017" cy="369332"/>
          </a:xfrm>
          <a:prstGeom prst="rect">
            <a:avLst/>
          </a:prstGeom>
          <a:noFill/>
        </p:spPr>
        <p:txBody>
          <a:bodyPr wrap="square" rtlCol="0">
            <a:spAutoFit/>
          </a:bodyPr>
          <a:lstStyle/>
          <a:p>
            <a:r>
              <a:rPr lang="en-GB" dirty="0" smtClean="0"/>
              <a:t>5</a:t>
            </a:r>
            <a:endParaRPr lang="en-GB" dirty="0"/>
          </a:p>
        </p:txBody>
      </p:sp>
    </p:spTree>
    <p:extLst>
      <p:ext uri="{BB962C8B-B14F-4D97-AF65-F5344CB8AC3E}">
        <p14:creationId xmlns:p14="http://schemas.microsoft.com/office/powerpoint/2010/main" val="15772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8905" y="1599247"/>
            <a:ext cx="7701371" cy="3986013"/>
          </a:xfrm>
          <a:prstGeom prst="rect">
            <a:avLst/>
          </a:prstGeom>
        </p:spPr>
      </p:pic>
      <p:sp>
        <p:nvSpPr>
          <p:cNvPr id="5" name="Title 4"/>
          <p:cNvSpPr>
            <a:spLocks noGrp="1"/>
          </p:cNvSpPr>
          <p:nvPr>
            <p:ph type="title"/>
          </p:nvPr>
        </p:nvSpPr>
        <p:spPr/>
        <p:txBody>
          <a:bodyPr/>
          <a:lstStyle/>
          <a:p>
            <a:r>
              <a:rPr lang="en-GB" dirty="0" smtClean="0"/>
              <a:t>Try this:</a:t>
            </a:r>
            <a:endParaRPr lang="en-GB" dirty="0"/>
          </a:p>
        </p:txBody>
      </p:sp>
      <p:pic>
        <p:nvPicPr>
          <p:cNvPr id="6" name="Picture 5">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7" name="TextBox 6"/>
          <p:cNvSpPr txBox="1"/>
          <p:nvPr/>
        </p:nvSpPr>
        <p:spPr>
          <a:xfrm>
            <a:off x="8763685" y="3735977"/>
            <a:ext cx="3056707" cy="2554545"/>
          </a:xfrm>
          <a:prstGeom prst="rect">
            <a:avLst/>
          </a:prstGeom>
          <a:noFill/>
          <a:ln w="38100">
            <a:solidFill>
              <a:schemeClr val="tx2">
                <a:lumMod val="60000"/>
                <a:lumOff val="40000"/>
              </a:schemeClr>
            </a:solidFill>
          </a:ln>
        </p:spPr>
        <p:txBody>
          <a:bodyPr wrap="square" rtlCol="0">
            <a:spAutoFit/>
          </a:bodyPr>
          <a:lstStyle/>
          <a:p>
            <a:r>
              <a:rPr lang="en-GB" sz="2000" dirty="0" smtClean="0"/>
              <a:t>As we are rounding the nearest whole number, you still need to focus on the tenths and decide if you will round the whole number up to the next or down to the whole number we already have.</a:t>
            </a:r>
            <a:endParaRPr lang="en-GB" sz="2000" dirty="0"/>
          </a:p>
        </p:txBody>
      </p:sp>
    </p:spTree>
    <p:extLst>
      <p:ext uri="{BB962C8B-B14F-4D97-AF65-F5344CB8AC3E}">
        <p14:creationId xmlns:p14="http://schemas.microsoft.com/office/powerpoint/2010/main" val="984090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29720" y="2014721"/>
            <a:ext cx="6038850" cy="3000375"/>
          </a:xfrm>
          <a:prstGeom prst="rect">
            <a:avLst/>
          </a:prstGeom>
        </p:spPr>
      </p:pic>
      <p:sp>
        <p:nvSpPr>
          <p:cNvPr id="3" name="Title 2"/>
          <p:cNvSpPr>
            <a:spLocks noGrp="1"/>
          </p:cNvSpPr>
          <p:nvPr>
            <p:ph type="title"/>
          </p:nvPr>
        </p:nvSpPr>
        <p:spPr/>
        <p:txBody>
          <a:bodyPr/>
          <a:lstStyle/>
          <a:p>
            <a:r>
              <a:rPr lang="en-GB" dirty="0" smtClean="0"/>
              <a:t>Let’s check:</a:t>
            </a:r>
            <a:endParaRPr lang="en-GB" dirty="0"/>
          </a:p>
        </p:txBody>
      </p:sp>
      <p:sp>
        <p:nvSpPr>
          <p:cNvPr id="4" name="Content Placeholder 3"/>
          <p:cNvSpPr>
            <a:spLocks noGrp="1"/>
          </p:cNvSpPr>
          <p:nvPr>
            <p:ph idx="1"/>
          </p:nvPr>
        </p:nvSpPr>
        <p:spPr>
          <a:xfrm>
            <a:off x="352697" y="1512116"/>
            <a:ext cx="5577023" cy="4549049"/>
          </a:xfrm>
        </p:spPr>
        <p:txBody>
          <a:bodyPr>
            <a:normAutofit/>
          </a:bodyPr>
          <a:lstStyle/>
          <a:p>
            <a:r>
              <a:rPr lang="en-GB" dirty="0" smtClean="0"/>
              <a:t>The number created is 4.56</a:t>
            </a:r>
          </a:p>
          <a:p>
            <a:r>
              <a:rPr lang="en-GB" dirty="0" smtClean="0"/>
              <a:t>We need to look at the tenths, we can ignore the hundredths.</a:t>
            </a:r>
          </a:p>
          <a:p>
            <a:r>
              <a:rPr lang="en-GB" dirty="0" smtClean="0"/>
              <a:t>There are 5 tenths.</a:t>
            </a:r>
          </a:p>
          <a:p>
            <a:r>
              <a:rPr lang="en-GB" dirty="0" smtClean="0"/>
              <a:t>We know this means to round up.</a:t>
            </a:r>
          </a:p>
          <a:p>
            <a:r>
              <a:rPr lang="en-GB" dirty="0" smtClean="0"/>
              <a:t>The next whole number after 4 is 5.</a:t>
            </a:r>
          </a:p>
          <a:p>
            <a:r>
              <a:rPr lang="en-GB" dirty="0" smtClean="0"/>
              <a:t>4.56 rounds up to the next whole number 5.</a:t>
            </a:r>
            <a:endParaRPr lang="en-GB" dirty="0"/>
          </a:p>
        </p:txBody>
      </p:sp>
    </p:spTree>
    <p:extLst>
      <p:ext uri="{BB962C8B-B14F-4D97-AF65-F5344CB8AC3E}">
        <p14:creationId xmlns:p14="http://schemas.microsoft.com/office/powerpoint/2010/main" val="2428055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the nearest tenth/ 1dp</a:t>
            </a:r>
            <a:endParaRPr lang="en-GB" dirty="0"/>
          </a:p>
        </p:txBody>
      </p:sp>
      <p:sp>
        <p:nvSpPr>
          <p:cNvPr id="3" name="Content Placeholder 2"/>
          <p:cNvSpPr>
            <a:spLocks noGrp="1"/>
          </p:cNvSpPr>
          <p:nvPr>
            <p:ph idx="1"/>
          </p:nvPr>
        </p:nvSpPr>
        <p:spPr>
          <a:xfrm>
            <a:off x="241027" y="1608785"/>
            <a:ext cx="8001635" cy="3955992"/>
          </a:xfrm>
        </p:spPr>
        <p:txBody>
          <a:bodyPr>
            <a:normAutofit fontScale="77500" lnSpcReduction="20000"/>
          </a:bodyPr>
          <a:lstStyle/>
          <a:p>
            <a:r>
              <a:rPr lang="en-GB" dirty="0" smtClean="0"/>
              <a:t>We apply the same rounding rules again.</a:t>
            </a:r>
          </a:p>
          <a:p>
            <a:endParaRPr lang="en-GB" dirty="0"/>
          </a:p>
          <a:p>
            <a:r>
              <a:rPr lang="en-GB" dirty="0" smtClean="0"/>
              <a:t>When rounding to the nearest tenth (1dp), we need to look at the hundredths.</a:t>
            </a:r>
          </a:p>
          <a:p>
            <a:endParaRPr lang="en-GB" dirty="0" smtClean="0"/>
          </a:p>
          <a:p>
            <a:r>
              <a:rPr lang="en-GB" dirty="0" smtClean="0"/>
              <a:t>If the hundredths is 1-4, we round the tenth down (to the tenth we have).</a:t>
            </a:r>
          </a:p>
          <a:p>
            <a:endParaRPr lang="en-GB" dirty="0"/>
          </a:p>
          <a:p>
            <a:r>
              <a:rPr lang="en-GB" dirty="0" smtClean="0"/>
              <a:t>If the hundredth is 5-9, we round the tenth up (to the next tenth).</a:t>
            </a:r>
          </a:p>
          <a:p>
            <a:endParaRPr lang="en-GB" dirty="0"/>
          </a:p>
          <a:p>
            <a:r>
              <a:rPr lang="en-GB" dirty="0" smtClean="0"/>
              <a:t>The whole number will rarely change and often stays the same, unless the rounding of the tenth makes it greater than 9.</a:t>
            </a:r>
          </a:p>
          <a:p>
            <a:endParaRPr lang="en-GB" dirty="0"/>
          </a:p>
        </p:txBody>
      </p:sp>
      <p:pic>
        <p:nvPicPr>
          <p:cNvPr id="4" name="Picture 3"/>
          <p:cNvPicPr>
            <a:picLocks noChangeAspect="1"/>
          </p:cNvPicPr>
          <p:nvPr/>
        </p:nvPicPr>
        <p:blipFill rotWithShape="1">
          <a:blip r:embed="rId2"/>
          <a:srcRect l="4767" r="3028" b="4085"/>
          <a:stretch/>
        </p:blipFill>
        <p:spPr>
          <a:xfrm>
            <a:off x="8242661" y="2687549"/>
            <a:ext cx="3709851" cy="3106108"/>
          </a:xfrm>
          <a:prstGeom prst="rect">
            <a:avLst/>
          </a:prstGeom>
        </p:spPr>
      </p:pic>
      <p:pic>
        <p:nvPicPr>
          <p:cNvPr id="5" name="Picture 4">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27" y="5733518"/>
            <a:ext cx="1194343" cy="886889"/>
          </a:xfrm>
          <a:prstGeom prst="rect">
            <a:avLst/>
          </a:prstGeom>
        </p:spPr>
      </p:pic>
      <p:sp>
        <p:nvSpPr>
          <p:cNvPr id="6" name="TextBox 5"/>
          <p:cNvSpPr txBox="1"/>
          <p:nvPr/>
        </p:nvSpPr>
        <p:spPr>
          <a:xfrm>
            <a:off x="8307976" y="5853796"/>
            <a:ext cx="3579222" cy="646331"/>
          </a:xfrm>
          <a:prstGeom prst="rect">
            <a:avLst/>
          </a:prstGeom>
          <a:noFill/>
          <a:ln w="28575">
            <a:solidFill>
              <a:schemeClr val="tx1"/>
            </a:solidFill>
          </a:ln>
        </p:spPr>
        <p:txBody>
          <a:bodyPr wrap="square" rtlCol="0">
            <a:spAutoFit/>
          </a:bodyPr>
          <a:lstStyle/>
          <a:p>
            <a:r>
              <a:rPr lang="en-GB" dirty="0"/>
              <a:t>The digit in </a:t>
            </a:r>
            <a:r>
              <a:rPr lang="en-GB" dirty="0" smtClean="0"/>
              <a:t>the </a:t>
            </a:r>
            <a:r>
              <a:rPr lang="en-GB" b="1" dirty="0" smtClean="0"/>
              <a:t>hundredths</a:t>
            </a:r>
            <a:r>
              <a:rPr lang="en-GB" dirty="0"/>
              <a:t> column is a 2, so we </a:t>
            </a:r>
            <a:r>
              <a:rPr lang="en-GB" b="1" dirty="0"/>
              <a:t>round down</a:t>
            </a:r>
            <a:r>
              <a:rPr lang="en-GB" dirty="0"/>
              <a:t> to 12.3</a:t>
            </a:r>
          </a:p>
        </p:txBody>
      </p:sp>
    </p:spTree>
    <p:extLst>
      <p:ext uri="{BB962C8B-B14F-4D97-AF65-F5344CB8AC3E}">
        <p14:creationId xmlns:p14="http://schemas.microsoft.com/office/powerpoint/2010/main" val="79453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Rounding to the nearest tenth/ 1dp</a:t>
            </a:r>
          </a:p>
        </p:txBody>
      </p:sp>
      <p:sp>
        <p:nvSpPr>
          <p:cNvPr id="3" name="Content Placeholder 2"/>
          <p:cNvSpPr>
            <a:spLocks noGrp="1"/>
          </p:cNvSpPr>
          <p:nvPr>
            <p:ph idx="1"/>
          </p:nvPr>
        </p:nvSpPr>
        <p:spPr>
          <a:xfrm>
            <a:off x="838199" y="1825625"/>
            <a:ext cx="6208123" cy="4351338"/>
          </a:xfrm>
        </p:spPr>
        <p:txBody>
          <a:bodyPr/>
          <a:lstStyle/>
          <a:p>
            <a:r>
              <a:rPr lang="en-GB" dirty="0" smtClean="0"/>
              <a:t>How many hundredths does the number have?</a:t>
            </a:r>
          </a:p>
          <a:p>
            <a:endParaRPr lang="en-GB" dirty="0"/>
          </a:p>
          <a:p>
            <a:r>
              <a:rPr lang="en-GB" dirty="0" smtClean="0"/>
              <a:t>Will we round the tenths digit up or down?</a:t>
            </a:r>
          </a:p>
          <a:p>
            <a:endParaRPr lang="en-GB" dirty="0"/>
          </a:p>
          <a:p>
            <a:r>
              <a:rPr lang="en-GB" dirty="0" smtClean="0"/>
              <a:t>Will the tenths digit change or stay the same?</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7046323" y="1825625"/>
            <a:ext cx="4817312" cy="3425644"/>
          </a:xfrm>
          <a:prstGeom prst="rect">
            <a:avLst/>
          </a:prstGeom>
        </p:spPr>
      </p:pic>
    </p:spTree>
    <p:extLst>
      <p:ext uri="{BB962C8B-B14F-4D97-AF65-F5344CB8AC3E}">
        <p14:creationId xmlns:p14="http://schemas.microsoft.com/office/powerpoint/2010/main" val="268054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a:t>
            </a:r>
            <a:endParaRPr lang="en-GB" dirty="0"/>
          </a:p>
        </p:txBody>
      </p:sp>
      <p:sp>
        <p:nvSpPr>
          <p:cNvPr id="3" name="Content Placeholder 2"/>
          <p:cNvSpPr>
            <a:spLocks noGrp="1"/>
          </p:cNvSpPr>
          <p:nvPr>
            <p:ph idx="1"/>
          </p:nvPr>
        </p:nvSpPr>
        <p:spPr>
          <a:xfrm>
            <a:off x="404950" y="1825625"/>
            <a:ext cx="7093130" cy="4351338"/>
          </a:xfrm>
        </p:spPr>
        <p:txBody>
          <a:bodyPr>
            <a:normAutofit/>
          </a:bodyPr>
          <a:lstStyle/>
          <a:p>
            <a:r>
              <a:rPr lang="en-GB" dirty="0"/>
              <a:t>9 is in the </a:t>
            </a:r>
            <a:r>
              <a:rPr lang="en-GB" b="1" dirty="0"/>
              <a:t>hundredths</a:t>
            </a:r>
            <a:r>
              <a:rPr lang="en-GB" dirty="0"/>
              <a:t>, so we </a:t>
            </a:r>
            <a:r>
              <a:rPr lang="en-GB" b="1" dirty="0"/>
              <a:t>round up</a:t>
            </a:r>
            <a:r>
              <a:rPr lang="en-GB" dirty="0"/>
              <a:t> to 19.8</a:t>
            </a:r>
            <a:r>
              <a:rPr lang="en-GB" dirty="0" smtClean="0"/>
              <a:t>.</a:t>
            </a:r>
          </a:p>
          <a:p>
            <a:endParaRPr lang="en-GB" dirty="0"/>
          </a:p>
          <a:p>
            <a:r>
              <a:rPr lang="en-GB" dirty="0" smtClean="0"/>
              <a:t>There are 9 hundredths.</a:t>
            </a:r>
          </a:p>
          <a:p>
            <a:endParaRPr lang="en-GB" dirty="0"/>
          </a:p>
          <a:p>
            <a:r>
              <a:rPr lang="en-GB" dirty="0" smtClean="0"/>
              <a:t>9 is greater than 5, therefore we round up.</a:t>
            </a:r>
          </a:p>
          <a:p>
            <a:endParaRPr lang="en-GB" dirty="0"/>
          </a:p>
          <a:p>
            <a:r>
              <a:rPr lang="en-GB" dirty="0" smtClean="0"/>
              <a:t>This means then we change to the next tenth, after 7 is 8 therefore the tenths changes to 8. </a:t>
            </a:r>
          </a:p>
        </p:txBody>
      </p:sp>
      <p:pic>
        <p:nvPicPr>
          <p:cNvPr id="4" name="Picture 3"/>
          <p:cNvPicPr>
            <a:picLocks noChangeAspect="1"/>
          </p:cNvPicPr>
          <p:nvPr/>
        </p:nvPicPr>
        <p:blipFill rotWithShape="1">
          <a:blip r:embed="rId2"/>
          <a:srcRect l="3141" r="2765"/>
          <a:stretch/>
        </p:blipFill>
        <p:spPr>
          <a:xfrm>
            <a:off x="7315200" y="2413454"/>
            <a:ext cx="4532812" cy="3425644"/>
          </a:xfrm>
          <a:prstGeom prst="rect">
            <a:avLst/>
          </a:prstGeom>
        </p:spPr>
      </p:pic>
    </p:spTree>
    <p:extLst>
      <p:ext uri="{BB962C8B-B14F-4D97-AF65-F5344CB8AC3E}">
        <p14:creationId xmlns:p14="http://schemas.microsoft.com/office/powerpoint/2010/main" val="394855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 the number below to 1dp.</a:t>
            </a:r>
            <a:br>
              <a:rPr lang="en-GB" dirty="0" smtClean="0"/>
            </a:br>
            <a:r>
              <a:rPr lang="en-GB" sz="3200" dirty="0" smtClean="0"/>
              <a:t>(Nearest tenth)</a:t>
            </a:r>
            <a:endParaRPr lang="en-GB" sz="3200" dirty="0"/>
          </a:p>
        </p:txBody>
      </p:sp>
      <p:pic>
        <p:nvPicPr>
          <p:cNvPr id="5" name="Content Placeholder 4"/>
          <p:cNvPicPr>
            <a:picLocks noGrp="1" noChangeAspect="1"/>
          </p:cNvPicPr>
          <p:nvPr>
            <p:ph idx="1"/>
          </p:nvPr>
        </p:nvPicPr>
        <p:blipFill>
          <a:blip r:embed="rId2"/>
          <a:stretch>
            <a:fillRect/>
          </a:stretch>
        </p:blipFill>
        <p:spPr>
          <a:xfrm>
            <a:off x="993322" y="1822246"/>
            <a:ext cx="9861912" cy="3678650"/>
          </a:xfrm>
          <a:prstGeom prst="rect">
            <a:avLst/>
          </a:prstGeom>
        </p:spPr>
      </p:pic>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6" name="TextBox 5"/>
          <p:cNvSpPr txBox="1"/>
          <p:nvPr/>
        </p:nvSpPr>
        <p:spPr>
          <a:xfrm>
            <a:off x="3879669" y="5489979"/>
            <a:ext cx="3095897" cy="923330"/>
          </a:xfrm>
          <a:prstGeom prst="rect">
            <a:avLst/>
          </a:prstGeom>
          <a:noFill/>
          <a:ln w="28575">
            <a:solidFill>
              <a:srgbClr val="0070C0"/>
            </a:solidFill>
          </a:ln>
        </p:spPr>
        <p:txBody>
          <a:bodyPr wrap="square" rtlCol="0">
            <a:spAutoFit/>
          </a:bodyPr>
          <a:lstStyle/>
          <a:p>
            <a:r>
              <a:rPr lang="en-GB" dirty="0" smtClean="0"/>
              <a:t>There are 4 hundredths, apply the rules to decide if we round 3.24  down to 3.2 or up to 3.3.</a:t>
            </a:r>
            <a:endParaRPr lang="en-GB" dirty="0"/>
          </a:p>
        </p:txBody>
      </p:sp>
    </p:spTree>
    <p:extLst>
      <p:ext uri="{BB962C8B-B14F-4D97-AF65-F5344CB8AC3E}">
        <p14:creationId xmlns:p14="http://schemas.microsoft.com/office/powerpoint/2010/main" val="2714268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round decimal numbers</a:t>
            </a:r>
            <a:endParaRPr lang="en-GB" u="sng" dirty="0"/>
          </a:p>
        </p:txBody>
      </p:sp>
      <p:sp>
        <p:nvSpPr>
          <p:cNvPr id="3" name="Content Placeholder 2"/>
          <p:cNvSpPr>
            <a:spLocks noGrp="1"/>
          </p:cNvSpPr>
          <p:nvPr>
            <p:ph idx="1"/>
          </p:nvPr>
        </p:nvSpPr>
        <p:spPr>
          <a:xfrm>
            <a:off x="229798" y="1690688"/>
            <a:ext cx="3754374" cy="948009"/>
          </a:xfrm>
        </p:spPr>
        <p:txBody>
          <a:bodyPr>
            <a:noAutofit/>
          </a:bodyPr>
          <a:lstStyle/>
          <a:p>
            <a:pPr marL="0" indent="0">
              <a:buNone/>
            </a:pPr>
            <a:r>
              <a:rPr lang="en-GB" sz="1800" dirty="0" smtClean="0"/>
              <a:t>Complete the questions on to the sheet or write down the answer onto another piece of paper.</a:t>
            </a:r>
          </a:p>
          <a:p>
            <a:pPr marL="0" indent="0">
              <a:buNone/>
            </a:pPr>
            <a:endParaRPr lang="en-GB" sz="1800" dirty="0"/>
          </a:p>
          <a:p>
            <a:pPr marL="0" indent="0">
              <a:buNone/>
            </a:pPr>
            <a:r>
              <a:rPr lang="en-GB" sz="1800" dirty="0" smtClean="0"/>
              <a:t>E.G: True 5.34 rounds down to 5.3</a:t>
            </a:r>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3"/>
          <a:stretch>
            <a:fillRect/>
          </a:stretch>
        </p:blipFill>
        <p:spPr>
          <a:xfrm>
            <a:off x="3775167" y="1690688"/>
            <a:ext cx="8059782" cy="4820064"/>
          </a:xfrm>
          <a:prstGeom prst="rect">
            <a:avLst/>
          </a:prstGeom>
        </p:spPr>
      </p:pic>
      <p:sp>
        <p:nvSpPr>
          <p:cNvPr id="6" name="TextBox 5"/>
          <p:cNvSpPr txBox="1"/>
          <p:nvPr/>
        </p:nvSpPr>
        <p:spPr>
          <a:xfrm>
            <a:off x="3892732" y="1764582"/>
            <a:ext cx="391886" cy="400110"/>
          </a:xfrm>
          <a:prstGeom prst="rect">
            <a:avLst/>
          </a:prstGeom>
          <a:solidFill>
            <a:schemeClr val="bg1"/>
          </a:solidFill>
        </p:spPr>
        <p:txBody>
          <a:bodyPr wrap="square" rtlCol="0">
            <a:spAutoFit/>
          </a:bodyPr>
          <a:lstStyle/>
          <a:p>
            <a:r>
              <a:rPr lang="en-GB" sz="2000" b="1" dirty="0" smtClean="0"/>
              <a:t>1.</a:t>
            </a:r>
            <a:endParaRPr lang="en-GB" sz="2000" b="1" dirty="0"/>
          </a:p>
        </p:txBody>
      </p:sp>
      <p:sp>
        <p:nvSpPr>
          <p:cNvPr id="7" name="TextBox 6"/>
          <p:cNvSpPr txBox="1"/>
          <p:nvPr/>
        </p:nvSpPr>
        <p:spPr>
          <a:xfrm>
            <a:off x="7863840" y="1690688"/>
            <a:ext cx="391886" cy="400110"/>
          </a:xfrm>
          <a:prstGeom prst="rect">
            <a:avLst/>
          </a:prstGeom>
          <a:solidFill>
            <a:schemeClr val="bg1"/>
          </a:solidFill>
        </p:spPr>
        <p:txBody>
          <a:bodyPr wrap="square" rtlCol="0">
            <a:spAutoFit/>
          </a:bodyPr>
          <a:lstStyle/>
          <a:p>
            <a:r>
              <a:rPr lang="en-GB" sz="2000" b="1" dirty="0" smtClean="0"/>
              <a:t>2.</a:t>
            </a:r>
            <a:endParaRPr lang="en-GB" sz="2000" b="1" dirty="0"/>
          </a:p>
        </p:txBody>
      </p:sp>
      <p:sp>
        <p:nvSpPr>
          <p:cNvPr id="8" name="TextBox 7"/>
          <p:cNvSpPr txBox="1"/>
          <p:nvPr/>
        </p:nvSpPr>
        <p:spPr>
          <a:xfrm>
            <a:off x="3892732" y="3737557"/>
            <a:ext cx="391886" cy="400110"/>
          </a:xfrm>
          <a:prstGeom prst="rect">
            <a:avLst/>
          </a:prstGeom>
          <a:solidFill>
            <a:schemeClr val="bg1"/>
          </a:solidFill>
        </p:spPr>
        <p:txBody>
          <a:bodyPr wrap="square" rtlCol="0">
            <a:spAutoFit/>
          </a:bodyPr>
          <a:lstStyle/>
          <a:p>
            <a:r>
              <a:rPr lang="en-GB" sz="2000" b="1" dirty="0" smtClean="0"/>
              <a:t>3.</a:t>
            </a:r>
            <a:endParaRPr lang="en-GB" sz="2000" b="1" dirty="0"/>
          </a:p>
        </p:txBody>
      </p:sp>
      <p:sp>
        <p:nvSpPr>
          <p:cNvPr id="9" name="TextBox 8"/>
          <p:cNvSpPr txBox="1"/>
          <p:nvPr/>
        </p:nvSpPr>
        <p:spPr>
          <a:xfrm>
            <a:off x="7863840" y="3737557"/>
            <a:ext cx="391886" cy="400110"/>
          </a:xfrm>
          <a:prstGeom prst="rect">
            <a:avLst/>
          </a:prstGeom>
          <a:solidFill>
            <a:schemeClr val="bg1"/>
          </a:solidFill>
        </p:spPr>
        <p:txBody>
          <a:bodyPr wrap="square" rtlCol="0">
            <a:spAutoFit/>
          </a:bodyPr>
          <a:lstStyle/>
          <a:p>
            <a:r>
              <a:rPr lang="en-GB" sz="2000" b="1" dirty="0" smtClean="0"/>
              <a:t>4.</a:t>
            </a:r>
            <a:endParaRPr lang="en-GB" sz="2000" b="1" dirty="0"/>
          </a:p>
        </p:txBody>
      </p:sp>
      <p:sp>
        <p:nvSpPr>
          <p:cNvPr id="10" name="TextBox 9"/>
          <p:cNvSpPr txBox="1"/>
          <p:nvPr/>
        </p:nvSpPr>
        <p:spPr>
          <a:xfrm>
            <a:off x="3579224" y="4836417"/>
            <a:ext cx="391886" cy="400110"/>
          </a:xfrm>
          <a:prstGeom prst="rect">
            <a:avLst/>
          </a:prstGeom>
          <a:solidFill>
            <a:schemeClr val="bg1"/>
          </a:solidFill>
        </p:spPr>
        <p:txBody>
          <a:bodyPr wrap="square" rtlCol="0">
            <a:spAutoFit/>
          </a:bodyPr>
          <a:lstStyle/>
          <a:p>
            <a:r>
              <a:rPr lang="en-GB" sz="2000" b="1" dirty="0" smtClean="0"/>
              <a:t>5.</a:t>
            </a:r>
            <a:endParaRPr lang="en-GB" sz="2000" b="1" dirty="0"/>
          </a:p>
        </p:txBody>
      </p:sp>
      <p:sp>
        <p:nvSpPr>
          <p:cNvPr id="11" name="TextBox 10"/>
          <p:cNvSpPr txBox="1"/>
          <p:nvPr/>
        </p:nvSpPr>
        <p:spPr>
          <a:xfrm>
            <a:off x="7647708" y="4949625"/>
            <a:ext cx="295103" cy="276999"/>
          </a:xfrm>
          <a:prstGeom prst="rect">
            <a:avLst/>
          </a:prstGeom>
          <a:solidFill>
            <a:schemeClr val="bg1"/>
          </a:solidFill>
        </p:spPr>
        <p:txBody>
          <a:bodyPr wrap="square" rtlCol="0">
            <a:spAutoFit/>
          </a:bodyPr>
          <a:lstStyle/>
          <a:p>
            <a:r>
              <a:rPr lang="en-GB" sz="1200" b="1" dirty="0" smtClean="0"/>
              <a:t>6</a:t>
            </a:r>
            <a:endParaRPr lang="en-GB" sz="1200" b="1" dirty="0"/>
          </a:p>
        </p:txBody>
      </p:sp>
    </p:spTree>
    <p:extLst>
      <p:ext uri="{BB962C8B-B14F-4D97-AF65-F5344CB8AC3E}">
        <p14:creationId xmlns:p14="http://schemas.microsoft.com/office/powerpoint/2010/main" val="186079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5071" y="426311"/>
            <a:ext cx="9658527" cy="5974489"/>
          </a:xfrm>
          <a:prstGeom prst="rect">
            <a:avLst/>
          </a:prstGeom>
        </p:spPr>
      </p:pic>
      <p:sp>
        <p:nvSpPr>
          <p:cNvPr id="3" name="TextBox 2"/>
          <p:cNvSpPr txBox="1"/>
          <p:nvPr/>
        </p:nvSpPr>
        <p:spPr>
          <a:xfrm>
            <a:off x="1084218" y="536673"/>
            <a:ext cx="391886" cy="400110"/>
          </a:xfrm>
          <a:prstGeom prst="rect">
            <a:avLst/>
          </a:prstGeom>
          <a:solidFill>
            <a:schemeClr val="bg1"/>
          </a:solidFill>
        </p:spPr>
        <p:txBody>
          <a:bodyPr wrap="square" rtlCol="0">
            <a:spAutoFit/>
          </a:bodyPr>
          <a:lstStyle/>
          <a:p>
            <a:r>
              <a:rPr lang="en-GB" sz="2000" b="1" dirty="0" smtClean="0"/>
              <a:t>7.</a:t>
            </a:r>
            <a:endParaRPr lang="en-GB" sz="2000" b="1" dirty="0"/>
          </a:p>
        </p:txBody>
      </p:sp>
      <p:sp>
        <p:nvSpPr>
          <p:cNvPr id="4" name="TextBox 3"/>
          <p:cNvSpPr txBox="1"/>
          <p:nvPr/>
        </p:nvSpPr>
        <p:spPr>
          <a:xfrm>
            <a:off x="5798908" y="536673"/>
            <a:ext cx="391886" cy="400110"/>
          </a:xfrm>
          <a:prstGeom prst="rect">
            <a:avLst/>
          </a:prstGeom>
          <a:solidFill>
            <a:schemeClr val="bg1"/>
          </a:solidFill>
        </p:spPr>
        <p:txBody>
          <a:bodyPr wrap="square" rtlCol="0">
            <a:spAutoFit/>
          </a:bodyPr>
          <a:lstStyle/>
          <a:p>
            <a:r>
              <a:rPr lang="en-GB" sz="2000" b="1" dirty="0" smtClean="0"/>
              <a:t>8.</a:t>
            </a:r>
            <a:endParaRPr lang="en-GB" sz="2000" b="1" dirty="0"/>
          </a:p>
        </p:txBody>
      </p:sp>
      <p:sp>
        <p:nvSpPr>
          <p:cNvPr id="5" name="TextBox 4"/>
          <p:cNvSpPr txBox="1"/>
          <p:nvPr/>
        </p:nvSpPr>
        <p:spPr>
          <a:xfrm>
            <a:off x="1084218" y="3013445"/>
            <a:ext cx="391886" cy="400110"/>
          </a:xfrm>
          <a:prstGeom prst="rect">
            <a:avLst/>
          </a:prstGeom>
          <a:solidFill>
            <a:schemeClr val="bg1"/>
          </a:solidFill>
        </p:spPr>
        <p:txBody>
          <a:bodyPr wrap="square" rtlCol="0">
            <a:spAutoFit/>
          </a:bodyPr>
          <a:lstStyle/>
          <a:p>
            <a:r>
              <a:rPr lang="en-GB" sz="2000" b="1" dirty="0" smtClean="0"/>
              <a:t>9.</a:t>
            </a:r>
            <a:endParaRPr lang="en-GB" sz="2000" b="1" dirty="0"/>
          </a:p>
        </p:txBody>
      </p:sp>
      <p:sp>
        <p:nvSpPr>
          <p:cNvPr id="6" name="TextBox 5"/>
          <p:cNvSpPr txBox="1"/>
          <p:nvPr/>
        </p:nvSpPr>
        <p:spPr>
          <a:xfrm>
            <a:off x="5702531" y="3013445"/>
            <a:ext cx="565265" cy="400110"/>
          </a:xfrm>
          <a:prstGeom prst="rect">
            <a:avLst/>
          </a:prstGeom>
          <a:solidFill>
            <a:schemeClr val="bg1"/>
          </a:solidFill>
        </p:spPr>
        <p:txBody>
          <a:bodyPr wrap="square" rtlCol="0">
            <a:spAutoFit/>
          </a:bodyPr>
          <a:lstStyle/>
          <a:p>
            <a:r>
              <a:rPr lang="en-GB" sz="2000" b="1" dirty="0" smtClean="0"/>
              <a:t>10.</a:t>
            </a:r>
            <a:endParaRPr lang="en-GB" sz="2000" b="1" dirty="0"/>
          </a:p>
        </p:txBody>
      </p:sp>
      <p:sp>
        <p:nvSpPr>
          <p:cNvPr id="8" name="TextBox 7"/>
          <p:cNvSpPr txBox="1"/>
          <p:nvPr/>
        </p:nvSpPr>
        <p:spPr>
          <a:xfrm>
            <a:off x="548640" y="4403279"/>
            <a:ext cx="535578" cy="400110"/>
          </a:xfrm>
          <a:prstGeom prst="rect">
            <a:avLst/>
          </a:prstGeom>
          <a:solidFill>
            <a:schemeClr val="bg1"/>
          </a:solidFill>
        </p:spPr>
        <p:txBody>
          <a:bodyPr wrap="square" rtlCol="0">
            <a:spAutoFit/>
          </a:bodyPr>
          <a:lstStyle/>
          <a:p>
            <a:r>
              <a:rPr lang="en-GB" sz="2000" b="1" dirty="0" smtClean="0"/>
              <a:t>11.</a:t>
            </a:r>
            <a:endParaRPr lang="en-GB" sz="2000" b="1" dirty="0"/>
          </a:p>
        </p:txBody>
      </p:sp>
      <p:sp>
        <p:nvSpPr>
          <p:cNvPr id="9" name="TextBox 8"/>
          <p:cNvSpPr txBox="1"/>
          <p:nvPr/>
        </p:nvSpPr>
        <p:spPr>
          <a:xfrm>
            <a:off x="5521548" y="4349418"/>
            <a:ext cx="325572" cy="253916"/>
          </a:xfrm>
          <a:prstGeom prst="rect">
            <a:avLst/>
          </a:prstGeom>
          <a:solidFill>
            <a:schemeClr val="bg1"/>
          </a:solidFill>
        </p:spPr>
        <p:txBody>
          <a:bodyPr wrap="square" rtlCol="0">
            <a:spAutoFit/>
          </a:bodyPr>
          <a:lstStyle/>
          <a:p>
            <a:r>
              <a:rPr lang="en-GB" sz="1050" b="1" dirty="0" smtClean="0"/>
              <a:t>12</a:t>
            </a:r>
            <a:endParaRPr lang="en-GB" sz="1200" b="1" dirty="0"/>
          </a:p>
        </p:txBody>
      </p:sp>
    </p:spTree>
    <p:extLst>
      <p:ext uri="{BB962C8B-B14F-4D97-AF65-F5344CB8AC3E}">
        <p14:creationId xmlns:p14="http://schemas.microsoft.com/office/powerpoint/2010/main" val="163396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01.03.21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round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3928384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Answers:</a:t>
            </a:r>
            <a:endParaRPr lang="en-GB"/>
          </a:p>
        </p:txBody>
      </p:sp>
      <p:sp>
        <p:nvSpPr>
          <p:cNvPr id="3" name="Content Placeholder 2"/>
          <p:cNvSpPr>
            <a:spLocks noGrp="1"/>
          </p:cNvSpPr>
          <p:nvPr>
            <p:ph idx="1"/>
          </p:nvPr>
        </p:nvSpPr>
        <p:spPr>
          <a:xfrm>
            <a:off x="515389" y="4941865"/>
            <a:ext cx="4130040" cy="2216850"/>
          </a:xfrm>
        </p:spPr>
        <p:txBody>
          <a:bodyPr/>
          <a:lstStyle/>
          <a:p>
            <a:pPr marL="514350" indent="-514350">
              <a:buAutoNum type="arabicPeriod"/>
            </a:pPr>
            <a:r>
              <a:rPr lang="en-GB" sz="1200" dirty="0" smtClean="0"/>
              <a:t>True </a:t>
            </a:r>
          </a:p>
          <a:p>
            <a:pPr marL="514350" indent="-514350">
              <a:buAutoNum type="arabicPeriod"/>
            </a:pPr>
            <a:r>
              <a:rPr lang="en-GB" sz="1200" dirty="0" smtClean="0"/>
              <a:t>False it rounds up to 3.5</a:t>
            </a:r>
          </a:p>
          <a:p>
            <a:pPr marL="514350" indent="-514350">
              <a:buAutoNum type="arabicPeriod"/>
            </a:pPr>
            <a:r>
              <a:rPr lang="en-GB" sz="1200" dirty="0" smtClean="0"/>
              <a:t>7.84 rounds down to 7.8</a:t>
            </a:r>
          </a:p>
          <a:p>
            <a:pPr marL="514350" indent="-514350">
              <a:buAutoNum type="arabicPeriod"/>
            </a:pPr>
            <a:r>
              <a:rPr lang="en-GB" sz="1200" dirty="0" smtClean="0"/>
              <a:t>6.53 rounds down to 6.5</a:t>
            </a:r>
          </a:p>
          <a:p>
            <a:pPr marL="514350" indent="-514350">
              <a:buAutoNum type="arabicPeriod"/>
            </a:pPr>
            <a:r>
              <a:rPr lang="en-GB" sz="1200" dirty="0" smtClean="0"/>
              <a:t>7.84 rounds up to 8</a:t>
            </a:r>
          </a:p>
          <a:p>
            <a:pPr marL="514350" indent="-514350">
              <a:buAutoNum type="arabicPeriod"/>
            </a:pPr>
            <a:r>
              <a:rPr lang="en-GB" sz="1200" dirty="0" smtClean="0"/>
              <a:t>6.53 rounds up to 7</a:t>
            </a:r>
          </a:p>
          <a:p>
            <a:pPr marL="514350" indent="-514350">
              <a:buAutoNum type="arabicPeriod"/>
            </a:pPr>
            <a:endParaRPr lang="en-GB" sz="2000" dirty="0" smtClean="0"/>
          </a:p>
          <a:p>
            <a:pPr marL="514350" indent="-514350">
              <a:buAutoNum type="arabicPeriod"/>
            </a:pPr>
            <a:endParaRPr lang="en-GB" sz="2000" dirty="0" smtClean="0"/>
          </a:p>
          <a:p>
            <a:pPr marL="514350" indent="-514350">
              <a:buAutoNum type="arabicPeriod"/>
            </a:pPr>
            <a:endParaRPr lang="en-GB" dirty="0"/>
          </a:p>
        </p:txBody>
      </p:sp>
      <p:pic>
        <p:nvPicPr>
          <p:cNvPr id="4" name="Picture 3"/>
          <p:cNvPicPr>
            <a:picLocks noChangeAspect="1"/>
          </p:cNvPicPr>
          <p:nvPr/>
        </p:nvPicPr>
        <p:blipFill>
          <a:blip r:embed="rId2"/>
          <a:stretch>
            <a:fillRect/>
          </a:stretch>
        </p:blipFill>
        <p:spPr>
          <a:xfrm>
            <a:off x="417489" y="1365674"/>
            <a:ext cx="5723326" cy="3469581"/>
          </a:xfrm>
          <a:prstGeom prst="rect">
            <a:avLst/>
          </a:prstGeom>
        </p:spPr>
      </p:pic>
      <p:sp>
        <p:nvSpPr>
          <p:cNvPr id="5" name="TextBox 4"/>
          <p:cNvSpPr txBox="1"/>
          <p:nvPr/>
        </p:nvSpPr>
        <p:spPr>
          <a:xfrm>
            <a:off x="244630" y="3693517"/>
            <a:ext cx="270759" cy="307777"/>
          </a:xfrm>
          <a:prstGeom prst="rect">
            <a:avLst/>
          </a:prstGeom>
          <a:solidFill>
            <a:schemeClr val="bg1"/>
          </a:solidFill>
        </p:spPr>
        <p:txBody>
          <a:bodyPr wrap="square" rtlCol="0">
            <a:spAutoFit/>
          </a:bodyPr>
          <a:lstStyle/>
          <a:p>
            <a:r>
              <a:rPr lang="en-GB" sz="1400" b="1" dirty="0" smtClean="0"/>
              <a:t>5</a:t>
            </a:r>
            <a:endParaRPr lang="en-GB" sz="1400" b="1" dirty="0"/>
          </a:p>
        </p:txBody>
      </p:sp>
      <p:sp>
        <p:nvSpPr>
          <p:cNvPr id="6" name="TextBox 5"/>
          <p:cNvSpPr txBox="1"/>
          <p:nvPr/>
        </p:nvSpPr>
        <p:spPr>
          <a:xfrm>
            <a:off x="3158836" y="3693517"/>
            <a:ext cx="169265" cy="261610"/>
          </a:xfrm>
          <a:prstGeom prst="rect">
            <a:avLst/>
          </a:prstGeom>
          <a:solidFill>
            <a:schemeClr val="bg1"/>
          </a:solidFill>
        </p:spPr>
        <p:txBody>
          <a:bodyPr wrap="square" rtlCol="0">
            <a:spAutoFit/>
          </a:bodyPr>
          <a:lstStyle/>
          <a:p>
            <a:r>
              <a:rPr lang="en-GB" sz="1100" b="1" dirty="0" smtClean="0"/>
              <a:t>6</a:t>
            </a:r>
            <a:endParaRPr lang="en-GB" sz="1100" b="1" dirty="0"/>
          </a:p>
        </p:txBody>
      </p:sp>
      <p:sp>
        <p:nvSpPr>
          <p:cNvPr id="8" name="Content Placeholder 2"/>
          <p:cNvSpPr txBox="1">
            <a:spLocks/>
          </p:cNvSpPr>
          <p:nvPr/>
        </p:nvSpPr>
        <p:spPr>
          <a:xfrm>
            <a:off x="6403570" y="4939113"/>
            <a:ext cx="4130040" cy="22168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smtClean="0"/>
              <a:t>7. True it rounds down to 3.7</a:t>
            </a:r>
          </a:p>
          <a:p>
            <a:pPr marL="0" indent="0">
              <a:buNone/>
            </a:pPr>
            <a:r>
              <a:rPr lang="en-GB" sz="1200" dirty="0" smtClean="0"/>
              <a:t>8. False it rounds up to 2.5</a:t>
            </a:r>
          </a:p>
          <a:p>
            <a:pPr marL="0" indent="0">
              <a:buNone/>
            </a:pPr>
            <a:r>
              <a:rPr lang="en-GB" sz="1200" dirty="0" smtClean="0"/>
              <a:t>9. 4.673 rounds up to 4.7</a:t>
            </a:r>
          </a:p>
          <a:p>
            <a:pPr marL="0" indent="0">
              <a:buNone/>
            </a:pPr>
            <a:r>
              <a:rPr lang="en-GB" sz="1200" dirty="0" smtClean="0"/>
              <a:t>10. 7.852 rounds up to 7.9</a:t>
            </a:r>
          </a:p>
          <a:p>
            <a:pPr marL="0" indent="0">
              <a:buNone/>
            </a:pPr>
            <a:r>
              <a:rPr lang="en-GB" sz="1200" dirty="0" smtClean="0"/>
              <a:t>11. 4.673 rounds up to 5</a:t>
            </a:r>
          </a:p>
          <a:p>
            <a:pPr marL="0" indent="0">
              <a:buNone/>
            </a:pPr>
            <a:r>
              <a:rPr lang="en-GB" sz="1200" dirty="0" smtClean="0"/>
              <a:t>12. 7.852 rounds up to 8</a:t>
            </a:r>
          </a:p>
          <a:p>
            <a:pPr marL="514350" indent="-514350">
              <a:buFont typeface="Arial" panose="020B0604020202020204" pitchFamily="34" charset="0"/>
              <a:buAutoNum type="arabicPeriod"/>
            </a:pPr>
            <a:endParaRPr lang="en-GB" sz="2000" dirty="0" smtClean="0"/>
          </a:p>
          <a:p>
            <a:pPr marL="514350" indent="-514350">
              <a:buFont typeface="Arial" panose="020B0604020202020204" pitchFamily="34" charset="0"/>
              <a:buAutoNum type="arabicPeriod"/>
            </a:pPr>
            <a:endParaRPr lang="en-GB" sz="2000" dirty="0" smtClean="0"/>
          </a:p>
          <a:p>
            <a:pPr marL="514350" indent="-514350">
              <a:buFont typeface="Arial" panose="020B0604020202020204" pitchFamily="34" charset="0"/>
              <a:buAutoNum type="arabicPeriod"/>
            </a:pPr>
            <a:endParaRPr lang="en-GB" dirty="0"/>
          </a:p>
        </p:txBody>
      </p:sp>
      <p:pic>
        <p:nvPicPr>
          <p:cNvPr id="10" name="Picture 9"/>
          <p:cNvPicPr>
            <a:picLocks noChangeAspect="1"/>
          </p:cNvPicPr>
          <p:nvPr/>
        </p:nvPicPr>
        <p:blipFill rotWithShape="1">
          <a:blip r:embed="rId3"/>
          <a:srcRect l="2233" r="1680"/>
          <a:stretch/>
        </p:blipFill>
        <p:spPr>
          <a:xfrm>
            <a:off x="6140815" y="1247202"/>
            <a:ext cx="5761674" cy="3588053"/>
          </a:xfrm>
          <a:prstGeom prst="rect">
            <a:avLst/>
          </a:prstGeom>
        </p:spPr>
      </p:pic>
    </p:spTree>
    <p:extLst>
      <p:ext uri="{BB962C8B-B14F-4D97-AF65-F5344CB8AC3E}">
        <p14:creationId xmlns:p14="http://schemas.microsoft.com/office/powerpoint/2010/main" val="151310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4765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4869323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02.03.21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round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2754224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Starter:</a:t>
            </a:r>
            <a:br>
              <a:rPr lang="en-GB" dirty="0" smtClean="0"/>
            </a:br>
            <a:r>
              <a:rPr lang="en-GB" dirty="0" smtClean="0"/>
              <a:t>Rounding to 1 </a:t>
            </a:r>
            <a:r>
              <a:rPr lang="en-GB" dirty="0" err="1" smtClean="0"/>
              <a:t>dp</a:t>
            </a:r>
            <a:endParaRPr lang="en-GB" dirty="0"/>
          </a:p>
        </p:txBody>
      </p:sp>
      <p:pic>
        <p:nvPicPr>
          <p:cNvPr id="4" name="Content Placeholder 3"/>
          <p:cNvPicPr>
            <a:picLocks noGrp="1" noChangeAspect="1"/>
          </p:cNvPicPr>
          <p:nvPr>
            <p:ph idx="1"/>
          </p:nvPr>
        </p:nvPicPr>
        <p:blipFill>
          <a:blip r:embed="rId2"/>
          <a:stretch>
            <a:fillRect/>
          </a:stretch>
        </p:blipFill>
        <p:spPr>
          <a:xfrm>
            <a:off x="2799805" y="1893820"/>
            <a:ext cx="5756366" cy="4186448"/>
          </a:xfrm>
          <a:prstGeom prst="rect">
            <a:avLst/>
          </a:prstGeom>
        </p:spPr>
      </p:pic>
    </p:spTree>
    <p:extLst>
      <p:ext uri="{BB962C8B-B14F-4D97-AF65-F5344CB8AC3E}">
        <p14:creationId xmlns:p14="http://schemas.microsoft.com/office/powerpoint/2010/main" val="564605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 your answers:</a:t>
            </a:r>
            <a:br>
              <a:rPr lang="en-GB" dirty="0" smtClean="0"/>
            </a:br>
            <a:r>
              <a:rPr lang="en-GB" dirty="0" smtClean="0"/>
              <a:t>Rounding to 1 </a:t>
            </a:r>
            <a:r>
              <a:rPr lang="en-GB" dirty="0" err="1" smtClean="0"/>
              <a:t>dp</a:t>
            </a:r>
            <a:endParaRPr lang="en-GB" dirty="0"/>
          </a:p>
        </p:txBody>
      </p:sp>
      <p:pic>
        <p:nvPicPr>
          <p:cNvPr id="4" name="Content Placeholder 3"/>
          <p:cNvPicPr>
            <a:picLocks noGrp="1" noChangeAspect="1"/>
          </p:cNvPicPr>
          <p:nvPr>
            <p:ph idx="1"/>
          </p:nvPr>
        </p:nvPicPr>
        <p:blipFill>
          <a:blip r:embed="rId2"/>
          <a:stretch>
            <a:fillRect/>
          </a:stretch>
        </p:blipFill>
        <p:spPr>
          <a:xfrm>
            <a:off x="2878182" y="1998323"/>
            <a:ext cx="5756366" cy="4186448"/>
          </a:xfrm>
          <a:prstGeom prst="rect">
            <a:avLst/>
          </a:prstGeom>
        </p:spPr>
      </p:pic>
      <p:cxnSp>
        <p:nvCxnSpPr>
          <p:cNvPr id="5" name="Straight Connector 4"/>
          <p:cNvCxnSpPr/>
          <p:nvPr/>
        </p:nvCxnSpPr>
        <p:spPr>
          <a:xfrm>
            <a:off x="5016137" y="3487783"/>
            <a:ext cx="1554480" cy="8490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16137" y="4459705"/>
            <a:ext cx="1554480" cy="8021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5016137" y="3657600"/>
            <a:ext cx="1554480" cy="160421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72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2dp (hundredths)</a:t>
            </a:r>
            <a:endParaRPr lang="en-GB" dirty="0"/>
          </a:p>
        </p:txBody>
      </p:sp>
      <p:sp>
        <p:nvSpPr>
          <p:cNvPr id="3" name="Content Placeholder 2"/>
          <p:cNvSpPr>
            <a:spLocks noGrp="1"/>
          </p:cNvSpPr>
          <p:nvPr>
            <p:ph idx="1"/>
          </p:nvPr>
        </p:nvSpPr>
        <p:spPr>
          <a:xfrm>
            <a:off x="545909" y="1716349"/>
            <a:ext cx="6496335" cy="4351338"/>
          </a:xfrm>
        </p:spPr>
        <p:txBody>
          <a:bodyPr/>
          <a:lstStyle/>
          <a:p>
            <a:r>
              <a:rPr lang="en-GB" dirty="0" smtClean="0"/>
              <a:t>When rounding to 2dp, we need to look at the thousandths.</a:t>
            </a:r>
          </a:p>
          <a:p>
            <a:r>
              <a:rPr lang="en-GB" dirty="0" smtClean="0"/>
              <a:t>Identify if it is smaller or bigger than 5.</a:t>
            </a:r>
          </a:p>
          <a:p>
            <a:r>
              <a:rPr lang="en-GB" dirty="0" smtClean="0"/>
              <a:t>If it is smaller, we round the hundredth down to the digit we have.</a:t>
            </a:r>
          </a:p>
          <a:p>
            <a:r>
              <a:rPr lang="en-GB" dirty="0" smtClean="0"/>
              <a:t>If it is larger, we round the hundredth up to the next digit.</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33518"/>
            <a:ext cx="1194343" cy="886889"/>
          </a:xfrm>
          <a:prstGeom prst="rect">
            <a:avLst/>
          </a:prstGeom>
        </p:spPr>
      </p:pic>
      <p:sp>
        <p:nvSpPr>
          <p:cNvPr id="6" name="TextBox 5"/>
          <p:cNvSpPr txBox="1"/>
          <p:nvPr/>
        </p:nvSpPr>
        <p:spPr>
          <a:xfrm>
            <a:off x="6714699" y="3327198"/>
            <a:ext cx="5076967" cy="3293209"/>
          </a:xfrm>
          <a:prstGeom prst="rect">
            <a:avLst/>
          </a:prstGeom>
          <a:noFill/>
        </p:spPr>
        <p:txBody>
          <a:bodyPr wrap="square" rtlCol="0">
            <a:spAutoFit/>
          </a:bodyPr>
          <a:lstStyle/>
          <a:p>
            <a:pPr algn="ctr"/>
            <a:r>
              <a:rPr lang="en-GB" sz="2400" dirty="0" err="1" smtClean="0"/>
              <a:t>E.g</a:t>
            </a:r>
            <a:r>
              <a:rPr lang="en-GB" sz="2400" dirty="0" smtClean="0"/>
              <a:t>: 123.6</a:t>
            </a:r>
            <a:r>
              <a:rPr lang="en-GB" sz="2400" dirty="0" smtClean="0">
                <a:solidFill>
                  <a:schemeClr val="accent6">
                    <a:lumMod val="75000"/>
                  </a:schemeClr>
                </a:solidFill>
              </a:rPr>
              <a:t>7</a:t>
            </a:r>
            <a:r>
              <a:rPr lang="en-GB" sz="2400" dirty="0" smtClean="0">
                <a:solidFill>
                  <a:srgbClr val="FF0000"/>
                </a:solidFill>
              </a:rPr>
              <a:t>8</a:t>
            </a:r>
          </a:p>
          <a:p>
            <a:pPr algn="ctr"/>
            <a:endParaRPr lang="en-GB" sz="2400" dirty="0">
              <a:solidFill>
                <a:srgbClr val="FF0000"/>
              </a:solidFill>
            </a:endParaRPr>
          </a:p>
          <a:p>
            <a:pPr algn="ctr"/>
            <a:r>
              <a:rPr lang="en-GB" sz="2400" dirty="0" smtClean="0">
                <a:solidFill>
                  <a:srgbClr val="FF0000"/>
                </a:solidFill>
              </a:rPr>
              <a:t>8 thousandths…</a:t>
            </a:r>
          </a:p>
          <a:p>
            <a:pPr algn="ctr"/>
            <a:r>
              <a:rPr lang="en-GB" sz="2400" dirty="0" smtClean="0">
                <a:solidFill>
                  <a:srgbClr val="FF0000"/>
                </a:solidFill>
              </a:rPr>
              <a:t>8 is larger than 5…</a:t>
            </a:r>
          </a:p>
          <a:p>
            <a:pPr algn="ctr"/>
            <a:r>
              <a:rPr lang="en-GB" sz="2400" dirty="0" smtClean="0">
                <a:solidFill>
                  <a:srgbClr val="FF0000"/>
                </a:solidFill>
              </a:rPr>
              <a:t>Round the hundredths up…</a:t>
            </a:r>
          </a:p>
          <a:p>
            <a:pPr algn="ctr"/>
            <a:r>
              <a:rPr lang="en-GB" sz="2400" dirty="0" smtClean="0">
                <a:solidFill>
                  <a:schemeClr val="accent6">
                    <a:lumMod val="75000"/>
                  </a:schemeClr>
                </a:solidFill>
              </a:rPr>
              <a:t>7 rounds up to the next digit which is 8</a:t>
            </a:r>
          </a:p>
          <a:p>
            <a:pPr algn="ctr"/>
            <a:r>
              <a:rPr lang="en-GB" sz="4000" dirty="0" smtClean="0">
                <a:solidFill>
                  <a:schemeClr val="accent1">
                    <a:lumMod val="75000"/>
                  </a:schemeClr>
                </a:solidFill>
              </a:rPr>
              <a:t>123.68</a:t>
            </a:r>
          </a:p>
          <a:p>
            <a:pPr algn="ctr"/>
            <a:endParaRPr lang="en-GB" sz="2400" dirty="0">
              <a:solidFill>
                <a:srgbClr val="FF0000"/>
              </a:solidFill>
            </a:endParaRPr>
          </a:p>
        </p:txBody>
      </p:sp>
    </p:spTree>
    <p:extLst>
      <p:ext uri="{BB962C8B-B14F-4D97-AF65-F5344CB8AC3E}">
        <p14:creationId xmlns:p14="http://schemas.microsoft.com/office/powerpoint/2010/main" val="118847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 </a:t>
            </a:r>
            <a:r>
              <a:rPr lang="en-GB" dirty="0" err="1" smtClean="0"/>
              <a:t>dp</a:t>
            </a:r>
            <a:endParaRPr lang="en-GB" dirty="0"/>
          </a:p>
        </p:txBody>
      </p:sp>
      <p:sp>
        <p:nvSpPr>
          <p:cNvPr id="3" name="Content Placeholder 2"/>
          <p:cNvSpPr>
            <a:spLocks noGrp="1"/>
          </p:cNvSpPr>
          <p:nvPr>
            <p:ph idx="1"/>
          </p:nvPr>
        </p:nvSpPr>
        <p:spPr/>
        <p:txBody>
          <a:bodyPr>
            <a:normAutofit fontScale="92500" lnSpcReduction="20000"/>
          </a:bodyPr>
          <a:lstStyle/>
          <a:p>
            <a:pPr marL="0" indent="0" algn="ctr">
              <a:buNone/>
            </a:pPr>
            <a:r>
              <a:rPr lang="en-GB" sz="6000" dirty="0" smtClean="0"/>
              <a:t>1612.8</a:t>
            </a:r>
            <a:r>
              <a:rPr lang="en-GB" sz="6000" dirty="0" smtClean="0">
                <a:solidFill>
                  <a:srgbClr val="00B050"/>
                </a:solidFill>
              </a:rPr>
              <a:t>2</a:t>
            </a:r>
            <a:r>
              <a:rPr lang="en-GB" sz="6000" dirty="0" smtClean="0">
                <a:solidFill>
                  <a:srgbClr val="FF0000"/>
                </a:solidFill>
              </a:rPr>
              <a:t>1</a:t>
            </a:r>
          </a:p>
          <a:p>
            <a:pPr marL="0" indent="0" algn="ctr">
              <a:buNone/>
            </a:pPr>
            <a:endParaRPr lang="en-GB" sz="6000" dirty="0">
              <a:solidFill>
                <a:srgbClr val="FF0000"/>
              </a:solidFill>
            </a:endParaRPr>
          </a:p>
          <a:p>
            <a:pPr marL="0" indent="0" algn="ctr">
              <a:buNone/>
            </a:pPr>
            <a:r>
              <a:rPr lang="en-GB" sz="3200" dirty="0" smtClean="0">
                <a:solidFill>
                  <a:srgbClr val="FF0000"/>
                </a:solidFill>
              </a:rPr>
              <a:t>How many thousandths are there?___</a:t>
            </a:r>
          </a:p>
          <a:p>
            <a:pPr marL="0" indent="0" algn="ctr">
              <a:buNone/>
            </a:pPr>
            <a:r>
              <a:rPr lang="en-GB" sz="3200" dirty="0" smtClean="0">
                <a:solidFill>
                  <a:srgbClr val="FF0000"/>
                </a:solidFill>
              </a:rPr>
              <a:t>Is it more or less than 5? ______</a:t>
            </a:r>
          </a:p>
          <a:p>
            <a:pPr marL="0" indent="0" algn="ctr">
              <a:buNone/>
            </a:pPr>
            <a:r>
              <a:rPr lang="en-GB" sz="3200" dirty="0" smtClean="0">
                <a:solidFill>
                  <a:srgbClr val="00B050"/>
                </a:solidFill>
              </a:rPr>
              <a:t>Does the hundredth round up or down? _____</a:t>
            </a:r>
          </a:p>
          <a:p>
            <a:pPr marL="0" indent="0" algn="ctr">
              <a:buNone/>
            </a:pPr>
            <a:r>
              <a:rPr lang="en-GB" sz="3200" dirty="0" smtClean="0">
                <a:solidFill>
                  <a:srgbClr val="00B050"/>
                </a:solidFill>
              </a:rPr>
              <a:t>Will the hundredth change?_____</a:t>
            </a:r>
          </a:p>
          <a:p>
            <a:pPr marL="0" indent="0" algn="ctr">
              <a:buNone/>
            </a:pPr>
            <a:r>
              <a:rPr lang="en-GB" sz="3200" dirty="0" smtClean="0">
                <a:solidFill>
                  <a:srgbClr val="00B050"/>
                </a:solidFill>
              </a:rPr>
              <a:t>What digit does the hundredth become?_____</a:t>
            </a:r>
          </a:p>
          <a:p>
            <a:pPr marL="0" indent="0" algn="ctr">
              <a:buNone/>
            </a:pPr>
            <a:r>
              <a:rPr lang="en-GB" sz="3200" dirty="0" smtClean="0"/>
              <a:t>Answer: ________</a:t>
            </a:r>
            <a:endParaRPr lang="en-GB" sz="3200"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354690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a:t>
            </a:r>
            <a:endParaRPr lang="en-GB" dirty="0"/>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pPr marL="0" indent="0" algn="ctr">
              <a:buNone/>
            </a:pPr>
            <a:r>
              <a:rPr lang="en-GB" sz="6000" dirty="0" smtClean="0"/>
              <a:t>1612.8</a:t>
            </a:r>
            <a:r>
              <a:rPr lang="en-GB" sz="6000" dirty="0" smtClean="0">
                <a:solidFill>
                  <a:srgbClr val="00B050"/>
                </a:solidFill>
              </a:rPr>
              <a:t>2</a:t>
            </a:r>
            <a:r>
              <a:rPr lang="en-GB" sz="6000" dirty="0" smtClean="0">
                <a:solidFill>
                  <a:srgbClr val="FF0000"/>
                </a:solidFill>
              </a:rPr>
              <a:t>1</a:t>
            </a:r>
          </a:p>
          <a:p>
            <a:pPr marL="0" indent="0" algn="ctr">
              <a:buNone/>
            </a:pPr>
            <a:endParaRPr lang="en-GB" sz="6000" dirty="0">
              <a:solidFill>
                <a:srgbClr val="FF0000"/>
              </a:solidFill>
            </a:endParaRPr>
          </a:p>
          <a:p>
            <a:pPr marL="0" indent="0" algn="ctr">
              <a:buNone/>
            </a:pPr>
            <a:r>
              <a:rPr lang="en-GB" sz="3200" dirty="0" smtClean="0">
                <a:solidFill>
                  <a:srgbClr val="FF0000"/>
                </a:solidFill>
              </a:rPr>
              <a:t>How many thousandths are there?_1_</a:t>
            </a:r>
          </a:p>
          <a:p>
            <a:pPr marL="0" indent="0" algn="ctr">
              <a:buNone/>
            </a:pPr>
            <a:r>
              <a:rPr lang="en-GB" sz="3200" dirty="0" smtClean="0">
                <a:solidFill>
                  <a:srgbClr val="FF0000"/>
                </a:solidFill>
              </a:rPr>
              <a:t>Is it more or less than 5? __less__</a:t>
            </a:r>
          </a:p>
          <a:p>
            <a:pPr marL="0" indent="0" algn="ctr">
              <a:buNone/>
            </a:pPr>
            <a:r>
              <a:rPr lang="en-GB" sz="3200" dirty="0" smtClean="0">
                <a:solidFill>
                  <a:srgbClr val="00B050"/>
                </a:solidFill>
              </a:rPr>
              <a:t>Does the hundredth round up or down? __down_</a:t>
            </a:r>
          </a:p>
          <a:p>
            <a:pPr marL="0" indent="0" algn="ctr">
              <a:buNone/>
            </a:pPr>
            <a:r>
              <a:rPr lang="en-GB" sz="3200" dirty="0" smtClean="0">
                <a:solidFill>
                  <a:srgbClr val="00B050"/>
                </a:solidFill>
              </a:rPr>
              <a:t>Will the hundredth </a:t>
            </a:r>
            <a:r>
              <a:rPr lang="en-GB" sz="3200" dirty="0" err="1" smtClean="0">
                <a:solidFill>
                  <a:srgbClr val="00B050"/>
                </a:solidFill>
              </a:rPr>
              <a:t>change?__no</a:t>
            </a:r>
            <a:r>
              <a:rPr lang="en-GB" sz="3200" dirty="0" smtClean="0">
                <a:solidFill>
                  <a:srgbClr val="00B050"/>
                </a:solidFill>
              </a:rPr>
              <a:t>__</a:t>
            </a:r>
          </a:p>
          <a:p>
            <a:pPr marL="0" indent="0" algn="ctr">
              <a:buNone/>
            </a:pPr>
            <a:r>
              <a:rPr lang="en-GB" sz="3200" dirty="0" smtClean="0">
                <a:solidFill>
                  <a:srgbClr val="00B050"/>
                </a:solidFill>
              </a:rPr>
              <a:t>What digit does the hundredth become?__2__</a:t>
            </a:r>
          </a:p>
          <a:p>
            <a:pPr marL="0" indent="0" algn="ctr">
              <a:buNone/>
            </a:pPr>
            <a:r>
              <a:rPr lang="en-GB" sz="4300" dirty="0"/>
              <a:t>Answer: </a:t>
            </a:r>
            <a:r>
              <a:rPr lang="en-GB" sz="4300" dirty="0" smtClean="0"/>
              <a:t>1612.8</a:t>
            </a:r>
            <a:r>
              <a:rPr lang="en-GB" sz="4300" dirty="0" smtClean="0">
                <a:solidFill>
                  <a:srgbClr val="92D050"/>
                </a:solidFill>
              </a:rPr>
              <a:t>2</a:t>
            </a:r>
            <a:endParaRPr lang="en-GB" sz="4300" dirty="0">
              <a:solidFill>
                <a:srgbClr val="92D050"/>
              </a:solidFill>
            </a:endParaRPr>
          </a:p>
          <a:p>
            <a:pPr marL="0" indent="0" algn="ctr">
              <a:buNone/>
            </a:pPr>
            <a:endParaRPr lang="en-GB" sz="3200" dirty="0">
              <a:solidFill>
                <a:srgbClr val="00B05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Tree>
    <p:extLst>
      <p:ext uri="{BB962C8B-B14F-4D97-AF65-F5344CB8AC3E}">
        <p14:creationId xmlns:p14="http://schemas.microsoft.com/office/powerpoint/2010/main" val="846004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2dp</a:t>
            </a:r>
            <a:endParaRPr lang="en-GB" dirty="0"/>
          </a:p>
        </p:txBody>
      </p:sp>
      <p:sp>
        <p:nvSpPr>
          <p:cNvPr id="3" name="Content Placeholder 2"/>
          <p:cNvSpPr>
            <a:spLocks noGrp="1"/>
          </p:cNvSpPr>
          <p:nvPr>
            <p:ph idx="1"/>
          </p:nvPr>
        </p:nvSpPr>
        <p:spPr/>
        <p:txBody>
          <a:bodyPr/>
          <a:lstStyle/>
          <a:p>
            <a:r>
              <a:rPr lang="en-GB" dirty="0" smtClean="0"/>
              <a:t>Now try this:</a:t>
            </a:r>
          </a:p>
          <a:p>
            <a:endParaRPr lang="en-GB" dirty="0"/>
          </a:p>
          <a:p>
            <a:pPr marL="0" indent="0" algn="ctr">
              <a:buNone/>
            </a:pPr>
            <a:r>
              <a:rPr lang="en-GB" sz="5400" dirty="0" smtClean="0"/>
              <a:t>302.018</a:t>
            </a:r>
          </a:p>
          <a:p>
            <a:pPr marL="0" indent="0" algn="ctr">
              <a:buNone/>
            </a:pPr>
            <a:r>
              <a:rPr lang="en-GB" sz="5400" dirty="0" smtClean="0"/>
              <a:t>Rounds up or down?______</a:t>
            </a:r>
          </a:p>
          <a:p>
            <a:pPr marL="0" indent="0" algn="ctr">
              <a:buNone/>
            </a:pPr>
            <a:r>
              <a:rPr lang="en-GB" sz="5400" dirty="0" smtClean="0"/>
              <a:t>Answer:______</a:t>
            </a:r>
            <a:endParaRPr lang="en-GB" sz="5400"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2991881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Mental Starter: </a:t>
            </a:r>
            <a:br>
              <a:rPr lang="en-GB" dirty="0" smtClean="0"/>
            </a:br>
            <a:r>
              <a:rPr lang="en-GB" sz="4000" dirty="0" smtClean="0"/>
              <a:t>Identify the value of the digit underlined</a:t>
            </a:r>
            <a:r>
              <a:rPr lang="en-GB" sz="3100" dirty="0" smtClean="0"/>
              <a:t/>
            </a:r>
            <a:br>
              <a:rPr lang="en-GB" sz="3100" dirty="0" smtClean="0"/>
            </a:br>
            <a:r>
              <a:rPr lang="en-GB" sz="3100" dirty="0" smtClean="0"/>
              <a:t>(Recap from last week’s learning)</a:t>
            </a:r>
            <a:endParaRPr lang="en-GB" sz="3100"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E.G 134.2</a:t>
            </a:r>
            <a:r>
              <a:rPr lang="en-GB" u="sng" dirty="0" smtClean="0"/>
              <a:t>5</a:t>
            </a:r>
            <a:r>
              <a:rPr lang="en-GB" dirty="0" smtClean="0"/>
              <a:t>= 5 hundredths</a:t>
            </a:r>
          </a:p>
          <a:p>
            <a:pPr marL="0" indent="0">
              <a:buNone/>
            </a:pPr>
            <a:endParaRPr lang="en-GB" u="sng" dirty="0"/>
          </a:p>
          <a:p>
            <a:pPr marL="0" indent="0">
              <a:buNone/>
            </a:pPr>
            <a:r>
              <a:rPr lang="en-GB" dirty="0" smtClean="0"/>
              <a:t>1. 292.</a:t>
            </a:r>
            <a:r>
              <a:rPr lang="en-GB" u="sng" dirty="0" smtClean="0"/>
              <a:t>1</a:t>
            </a:r>
            <a:r>
              <a:rPr lang="en-GB" dirty="0" smtClean="0"/>
              <a:t>7 =</a:t>
            </a:r>
          </a:p>
          <a:p>
            <a:pPr marL="0" indent="0">
              <a:buNone/>
            </a:pPr>
            <a:r>
              <a:rPr lang="en-GB" dirty="0" smtClean="0"/>
              <a:t>2. 565.12</a:t>
            </a:r>
            <a:r>
              <a:rPr lang="en-GB" u="sng" dirty="0" smtClean="0"/>
              <a:t>3 </a:t>
            </a:r>
            <a:r>
              <a:rPr lang="en-GB" dirty="0" smtClean="0"/>
              <a:t>=</a:t>
            </a:r>
          </a:p>
          <a:p>
            <a:pPr marL="0" indent="0">
              <a:buNone/>
            </a:pPr>
            <a:r>
              <a:rPr lang="en-GB" dirty="0" smtClean="0"/>
              <a:t>3. 1820.</a:t>
            </a:r>
            <a:r>
              <a:rPr lang="en-GB" u="sng" dirty="0" smtClean="0"/>
              <a:t>0</a:t>
            </a:r>
            <a:r>
              <a:rPr lang="en-GB" dirty="0" smtClean="0"/>
              <a:t>21 =</a:t>
            </a:r>
          </a:p>
          <a:p>
            <a:pPr marL="0" indent="0">
              <a:buNone/>
            </a:pPr>
            <a:r>
              <a:rPr lang="en-GB" dirty="0" smtClean="0"/>
              <a:t>4. 7225.62</a:t>
            </a:r>
            <a:r>
              <a:rPr lang="en-GB" u="sng" dirty="0" smtClean="0"/>
              <a:t>2</a:t>
            </a:r>
            <a:r>
              <a:rPr lang="en-GB" dirty="0" smtClean="0"/>
              <a:t> =</a:t>
            </a:r>
          </a:p>
          <a:p>
            <a:pPr marL="0" indent="0">
              <a:buNone/>
            </a:pPr>
            <a:r>
              <a:rPr lang="en-GB" dirty="0" smtClean="0"/>
              <a:t>5. 892.3</a:t>
            </a:r>
            <a:r>
              <a:rPr lang="en-GB" u="sng" dirty="0" smtClean="0"/>
              <a:t>4</a:t>
            </a:r>
            <a:r>
              <a:rPr lang="en-GB" dirty="0" smtClean="0"/>
              <a:t>5 =</a:t>
            </a:r>
          </a:p>
          <a:p>
            <a:pPr marL="0" indent="0">
              <a:buNone/>
            </a:pPr>
            <a:r>
              <a:rPr lang="en-GB" dirty="0" smtClean="0"/>
              <a:t>Extension: Order the numbers used in each question from smallest to largest</a:t>
            </a:r>
          </a:p>
          <a:p>
            <a:pPr marL="0" indent="0" algn="ctr">
              <a:buNone/>
            </a:pPr>
            <a:r>
              <a:rPr lang="en-GB" dirty="0" smtClean="0"/>
              <a:t>292.17      565.123      1820.021     7225.622     892.345</a:t>
            </a:r>
          </a:p>
          <a:p>
            <a:pPr marL="0" indent="0">
              <a:buNone/>
            </a:pPr>
            <a:r>
              <a:rPr lang="en-GB" dirty="0" smtClean="0"/>
              <a:t>Smallest                                                                                                 Largest</a:t>
            </a:r>
            <a:endParaRPr lang="en-GB" dirty="0"/>
          </a:p>
          <a:p>
            <a:pPr marL="0" indent="0">
              <a:buNone/>
            </a:pPr>
            <a:r>
              <a:rPr lang="en-GB" dirty="0" smtClean="0"/>
              <a:t>_______                ________          ________      ________           ________</a:t>
            </a:r>
            <a:endParaRPr lang="en-GB" dirty="0"/>
          </a:p>
        </p:txBody>
      </p:sp>
    </p:spTree>
    <p:extLst>
      <p:ext uri="{BB962C8B-B14F-4D97-AF65-F5344CB8AC3E}">
        <p14:creationId xmlns:p14="http://schemas.microsoft.com/office/powerpoint/2010/main" val="2461650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2dp</a:t>
            </a:r>
            <a:endParaRPr lang="en-GB" dirty="0"/>
          </a:p>
        </p:txBody>
      </p:sp>
      <p:sp>
        <p:nvSpPr>
          <p:cNvPr id="3" name="Content Placeholder 2"/>
          <p:cNvSpPr>
            <a:spLocks noGrp="1"/>
          </p:cNvSpPr>
          <p:nvPr>
            <p:ph idx="1"/>
          </p:nvPr>
        </p:nvSpPr>
        <p:spPr>
          <a:xfrm>
            <a:off x="327546" y="1825625"/>
            <a:ext cx="11668836" cy="4351338"/>
          </a:xfrm>
        </p:spPr>
        <p:txBody>
          <a:bodyPr/>
          <a:lstStyle/>
          <a:p>
            <a:r>
              <a:rPr lang="en-GB" dirty="0" smtClean="0"/>
              <a:t>Let’s check:</a:t>
            </a:r>
          </a:p>
          <a:p>
            <a:endParaRPr lang="en-GB" dirty="0"/>
          </a:p>
          <a:p>
            <a:pPr marL="0" indent="0" algn="ctr">
              <a:buNone/>
            </a:pPr>
            <a:r>
              <a:rPr lang="en-GB" sz="5400" dirty="0" smtClean="0"/>
              <a:t>302.018</a:t>
            </a:r>
          </a:p>
          <a:p>
            <a:pPr marL="0" indent="0" algn="ctr">
              <a:buNone/>
            </a:pPr>
            <a:r>
              <a:rPr lang="en-GB" sz="3600" dirty="0" smtClean="0"/>
              <a:t>Rounds up or down? 8 thousandths round hundredths up </a:t>
            </a:r>
          </a:p>
          <a:p>
            <a:pPr marL="0" indent="0" algn="ctr">
              <a:buNone/>
            </a:pPr>
            <a:r>
              <a:rPr lang="en-GB" sz="5400" dirty="0" smtClean="0"/>
              <a:t>Answer: 302.02</a:t>
            </a:r>
            <a:endParaRPr lang="en-GB" sz="5400"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3693600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round decimal numbers</a:t>
            </a:r>
            <a:endParaRPr lang="en-GB" u="sng" dirty="0"/>
          </a:p>
        </p:txBody>
      </p:sp>
      <p:sp>
        <p:nvSpPr>
          <p:cNvPr id="3" name="Content Placeholder 2"/>
          <p:cNvSpPr>
            <a:spLocks noGrp="1"/>
          </p:cNvSpPr>
          <p:nvPr>
            <p:ph idx="1"/>
          </p:nvPr>
        </p:nvSpPr>
        <p:spPr>
          <a:xfrm>
            <a:off x="491319" y="1825625"/>
            <a:ext cx="10862481" cy="4351338"/>
          </a:xfrm>
        </p:spPr>
        <p:txBody>
          <a:bodyPr>
            <a:normAutofit fontScale="92500" lnSpcReduction="20000"/>
          </a:bodyPr>
          <a:lstStyle/>
          <a:p>
            <a:pPr marL="0" indent="0">
              <a:buNone/>
            </a:pPr>
            <a:r>
              <a:rPr lang="en-GB" dirty="0" smtClean="0"/>
              <a:t>Copy the numbers for each question down as shown:</a:t>
            </a:r>
          </a:p>
          <a:p>
            <a:pPr marL="0" indent="0">
              <a:buNone/>
            </a:pPr>
            <a:r>
              <a:rPr lang="en-GB" dirty="0" err="1" smtClean="0"/>
              <a:t>Eg</a:t>
            </a:r>
            <a:r>
              <a:rPr lang="en-GB" dirty="0" smtClean="0"/>
              <a:t>. 543.561           543.56</a:t>
            </a:r>
          </a:p>
          <a:p>
            <a:pPr marL="0" indent="0">
              <a:buNone/>
            </a:pPr>
            <a:endParaRPr lang="en-GB" dirty="0" smtClean="0"/>
          </a:p>
          <a:p>
            <a:pPr marL="0" indent="0">
              <a:buNone/>
            </a:pPr>
            <a:r>
              <a:rPr lang="en-GB" dirty="0" smtClean="0"/>
              <a:t>Round </a:t>
            </a:r>
            <a:r>
              <a:rPr lang="en-GB" dirty="0"/>
              <a:t>each number to 2 </a:t>
            </a:r>
            <a:r>
              <a:rPr lang="en-GB" dirty="0" err="1"/>
              <a:t>dp</a:t>
            </a:r>
            <a:r>
              <a:rPr lang="en-GB" dirty="0"/>
              <a:t>.</a:t>
            </a:r>
          </a:p>
          <a:p>
            <a:pPr marL="0" indent="0">
              <a:buNone/>
            </a:pPr>
            <a:endParaRPr lang="en-GB" dirty="0"/>
          </a:p>
          <a:p>
            <a:pPr marL="514350" indent="-514350">
              <a:buAutoNum type="arabicPeriod"/>
            </a:pPr>
            <a:r>
              <a:rPr lang="en-GB" dirty="0" smtClean="0"/>
              <a:t>2391.017</a:t>
            </a:r>
          </a:p>
          <a:p>
            <a:pPr marL="514350" indent="-514350">
              <a:buAutoNum type="arabicPeriod"/>
            </a:pPr>
            <a:r>
              <a:rPr lang="en-GB" dirty="0" smtClean="0"/>
              <a:t>3402.459</a:t>
            </a:r>
          </a:p>
          <a:p>
            <a:pPr marL="514350" indent="-514350">
              <a:buAutoNum type="arabicPeriod"/>
            </a:pPr>
            <a:r>
              <a:rPr lang="en-GB" dirty="0" smtClean="0"/>
              <a:t>5617.244</a:t>
            </a:r>
          </a:p>
          <a:p>
            <a:pPr marL="514350" indent="-514350">
              <a:buAutoNum type="arabicPeriod"/>
            </a:pPr>
            <a:r>
              <a:rPr lang="en-GB" dirty="0" smtClean="0"/>
              <a:t>806.109</a:t>
            </a:r>
          </a:p>
          <a:p>
            <a:pPr marL="514350" indent="-514350">
              <a:buAutoNum type="arabicPeriod"/>
            </a:pPr>
            <a:r>
              <a:rPr lang="en-GB" dirty="0" smtClean="0"/>
              <a:t>72.597</a:t>
            </a:r>
            <a:endParaRPr lang="en-GB" dirty="0"/>
          </a:p>
        </p:txBody>
      </p:sp>
      <p:cxnSp>
        <p:nvCxnSpPr>
          <p:cNvPr id="5" name="Straight Arrow Connector 4"/>
          <p:cNvCxnSpPr/>
          <p:nvPr/>
        </p:nvCxnSpPr>
        <p:spPr>
          <a:xfrm>
            <a:off x="2552131" y="2279177"/>
            <a:ext cx="0" cy="2866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02029" y="2922978"/>
            <a:ext cx="3944202" cy="2893100"/>
          </a:xfrm>
          <a:prstGeom prst="rect">
            <a:avLst/>
          </a:prstGeom>
          <a:noFill/>
        </p:spPr>
        <p:txBody>
          <a:bodyPr wrap="square" rtlCol="0">
            <a:spAutoFit/>
          </a:bodyPr>
          <a:lstStyle/>
          <a:p>
            <a:r>
              <a:rPr lang="en-GB" sz="2600" dirty="0" smtClean="0"/>
              <a:t>Round each number to 1 </a:t>
            </a:r>
            <a:r>
              <a:rPr lang="en-GB" sz="2600" dirty="0" err="1" smtClean="0"/>
              <a:t>dp</a:t>
            </a:r>
            <a:endParaRPr lang="en-GB" sz="2600" dirty="0" smtClean="0"/>
          </a:p>
          <a:p>
            <a:endParaRPr lang="en-GB" sz="2600" dirty="0"/>
          </a:p>
          <a:p>
            <a:r>
              <a:rPr lang="en-GB" sz="2600" dirty="0" smtClean="0"/>
              <a:t>6. 238.023</a:t>
            </a:r>
          </a:p>
          <a:p>
            <a:r>
              <a:rPr lang="en-GB" sz="2600" dirty="0" smtClean="0"/>
              <a:t>7. 922.996</a:t>
            </a:r>
          </a:p>
          <a:p>
            <a:r>
              <a:rPr lang="en-GB" sz="2600" dirty="0" smtClean="0"/>
              <a:t>8. 223.172</a:t>
            </a:r>
          </a:p>
          <a:p>
            <a:endParaRPr lang="en-GB" sz="2600" dirty="0"/>
          </a:p>
          <a:p>
            <a:endParaRPr lang="en-GB" sz="2600" dirty="0"/>
          </a:p>
        </p:txBody>
      </p:sp>
      <p:pic>
        <p:nvPicPr>
          <p:cNvPr id="8" name="Picture 7">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5919" y="5575306"/>
            <a:ext cx="1299108" cy="964684"/>
          </a:xfrm>
          <a:prstGeom prst="rect">
            <a:avLst/>
          </a:prstGeom>
        </p:spPr>
      </p:pic>
      <p:pic>
        <p:nvPicPr>
          <p:cNvPr id="7" name="Picture 6"/>
          <p:cNvPicPr>
            <a:picLocks noChangeAspect="1"/>
          </p:cNvPicPr>
          <p:nvPr/>
        </p:nvPicPr>
        <p:blipFill>
          <a:blip r:embed="rId3"/>
          <a:stretch>
            <a:fillRect/>
          </a:stretch>
        </p:blipFill>
        <p:spPr>
          <a:xfrm>
            <a:off x="9058130" y="2121776"/>
            <a:ext cx="2716897" cy="3318593"/>
          </a:xfrm>
          <a:prstGeom prst="rect">
            <a:avLst/>
          </a:prstGeom>
        </p:spPr>
      </p:pic>
    </p:spTree>
    <p:extLst>
      <p:ext uri="{BB962C8B-B14F-4D97-AF65-F5344CB8AC3E}">
        <p14:creationId xmlns:p14="http://schemas.microsoft.com/office/powerpoint/2010/main" val="3054874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3"/>
          <a:stretch>
            <a:fillRect/>
          </a:stretch>
        </p:blipFill>
        <p:spPr>
          <a:xfrm>
            <a:off x="2772200" y="3528406"/>
            <a:ext cx="5257800" cy="2638425"/>
          </a:xfrm>
          <a:prstGeom prst="rect">
            <a:avLst/>
          </a:prstGeom>
        </p:spPr>
      </p:pic>
      <p:sp>
        <p:nvSpPr>
          <p:cNvPr id="6" name="Rectangle 5">
            <a:extLst>
              <a:ext uri="{FF2B5EF4-FFF2-40B4-BE49-F238E27FC236}">
                <a16:creationId xmlns:a16="http://schemas.microsoft.com/office/drawing/2014/main" id="{AFE0118B-15F1-41D6-A5CD-9DC86C44C872}"/>
              </a:ext>
            </a:extLst>
          </p:cNvPr>
          <p:cNvSpPr/>
          <p:nvPr/>
        </p:nvSpPr>
        <p:spPr>
          <a:xfrm>
            <a:off x="2203094" y="2379008"/>
            <a:ext cx="6484908" cy="3841914"/>
          </a:xfrm>
          <a:prstGeom prst="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pic>
        <p:nvPicPr>
          <p:cNvPr id="7" name="Picture 6">
            <a:extLst>
              <a:ext uri="{FF2B5EF4-FFF2-40B4-BE49-F238E27FC236}">
                <a16:creationId xmlns:a16="http://schemas.microsoft.com/office/drawing/2014/main" id="{2AFF7627-F7B7-47C3-AEC2-7FF626B6375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3959" y="2485495"/>
            <a:ext cx="388241" cy="46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7967730" y="2560445"/>
            <a:ext cx="544205" cy="519468"/>
          </a:xfrm>
          <a:prstGeom prst="rect">
            <a:avLst/>
          </a:prstGeom>
        </p:spPr>
      </p:pic>
      <p:sp>
        <p:nvSpPr>
          <p:cNvPr id="9" name="TextBox 8"/>
          <p:cNvSpPr txBox="1"/>
          <p:nvPr/>
        </p:nvSpPr>
        <p:spPr>
          <a:xfrm>
            <a:off x="3088657" y="2560445"/>
            <a:ext cx="4879073" cy="923330"/>
          </a:xfrm>
          <a:prstGeom prst="rect">
            <a:avLst/>
          </a:prstGeom>
          <a:noFill/>
        </p:spPr>
        <p:txBody>
          <a:bodyPr wrap="square" rtlCol="0">
            <a:spAutoFit/>
          </a:bodyPr>
          <a:lstStyle/>
          <a:p>
            <a:r>
              <a:rPr lang="en-GB" dirty="0" smtClean="0"/>
              <a:t>Use the digit cards to create a number which will round to have 5 tenths. Is there more than one example?</a:t>
            </a:r>
            <a:endParaRPr lang="en-GB" dirty="0"/>
          </a:p>
        </p:txBody>
      </p:sp>
      <p:sp>
        <p:nvSpPr>
          <p:cNvPr id="10" name="Title 9"/>
          <p:cNvSpPr>
            <a:spLocks noGrp="1"/>
          </p:cNvSpPr>
          <p:nvPr>
            <p:ph type="title"/>
          </p:nvPr>
        </p:nvSpPr>
        <p:spPr/>
        <p:txBody>
          <a:bodyPr/>
          <a:lstStyle/>
          <a:p>
            <a:r>
              <a:rPr lang="en-GB" dirty="0" smtClean="0"/>
              <a:t>Extension: </a:t>
            </a:r>
            <a:endParaRPr lang="en-GB" dirty="0"/>
          </a:p>
        </p:txBody>
      </p:sp>
    </p:spTree>
    <p:extLst>
      <p:ext uri="{BB962C8B-B14F-4D97-AF65-F5344CB8AC3E}">
        <p14:creationId xmlns:p14="http://schemas.microsoft.com/office/powerpoint/2010/main" val="78985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Answers:</a:t>
            </a:r>
            <a:endParaRPr lang="en-GB" dirty="0"/>
          </a:p>
        </p:txBody>
      </p:sp>
      <p:sp>
        <p:nvSpPr>
          <p:cNvPr id="3" name="Content Placeholder 2"/>
          <p:cNvSpPr>
            <a:spLocks noGrp="1"/>
          </p:cNvSpPr>
          <p:nvPr>
            <p:ph idx="1"/>
          </p:nvPr>
        </p:nvSpPr>
        <p:spPr/>
        <p:txBody>
          <a:bodyPr/>
          <a:lstStyle/>
          <a:p>
            <a:pPr marL="0" indent="0">
              <a:buNone/>
            </a:pPr>
            <a:r>
              <a:rPr lang="en-GB" dirty="0"/>
              <a:t>Round each number to 2 </a:t>
            </a:r>
            <a:r>
              <a:rPr lang="en-GB" dirty="0" err="1"/>
              <a:t>dp</a:t>
            </a:r>
            <a:r>
              <a:rPr lang="en-GB" dirty="0"/>
              <a:t>.</a:t>
            </a:r>
          </a:p>
          <a:p>
            <a:pPr marL="0" indent="0">
              <a:buNone/>
            </a:pPr>
            <a:endParaRPr lang="en-GB" dirty="0"/>
          </a:p>
          <a:p>
            <a:pPr marL="514350" indent="-514350">
              <a:buAutoNum type="arabicPeriod"/>
            </a:pPr>
            <a:r>
              <a:rPr lang="en-GB" dirty="0" smtClean="0"/>
              <a:t>2391.017            2391.02</a:t>
            </a:r>
          </a:p>
          <a:p>
            <a:pPr marL="514350" indent="-514350">
              <a:buAutoNum type="arabicPeriod"/>
            </a:pPr>
            <a:r>
              <a:rPr lang="en-GB" dirty="0" smtClean="0"/>
              <a:t>3402.459            3402.46</a:t>
            </a:r>
            <a:endParaRPr lang="en-GB" dirty="0"/>
          </a:p>
          <a:p>
            <a:pPr marL="514350" indent="-514350">
              <a:buAutoNum type="arabicPeriod"/>
            </a:pPr>
            <a:r>
              <a:rPr lang="en-GB" dirty="0" smtClean="0"/>
              <a:t>5617.244            5617.24</a:t>
            </a:r>
            <a:endParaRPr lang="en-GB" dirty="0"/>
          </a:p>
          <a:p>
            <a:pPr marL="514350" indent="-514350">
              <a:buAutoNum type="arabicPeriod"/>
            </a:pPr>
            <a:r>
              <a:rPr lang="en-GB" dirty="0" smtClean="0"/>
              <a:t>806.109               806.11</a:t>
            </a:r>
            <a:endParaRPr lang="en-GB" dirty="0"/>
          </a:p>
          <a:p>
            <a:pPr marL="514350" indent="-514350">
              <a:buAutoNum type="arabicPeriod"/>
            </a:pPr>
            <a:r>
              <a:rPr lang="en-GB" dirty="0" smtClean="0"/>
              <a:t>72.597                 72.60</a:t>
            </a:r>
            <a:endParaRPr lang="en-GB" dirty="0"/>
          </a:p>
          <a:p>
            <a:endParaRPr lang="en-GB" dirty="0"/>
          </a:p>
        </p:txBody>
      </p:sp>
      <p:cxnSp>
        <p:nvCxnSpPr>
          <p:cNvPr id="4" name="Straight Arrow Connector 3"/>
          <p:cNvCxnSpPr/>
          <p:nvPr/>
        </p:nvCxnSpPr>
        <p:spPr>
          <a:xfrm flipV="1">
            <a:off x="3200523" y="2842953"/>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92334" y="3371568"/>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92334" y="3900183"/>
            <a:ext cx="8189" cy="3962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184145" y="4431371"/>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175956" y="4945230"/>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096000" y="1825625"/>
            <a:ext cx="5600007" cy="2554545"/>
          </a:xfrm>
          <a:prstGeom prst="rect">
            <a:avLst/>
          </a:prstGeom>
        </p:spPr>
        <p:txBody>
          <a:bodyPr wrap="square">
            <a:spAutoFit/>
          </a:bodyPr>
          <a:lstStyle/>
          <a:p>
            <a:r>
              <a:rPr lang="en-GB" sz="3200" dirty="0"/>
              <a:t>Round each number to 1 </a:t>
            </a:r>
            <a:r>
              <a:rPr lang="en-GB" sz="3200" dirty="0" err="1"/>
              <a:t>dp</a:t>
            </a:r>
            <a:endParaRPr lang="en-GB" sz="3200" dirty="0"/>
          </a:p>
          <a:p>
            <a:endParaRPr lang="en-GB" sz="3200" dirty="0"/>
          </a:p>
          <a:p>
            <a:r>
              <a:rPr lang="en-GB" sz="3200" dirty="0"/>
              <a:t>6. </a:t>
            </a:r>
            <a:r>
              <a:rPr lang="en-GB" sz="3200" dirty="0" smtClean="0"/>
              <a:t>238.023            238.0</a:t>
            </a:r>
            <a:endParaRPr lang="en-GB" sz="3200" dirty="0"/>
          </a:p>
          <a:p>
            <a:r>
              <a:rPr lang="en-GB" sz="3200" dirty="0"/>
              <a:t>7. </a:t>
            </a:r>
            <a:r>
              <a:rPr lang="en-GB" sz="3200" dirty="0" smtClean="0"/>
              <a:t>922.996            923.0</a:t>
            </a:r>
            <a:endParaRPr lang="en-GB" sz="3200" dirty="0"/>
          </a:p>
          <a:p>
            <a:r>
              <a:rPr lang="en-GB" sz="3200" dirty="0"/>
              <a:t>8. </a:t>
            </a:r>
            <a:r>
              <a:rPr lang="en-GB" sz="3200" dirty="0" smtClean="0"/>
              <a:t>223.172            223.3</a:t>
            </a:r>
            <a:endParaRPr lang="en-GB" sz="3200" dirty="0"/>
          </a:p>
        </p:txBody>
      </p:sp>
      <p:cxnSp>
        <p:nvCxnSpPr>
          <p:cNvPr id="15" name="Straight Arrow Connector 14"/>
          <p:cNvCxnSpPr/>
          <p:nvPr/>
        </p:nvCxnSpPr>
        <p:spPr>
          <a:xfrm>
            <a:off x="8466512" y="2842953"/>
            <a:ext cx="8189" cy="3962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474701" y="3381371"/>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466512" y="3900183"/>
            <a:ext cx="8189" cy="3589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6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772200" y="3483775"/>
            <a:ext cx="5257800" cy="2638425"/>
          </a:xfrm>
          <a:prstGeom prst="rect">
            <a:avLst/>
          </a:prstGeom>
        </p:spPr>
      </p:pic>
      <p:sp>
        <p:nvSpPr>
          <p:cNvPr id="6" name="Rectangle 5">
            <a:extLst>
              <a:ext uri="{FF2B5EF4-FFF2-40B4-BE49-F238E27FC236}">
                <a16:creationId xmlns:a16="http://schemas.microsoft.com/office/drawing/2014/main" id="{AFE0118B-15F1-41D6-A5CD-9DC86C44C872}"/>
              </a:ext>
            </a:extLst>
          </p:cNvPr>
          <p:cNvSpPr/>
          <p:nvPr/>
        </p:nvSpPr>
        <p:spPr>
          <a:xfrm>
            <a:off x="2203094" y="2379008"/>
            <a:ext cx="6484908" cy="3841914"/>
          </a:xfrm>
          <a:prstGeom prst="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mj-lt"/>
            </a:endParaRPr>
          </a:p>
        </p:txBody>
      </p:sp>
      <p:pic>
        <p:nvPicPr>
          <p:cNvPr id="7" name="Picture 6">
            <a:extLst>
              <a:ext uri="{FF2B5EF4-FFF2-40B4-BE49-F238E27FC236}">
                <a16:creationId xmlns:a16="http://schemas.microsoft.com/office/drawing/2014/main" id="{2AFF7627-F7B7-47C3-AEC2-7FF626B6375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3959" y="2485495"/>
            <a:ext cx="388241" cy="46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stretch>
            <a:fillRect/>
          </a:stretch>
        </p:blipFill>
        <p:spPr>
          <a:xfrm>
            <a:off x="7967730" y="2560445"/>
            <a:ext cx="544205" cy="519468"/>
          </a:xfrm>
          <a:prstGeom prst="rect">
            <a:avLst/>
          </a:prstGeom>
        </p:spPr>
      </p:pic>
      <p:sp>
        <p:nvSpPr>
          <p:cNvPr id="9" name="TextBox 8"/>
          <p:cNvSpPr txBox="1"/>
          <p:nvPr/>
        </p:nvSpPr>
        <p:spPr>
          <a:xfrm>
            <a:off x="3088657" y="2560445"/>
            <a:ext cx="4879073" cy="923330"/>
          </a:xfrm>
          <a:prstGeom prst="rect">
            <a:avLst/>
          </a:prstGeom>
          <a:noFill/>
        </p:spPr>
        <p:txBody>
          <a:bodyPr wrap="square" rtlCol="0">
            <a:spAutoFit/>
          </a:bodyPr>
          <a:lstStyle/>
          <a:p>
            <a:r>
              <a:rPr lang="en-GB" dirty="0" smtClean="0"/>
              <a:t>Use the digit cards to create a number which will round to have 5 tenths. Is there more than one example?</a:t>
            </a:r>
            <a:endParaRPr lang="en-GB" dirty="0"/>
          </a:p>
        </p:txBody>
      </p:sp>
      <p:sp>
        <p:nvSpPr>
          <p:cNvPr id="10" name="Title 9"/>
          <p:cNvSpPr>
            <a:spLocks noGrp="1"/>
          </p:cNvSpPr>
          <p:nvPr>
            <p:ph type="title"/>
          </p:nvPr>
        </p:nvSpPr>
        <p:spPr/>
        <p:txBody>
          <a:bodyPr/>
          <a:lstStyle/>
          <a:p>
            <a:r>
              <a:rPr lang="en-GB" dirty="0" smtClean="0"/>
              <a:t>Extension answers: </a:t>
            </a:r>
            <a:endParaRPr lang="en-GB" dirty="0"/>
          </a:p>
        </p:txBody>
      </p:sp>
      <p:sp>
        <p:nvSpPr>
          <p:cNvPr id="2" name="TextBox 1"/>
          <p:cNvSpPr txBox="1"/>
          <p:nvPr/>
        </p:nvSpPr>
        <p:spPr>
          <a:xfrm>
            <a:off x="9268691" y="2485495"/>
            <a:ext cx="2518756" cy="2031325"/>
          </a:xfrm>
          <a:prstGeom prst="rect">
            <a:avLst/>
          </a:prstGeom>
          <a:noFill/>
        </p:spPr>
        <p:txBody>
          <a:bodyPr wrap="square" rtlCol="0">
            <a:spAutoFit/>
          </a:bodyPr>
          <a:lstStyle/>
          <a:p>
            <a:r>
              <a:rPr lang="en-GB" dirty="0" smtClean="0"/>
              <a:t>Answers:</a:t>
            </a:r>
          </a:p>
          <a:p>
            <a:endParaRPr lang="en-GB" dirty="0"/>
          </a:p>
          <a:p>
            <a:r>
              <a:rPr lang="en-GB" dirty="0" smtClean="0"/>
              <a:t>0.456</a:t>
            </a:r>
          </a:p>
          <a:p>
            <a:endParaRPr lang="en-GB" dirty="0"/>
          </a:p>
          <a:p>
            <a:r>
              <a:rPr lang="en-GB" dirty="0" smtClean="0"/>
              <a:t>0.546</a:t>
            </a:r>
          </a:p>
          <a:p>
            <a:endParaRPr lang="en-GB" dirty="0"/>
          </a:p>
          <a:p>
            <a:r>
              <a:rPr lang="en-GB" dirty="0" smtClean="0"/>
              <a:t>Did you find any others?</a:t>
            </a:r>
            <a:endParaRPr lang="en-GB" dirty="0"/>
          </a:p>
        </p:txBody>
      </p:sp>
    </p:spTree>
    <p:extLst>
      <p:ext uri="{BB962C8B-B14F-4D97-AF65-F5344CB8AC3E}">
        <p14:creationId xmlns:p14="http://schemas.microsoft.com/office/powerpoint/2010/main" val="17818193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1179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31728508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03.03.21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multiply decimal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965083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Starter: </a:t>
            </a:r>
            <a:br>
              <a:rPr lang="en-GB" dirty="0" smtClean="0"/>
            </a:br>
            <a:r>
              <a:rPr lang="en-GB" dirty="0" smtClean="0"/>
              <a:t>x10, x100 and x 1000</a:t>
            </a:r>
            <a:endParaRPr lang="en-GB" dirty="0"/>
          </a:p>
        </p:txBody>
      </p:sp>
      <p:sp>
        <p:nvSpPr>
          <p:cNvPr id="3" name="Content Placeholder 2"/>
          <p:cNvSpPr>
            <a:spLocks noGrp="1"/>
          </p:cNvSpPr>
          <p:nvPr>
            <p:ph idx="1"/>
          </p:nvPr>
        </p:nvSpPr>
        <p:spPr>
          <a:xfrm>
            <a:off x="8753302" y="1825625"/>
            <a:ext cx="2600498" cy="2787939"/>
          </a:xfrm>
        </p:spPr>
        <p:txBody>
          <a:bodyPr/>
          <a:lstStyle/>
          <a:p>
            <a:pPr marL="0" indent="0">
              <a:buNone/>
            </a:pPr>
            <a:r>
              <a:rPr lang="en-GB" dirty="0" smtClean="0"/>
              <a:t>If you do not have this page, you can write down the answers on a piece of paper.</a:t>
            </a:r>
            <a:endParaRPr lang="en-GB" dirty="0"/>
          </a:p>
        </p:txBody>
      </p:sp>
      <p:pic>
        <p:nvPicPr>
          <p:cNvPr id="4" name="Picture 3"/>
          <p:cNvPicPr>
            <a:picLocks noChangeAspect="1"/>
          </p:cNvPicPr>
          <p:nvPr/>
        </p:nvPicPr>
        <p:blipFill>
          <a:blip r:embed="rId2"/>
          <a:stretch>
            <a:fillRect/>
          </a:stretch>
        </p:blipFill>
        <p:spPr>
          <a:xfrm>
            <a:off x="739312" y="1690688"/>
            <a:ext cx="7539904" cy="4743449"/>
          </a:xfrm>
          <a:prstGeom prst="rect">
            <a:avLst/>
          </a:prstGeom>
        </p:spPr>
      </p:pic>
      <p:pic>
        <p:nvPicPr>
          <p:cNvPr id="5" name="Picture 4">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3969000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check your answers:</a:t>
            </a:r>
            <a:endParaRPr lang="en-GB" dirty="0"/>
          </a:p>
        </p:txBody>
      </p:sp>
      <p:pic>
        <p:nvPicPr>
          <p:cNvPr id="3" name="Picture 2"/>
          <p:cNvPicPr>
            <a:picLocks noChangeAspect="1"/>
          </p:cNvPicPr>
          <p:nvPr/>
        </p:nvPicPr>
        <p:blipFill>
          <a:blip r:embed="rId2"/>
          <a:stretch>
            <a:fillRect/>
          </a:stretch>
        </p:blipFill>
        <p:spPr>
          <a:xfrm>
            <a:off x="1512916" y="1485452"/>
            <a:ext cx="8340956" cy="4678261"/>
          </a:xfrm>
          <a:prstGeom prst="rect">
            <a:avLst/>
          </a:prstGeom>
        </p:spPr>
      </p:pic>
    </p:spTree>
    <p:extLst>
      <p:ext uri="{BB962C8B-B14F-4D97-AF65-F5344CB8AC3E}">
        <p14:creationId xmlns:p14="http://schemas.microsoft.com/office/powerpoint/2010/main" val="2796107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Mental Starter: </a:t>
            </a:r>
            <a:br>
              <a:rPr lang="en-GB" dirty="0" smtClean="0"/>
            </a:br>
            <a:r>
              <a:rPr lang="en-GB" sz="4000" dirty="0" smtClean="0"/>
              <a:t>Let’s check your answers:</a:t>
            </a:r>
            <a:endParaRPr lang="en-GB" sz="3100"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E.G 134.2</a:t>
            </a:r>
            <a:r>
              <a:rPr lang="en-GB" u="sng" dirty="0" smtClean="0"/>
              <a:t>5</a:t>
            </a:r>
            <a:r>
              <a:rPr lang="en-GB" dirty="0" smtClean="0"/>
              <a:t>= 5 hundredths</a:t>
            </a:r>
          </a:p>
          <a:p>
            <a:pPr marL="0" indent="0">
              <a:buNone/>
            </a:pPr>
            <a:endParaRPr lang="en-GB" u="sng" dirty="0"/>
          </a:p>
          <a:p>
            <a:pPr marL="0" indent="0">
              <a:buNone/>
            </a:pPr>
            <a:r>
              <a:rPr lang="en-GB" dirty="0" smtClean="0"/>
              <a:t>1. 292.</a:t>
            </a:r>
            <a:r>
              <a:rPr lang="en-GB" u="sng" dirty="0" smtClean="0"/>
              <a:t>1</a:t>
            </a:r>
            <a:r>
              <a:rPr lang="en-GB" dirty="0" smtClean="0"/>
              <a:t>7 = 1 tenth</a:t>
            </a:r>
          </a:p>
          <a:p>
            <a:pPr marL="0" indent="0">
              <a:buNone/>
            </a:pPr>
            <a:r>
              <a:rPr lang="en-GB" dirty="0" smtClean="0"/>
              <a:t>2. 565.12</a:t>
            </a:r>
            <a:r>
              <a:rPr lang="en-GB" u="sng" dirty="0" smtClean="0"/>
              <a:t>3 </a:t>
            </a:r>
            <a:r>
              <a:rPr lang="en-GB" dirty="0" smtClean="0"/>
              <a:t>= 3 thousandths</a:t>
            </a:r>
          </a:p>
          <a:p>
            <a:pPr marL="0" indent="0">
              <a:buNone/>
            </a:pPr>
            <a:r>
              <a:rPr lang="en-GB" dirty="0" smtClean="0"/>
              <a:t>3. 1820.</a:t>
            </a:r>
            <a:r>
              <a:rPr lang="en-GB" u="sng" dirty="0" smtClean="0"/>
              <a:t>0</a:t>
            </a:r>
            <a:r>
              <a:rPr lang="en-GB" dirty="0" smtClean="0"/>
              <a:t>21 = 0 tenths</a:t>
            </a:r>
          </a:p>
          <a:p>
            <a:pPr marL="0" indent="0">
              <a:buNone/>
            </a:pPr>
            <a:r>
              <a:rPr lang="en-GB" dirty="0" smtClean="0"/>
              <a:t>4. 7225.62</a:t>
            </a:r>
            <a:r>
              <a:rPr lang="en-GB" u="sng" dirty="0" smtClean="0"/>
              <a:t>2</a:t>
            </a:r>
            <a:r>
              <a:rPr lang="en-GB" dirty="0" smtClean="0"/>
              <a:t> =  2 thousandths</a:t>
            </a:r>
          </a:p>
          <a:p>
            <a:pPr marL="0" indent="0">
              <a:buNone/>
            </a:pPr>
            <a:r>
              <a:rPr lang="en-GB" dirty="0" smtClean="0"/>
              <a:t>5. 892.3</a:t>
            </a:r>
            <a:r>
              <a:rPr lang="en-GB" u="sng" dirty="0" smtClean="0"/>
              <a:t>4</a:t>
            </a:r>
            <a:r>
              <a:rPr lang="en-GB" dirty="0" smtClean="0"/>
              <a:t>5 = 4 hundredths</a:t>
            </a:r>
          </a:p>
          <a:p>
            <a:pPr marL="0" indent="0">
              <a:buNone/>
            </a:pPr>
            <a:r>
              <a:rPr lang="en-GB" dirty="0"/>
              <a:t>Extension: Order the numbers used in each question from smallest to largest</a:t>
            </a:r>
          </a:p>
          <a:p>
            <a:pPr marL="0" indent="0" algn="ctr">
              <a:buNone/>
            </a:pPr>
            <a:r>
              <a:rPr lang="en-GB" dirty="0"/>
              <a:t>292.17      565.123      1820.021     7225.622     892.345</a:t>
            </a:r>
          </a:p>
          <a:p>
            <a:pPr marL="0" indent="0">
              <a:buNone/>
            </a:pPr>
            <a:r>
              <a:rPr lang="en-GB" dirty="0" smtClean="0"/>
              <a:t>Smallest:                                                                                                      Largest </a:t>
            </a:r>
          </a:p>
          <a:p>
            <a:pPr marL="0" indent="0">
              <a:buNone/>
            </a:pPr>
            <a:r>
              <a:rPr lang="en-GB" dirty="0" smtClean="0"/>
              <a:t>292.17                    565.123               892.345            1820.021                7225.622</a:t>
            </a:r>
            <a:endParaRPr lang="en-GB" dirty="0"/>
          </a:p>
        </p:txBody>
      </p:sp>
    </p:spTree>
    <p:extLst>
      <p:ext uri="{BB962C8B-B14F-4D97-AF65-F5344CB8AC3E}">
        <p14:creationId xmlns:p14="http://schemas.microsoft.com/office/powerpoint/2010/main" val="37442178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Multiplying decimals by 10</a:t>
            </a:r>
            <a:endParaRPr lang="en-GB" dirty="0"/>
          </a:p>
        </p:txBody>
      </p:sp>
      <p:sp>
        <p:nvSpPr>
          <p:cNvPr id="3" name="Content Placeholder 2"/>
          <p:cNvSpPr>
            <a:spLocks noGrp="1"/>
          </p:cNvSpPr>
          <p:nvPr>
            <p:ph idx="1"/>
          </p:nvPr>
        </p:nvSpPr>
        <p:spPr>
          <a:xfrm>
            <a:off x="938819" y="1592869"/>
            <a:ext cx="7705421" cy="4516986"/>
          </a:xfrm>
        </p:spPr>
        <p:txBody>
          <a:bodyPr>
            <a:normAutofit fontScale="92500" lnSpcReduction="10000"/>
          </a:bodyPr>
          <a:lstStyle/>
          <a:p>
            <a:pPr marL="0" indent="0">
              <a:buNone/>
            </a:pPr>
            <a:r>
              <a:rPr lang="en-GB" dirty="0"/>
              <a:t>To multiply by 10, you move the digits </a:t>
            </a:r>
            <a:r>
              <a:rPr lang="en-GB" b="1" dirty="0"/>
              <a:t>one</a:t>
            </a:r>
            <a:r>
              <a:rPr lang="en-GB" dirty="0"/>
              <a:t> place value to the left.</a:t>
            </a:r>
          </a:p>
          <a:p>
            <a:pPr marL="0" indent="0">
              <a:buNone/>
            </a:pPr>
            <a:endParaRPr lang="en-GB" dirty="0" smtClean="0"/>
          </a:p>
          <a:p>
            <a:pPr marL="0" indent="0">
              <a:buNone/>
            </a:pPr>
            <a:r>
              <a:rPr lang="en-GB" dirty="0" smtClean="0"/>
              <a:t>Let's </a:t>
            </a:r>
            <a:r>
              <a:rPr lang="en-GB" dirty="0"/>
              <a:t>look at an example:</a:t>
            </a:r>
          </a:p>
          <a:p>
            <a:pPr marL="0" indent="0">
              <a:buNone/>
            </a:pPr>
            <a:r>
              <a:rPr lang="en-GB" dirty="0"/>
              <a:t>4.2 x 10 = </a:t>
            </a:r>
            <a:r>
              <a:rPr lang="en-GB" dirty="0" smtClean="0"/>
              <a:t>42</a:t>
            </a:r>
          </a:p>
          <a:p>
            <a:pPr marL="0" indent="0">
              <a:buNone/>
            </a:pPr>
            <a:endParaRPr lang="en-GB" dirty="0"/>
          </a:p>
          <a:p>
            <a:r>
              <a:rPr lang="en-GB" dirty="0"/>
              <a:t>To multiply by 10, you move the digits one place value to the left. </a:t>
            </a:r>
            <a:endParaRPr lang="en-GB" dirty="0" smtClean="0"/>
          </a:p>
          <a:p>
            <a:r>
              <a:rPr lang="en-GB" dirty="0" smtClean="0"/>
              <a:t>So </a:t>
            </a:r>
            <a:r>
              <a:rPr lang="en-GB" dirty="0"/>
              <a:t>4.2 x 10 = 42. </a:t>
            </a:r>
            <a:endParaRPr lang="en-GB" dirty="0" smtClean="0"/>
          </a:p>
          <a:p>
            <a:r>
              <a:rPr lang="en-GB" dirty="0" smtClean="0"/>
              <a:t>We </a:t>
            </a:r>
            <a:r>
              <a:rPr lang="en-GB" dirty="0"/>
              <a:t>don’t have any numbers after the decimal point now so we don’t have to include it!</a:t>
            </a:r>
          </a:p>
          <a:p>
            <a:pPr marL="0" indent="0">
              <a:buNone/>
            </a:pPr>
            <a:endParaRPr lang="en-GB" dirty="0"/>
          </a:p>
        </p:txBody>
      </p:sp>
      <p:pic>
        <p:nvPicPr>
          <p:cNvPr id="4" name="Picture 3"/>
          <p:cNvPicPr>
            <a:picLocks noChangeAspect="1"/>
          </p:cNvPicPr>
          <p:nvPr/>
        </p:nvPicPr>
        <p:blipFill rotWithShape="1">
          <a:blip r:embed="rId2"/>
          <a:srcRect l="6034" r="3907"/>
          <a:stretch/>
        </p:blipFill>
        <p:spPr>
          <a:xfrm>
            <a:off x="8644240" y="3125500"/>
            <a:ext cx="3225339" cy="1666875"/>
          </a:xfrm>
          <a:prstGeom prst="rect">
            <a:avLst/>
          </a:prstGeom>
        </p:spPr>
      </p:pic>
      <p:pic>
        <p:nvPicPr>
          <p:cNvPr id="5" name="Picture 4"/>
          <p:cNvPicPr>
            <a:picLocks noChangeAspect="1"/>
          </p:cNvPicPr>
          <p:nvPr/>
        </p:nvPicPr>
        <p:blipFill rotWithShape="1">
          <a:blip r:embed="rId3"/>
          <a:srcRect l="8684" r="7551"/>
          <a:stretch/>
        </p:blipFill>
        <p:spPr>
          <a:xfrm>
            <a:off x="8644240" y="4792375"/>
            <a:ext cx="3175462" cy="1800225"/>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spTree>
    <p:extLst>
      <p:ext uri="{BB962C8B-B14F-4D97-AF65-F5344CB8AC3E}">
        <p14:creationId xmlns:p14="http://schemas.microsoft.com/office/powerpoint/2010/main" val="966677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10</a:t>
            </a:r>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3.24.</a:t>
            </a:r>
          </a:p>
          <a:p>
            <a:endParaRPr lang="en-GB" dirty="0"/>
          </a:p>
          <a:p>
            <a:r>
              <a:rPr lang="en-GB" dirty="0" smtClean="0"/>
              <a:t>When we x10, each digit moves one place to the left.</a:t>
            </a:r>
          </a:p>
          <a:p>
            <a:endParaRPr lang="en-GB" dirty="0"/>
          </a:p>
          <a:p>
            <a:r>
              <a:rPr lang="en-GB" dirty="0" smtClean="0"/>
              <a:t>The answer is 32.4</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6" name="Picture 5"/>
          <p:cNvPicPr>
            <a:picLocks noChangeAspect="1"/>
          </p:cNvPicPr>
          <p:nvPr/>
        </p:nvPicPr>
        <p:blipFill>
          <a:blip r:embed="rId3"/>
          <a:stretch>
            <a:fillRect/>
          </a:stretch>
        </p:blipFill>
        <p:spPr>
          <a:xfrm>
            <a:off x="316403" y="3690446"/>
            <a:ext cx="7219950" cy="1590675"/>
          </a:xfrm>
          <a:prstGeom prst="rect">
            <a:avLst/>
          </a:prstGeom>
        </p:spPr>
      </p:pic>
      <p:pic>
        <p:nvPicPr>
          <p:cNvPr id="7" name="Picture 6"/>
          <p:cNvPicPr>
            <a:picLocks noChangeAspect="1"/>
          </p:cNvPicPr>
          <p:nvPr/>
        </p:nvPicPr>
        <p:blipFill>
          <a:blip r:embed="rId4"/>
          <a:stretch>
            <a:fillRect/>
          </a:stretch>
        </p:blipFill>
        <p:spPr>
          <a:xfrm>
            <a:off x="2921750" y="4220094"/>
            <a:ext cx="895350" cy="762000"/>
          </a:xfrm>
          <a:prstGeom prst="rect">
            <a:avLst/>
          </a:prstGeom>
        </p:spPr>
      </p:pic>
      <p:pic>
        <p:nvPicPr>
          <p:cNvPr id="8" name="Picture 7"/>
          <p:cNvPicPr>
            <a:picLocks noChangeAspect="1"/>
          </p:cNvPicPr>
          <p:nvPr/>
        </p:nvPicPr>
        <p:blipFill>
          <a:blip r:embed="rId5"/>
          <a:stretch>
            <a:fillRect/>
          </a:stretch>
        </p:blipFill>
        <p:spPr>
          <a:xfrm>
            <a:off x="3980476" y="4193222"/>
            <a:ext cx="962025" cy="923925"/>
          </a:xfrm>
          <a:prstGeom prst="rect">
            <a:avLst/>
          </a:prstGeom>
        </p:spPr>
      </p:pic>
      <p:pic>
        <p:nvPicPr>
          <p:cNvPr id="9" name="Picture 8"/>
          <p:cNvPicPr>
            <a:picLocks noChangeAspect="1"/>
          </p:cNvPicPr>
          <p:nvPr/>
        </p:nvPicPr>
        <p:blipFill>
          <a:blip r:embed="rId6"/>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78984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10</a:t>
            </a:r>
          </a:p>
        </p:txBody>
      </p:sp>
      <p:sp>
        <p:nvSpPr>
          <p:cNvPr id="3" name="Content Placeholder 2"/>
          <p:cNvSpPr>
            <a:spLocks noGrp="1"/>
          </p:cNvSpPr>
          <p:nvPr>
            <p:ph idx="1"/>
          </p:nvPr>
        </p:nvSpPr>
        <p:spPr>
          <a:xfrm>
            <a:off x="7705898" y="1825625"/>
            <a:ext cx="3647902" cy="4351338"/>
          </a:xfrm>
        </p:spPr>
        <p:txBody>
          <a:bodyPr>
            <a:normAutofit lnSpcReduction="10000"/>
          </a:bodyPr>
          <a:lstStyle/>
          <a:p>
            <a:r>
              <a:rPr lang="en-GB" dirty="0" smtClean="0"/>
              <a:t>What number is shown?_____</a:t>
            </a:r>
          </a:p>
          <a:p>
            <a:endParaRPr lang="en-GB" dirty="0"/>
          </a:p>
          <a:p>
            <a:r>
              <a:rPr lang="en-GB" dirty="0" smtClean="0"/>
              <a:t>Draw the counters in the place value chart after moving them one place to the left.</a:t>
            </a:r>
          </a:p>
          <a:p>
            <a:endParaRPr lang="en-GB" dirty="0"/>
          </a:p>
          <a:p>
            <a:r>
              <a:rPr lang="en-GB" dirty="0" smtClean="0"/>
              <a:t>Write down the answer: ______</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4"/>
          <a:srcRect l="12671" r="10868" b="9613"/>
          <a:stretch/>
        </p:blipFill>
        <p:spPr>
          <a:xfrm>
            <a:off x="5527964" y="2645935"/>
            <a:ext cx="642571" cy="615872"/>
          </a:xfrm>
          <a:prstGeom prst="rect">
            <a:avLst/>
          </a:prstGeom>
        </p:spPr>
      </p:pic>
      <p:pic>
        <p:nvPicPr>
          <p:cNvPr id="8" name="Picture 7"/>
          <p:cNvPicPr>
            <a:picLocks noChangeAspect="1"/>
          </p:cNvPicPr>
          <p:nvPr/>
        </p:nvPicPr>
        <p:blipFill>
          <a:blip r:embed="rId5"/>
          <a:stretch>
            <a:fillRect/>
          </a:stretch>
        </p:blipFill>
        <p:spPr>
          <a:xfrm>
            <a:off x="5164715" y="2322255"/>
            <a:ext cx="640080" cy="409353"/>
          </a:xfrm>
          <a:prstGeom prst="rect">
            <a:avLst/>
          </a:prstGeom>
        </p:spPr>
      </p:pic>
      <p:pic>
        <p:nvPicPr>
          <p:cNvPr id="9" name="Picture 8"/>
          <p:cNvPicPr>
            <a:picLocks noChangeAspect="1"/>
          </p:cNvPicPr>
          <p:nvPr/>
        </p:nvPicPr>
        <p:blipFill rotWithShape="1">
          <a:blip r:embed="rId5"/>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5"/>
          <a:stretch>
            <a:fillRect/>
          </a:stretch>
        </p:blipFill>
        <p:spPr>
          <a:xfrm>
            <a:off x="2956301" y="2344542"/>
            <a:ext cx="772242" cy="493875"/>
          </a:xfrm>
          <a:prstGeom prst="rect">
            <a:avLst/>
          </a:prstGeom>
        </p:spPr>
      </p:pic>
      <p:pic>
        <p:nvPicPr>
          <p:cNvPr id="11" name="Picture 10"/>
          <p:cNvPicPr>
            <a:picLocks noChangeAspect="1"/>
          </p:cNvPicPr>
          <p:nvPr/>
        </p:nvPicPr>
        <p:blipFill rotWithShape="1">
          <a:blip r:embed="rId5"/>
          <a:srcRect t="2651" r="54072" b="28305"/>
          <a:stretch/>
        </p:blipFill>
        <p:spPr>
          <a:xfrm>
            <a:off x="5138522" y="2833590"/>
            <a:ext cx="365760" cy="351647"/>
          </a:xfrm>
          <a:prstGeom prst="rect">
            <a:avLst/>
          </a:prstGeom>
        </p:spPr>
      </p:pic>
      <p:pic>
        <p:nvPicPr>
          <p:cNvPr id="12" name="Picture 11"/>
          <p:cNvPicPr>
            <a:picLocks noChangeAspect="1"/>
          </p:cNvPicPr>
          <p:nvPr/>
        </p:nvPicPr>
        <p:blipFill>
          <a:blip r:embed="rId3"/>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3966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a:t>
            </a:r>
            <a:br>
              <a:rPr lang="en-GB" dirty="0" smtClean="0"/>
            </a:br>
            <a:r>
              <a:rPr lang="en-GB" dirty="0" smtClean="0"/>
              <a:t>Let’s check…</a:t>
            </a:r>
            <a:endParaRPr lang="en-GB" dirty="0"/>
          </a:p>
        </p:txBody>
      </p:sp>
      <p:sp>
        <p:nvSpPr>
          <p:cNvPr id="3" name="Content Placeholder 2"/>
          <p:cNvSpPr>
            <a:spLocks noGrp="1"/>
          </p:cNvSpPr>
          <p:nvPr>
            <p:ph idx="1"/>
          </p:nvPr>
        </p:nvSpPr>
        <p:spPr>
          <a:xfrm>
            <a:off x="7705898" y="1825625"/>
            <a:ext cx="3647902" cy="4351338"/>
          </a:xfrm>
        </p:spPr>
        <p:txBody>
          <a:bodyPr>
            <a:normAutofit/>
          </a:bodyPr>
          <a:lstStyle/>
          <a:p>
            <a:r>
              <a:rPr lang="en-GB" dirty="0" smtClean="0"/>
              <a:t>What number is shown? </a:t>
            </a:r>
            <a:r>
              <a:rPr lang="en-GB" dirty="0" smtClean="0">
                <a:solidFill>
                  <a:srgbClr val="FF0000"/>
                </a:solidFill>
              </a:rPr>
              <a:t>23.75</a:t>
            </a:r>
            <a:endParaRPr lang="en-GB" dirty="0"/>
          </a:p>
          <a:p>
            <a:r>
              <a:rPr lang="en-GB" dirty="0" smtClean="0"/>
              <a:t>Draw the counters in the place value chart after moving them one place to the left.</a:t>
            </a:r>
          </a:p>
          <a:p>
            <a:endParaRPr lang="en-GB" dirty="0"/>
          </a:p>
          <a:p>
            <a:r>
              <a:rPr lang="en-GB" dirty="0" smtClean="0"/>
              <a:t>Write down the answer: </a:t>
            </a:r>
            <a:r>
              <a:rPr lang="en-GB" dirty="0" smtClean="0">
                <a:solidFill>
                  <a:srgbClr val="FF0000"/>
                </a:solidFill>
              </a:rPr>
              <a:t>237.5</a:t>
            </a:r>
            <a:endParaRPr lang="en-GB" dirty="0">
              <a:solidFill>
                <a:srgbClr val="FF000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4"/>
          <a:srcRect l="12671" r="10868" b="9613"/>
          <a:stretch/>
        </p:blipFill>
        <p:spPr>
          <a:xfrm>
            <a:off x="5512464" y="2645935"/>
            <a:ext cx="642571" cy="615872"/>
          </a:xfrm>
          <a:prstGeom prst="rect">
            <a:avLst/>
          </a:prstGeom>
        </p:spPr>
      </p:pic>
      <p:pic>
        <p:nvPicPr>
          <p:cNvPr id="8" name="Picture 7"/>
          <p:cNvPicPr>
            <a:picLocks noChangeAspect="1"/>
          </p:cNvPicPr>
          <p:nvPr/>
        </p:nvPicPr>
        <p:blipFill>
          <a:blip r:embed="rId5"/>
          <a:stretch>
            <a:fillRect/>
          </a:stretch>
        </p:blipFill>
        <p:spPr>
          <a:xfrm>
            <a:off x="5164715" y="2322255"/>
            <a:ext cx="640080" cy="409353"/>
          </a:xfrm>
          <a:prstGeom prst="rect">
            <a:avLst/>
          </a:prstGeom>
        </p:spPr>
      </p:pic>
      <p:pic>
        <p:nvPicPr>
          <p:cNvPr id="9" name="Picture 8"/>
          <p:cNvPicPr>
            <a:picLocks noChangeAspect="1"/>
          </p:cNvPicPr>
          <p:nvPr/>
        </p:nvPicPr>
        <p:blipFill rotWithShape="1">
          <a:blip r:embed="rId5"/>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5"/>
          <a:stretch>
            <a:fillRect/>
          </a:stretch>
        </p:blipFill>
        <p:spPr>
          <a:xfrm>
            <a:off x="2956301" y="2344542"/>
            <a:ext cx="772242" cy="493875"/>
          </a:xfrm>
          <a:prstGeom prst="rect">
            <a:avLst/>
          </a:prstGeom>
        </p:spPr>
      </p:pic>
      <p:pic>
        <p:nvPicPr>
          <p:cNvPr id="11" name="Picture 10"/>
          <p:cNvPicPr>
            <a:picLocks noChangeAspect="1"/>
          </p:cNvPicPr>
          <p:nvPr/>
        </p:nvPicPr>
        <p:blipFill rotWithShape="1">
          <a:blip r:embed="rId5"/>
          <a:srcRect t="2651" r="54072" b="28305"/>
          <a:stretch/>
        </p:blipFill>
        <p:spPr>
          <a:xfrm>
            <a:off x="5118995" y="2840875"/>
            <a:ext cx="365760" cy="351647"/>
          </a:xfrm>
          <a:prstGeom prst="rect">
            <a:avLst/>
          </a:prstGeom>
        </p:spPr>
      </p:pic>
      <p:pic>
        <p:nvPicPr>
          <p:cNvPr id="12" name="Picture 11"/>
          <p:cNvPicPr>
            <a:picLocks noChangeAspect="1"/>
          </p:cNvPicPr>
          <p:nvPr/>
        </p:nvPicPr>
        <p:blipFill>
          <a:blip r:embed="rId3"/>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5"/>
          <a:stretch>
            <a:fillRect/>
          </a:stretch>
        </p:blipFill>
        <p:spPr>
          <a:xfrm>
            <a:off x="1738140" y="4164169"/>
            <a:ext cx="819150" cy="523875"/>
          </a:xfrm>
          <a:prstGeom prst="rect">
            <a:avLst/>
          </a:prstGeom>
        </p:spPr>
      </p:pic>
      <p:pic>
        <p:nvPicPr>
          <p:cNvPr id="16" name="Picture 15"/>
          <p:cNvPicPr>
            <a:picLocks noChangeAspect="1"/>
          </p:cNvPicPr>
          <p:nvPr/>
        </p:nvPicPr>
        <p:blipFill>
          <a:blip r:embed="rId6"/>
          <a:stretch>
            <a:fillRect/>
          </a:stretch>
        </p:blipFill>
        <p:spPr>
          <a:xfrm>
            <a:off x="2938723" y="4166581"/>
            <a:ext cx="819150" cy="819150"/>
          </a:xfrm>
          <a:prstGeom prst="rect">
            <a:avLst/>
          </a:prstGeom>
        </p:spPr>
      </p:pic>
      <p:pic>
        <p:nvPicPr>
          <p:cNvPr id="17" name="Picture 16"/>
          <p:cNvPicPr>
            <a:picLocks noChangeAspect="1"/>
          </p:cNvPicPr>
          <p:nvPr/>
        </p:nvPicPr>
        <p:blipFill>
          <a:blip r:embed="rId7"/>
          <a:stretch>
            <a:fillRect/>
          </a:stretch>
        </p:blipFill>
        <p:spPr>
          <a:xfrm>
            <a:off x="4064923" y="4164169"/>
            <a:ext cx="944015" cy="879467"/>
          </a:xfrm>
          <a:prstGeom prst="rect">
            <a:avLst/>
          </a:prstGeom>
        </p:spPr>
      </p:pic>
      <p:pic>
        <p:nvPicPr>
          <p:cNvPr id="18" name="Picture 17"/>
          <p:cNvPicPr>
            <a:picLocks noChangeAspect="1"/>
          </p:cNvPicPr>
          <p:nvPr/>
        </p:nvPicPr>
        <p:blipFill>
          <a:blip r:embed="rId8"/>
          <a:stretch>
            <a:fillRect/>
          </a:stretch>
        </p:blipFill>
        <p:spPr>
          <a:xfrm>
            <a:off x="5242888" y="4164169"/>
            <a:ext cx="829300" cy="920523"/>
          </a:xfrm>
          <a:prstGeom prst="rect">
            <a:avLst/>
          </a:prstGeom>
        </p:spPr>
      </p:pic>
    </p:spTree>
    <p:extLst>
      <p:ext uri="{BB962C8B-B14F-4D97-AF65-F5344CB8AC3E}">
        <p14:creationId xmlns:p14="http://schemas.microsoft.com/office/powerpoint/2010/main" val="144093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10</a:t>
            </a:r>
          </a:p>
        </p:txBody>
      </p:sp>
      <p:sp>
        <p:nvSpPr>
          <p:cNvPr id="3" name="Content Placeholder 2"/>
          <p:cNvSpPr>
            <a:spLocks noGrp="1"/>
          </p:cNvSpPr>
          <p:nvPr>
            <p:ph idx="1"/>
          </p:nvPr>
        </p:nvSpPr>
        <p:spPr>
          <a:xfrm>
            <a:off x="7705898" y="1825625"/>
            <a:ext cx="3647902" cy="4351338"/>
          </a:xfrm>
        </p:spPr>
        <p:txBody>
          <a:bodyPr>
            <a:normAutofit lnSpcReduction="10000"/>
          </a:bodyPr>
          <a:lstStyle/>
          <a:p>
            <a:r>
              <a:rPr lang="en-GB" dirty="0" smtClean="0"/>
              <a:t>What number is shown?_____</a:t>
            </a:r>
          </a:p>
          <a:p>
            <a:endParaRPr lang="en-GB" dirty="0"/>
          </a:p>
          <a:p>
            <a:r>
              <a:rPr lang="en-GB" dirty="0" smtClean="0"/>
              <a:t>Draw the counters in the place value chart after moving them one place to the left.</a:t>
            </a:r>
          </a:p>
          <a:p>
            <a:endParaRPr lang="en-GB" dirty="0"/>
          </a:p>
          <a:p>
            <a:r>
              <a:rPr lang="en-GB" dirty="0" smtClean="0"/>
              <a:t>Write down the answer: ______</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3"/>
          <a:srcRect l="12671" r="10868" b="9613"/>
          <a:stretch/>
        </p:blipFill>
        <p:spPr>
          <a:xfrm>
            <a:off x="1922067" y="2423672"/>
            <a:ext cx="642571" cy="615872"/>
          </a:xfrm>
          <a:prstGeom prst="rect">
            <a:avLst/>
          </a:prstGeom>
        </p:spPr>
      </p:pic>
      <p:pic>
        <p:nvPicPr>
          <p:cNvPr id="8" name="Picture 7"/>
          <p:cNvPicPr>
            <a:picLocks noChangeAspect="1"/>
          </p:cNvPicPr>
          <p:nvPr/>
        </p:nvPicPr>
        <p:blipFill>
          <a:blip r:embed="rId4"/>
          <a:stretch>
            <a:fillRect/>
          </a:stretch>
        </p:blipFill>
        <p:spPr>
          <a:xfrm>
            <a:off x="5156594" y="2423672"/>
            <a:ext cx="640080" cy="409353"/>
          </a:xfrm>
          <a:prstGeom prst="rect">
            <a:avLst/>
          </a:prstGeom>
        </p:spPr>
      </p:pic>
      <p:pic>
        <p:nvPicPr>
          <p:cNvPr id="9" name="Picture 8"/>
          <p:cNvPicPr>
            <a:picLocks noChangeAspect="1"/>
          </p:cNvPicPr>
          <p:nvPr/>
        </p:nvPicPr>
        <p:blipFill rotWithShape="1">
          <a:blip r:embed="rId4"/>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4"/>
          <a:stretch>
            <a:fillRect/>
          </a:stretch>
        </p:blipFill>
        <p:spPr>
          <a:xfrm>
            <a:off x="2956301" y="2344542"/>
            <a:ext cx="772242" cy="493875"/>
          </a:xfrm>
          <a:prstGeom prst="rect">
            <a:avLst/>
          </a:prstGeom>
        </p:spPr>
      </p:pic>
      <p:pic>
        <p:nvPicPr>
          <p:cNvPr id="12" name="Picture 11"/>
          <p:cNvPicPr>
            <a:picLocks noChangeAspect="1"/>
          </p:cNvPicPr>
          <p:nvPr/>
        </p:nvPicPr>
        <p:blipFill>
          <a:blip r:embed="rId2"/>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CE46ACCD-B62B-495F-8F73-FF5C58F38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6" name="Rectangle 5"/>
          <p:cNvSpPr/>
          <p:nvPr/>
        </p:nvSpPr>
        <p:spPr>
          <a:xfrm>
            <a:off x="6417426" y="2344543"/>
            <a:ext cx="897774" cy="879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30077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a:t>
            </a:r>
            <a:br>
              <a:rPr lang="en-GB" dirty="0" smtClean="0"/>
            </a:br>
            <a:r>
              <a:rPr lang="en-GB" dirty="0" smtClean="0"/>
              <a:t>Answer:</a:t>
            </a:r>
            <a:endParaRPr lang="en-GB" dirty="0"/>
          </a:p>
        </p:txBody>
      </p:sp>
      <p:sp>
        <p:nvSpPr>
          <p:cNvPr id="3" name="Content Placeholder 2"/>
          <p:cNvSpPr>
            <a:spLocks noGrp="1"/>
          </p:cNvSpPr>
          <p:nvPr>
            <p:ph idx="1"/>
          </p:nvPr>
        </p:nvSpPr>
        <p:spPr>
          <a:xfrm>
            <a:off x="7705898" y="1825625"/>
            <a:ext cx="3647902" cy="4351338"/>
          </a:xfrm>
        </p:spPr>
        <p:txBody>
          <a:bodyPr>
            <a:normAutofit/>
          </a:bodyPr>
          <a:lstStyle/>
          <a:p>
            <a:r>
              <a:rPr lang="en-GB" dirty="0" smtClean="0"/>
              <a:t>What number is shown? </a:t>
            </a:r>
            <a:r>
              <a:rPr lang="en-GB" dirty="0" smtClean="0">
                <a:solidFill>
                  <a:srgbClr val="FF0000"/>
                </a:solidFill>
              </a:rPr>
              <a:t>423.3</a:t>
            </a:r>
            <a:endParaRPr lang="en-GB" dirty="0"/>
          </a:p>
          <a:p>
            <a:r>
              <a:rPr lang="en-GB" dirty="0" smtClean="0"/>
              <a:t>Draw the counters in the place value chart after moving them one place to the left.</a:t>
            </a:r>
          </a:p>
          <a:p>
            <a:endParaRPr lang="en-GB" dirty="0"/>
          </a:p>
          <a:p>
            <a:r>
              <a:rPr lang="en-GB" dirty="0" smtClean="0"/>
              <a:t>Write down the answer: </a:t>
            </a:r>
            <a:r>
              <a:rPr lang="en-GB" dirty="0" smtClean="0">
                <a:solidFill>
                  <a:srgbClr val="FF0000"/>
                </a:solidFill>
              </a:rPr>
              <a:t>4233</a:t>
            </a:r>
            <a:endParaRPr lang="en-GB" dirty="0">
              <a:solidFill>
                <a:srgbClr val="FF0000"/>
              </a:solidFill>
            </a:endParaRPr>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7" name="Picture 6"/>
          <p:cNvPicPr>
            <a:picLocks noChangeAspect="1"/>
          </p:cNvPicPr>
          <p:nvPr/>
        </p:nvPicPr>
        <p:blipFill rotWithShape="1">
          <a:blip r:embed="rId3"/>
          <a:srcRect l="12671" r="10868" b="9613"/>
          <a:stretch/>
        </p:blipFill>
        <p:spPr>
          <a:xfrm>
            <a:off x="1922067" y="2423672"/>
            <a:ext cx="642571" cy="615872"/>
          </a:xfrm>
          <a:prstGeom prst="rect">
            <a:avLst/>
          </a:prstGeom>
        </p:spPr>
      </p:pic>
      <p:pic>
        <p:nvPicPr>
          <p:cNvPr id="8" name="Picture 7"/>
          <p:cNvPicPr>
            <a:picLocks noChangeAspect="1"/>
          </p:cNvPicPr>
          <p:nvPr/>
        </p:nvPicPr>
        <p:blipFill>
          <a:blip r:embed="rId4"/>
          <a:stretch>
            <a:fillRect/>
          </a:stretch>
        </p:blipFill>
        <p:spPr>
          <a:xfrm>
            <a:off x="5156594" y="2423672"/>
            <a:ext cx="640080" cy="409353"/>
          </a:xfrm>
          <a:prstGeom prst="rect">
            <a:avLst/>
          </a:prstGeom>
        </p:spPr>
      </p:pic>
      <p:pic>
        <p:nvPicPr>
          <p:cNvPr id="9" name="Picture 8"/>
          <p:cNvPicPr>
            <a:picLocks noChangeAspect="1"/>
          </p:cNvPicPr>
          <p:nvPr/>
        </p:nvPicPr>
        <p:blipFill rotWithShape="1">
          <a:blip r:embed="rId4"/>
          <a:srcRect t="2651" r="54072" b="28305"/>
          <a:stretch/>
        </p:blipFill>
        <p:spPr>
          <a:xfrm>
            <a:off x="6866313" y="2910160"/>
            <a:ext cx="365760" cy="351647"/>
          </a:xfrm>
          <a:prstGeom prst="rect">
            <a:avLst/>
          </a:prstGeom>
        </p:spPr>
      </p:pic>
      <p:pic>
        <p:nvPicPr>
          <p:cNvPr id="10" name="Picture 9"/>
          <p:cNvPicPr>
            <a:picLocks noChangeAspect="1"/>
          </p:cNvPicPr>
          <p:nvPr/>
        </p:nvPicPr>
        <p:blipFill>
          <a:blip r:embed="rId4"/>
          <a:stretch>
            <a:fillRect/>
          </a:stretch>
        </p:blipFill>
        <p:spPr>
          <a:xfrm>
            <a:off x="2956301" y="2344542"/>
            <a:ext cx="772242" cy="493875"/>
          </a:xfrm>
          <a:prstGeom prst="rect">
            <a:avLst/>
          </a:prstGeom>
        </p:spPr>
      </p:pic>
      <p:pic>
        <p:nvPicPr>
          <p:cNvPr id="12" name="Picture 11"/>
          <p:cNvPicPr>
            <a:picLocks noChangeAspect="1"/>
          </p:cNvPicPr>
          <p:nvPr/>
        </p:nvPicPr>
        <p:blipFill>
          <a:blip r:embed="rId2"/>
          <a:stretch>
            <a:fillRect/>
          </a:stretch>
        </p:blipFill>
        <p:spPr>
          <a:xfrm>
            <a:off x="316403" y="3658727"/>
            <a:ext cx="7219950" cy="1590675"/>
          </a:xfrm>
          <a:prstGeom prst="rect">
            <a:avLst/>
          </a:prstGeom>
        </p:spPr>
      </p:pic>
      <p:sp>
        <p:nvSpPr>
          <p:cNvPr id="13" name="Rectangle 12"/>
          <p:cNvSpPr/>
          <p:nvPr/>
        </p:nvSpPr>
        <p:spPr>
          <a:xfrm>
            <a:off x="4064924"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198226" y="4239491"/>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6417426" y="4164169"/>
            <a:ext cx="897774" cy="673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CE46ACCD-B62B-495F-8F73-FF5C58F388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6" name="Rectangle 5"/>
          <p:cNvSpPr/>
          <p:nvPr/>
        </p:nvSpPr>
        <p:spPr>
          <a:xfrm>
            <a:off x="6417426" y="2344543"/>
            <a:ext cx="897774" cy="879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rotWithShape="1">
          <a:blip r:embed="rId6"/>
          <a:srcRect l="2460"/>
          <a:stretch/>
        </p:blipFill>
        <p:spPr>
          <a:xfrm>
            <a:off x="415610" y="4164169"/>
            <a:ext cx="3463377" cy="1009157"/>
          </a:xfrm>
          <a:prstGeom prst="rect">
            <a:avLst/>
          </a:prstGeom>
        </p:spPr>
      </p:pic>
      <p:pic>
        <p:nvPicPr>
          <p:cNvPr id="11" name="Picture 10"/>
          <p:cNvPicPr>
            <a:picLocks noChangeAspect="1"/>
          </p:cNvPicPr>
          <p:nvPr/>
        </p:nvPicPr>
        <p:blipFill>
          <a:blip r:embed="rId7"/>
          <a:stretch>
            <a:fillRect/>
          </a:stretch>
        </p:blipFill>
        <p:spPr>
          <a:xfrm>
            <a:off x="3978194" y="4156778"/>
            <a:ext cx="1028700" cy="676275"/>
          </a:xfrm>
          <a:prstGeom prst="rect">
            <a:avLst/>
          </a:prstGeom>
        </p:spPr>
      </p:pic>
    </p:spTree>
    <p:extLst>
      <p:ext uri="{BB962C8B-B14F-4D97-AF65-F5344CB8AC3E}">
        <p14:creationId xmlns:p14="http://schemas.microsoft.com/office/powerpoint/2010/main" val="1301520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 decimals by 100</a:t>
            </a:r>
            <a:endParaRPr lang="en-GB" dirty="0"/>
          </a:p>
        </p:txBody>
      </p:sp>
      <p:sp>
        <p:nvSpPr>
          <p:cNvPr id="3" name="Content Placeholder 2"/>
          <p:cNvSpPr>
            <a:spLocks noGrp="1"/>
          </p:cNvSpPr>
          <p:nvPr>
            <p:ph idx="1"/>
          </p:nvPr>
        </p:nvSpPr>
        <p:spPr>
          <a:xfrm>
            <a:off x="838199" y="1825625"/>
            <a:ext cx="7478943" cy="4351338"/>
          </a:xfrm>
        </p:spPr>
        <p:txBody>
          <a:bodyPr/>
          <a:lstStyle/>
          <a:p>
            <a:pPr marL="0" indent="0">
              <a:buNone/>
            </a:pPr>
            <a:r>
              <a:rPr lang="en-GB" dirty="0"/>
              <a:t>To multiply by 100, you move the digits </a:t>
            </a:r>
            <a:r>
              <a:rPr lang="en-GB" b="1" dirty="0"/>
              <a:t>two</a:t>
            </a:r>
            <a:r>
              <a:rPr lang="en-GB" dirty="0"/>
              <a:t> places to the left.</a:t>
            </a:r>
          </a:p>
          <a:p>
            <a:pPr marL="0" indent="0">
              <a:buNone/>
            </a:pPr>
            <a:r>
              <a:rPr lang="en-GB" dirty="0" smtClean="0"/>
              <a:t>Let’s look at an example:</a:t>
            </a:r>
          </a:p>
          <a:p>
            <a:pPr marL="0" indent="0">
              <a:buNone/>
            </a:pPr>
            <a:r>
              <a:rPr lang="en-GB" dirty="0" smtClean="0"/>
              <a:t>3.12 </a:t>
            </a:r>
            <a:r>
              <a:rPr lang="en-GB" dirty="0"/>
              <a:t>x 100 = </a:t>
            </a:r>
            <a:r>
              <a:rPr lang="en-GB" dirty="0" smtClean="0"/>
              <a:t>312</a:t>
            </a:r>
          </a:p>
          <a:p>
            <a:pPr marL="0" indent="0">
              <a:buNone/>
            </a:pPr>
            <a:endParaRPr lang="en-GB" dirty="0"/>
          </a:p>
          <a:p>
            <a:pPr marL="0" indent="0">
              <a:buNone/>
            </a:pPr>
            <a:r>
              <a:rPr lang="en-GB" dirty="0"/>
              <a:t>To multiply by 100, you move the digits two places to the left. So 3.12 × 100 = 312.</a:t>
            </a:r>
          </a:p>
          <a:p>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pic>
        <p:nvPicPr>
          <p:cNvPr id="5" name="Picture 4"/>
          <p:cNvPicPr>
            <a:picLocks noChangeAspect="1"/>
          </p:cNvPicPr>
          <p:nvPr/>
        </p:nvPicPr>
        <p:blipFill>
          <a:blip r:embed="rId3"/>
          <a:stretch>
            <a:fillRect/>
          </a:stretch>
        </p:blipFill>
        <p:spPr>
          <a:xfrm>
            <a:off x="8317143" y="3238255"/>
            <a:ext cx="3305175" cy="1409700"/>
          </a:xfrm>
          <a:prstGeom prst="rect">
            <a:avLst/>
          </a:prstGeom>
        </p:spPr>
      </p:pic>
      <p:pic>
        <p:nvPicPr>
          <p:cNvPr id="6" name="Picture 5"/>
          <p:cNvPicPr>
            <a:picLocks noChangeAspect="1"/>
          </p:cNvPicPr>
          <p:nvPr/>
        </p:nvPicPr>
        <p:blipFill>
          <a:blip r:embed="rId4"/>
          <a:stretch>
            <a:fillRect/>
          </a:stretch>
        </p:blipFill>
        <p:spPr>
          <a:xfrm>
            <a:off x="8274280" y="5093760"/>
            <a:ext cx="3390900" cy="1304925"/>
          </a:xfrm>
          <a:prstGeom prst="rect">
            <a:avLst/>
          </a:prstGeom>
        </p:spPr>
      </p:pic>
    </p:spTree>
    <p:extLst>
      <p:ext uri="{BB962C8B-B14F-4D97-AF65-F5344CB8AC3E}">
        <p14:creationId xmlns:p14="http://schemas.microsoft.com/office/powerpoint/2010/main" val="37917600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5.41.</a:t>
            </a:r>
          </a:p>
          <a:p>
            <a:endParaRPr lang="en-GB" dirty="0"/>
          </a:p>
          <a:p>
            <a:r>
              <a:rPr lang="en-GB" dirty="0" smtClean="0"/>
              <a:t>When we x100, each digit moves two places to the left.</a:t>
            </a:r>
          </a:p>
          <a:p>
            <a:endParaRPr lang="en-GB" dirty="0"/>
          </a:p>
          <a:p>
            <a:r>
              <a:rPr lang="en-GB" dirty="0" smtClean="0"/>
              <a:t>The answer is 541</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pic>
        <p:nvPicPr>
          <p:cNvPr id="5" name="Picture 4"/>
          <p:cNvPicPr>
            <a:picLocks noChangeAspect="1"/>
          </p:cNvPicPr>
          <p:nvPr/>
        </p:nvPicPr>
        <p:blipFill>
          <a:blip r:embed="rId3"/>
          <a:stretch>
            <a:fillRect/>
          </a:stretch>
        </p:blipFill>
        <p:spPr>
          <a:xfrm>
            <a:off x="316403" y="1825625"/>
            <a:ext cx="7219950" cy="1590675"/>
          </a:xfrm>
          <a:prstGeom prst="rect">
            <a:avLst/>
          </a:prstGeom>
        </p:spPr>
      </p:pic>
      <p:pic>
        <p:nvPicPr>
          <p:cNvPr id="6" name="Picture 5"/>
          <p:cNvPicPr>
            <a:picLocks noChangeAspect="1"/>
          </p:cNvPicPr>
          <p:nvPr/>
        </p:nvPicPr>
        <p:blipFill>
          <a:blip r:embed="rId3"/>
          <a:stretch>
            <a:fillRect/>
          </a:stretch>
        </p:blipFill>
        <p:spPr>
          <a:xfrm>
            <a:off x="316403" y="3690446"/>
            <a:ext cx="7219950" cy="1590675"/>
          </a:xfrm>
          <a:prstGeom prst="rect">
            <a:avLst/>
          </a:prstGeom>
        </p:spPr>
      </p:pic>
      <p:pic>
        <p:nvPicPr>
          <p:cNvPr id="7" name="Picture 6"/>
          <p:cNvPicPr>
            <a:picLocks noChangeAspect="1"/>
          </p:cNvPicPr>
          <p:nvPr/>
        </p:nvPicPr>
        <p:blipFill>
          <a:blip r:embed="rId4"/>
          <a:stretch>
            <a:fillRect/>
          </a:stretch>
        </p:blipFill>
        <p:spPr>
          <a:xfrm>
            <a:off x="2921750" y="4220094"/>
            <a:ext cx="895350" cy="762000"/>
          </a:xfrm>
          <a:prstGeom prst="rect">
            <a:avLst/>
          </a:prstGeom>
        </p:spPr>
      </p:pic>
      <p:pic>
        <p:nvPicPr>
          <p:cNvPr id="8" name="Picture 7"/>
          <p:cNvPicPr>
            <a:picLocks noChangeAspect="1"/>
          </p:cNvPicPr>
          <p:nvPr/>
        </p:nvPicPr>
        <p:blipFill>
          <a:blip r:embed="rId5"/>
          <a:stretch>
            <a:fillRect/>
          </a:stretch>
        </p:blipFill>
        <p:spPr>
          <a:xfrm>
            <a:off x="3980476" y="4193222"/>
            <a:ext cx="962025" cy="923925"/>
          </a:xfrm>
          <a:prstGeom prst="rect">
            <a:avLst/>
          </a:prstGeom>
        </p:spPr>
      </p:pic>
      <p:pic>
        <p:nvPicPr>
          <p:cNvPr id="9" name="Picture 8"/>
          <p:cNvPicPr>
            <a:picLocks noChangeAspect="1"/>
          </p:cNvPicPr>
          <p:nvPr/>
        </p:nvPicPr>
        <p:blipFill>
          <a:blip r:embed="rId6"/>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7"/>
          <a:stretch>
            <a:fillRect/>
          </a:stretch>
        </p:blipFill>
        <p:spPr>
          <a:xfrm>
            <a:off x="5236499" y="2812488"/>
            <a:ext cx="573273" cy="379600"/>
          </a:xfrm>
          <a:prstGeom prst="rect">
            <a:avLst/>
          </a:prstGeom>
        </p:spPr>
      </p:pic>
      <p:pic>
        <p:nvPicPr>
          <p:cNvPr id="12" name="Picture 11"/>
          <p:cNvPicPr>
            <a:picLocks noChangeAspect="1"/>
          </p:cNvPicPr>
          <p:nvPr/>
        </p:nvPicPr>
        <p:blipFill>
          <a:blip r:embed="rId7"/>
          <a:stretch>
            <a:fillRect/>
          </a:stretch>
        </p:blipFill>
        <p:spPr>
          <a:xfrm rot="3098913">
            <a:off x="4435686" y="2562227"/>
            <a:ext cx="613343" cy="406133"/>
          </a:xfrm>
          <a:prstGeom prst="rect">
            <a:avLst/>
          </a:prstGeom>
        </p:spPr>
      </p:pic>
      <p:pic>
        <p:nvPicPr>
          <p:cNvPr id="13" name="Picture 12"/>
          <p:cNvPicPr>
            <a:picLocks noChangeAspect="1"/>
          </p:cNvPicPr>
          <p:nvPr/>
        </p:nvPicPr>
        <p:blipFill>
          <a:blip r:embed="rId8"/>
          <a:stretch>
            <a:fillRect/>
          </a:stretch>
        </p:blipFill>
        <p:spPr>
          <a:xfrm>
            <a:off x="4776873" y="2316162"/>
            <a:ext cx="276225" cy="304800"/>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8"/>
          <a:stretch>
            <a:fillRect/>
          </a:stretch>
        </p:blipFill>
        <p:spPr>
          <a:xfrm>
            <a:off x="6525492" y="2460493"/>
            <a:ext cx="276225" cy="304800"/>
          </a:xfrm>
          <a:prstGeom prst="rect">
            <a:avLst/>
          </a:prstGeom>
        </p:spPr>
      </p:pic>
      <p:pic>
        <p:nvPicPr>
          <p:cNvPr id="17" name="Picture 16"/>
          <p:cNvPicPr>
            <a:picLocks noChangeAspect="1"/>
          </p:cNvPicPr>
          <p:nvPr/>
        </p:nvPicPr>
        <p:blipFill>
          <a:blip r:embed="rId9"/>
          <a:stretch>
            <a:fillRect/>
          </a:stretch>
        </p:blipFill>
        <p:spPr>
          <a:xfrm>
            <a:off x="1624823" y="4178934"/>
            <a:ext cx="1091566" cy="909638"/>
          </a:xfrm>
          <a:prstGeom prst="rect">
            <a:avLst/>
          </a:prstGeom>
        </p:spPr>
      </p:pic>
      <p:pic>
        <p:nvPicPr>
          <p:cNvPr id="18" name="Picture 17"/>
          <p:cNvPicPr>
            <a:picLocks noChangeAspect="1"/>
          </p:cNvPicPr>
          <p:nvPr/>
        </p:nvPicPr>
        <p:blipFill>
          <a:blip r:embed="rId10"/>
          <a:stretch>
            <a:fillRect/>
          </a:stretch>
        </p:blipFill>
        <p:spPr>
          <a:xfrm>
            <a:off x="2889101" y="4255134"/>
            <a:ext cx="981075" cy="800100"/>
          </a:xfrm>
          <a:prstGeom prst="rect">
            <a:avLst/>
          </a:prstGeom>
        </p:spPr>
      </p:pic>
      <p:sp>
        <p:nvSpPr>
          <p:cNvPr id="20" name="Rectangle 19"/>
          <p:cNvSpPr/>
          <p:nvPr/>
        </p:nvSpPr>
        <p:spPr>
          <a:xfrm>
            <a:off x="4031412"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a:blip r:embed="rId11"/>
          <a:stretch>
            <a:fillRect/>
          </a:stretch>
        </p:blipFill>
        <p:spPr>
          <a:xfrm>
            <a:off x="4080021" y="4227366"/>
            <a:ext cx="428625" cy="428625"/>
          </a:xfrm>
          <a:prstGeom prst="rect">
            <a:avLst/>
          </a:prstGeom>
        </p:spPr>
      </p:pic>
    </p:spTree>
    <p:extLst>
      <p:ext uri="{BB962C8B-B14F-4D97-AF65-F5344CB8AC3E}">
        <p14:creationId xmlns:p14="http://schemas.microsoft.com/office/powerpoint/2010/main" val="29786646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____.</a:t>
            </a:r>
          </a:p>
          <a:p>
            <a:endParaRPr lang="en-GB" dirty="0"/>
          </a:p>
          <a:p>
            <a:r>
              <a:rPr lang="en-GB" dirty="0" smtClean="0"/>
              <a:t>When we x100, each digit moves two places to the left.</a:t>
            </a:r>
          </a:p>
          <a:p>
            <a:endParaRPr lang="en-GB" dirty="0"/>
          </a:p>
          <a:p>
            <a:r>
              <a:rPr lang="en-GB" dirty="0" smtClean="0"/>
              <a:t>The answer is ___</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7" name="Picture 6"/>
          <p:cNvPicPr>
            <a:picLocks noChangeAspect="1"/>
          </p:cNvPicPr>
          <p:nvPr/>
        </p:nvPicPr>
        <p:blipFill>
          <a:blip r:embed="rId3"/>
          <a:stretch>
            <a:fillRect/>
          </a:stretch>
        </p:blipFill>
        <p:spPr>
          <a:xfrm>
            <a:off x="2977495" y="2369791"/>
            <a:ext cx="895350" cy="762000"/>
          </a:xfrm>
          <a:prstGeom prst="rect">
            <a:avLst/>
          </a:prstGeom>
        </p:spPr>
      </p:pic>
      <p:pic>
        <p:nvPicPr>
          <p:cNvPr id="8" name="Picture 7"/>
          <p:cNvPicPr>
            <a:picLocks noChangeAspect="1"/>
          </p:cNvPicPr>
          <p:nvPr/>
        </p:nvPicPr>
        <p:blipFill>
          <a:blip r:embed="rId4"/>
          <a:stretch>
            <a:fillRect/>
          </a:stretch>
        </p:blipFill>
        <p:spPr>
          <a:xfrm>
            <a:off x="3980476" y="4193222"/>
            <a:ext cx="962025" cy="923925"/>
          </a:xfrm>
          <a:prstGeom prst="rect">
            <a:avLst/>
          </a:prstGeom>
        </p:spPr>
      </p:pic>
      <p:pic>
        <p:nvPicPr>
          <p:cNvPr id="9" name="Picture 8"/>
          <p:cNvPicPr>
            <a:picLocks noChangeAspect="1"/>
          </p:cNvPicPr>
          <p:nvPr/>
        </p:nvPicPr>
        <p:blipFill>
          <a:blip r:embed="rId5"/>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stretch>
            <a:fillRect/>
          </a:stretch>
        </p:blipFill>
        <p:spPr>
          <a:xfrm>
            <a:off x="5236499" y="2812488"/>
            <a:ext cx="573273" cy="379600"/>
          </a:xfrm>
          <a:prstGeom prst="rect">
            <a:avLst/>
          </a:prstGeom>
        </p:spPr>
      </p:pic>
      <p:pic>
        <p:nvPicPr>
          <p:cNvPr id="12" name="Picture 11"/>
          <p:cNvPicPr>
            <a:picLocks noChangeAspect="1"/>
          </p:cNvPicPr>
          <p:nvPr/>
        </p:nvPicPr>
        <p:blipFill>
          <a:blip r:embed="rId6"/>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7"/>
          <a:srcRect l="22903" t="54538" r="49871" b="19530"/>
          <a:stretch/>
        </p:blipFill>
        <p:spPr>
          <a:xfrm>
            <a:off x="2849052" y="2751341"/>
            <a:ext cx="297189" cy="235888"/>
          </a:xfrm>
          <a:prstGeom prst="rect">
            <a:avLst/>
          </a:prstGeom>
        </p:spPr>
      </p:pic>
      <p:pic>
        <p:nvPicPr>
          <p:cNvPr id="18" name="Picture 17"/>
          <p:cNvPicPr>
            <a:picLocks noChangeAspect="1"/>
          </p:cNvPicPr>
          <p:nvPr/>
        </p:nvPicPr>
        <p:blipFill rotWithShape="1">
          <a:blip r:embed="rId8"/>
          <a:srcRect t="47915" r="40308"/>
          <a:stretch/>
        </p:blipFill>
        <p:spPr>
          <a:xfrm>
            <a:off x="6500762" y="2412596"/>
            <a:ext cx="585619" cy="416732"/>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A30DFC2-0E7D-844C-BA5B-9AEB20B1E0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7"/>
          <a:srcRect l="22903" t="54538" r="49871" b="19530"/>
          <a:stretch/>
        </p:blipFill>
        <p:spPr>
          <a:xfrm>
            <a:off x="3580726" y="2336981"/>
            <a:ext cx="297189" cy="235888"/>
          </a:xfrm>
          <a:prstGeom prst="rect">
            <a:avLst/>
          </a:prstGeom>
        </p:spPr>
      </p:pic>
      <p:pic>
        <p:nvPicPr>
          <p:cNvPr id="27" name="Picture 26"/>
          <p:cNvPicPr>
            <a:picLocks noChangeAspect="1"/>
          </p:cNvPicPr>
          <p:nvPr/>
        </p:nvPicPr>
        <p:blipFill rotWithShape="1">
          <a:blip r:embed="rId7"/>
          <a:srcRect l="22903" t="54538" r="49871" b="19530"/>
          <a:stretch/>
        </p:blipFill>
        <p:spPr>
          <a:xfrm>
            <a:off x="3575656" y="2985663"/>
            <a:ext cx="297189" cy="235888"/>
          </a:xfrm>
          <a:prstGeom prst="rect">
            <a:avLst/>
          </a:prstGeom>
        </p:spPr>
      </p:pic>
      <p:pic>
        <p:nvPicPr>
          <p:cNvPr id="14" name="Picture 13"/>
          <p:cNvPicPr>
            <a:picLocks noChangeAspect="1"/>
          </p:cNvPicPr>
          <p:nvPr/>
        </p:nvPicPr>
        <p:blipFill>
          <a:blip r:embed="rId10"/>
          <a:stretch>
            <a:fillRect/>
          </a:stretch>
        </p:blipFill>
        <p:spPr>
          <a:xfrm>
            <a:off x="522812" y="4164435"/>
            <a:ext cx="2032485" cy="924138"/>
          </a:xfrm>
          <a:prstGeom prst="rect">
            <a:avLst/>
          </a:prstGeom>
        </p:spPr>
      </p:pic>
      <p:pic>
        <p:nvPicPr>
          <p:cNvPr id="19" name="Picture 18"/>
          <p:cNvPicPr>
            <a:picLocks noChangeAspect="1"/>
          </p:cNvPicPr>
          <p:nvPr/>
        </p:nvPicPr>
        <p:blipFill>
          <a:blip r:embed="rId11"/>
          <a:stretch>
            <a:fillRect/>
          </a:stretch>
        </p:blipFill>
        <p:spPr>
          <a:xfrm>
            <a:off x="4080488" y="4320106"/>
            <a:ext cx="762000" cy="561975"/>
          </a:xfrm>
          <a:prstGeom prst="rect">
            <a:avLst/>
          </a:prstGeom>
        </p:spPr>
      </p:pic>
    </p:spTree>
    <p:extLst>
      <p:ext uri="{BB962C8B-B14F-4D97-AF65-F5344CB8AC3E}">
        <p14:creationId xmlns:p14="http://schemas.microsoft.com/office/powerpoint/2010/main" val="3101139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br>
              <a:rPr lang="en-GB" dirty="0" smtClean="0"/>
            </a:br>
            <a:r>
              <a:rPr lang="en-GB" dirty="0" smtClean="0"/>
              <a:t>Let’s check:</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a:t>
            </a:r>
            <a:r>
              <a:rPr lang="en-GB" dirty="0" smtClean="0">
                <a:solidFill>
                  <a:srgbClr val="FF0000"/>
                </a:solidFill>
              </a:rPr>
              <a:t>63.02</a:t>
            </a:r>
            <a:r>
              <a:rPr lang="en-GB" dirty="0" smtClean="0"/>
              <a:t>.</a:t>
            </a:r>
          </a:p>
          <a:p>
            <a:endParaRPr lang="en-GB" dirty="0"/>
          </a:p>
          <a:p>
            <a:r>
              <a:rPr lang="en-GB" dirty="0" smtClean="0"/>
              <a:t>When we x100, each digit moves two places to the left.</a:t>
            </a:r>
          </a:p>
          <a:p>
            <a:endParaRPr lang="en-GB" dirty="0"/>
          </a:p>
          <a:p>
            <a:r>
              <a:rPr lang="en-GB" dirty="0" smtClean="0"/>
              <a:t>The answer is </a:t>
            </a:r>
            <a:r>
              <a:rPr lang="en-GB" dirty="0" smtClean="0">
                <a:solidFill>
                  <a:srgbClr val="FF0000"/>
                </a:solidFill>
              </a:rPr>
              <a:t>6302</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7" name="Picture 6"/>
          <p:cNvPicPr>
            <a:picLocks noChangeAspect="1"/>
          </p:cNvPicPr>
          <p:nvPr/>
        </p:nvPicPr>
        <p:blipFill>
          <a:blip r:embed="rId3"/>
          <a:stretch>
            <a:fillRect/>
          </a:stretch>
        </p:blipFill>
        <p:spPr>
          <a:xfrm>
            <a:off x="2977495" y="2369791"/>
            <a:ext cx="895350" cy="762000"/>
          </a:xfrm>
          <a:prstGeom prst="rect">
            <a:avLst/>
          </a:prstGeom>
        </p:spPr>
      </p:pic>
      <p:pic>
        <p:nvPicPr>
          <p:cNvPr id="8" name="Picture 7"/>
          <p:cNvPicPr>
            <a:picLocks noChangeAspect="1"/>
          </p:cNvPicPr>
          <p:nvPr/>
        </p:nvPicPr>
        <p:blipFill>
          <a:blip r:embed="rId4"/>
          <a:stretch>
            <a:fillRect/>
          </a:stretch>
        </p:blipFill>
        <p:spPr>
          <a:xfrm>
            <a:off x="3980476" y="4193222"/>
            <a:ext cx="962025" cy="923925"/>
          </a:xfrm>
          <a:prstGeom prst="rect">
            <a:avLst/>
          </a:prstGeom>
        </p:spPr>
      </p:pic>
      <p:pic>
        <p:nvPicPr>
          <p:cNvPr id="9" name="Picture 8"/>
          <p:cNvPicPr>
            <a:picLocks noChangeAspect="1"/>
          </p:cNvPicPr>
          <p:nvPr/>
        </p:nvPicPr>
        <p:blipFill>
          <a:blip r:embed="rId5"/>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stretch>
            <a:fillRect/>
          </a:stretch>
        </p:blipFill>
        <p:spPr>
          <a:xfrm>
            <a:off x="5236499" y="2812488"/>
            <a:ext cx="573273" cy="379600"/>
          </a:xfrm>
          <a:prstGeom prst="rect">
            <a:avLst/>
          </a:prstGeom>
        </p:spPr>
      </p:pic>
      <p:pic>
        <p:nvPicPr>
          <p:cNvPr id="12" name="Picture 11"/>
          <p:cNvPicPr>
            <a:picLocks noChangeAspect="1"/>
          </p:cNvPicPr>
          <p:nvPr/>
        </p:nvPicPr>
        <p:blipFill>
          <a:blip r:embed="rId6"/>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7"/>
          <a:srcRect l="22903" t="54538" r="49871" b="19530"/>
          <a:stretch/>
        </p:blipFill>
        <p:spPr>
          <a:xfrm>
            <a:off x="2849052" y="2751341"/>
            <a:ext cx="297189" cy="235888"/>
          </a:xfrm>
          <a:prstGeom prst="rect">
            <a:avLst/>
          </a:prstGeom>
        </p:spPr>
      </p:pic>
      <p:pic>
        <p:nvPicPr>
          <p:cNvPr id="18" name="Picture 17"/>
          <p:cNvPicPr>
            <a:picLocks noChangeAspect="1"/>
          </p:cNvPicPr>
          <p:nvPr/>
        </p:nvPicPr>
        <p:blipFill rotWithShape="1">
          <a:blip r:embed="rId8"/>
          <a:srcRect t="47915" r="40308"/>
          <a:stretch/>
        </p:blipFill>
        <p:spPr>
          <a:xfrm>
            <a:off x="6500762" y="2412596"/>
            <a:ext cx="585619" cy="416732"/>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1A30DFC2-0E7D-844C-BA5B-9AEB20B1E0E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rotWithShape="1">
          <a:blip r:embed="rId7"/>
          <a:srcRect l="22903" t="54538" r="49871" b="19530"/>
          <a:stretch/>
        </p:blipFill>
        <p:spPr>
          <a:xfrm>
            <a:off x="3580726" y="2336981"/>
            <a:ext cx="297189" cy="235888"/>
          </a:xfrm>
          <a:prstGeom prst="rect">
            <a:avLst/>
          </a:prstGeom>
        </p:spPr>
      </p:pic>
      <p:pic>
        <p:nvPicPr>
          <p:cNvPr id="27" name="Picture 26"/>
          <p:cNvPicPr>
            <a:picLocks noChangeAspect="1"/>
          </p:cNvPicPr>
          <p:nvPr/>
        </p:nvPicPr>
        <p:blipFill rotWithShape="1">
          <a:blip r:embed="rId7"/>
          <a:srcRect l="22903" t="54538" r="49871" b="19530"/>
          <a:stretch/>
        </p:blipFill>
        <p:spPr>
          <a:xfrm>
            <a:off x="3575656" y="2985663"/>
            <a:ext cx="297189" cy="235888"/>
          </a:xfrm>
          <a:prstGeom prst="rect">
            <a:avLst/>
          </a:prstGeom>
        </p:spPr>
      </p:pic>
      <p:pic>
        <p:nvPicPr>
          <p:cNvPr id="14" name="Picture 13"/>
          <p:cNvPicPr>
            <a:picLocks noChangeAspect="1"/>
          </p:cNvPicPr>
          <p:nvPr/>
        </p:nvPicPr>
        <p:blipFill>
          <a:blip r:embed="rId10"/>
          <a:stretch>
            <a:fillRect/>
          </a:stretch>
        </p:blipFill>
        <p:spPr>
          <a:xfrm>
            <a:off x="522812" y="4164435"/>
            <a:ext cx="2032485" cy="924138"/>
          </a:xfrm>
          <a:prstGeom prst="rect">
            <a:avLst/>
          </a:prstGeom>
        </p:spPr>
      </p:pic>
      <p:pic>
        <p:nvPicPr>
          <p:cNvPr id="19" name="Picture 18"/>
          <p:cNvPicPr>
            <a:picLocks noChangeAspect="1"/>
          </p:cNvPicPr>
          <p:nvPr/>
        </p:nvPicPr>
        <p:blipFill>
          <a:blip r:embed="rId11"/>
          <a:stretch>
            <a:fillRect/>
          </a:stretch>
        </p:blipFill>
        <p:spPr>
          <a:xfrm>
            <a:off x="4080488" y="4320106"/>
            <a:ext cx="762000" cy="561975"/>
          </a:xfrm>
          <a:prstGeom prst="rect">
            <a:avLst/>
          </a:prstGeom>
        </p:spPr>
      </p:pic>
    </p:spTree>
    <p:extLst>
      <p:ext uri="{BB962C8B-B14F-4D97-AF65-F5344CB8AC3E}">
        <p14:creationId xmlns:p14="http://schemas.microsoft.com/office/powerpoint/2010/main" val="396685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w="0"/>
                <a:solidFill>
                  <a:sysClr val="windowText" lastClr="000000"/>
                </a:solidFill>
                <a:effectLst>
                  <a:outerShdw blurRad="38100" dist="19050" dir="2700000" algn="tl" rotWithShape="0">
                    <a:prstClr val="black">
                      <a:alpha val="40000"/>
                    </a:prstClr>
                  </a:outerShdw>
                </a:effectLst>
                <a:uLnTx/>
                <a:uFillTx/>
                <a:latin typeface="Calibri" panose="020F0502020204030204"/>
                <a:ea typeface="+mn-ea"/>
                <a:cs typeface="+mn-cs"/>
              </a:rPr>
              <a:t>Pre-recorded Teaching</a:t>
            </a:r>
          </a:p>
        </p:txBody>
      </p:sp>
      <p:sp>
        <p:nvSpPr>
          <p:cNvPr id="8" name="TextBox 7"/>
          <p:cNvSpPr txBox="1"/>
          <p:nvPr/>
        </p:nvSpPr>
        <p:spPr>
          <a:xfrm>
            <a:off x="1123950" y="1201783"/>
            <a:ext cx="9953353"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r>
              <a:rPr kumimoji="0" lang="en-US" sz="2400" b="0" i="0" u="none" strike="noStrike" kern="1200" cap="none" spc="0" normalizeH="0" baseline="0" noProof="0" dirty="0" smtClean="0">
                <a:ln>
                  <a:noFill/>
                </a:ln>
                <a:solidFill>
                  <a:sysClr val="windowText" lastClr="000000"/>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Calibri" panose="020F0502020204030204"/>
              </a:rPr>
              <a:t>The link below will take you to White Rose Home learning, you will need to scroll down the page until you can see the different weeks and then select Summer Term – Week 6. Scroll down to ‘Lesson 3 Rounding Decimals and watch the video.</a:t>
            </a:r>
            <a:endParaRPr kumimoji="0" lang="en-GB"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Rectangle 8">
            <a:hlinkClick r:id="rId2"/>
          </p:cNvPr>
          <p:cNvSpPr/>
          <p:nvPr/>
        </p:nvSpPr>
        <p:spPr>
          <a:xfrm>
            <a:off x="731856" y="4618103"/>
            <a:ext cx="2410285" cy="793753"/>
          </a:xfrm>
          <a:prstGeom prst="rect">
            <a:avLst/>
          </a:prstGeom>
          <a:solidFill>
            <a:schemeClr val="accent1">
              <a:lumMod val="50000"/>
            </a:schemeClr>
          </a:solidFill>
          <a:ln>
            <a:solidFill>
              <a:schemeClr val="accent1">
                <a:lumMod val="60000"/>
                <a:lumOff val="4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216070" y="5696154"/>
            <a:ext cx="83716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You can also copy and paste this link if you would prefer (but the</a:t>
            </a:r>
            <a:r>
              <a:rPr kumimoji="0" lang="en-GB" sz="1800" b="0" i="0" u="none" strike="noStrike" kern="1200" cap="none" spc="0" normalizeH="0" noProof="0" dirty="0" smtClean="0">
                <a:ln>
                  <a:noFill/>
                </a:ln>
                <a:solidFill>
                  <a:prstClr val="black"/>
                </a:solidFill>
                <a:effectLst/>
                <a:uLnTx/>
                <a:uFillTx/>
                <a:latin typeface="Calibri" panose="020F0502020204030204"/>
                <a:ea typeface="+mn-ea"/>
                <a:cs typeface="+mn-cs"/>
              </a:rPr>
              <a:t> instructions need to be followed to access the video)</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lvl="0">
              <a:defRPr/>
            </a:pPr>
            <a:r>
              <a:rPr lang="en-GB" dirty="0">
                <a:solidFill>
                  <a:prstClr val="black"/>
                </a:solidFill>
              </a:rPr>
              <a:t>https://whiterosemaths.com/homelearning/summer-archive/year-5/</a:t>
            </a:r>
            <a:endPar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651337" y="4550638"/>
            <a:ext cx="2396836" cy="523220"/>
          </a:xfrm>
          <a:prstGeom prst="rect">
            <a:avLst/>
          </a:prstGeom>
          <a:noFill/>
        </p:spPr>
        <p:txBody>
          <a:bodyPr wrap="square" rtlCol="0">
            <a:spAutoFit/>
          </a:bodyPr>
          <a:lstStyle/>
          <a:p>
            <a:pPr algn="ctr"/>
            <a:r>
              <a:rPr lang="en-GB" sz="2800" dirty="0" smtClean="0">
                <a:solidFill>
                  <a:schemeClr val="bg1"/>
                </a:solidFill>
                <a:hlinkClick r:id="rId3"/>
              </a:rPr>
              <a:t>Play video</a:t>
            </a:r>
            <a:endParaRPr lang="en-GB" sz="2800" dirty="0">
              <a:solidFill>
                <a:schemeClr val="bg1"/>
              </a:solidFill>
            </a:endParaRPr>
          </a:p>
        </p:txBody>
      </p:sp>
      <p:pic>
        <p:nvPicPr>
          <p:cNvPr id="4" name="Picture 3"/>
          <p:cNvPicPr>
            <a:picLocks noChangeAspect="1"/>
          </p:cNvPicPr>
          <p:nvPr/>
        </p:nvPicPr>
        <p:blipFill>
          <a:blip r:embed="rId4"/>
          <a:stretch>
            <a:fillRect/>
          </a:stretch>
        </p:blipFill>
        <p:spPr>
          <a:xfrm>
            <a:off x="3534235" y="4488190"/>
            <a:ext cx="1439888" cy="1053577"/>
          </a:xfrm>
          <a:prstGeom prst="rect">
            <a:avLst/>
          </a:prstGeom>
        </p:spPr>
      </p:pic>
      <p:pic>
        <p:nvPicPr>
          <p:cNvPr id="5" name="Picture 4"/>
          <p:cNvPicPr>
            <a:picLocks noChangeAspect="1"/>
          </p:cNvPicPr>
          <p:nvPr/>
        </p:nvPicPr>
        <p:blipFill>
          <a:blip r:embed="rId5"/>
          <a:stretch>
            <a:fillRect/>
          </a:stretch>
        </p:blipFill>
        <p:spPr>
          <a:xfrm>
            <a:off x="8734653" y="4154720"/>
            <a:ext cx="2934787" cy="2517587"/>
          </a:xfrm>
          <a:prstGeom prst="rect">
            <a:avLst/>
          </a:prstGeom>
        </p:spPr>
      </p:pic>
      <p:pic>
        <p:nvPicPr>
          <p:cNvPr id="11" name="Picture 10"/>
          <p:cNvPicPr>
            <a:picLocks noChangeAspect="1"/>
          </p:cNvPicPr>
          <p:nvPr/>
        </p:nvPicPr>
        <p:blipFill>
          <a:blip r:embed="rId6"/>
          <a:stretch>
            <a:fillRect/>
          </a:stretch>
        </p:blipFill>
        <p:spPr>
          <a:xfrm>
            <a:off x="5739239" y="4772490"/>
            <a:ext cx="2701454" cy="641023"/>
          </a:xfrm>
          <a:prstGeom prst="rect">
            <a:avLst/>
          </a:prstGeom>
        </p:spPr>
      </p:pic>
    </p:spTree>
    <p:extLst>
      <p:ext uri="{BB962C8B-B14F-4D97-AF65-F5344CB8AC3E}">
        <p14:creationId xmlns:p14="http://schemas.microsoft.com/office/powerpoint/2010/main" val="24500726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____.</a:t>
            </a:r>
          </a:p>
          <a:p>
            <a:endParaRPr lang="en-GB" dirty="0"/>
          </a:p>
          <a:p>
            <a:r>
              <a:rPr lang="en-GB" dirty="0" smtClean="0"/>
              <a:t>When we x100, each digit moves two places to the left.</a:t>
            </a:r>
          </a:p>
          <a:p>
            <a:endParaRPr lang="en-GB" dirty="0"/>
          </a:p>
          <a:p>
            <a:r>
              <a:rPr lang="en-GB" dirty="0" smtClean="0"/>
              <a:t>The answer is ___</a:t>
            </a:r>
            <a:endParaRPr lang="en-GB" dirty="0"/>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8" name="Picture 7"/>
          <p:cNvPicPr>
            <a:picLocks noChangeAspect="1"/>
          </p:cNvPicPr>
          <p:nvPr/>
        </p:nvPicPr>
        <p:blipFill>
          <a:blip r:embed="rId3"/>
          <a:stretch>
            <a:fillRect/>
          </a:stretch>
        </p:blipFill>
        <p:spPr>
          <a:xfrm>
            <a:off x="3980476" y="4193222"/>
            <a:ext cx="962025" cy="923925"/>
          </a:xfrm>
          <a:prstGeom prst="rect">
            <a:avLst/>
          </a:prstGeom>
        </p:spPr>
      </p:pic>
      <p:pic>
        <p:nvPicPr>
          <p:cNvPr id="9" name="Picture 8"/>
          <p:cNvPicPr>
            <a:picLocks noChangeAspect="1"/>
          </p:cNvPicPr>
          <p:nvPr/>
        </p:nvPicPr>
        <p:blipFill>
          <a:blip r:embed="rId4"/>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5"/>
          <a:stretch>
            <a:fillRect/>
          </a:stretch>
        </p:blipFill>
        <p:spPr>
          <a:xfrm>
            <a:off x="5236499" y="2812488"/>
            <a:ext cx="573273" cy="379600"/>
          </a:xfrm>
          <a:prstGeom prst="rect">
            <a:avLst/>
          </a:prstGeom>
        </p:spPr>
      </p:pic>
      <p:pic>
        <p:nvPicPr>
          <p:cNvPr id="12" name="Picture 11"/>
          <p:cNvPicPr>
            <a:picLocks noChangeAspect="1"/>
          </p:cNvPicPr>
          <p:nvPr/>
        </p:nvPicPr>
        <p:blipFill>
          <a:blip r:embed="rId5"/>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6"/>
          <a:srcRect l="22903" t="54538" r="49871" b="19530"/>
          <a:stretch/>
        </p:blipFill>
        <p:spPr>
          <a:xfrm>
            <a:off x="2849052" y="2751341"/>
            <a:ext cx="297189" cy="235888"/>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6"/>
          <a:srcRect l="22903" t="54538" r="49871" b="19530"/>
          <a:stretch/>
        </p:blipFill>
        <p:spPr>
          <a:xfrm>
            <a:off x="3575656" y="2985663"/>
            <a:ext cx="297189" cy="235888"/>
          </a:xfrm>
          <a:prstGeom prst="rect">
            <a:avLst/>
          </a:prstGeom>
        </p:spPr>
      </p:pic>
      <p:pic>
        <p:nvPicPr>
          <p:cNvPr id="28" name="Picture 27">
            <a:extLst>
              <a:ext uri="{FF2B5EF4-FFF2-40B4-BE49-F238E27FC236}">
                <a16:creationId xmlns:a16="http://schemas.microsoft.com/office/drawing/2014/main" id="{CE46ACCD-B62B-495F-8F73-FF5C58F388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4" name="Picture 3"/>
          <p:cNvPicPr>
            <a:picLocks noChangeAspect="1"/>
          </p:cNvPicPr>
          <p:nvPr/>
        </p:nvPicPr>
        <p:blipFill>
          <a:blip r:embed="rId8"/>
          <a:stretch>
            <a:fillRect/>
          </a:stretch>
        </p:blipFill>
        <p:spPr>
          <a:xfrm>
            <a:off x="5200533" y="2324244"/>
            <a:ext cx="1001459" cy="897307"/>
          </a:xfrm>
          <a:prstGeom prst="rect">
            <a:avLst/>
          </a:prstGeom>
        </p:spPr>
      </p:pic>
      <p:pic>
        <p:nvPicPr>
          <p:cNvPr id="13" name="Picture 12"/>
          <p:cNvPicPr>
            <a:picLocks noChangeAspect="1"/>
          </p:cNvPicPr>
          <p:nvPr/>
        </p:nvPicPr>
        <p:blipFill>
          <a:blip r:embed="rId9"/>
          <a:stretch>
            <a:fillRect/>
          </a:stretch>
        </p:blipFill>
        <p:spPr>
          <a:xfrm>
            <a:off x="3114937" y="2326460"/>
            <a:ext cx="814042" cy="660905"/>
          </a:xfrm>
          <a:prstGeom prst="rect">
            <a:avLst/>
          </a:prstGeom>
        </p:spPr>
      </p:pic>
      <p:pic>
        <p:nvPicPr>
          <p:cNvPr id="29" name="Picture 28"/>
          <p:cNvPicPr>
            <a:picLocks noChangeAspect="1"/>
          </p:cNvPicPr>
          <p:nvPr/>
        </p:nvPicPr>
        <p:blipFill rotWithShape="1">
          <a:blip r:embed="rId6"/>
          <a:srcRect l="22903" t="54538" r="49871" b="19530"/>
          <a:stretch/>
        </p:blipFill>
        <p:spPr>
          <a:xfrm>
            <a:off x="6710567" y="2492129"/>
            <a:ext cx="297189" cy="235888"/>
          </a:xfrm>
          <a:prstGeom prst="rect">
            <a:avLst/>
          </a:prstGeom>
        </p:spPr>
      </p:pic>
    </p:spTree>
    <p:extLst>
      <p:ext uri="{BB962C8B-B14F-4D97-AF65-F5344CB8AC3E}">
        <p14:creationId xmlns:p14="http://schemas.microsoft.com/office/powerpoint/2010/main" val="1109126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a:t>
            </a:r>
            <a:br>
              <a:rPr lang="en-GB" dirty="0" smtClean="0"/>
            </a:br>
            <a:r>
              <a:rPr lang="en-GB" dirty="0"/>
              <a:t> </a:t>
            </a:r>
            <a:r>
              <a:rPr lang="en-GB" dirty="0" smtClean="0"/>
              <a:t>Let’s check:</a:t>
            </a:r>
            <a:endParaRPr lang="en-GB" dirty="0"/>
          </a:p>
        </p:txBody>
      </p:sp>
      <p:sp>
        <p:nvSpPr>
          <p:cNvPr id="3" name="Content Placeholder 2"/>
          <p:cNvSpPr>
            <a:spLocks noGrp="1"/>
          </p:cNvSpPr>
          <p:nvPr>
            <p:ph idx="1"/>
          </p:nvPr>
        </p:nvSpPr>
        <p:spPr>
          <a:xfrm>
            <a:off x="7680960" y="1825625"/>
            <a:ext cx="4114800" cy="4351338"/>
          </a:xfrm>
        </p:spPr>
        <p:txBody>
          <a:bodyPr/>
          <a:lstStyle/>
          <a:p>
            <a:r>
              <a:rPr lang="en-GB" dirty="0" smtClean="0"/>
              <a:t>The number represented is </a:t>
            </a:r>
            <a:r>
              <a:rPr lang="en-GB" dirty="0" smtClean="0">
                <a:solidFill>
                  <a:srgbClr val="FF0000"/>
                </a:solidFill>
              </a:rPr>
              <a:t>53.61</a:t>
            </a:r>
            <a:r>
              <a:rPr lang="en-GB" dirty="0" smtClean="0"/>
              <a:t>.</a:t>
            </a:r>
          </a:p>
          <a:p>
            <a:endParaRPr lang="en-GB" dirty="0"/>
          </a:p>
          <a:p>
            <a:r>
              <a:rPr lang="en-GB" dirty="0" smtClean="0"/>
              <a:t>When we x100, each digit moves two places to the left.</a:t>
            </a:r>
          </a:p>
          <a:p>
            <a:endParaRPr lang="en-GB" dirty="0"/>
          </a:p>
          <a:p>
            <a:r>
              <a:rPr lang="en-GB" dirty="0" smtClean="0"/>
              <a:t>The answer is </a:t>
            </a:r>
            <a:r>
              <a:rPr lang="en-GB" dirty="0" smtClean="0">
                <a:solidFill>
                  <a:srgbClr val="FF0000"/>
                </a:solidFill>
              </a:rPr>
              <a:t>5361.</a:t>
            </a:r>
            <a:endParaRPr lang="en-GB" dirty="0">
              <a:solidFill>
                <a:srgbClr val="FF0000"/>
              </a:solidFill>
            </a:endParaRPr>
          </a:p>
        </p:txBody>
      </p:sp>
      <p:pic>
        <p:nvPicPr>
          <p:cNvPr id="5" name="Picture 4"/>
          <p:cNvPicPr>
            <a:picLocks noChangeAspect="1"/>
          </p:cNvPicPr>
          <p:nvPr/>
        </p:nvPicPr>
        <p:blipFill>
          <a:blip r:embed="rId2"/>
          <a:stretch>
            <a:fillRect/>
          </a:stretch>
        </p:blipFill>
        <p:spPr>
          <a:xfrm>
            <a:off x="316403" y="1825625"/>
            <a:ext cx="7219950" cy="1590675"/>
          </a:xfrm>
          <a:prstGeom prst="rect">
            <a:avLst/>
          </a:prstGeom>
        </p:spPr>
      </p:pic>
      <p:pic>
        <p:nvPicPr>
          <p:cNvPr id="6" name="Picture 5"/>
          <p:cNvPicPr>
            <a:picLocks noChangeAspect="1"/>
          </p:cNvPicPr>
          <p:nvPr/>
        </p:nvPicPr>
        <p:blipFill>
          <a:blip r:embed="rId2"/>
          <a:stretch>
            <a:fillRect/>
          </a:stretch>
        </p:blipFill>
        <p:spPr>
          <a:xfrm>
            <a:off x="316403" y="3690446"/>
            <a:ext cx="7219950" cy="1590675"/>
          </a:xfrm>
          <a:prstGeom prst="rect">
            <a:avLst/>
          </a:prstGeom>
        </p:spPr>
      </p:pic>
      <p:pic>
        <p:nvPicPr>
          <p:cNvPr id="8" name="Picture 7"/>
          <p:cNvPicPr>
            <a:picLocks noChangeAspect="1"/>
          </p:cNvPicPr>
          <p:nvPr/>
        </p:nvPicPr>
        <p:blipFill>
          <a:blip r:embed="rId3"/>
          <a:stretch>
            <a:fillRect/>
          </a:stretch>
        </p:blipFill>
        <p:spPr>
          <a:xfrm>
            <a:off x="3980476" y="4193222"/>
            <a:ext cx="962025" cy="923925"/>
          </a:xfrm>
          <a:prstGeom prst="rect">
            <a:avLst/>
          </a:prstGeom>
        </p:spPr>
      </p:pic>
      <p:pic>
        <p:nvPicPr>
          <p:cNvPr id="9" name="Picture 8"/>
          <p:cNvPicPr>
            <a:picLocks noChangeAspect="1"/>
          </p:cNvPicPr>
          <p:nvPr/>
        </p:nvPicPr>
        <p:blipFill>
          <a:blip r:embed="rId4"/>
          <a:stretch>
            <a:fillRect/>
          </a:stretch>
        </p:blipFill>
        <p:spPr>
          <a:xfrm>
            <a:off x="5163101" y="4193222"/>
            <a:ext cx="1076325" cy="895350"/>
          </a:xfrm>
          <a:prstGeom prst="rect">
            <a:avLst/>
          </a:prstGeom>
        </p:spPr>
      </p:pic>
      <p:sp>
        <p:nvSpPr>
          <p:cNvPr id="10" name="Rectangle 9"/>
          <p:cNvSpPr/>
          <p:nvPr/>
        </p:nvSpPr>
        <p:spPr>
          <a:xfrm>
            <a:off x="6442364" y="4220094"/>
            <a:ext cx="864523"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5"/>
          <a:stretch>
            <a:fillRect/>
          </a:stretch>
        </p:blipFill>
        <p:spPr>
          <a:xfrm>
            <a:off x="5236499" y="2812488"/>
            <a:ext cx="573273" cy="379600"/>
          </a:xfrm>
          <a:prstGeom prst="rect">
            <a:avLst/>
          </a:prstGeom>
        </p:spPr>
      </p:pic>
      <p:pic>
        <p:nvPicPr>
          <p:cNvPr id="12" name="Picture 11"/>
          <p:cNvPicPr>
            <a:picLocks noChangeAspect="1"/>
          </p:cNvPicPr>
          <p:nvPr/>
        </p:nvPicPr>
        <p:blipFill>
          <a:blip r:embed="rId5"/>
          <a:stretch>
            <a:fillRect/>
          </a:stretch>
        </p:blipFill>
        <p:spPr>
          <a:xfrm rot="3098913">
            <a:off x="4435686" y="2562227"/>
            <a:ext cx="613343" cy="406133"/>
          </a:xfrm>
          <a:prstGeom prst="rect">
            <a:avLst/>
          </a:prstGeom>
        </p:spPr>
      </p:pic>
      <p:sp>
        <p:nvSpPr>
          <p:cNvPr id="15" name="Rectangle 14"/>
          <p:cNvSpPr/>
          <p:nvPr/>
        </p:nvSpPr>
        <p:spPr>
          <a:xfrm>
            <a:off x="6442364" y="2324244"/>
            <a:ext cx="864523" cy="807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rotWithShape="1">
          <a:blip r:embed="rId6"/>
          <a:srcRect l="22903" t="54538" r="49871" b="19530"/>
          <a:stretch/>
        </p:blipFill>
        <p:spPr>
          <a:xfrm>
            <a:off x="2849052" y="2751341"/>
            <a:ext cx="297189" cy="235888"/>
          </a:xfrm>
          <a:prstGeom prst="rect">
            <a:avLst/>
          </a:prstGeom>
        </p:spPr>
      </p:pic>
      <p:sp>
        <p:nvSpPr>
          <p:cNvPr id="20" name="Rectangle 19"/>
          <p:cNvSpPr/>
          <p:nvPr/>
        </p:nvSpPr>
        <p:spPr>
          <a:xfrm>
            <a:off x="4031412" y="434755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5236499" y="4220094"/>
            <a:ext cx="911089"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5268938" y="2562066"/>
            <a:ext cx="911089" cy="6345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579595" y="2728017"/>
            <a:ext cx="464712" cy="3629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rotWithShape="1">
          <a:blip r:embed="rId6"/>
          <a:srcRect l="22903" t="54538" r="49871" b="19530"/>
          <a:stretch/>
        </p:blipFill>
        <p:spPr>
          <a:xfrm>
            <a:off x="3575656" y="2985663"/>
            <a:ext cx="297189" cy="235888"/>
          </a:xfrm>
          <a:prstGeom prst="rect">
            <a:avLst/>
          </a:prstGeom>
        </p:spPr>
      </p:pic>
      <p:pic>
        <p:nvPicPr>
          <p:cNvPr id="28" name="Picture 27">
            <a:extLst>
              <a:ext uri="{FF2B5EF4-FFF2-40B4-BE49-F238E27FC236}">
                <a16:creationId xmlns:a16="http://schemas.microsoft.com/office/drawing/2014/main" id="{CE46ACCD-B62B-495F-8F73-FF5C58F388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4" name="Picture 3"/>
          <p:cNvPicPr>
            <a:picLocks noChangeAspect="1"/>
          </p:cNvPicPr>
          <p:nvPr/>
        </p:nvPicPr>
        <p:blipFill>
          <a:blip r:embed="rId8"/>
          <a:stretch>
            <a:fillRect/>
          </a:stretch>
        </p:blipFill>
        <p:spPr>
          <a:xfrm>
            <a:off x="5200533" y="2324244"/>
            <a:ext cx="1001459" cy="897307"/>
          </a:xfrm>
          <a:prstGeom prst="rect">
            <a:avLst/>
          </a:prstGeom>
        </p:spPr>
      </p:pic>
      <p:pic>
        <p:nvPicPr>
          <p:cNvPr id="13" name="Picture 12"/>
          <p:cNvPicPr>
            <a:picLocks noChangeAspect="1"/>
          </p:cNvPicPr>
          <p:nvPr/>
        </p:nvPicPr>
        <p:blipFill>
          <a:blip r:embed="rId9"/>
          <a:stretch>
            <a:fillRect/>
          </a:stretch>
        </p:blipFill>
        <p:spPr>
          <a:xfrm>
            <a:off x="3114937" y="2326460"/>
            <a:ext cx="814042" cy="660905"/>
          </a:xfrm>
          <a:prstGeom prst="rect">
            <a:avLst/>
          </a:prstGeom>
        </p:spPr>
      </p:pic>
      <p:pic>
        <p:nvPicPr>
          <p:cNvPr id="29" name="Picture 28"/>
          <p:cNvPicPr>
            <a:picLocks noChangeAspect="1"/>
          </p:cNvPicPr>
          <p:nvPr/>
        </p:nvPicPr>
        <p:blipFill rotWithShape="1">
          <a:blip r:embed="rId6"/>
          <a:srcRect l="22903" t="54538" r="49871" b="19530"/>
          <a:stretch/>
        </p:blipFill>
        <p:spPr>
          <a:xfrm>
            <a:off x="6710567" y="2492129"/>
            <a:ext cx="297189" cy="235888"/>
          </a:xfrm>
          <a:prstGeom prst="rect">
            <a:avLst/>
          </a:prstGeom>
        </p:spPr>
      </p:pic>
      <p:pic>
        <p:nvPicPr>
          <p:cNvPr id="7" name="Picture 6"/>
          <p:cNvPicPr>
            <a:picLocks noChangeAspect="1"/>
          </p:cNvPicPr>
          <p:nvPr/>
        </p:nvPicPr>
        <p:blipFill>
          <a:blip r:embed="rId10"/>
          <a:stretch>
            <a:fillRect/>
          </a:stretch>
        </p:blipFill>
        <p:spPr>
          <a:xfrm>
            <a:off x="477386" y="4193222"/>
            <a:ext cx="2206163" cy="947961"/>
          </a:xfrm>
          <a:prstGeom prst="rect">
            <a:avLst/>
          </a:prstGeom>
        </p:spPr>
      </p:pic>
      <p:pic>
        <p:nvPicPr>
          <p:cNvPr id="14" name="Picture 13"/>
          <p:cNvPicPr>
            <a:picLocks noChangeAspect="1"/>
          </p:cNvPicPr>
          <p:nvPr/>
        </p:nvPicPr>
        <p:blipFill>
          <a:blip r:embed="rId11"/>
          <a:stretch>
            <a:fillRect/>
          </a:stretch>
        </p:blipFill>
        <p:spPr>
          <a:xfrm>
            <a:off x="2857725" y="4200987"/>
            <a:ext cx="1941247" cy="927676"/>
          </a:xfrm>
          <a:prstGeom prst="rect">
            <a:avLst/>
          </a:prstGeom>
        </p:spPr>
      </p:pic>
    </p:spTree>
    <p:extLst>
      <p:ext uri="{BB962C8B-B14F-4D97-AF65-F5344CB8AC3E}">
        <p14:creationId xmlns:p14="http://schemas.microsoft.com/office/powerpoint/2010/main" val="578863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9" y="274320"/>
            <a:ext cx="10515600" cy="1017357"/>
          </a:xfrm>
        </p:spPr>
        <p:txBody>
          <a:bodyPr>
            <a:normAutofit/>
          </a:bodyPr>
          <a:lstStyle/>
          <a:p>
            <a:r>
              <a:rPr lang="en-GB" sz="4000" u="sng" dirty="0" smtClean="0"/>
              <a:t>L.O: To be able to multiply decimal numbers</a:t>
            </a:r>
            <a:endParaRPr lang="en-GB" sz="4000" u="sng" dirty="0"/>
          </a:p>
        </p:txBody>
      </p:sp>
      <p:sp>
        <p:nvSpPr>
          <p:cNvPr id="3" name="Content Placeholder 2"/>
          <p:cNvSpPr>
            <a:spLocks noGrp="1"/>
          </p:cNvSpPr>
          <p:nvPr>
            <p:ph idx="1"/>
          </p:nvPr>
        </p:nvSpPr>
        <p:spPr>
          <a:xfrm>
            <a:off x="356062" y="1291677"/>
            <a:ext cx="5180214" cy="4780425"/>
          </a:xfrm>
        </p:spPr>
        <p:txBody>
          <a:bodyPr>
            <a:normAutofit lnSpcReduction="10000"/>
          </a:bodyPr>
          <a:lstStyle/>
          <a:p>
            <a:pPr marL="0" indent="0">
              <a:buNone/>
            </a:pPr>
            <a:r>
              <a:rPr lang="en-GB" dirty="0" smtClean="0"/>
              <a:t>Copy down the calculations and write the answers. You can use place value charts and counter (or draw in the counters) to help you.</a:t>
            </a:r>
          </a:p>
          <a:p>
            <a:pPr marL="0" indent="0">
              <a:buNone/>
            </a:pPr>
            <a:endParaRPr lang="en-GB" dirty="0"/>
          </a:p>
          <a:p>
            <a:pPr marL="514350" indent="-514350">
              <a:buAutoNum type="arabicPeriod"/>
            </a:pPr>
            <a:r>
              <a:rPr lang="en-GB" dirty="0" smtClean="0"/>
              <a:t>23.42 x 10 =</a:t>
            </a:r>
          </a:p>
          <a:p>
            <a:pPr marL="514350" indent="-514350">
              <a:buAutoNum type="arabicPeriod"/>
            </a:pPr>
            <a:r>
              <a:rPr lang="en-GB" dirty="0" smtClean="0"/>
              <a:t>39.01 x 10 =</a:t>
            </a:r>
          </a:p>
          <a:p>
            <a:pPr marL="514350" indent="-514350">
              <a:buAutoNum type="arabicPeriod"/>
            </a:pPr>
            <a:r>
              <a:rPr lang="en-GB" dirty="0" smtClean="0"/>
              <a:t>52.12 x 100 =</a:t>
            </a:r>
          </a:p>
          <a:p>
            <a:pPr marL="514350" indent="-514350">
              <a:buAutoNum type="arabicPeriod"/>
            </a:pPr>
            <a:r>
              <a:rPr lang="en-GB" dirty="0" smtClean="0"/>
              <a:t>75.39 x 100 =</a:t>
            </a:r>
          </a:p>
          <a:p>
            <a:pPr marL="514350" indent="-514350">
              <a:buAutoNum type="arabicPeriod"/>
            </a:pPr>
            <a:r>
              <a:rPr lang="en-GB" dirty="0" smtClean="0"/>
              <a:t>467. 219 x 10 =</a:t>
            </a:r>
          </a:p>
          <a:p>
            <a:pPr marL="514350" indent="-514350">
              <a:buAutoNum type="arabicPeriod"/>
            </a:pPr>
            <a:r>
              <a:rPr lang="en-GB" dirty="0" smtClean="0"/>
              <a:t>321.012 x 100 =</a:t>
            </a:r>
          </a:p>
          <a:p>
            <a:pPr marL="514350" indent="-514350">
              <a:buAutoNum type="arabicPeriod"/>
            </a:pPr>
            <a:endParaRPr lang="en-GB" dirty="0"/>
          </a:p>
        </p:txBody>
      </p:sp>
      <p:sp>
        <p:nvSpPr>
          <p:cNvPr id="6" name="Rectangle 5"/>
          <p:cNvSpPr/>
          <p:nvPr/>
        </p:nvSpPr>
        <p:spPr>
          <a:xfrm>
            <a:off x="9080270"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748405"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364434" y="2781992"/>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stretch>
            <a:fillRect/>
          </a:stretch>
        </p:blipFill>
        <p:spPr>
          <a:xfrm>
            <a:off x="6312294" y="1145082"/>
            <a:ext cx="4107547" cy="1006099"/>
          </a:xfrm>
          <a:prstGeom prst="rect">
            <a:avLst/>
          </a:prstGeom>
        </p:spPr>
      </p:pic>
      <p:pic>
        <p:nvPicPr>
          <p:cNvPr id="10" name="Picture 9"/>
          <p:cNvPicPr>
            <a:picLocks noChangeAspect="1"/>
          </p:cNvPicPr>
          <p:nvPr/>
        </p:nvPicPr>
        <p:blipFill>
          <a:blip r:embed="rId2"/>
          <a:stretch>
            <a:fillRect/>
          </a:stretch>
        </p:blipFill>
        <p:spPr>
          <a:xfrm>
            <a:off x="6312293" y="3932872"/>
            <a:ext cx="4107547" cy="1006099"/>
          </a:xfrm>
          <a:prstGeom prst="rect">
            <a:avLst/>
          </a:prstGeom>
        </p:spPr>
      </p:pic>
      <p:pic>
        <p:nvPicPr>
          <p:cNvPr id="11" name="Picture 10"/>
          <p:cNvPicPr>
            <a:picLocks noChangeAspect="1"/>
          </p:cNvPicPr>
          <p:nvPr/>
        </p:nvPicPr>
        <p:blipFill>
          <a:blip r:embed="rId2"/>
          <a:stretch>
            <a:fillRect/>
          </a:stretch>
        </p:blipFill>
        <p:spPr>
          <a:xfrm>
            <a:off x="6312294" y="2087713"/>
            <a:ext cx="4107547" cy="1006099"/>
          </a:xfrm>
          <a:prstGeom prst="rect">
            <a:avLst/>
          </a:prstGeom>
        </p:spPr>
      </p:pic>
      <p:pic>
        <p:nvPicPr>
          <p:cNvPr id="12" name="Picture 11"/>
          <p:cNvPicPr>
            <a:picLocks noChangeAspect="1"/>
          </p:cNvPicPr>
          <p:nvPr/>
        </p:nvPicPr>
        <p:blipFill>
          <a:blip r:embed="rId2"/>
          <a:stretch>
            <a:fillRect/>
          </a:stretch>
        </p:blipFill>
        <p:spPr>
          <a:xfrm>
            <a:off x="6325620" y="3031130"/>
            <a:ext cx="4107547" cy="1006099"/>
          </a:xfrm>
          <a:prstGeom prst="rect">
            <a:avLst/>
          </a:prstGeom>
        </p:spPr>
      </p:pic>
      <p:pic>
        <p:nvPicPr>
          <p:cNvPr id="13" name="Picture 12"/>
          <p:cNvPicPr>
            <a:picLocks noChangeAspect="1"/>
          </p:cNvPicPr>
          <p:nvPr/>
        </p:nvPicPr>
        <p:blipFill>
          <a:blip r:embed="rId2"/>
          <a:stretch>
            <a:fillRect/>
          </a:stretch>
        </p:blipFill>
        <p:spPr>
          <a:xfrm>
            <a:off x="6349500" y="4849883"/>
            <a:ext cx="4107547" cy="1006099"/>
          </a:xfrm>
          <a:prstGeom prst="rect">
            <a:avLst/>
          </a:prstGeom>
        </p:spPr>
      </p:pic>
      <p:pic>
        <p:nvPicPr>
          <p:cNvPr id="14" name="Picture 13"/>
          <p:cNvPicPr>
            <a:picLocks noChangeAspect="1"/>
          </p:cNvPicPr>
          <p:nvPr/>
        </p:nvPicPr>
        <p:blipFill>
          <a:blip r:embed="rId2"/>
          <a:stretch>
            <a:fillRect/>
          </a:stretch>
        </p:blipFill>
        <p:spPr>
          <a:xfrm>
            <a:off x="6349500" y="5751625"/>
            <a:ext cx="4107547" cy="926799"/>
          </a:xfrm>
          <a:prstGeom prst="rect">
            <a:avLst/>
          </a:prstGeom>
        </p:spPr>
      </p:pic>
      <p:pic>
        <p:nvPicPr>
          <p:cNvPr id="15" name="Picture 14">
            <a:extLst>
              <a:ext uri="{FF2B5EF4-FFF2-40B4-BE49-F238E27FC236}">
                <a16:creationId xmlns:a16="http://schemas.microsoft.com/office/drawing/2014/main" id="{CE46ACCD-B62B-495F-8F73-FF5C58F38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181" y="5589760"/>
            <a:ext cx="1299108" cy="964684"/>
          </a:xfrm>
          <a:prstGeom prst="rect">
            <a:avLst/>
          </a:prstGeom>
        </p:spPr>
      </p:pic>
    </p:spTree>
    <p:extLst>
      <p:ext uri="{BB962C8B-B14F-4D97-AF65-F5344CB8AC3E}">
        <p14:creationId xmlns:p14="http://schemas.microsoft.com/office/powerpoint/2010/main" val="4237976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endParaRPr lang="en-GB" dirty="0"/>
          </a:p>
        </p:txBody>
      </p:sp>
      <p:pic>
        <p:nvPicPr>
          <p:cNvPr id="4" name="Picture 3"/>
          <p:cNvPicPr>
            <a:picLocks noChangeAspect="1"/>
          </p:cNvPicPr>
          <p:nvPr/>
        </p:nvPicPr>
        <p:blipFill>
          <a:blip r:embed="rId2"/>
          <a:stretch>
            <a:fillRect/>
          </a:stretch>
        </p:blipFill>
        <p:spPr>
          <a:xfrm>
            <a:off x="773083" y="1690688"/>
            <a:ext cx="7321694" cy="4304223"/>
          </a:xfrm>
          <a:prstGeom prst="rect">
            <a:avLst/>
          </a:prstGeom>
          <a:ln w="50800">
            <a:solidFill>
              <a:schemeClr val="bg1">
                <a:lumMod val="50000"/>
              </a:schemeClr>
            </a:solidFill>
          </a:ln>
        </p:spPr>
      </p:pic>
      <p:sp>
        <p:nvSpPr>
          <p:cNvPr id="5" name="Rectangle 4"/>
          <p:cNvSpPr/>
          <p:nvPr/>
        </p:nvSpPr>
        <p:spPr>
          <a:xfrm>
            <a:off x="2295331" y="5309118"/>
            <a:ext cx="678799" cy="373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2295332" y="5294486"/>
            <a:ext cx="678798" cy="387857"/>
          </a:xfrm>
          <a:prstGeom prst="rect">
            <a:avLst/>
          </a:prstGeom>
        </p:spPr>
      </p:pic>
      <p:pic>
        <p:nvPicPr>
          <p:cNvPr id="7" name="Picture 6"/>
          <p:cNvPicPr>
            <a:picLocks noChangeAspect="1"/>
          </p:cNvPicPr>
          <p:nvPr/>
        </p:nvPicPr>
        <p:blipFill>
          <a:blip r:embed="rId4"/>
          <a:stretch>
            <a:fillRect/>
          </a:stretch>
        </p:blipFill>
        <p:spPr>
          <a:xfrm>
            <a:off x="4084237" y="5358493"/>
            <a:ext cx="412142" cy="323850"/>
          </a:xfrm>
          <a:prstGeom prst="rect">
            <a:avLst/>
          </a:prstGeom>
        </p:spPr>
      </p:pic>
      <p:pic>
        <p:nvPicPr>
          <p:cNvPr id="9" name="Picture 8"/>
          <p:cNvPicPr>
            <a:picLocks noChangeAspect="1"/>
          </p:cNvPicPr>
          <p:nvPr/>
        </p:nvPicPr>
        <p:blipFill>
          <a:blip r:embed="rId5"/>
          <a:stretch>
            <a:fillRect/>
          </a:stretch>
        </p:blipFill>
        <p:spPr>
          <a:xfrm>
            <a:off x="3676261" y="5572967"/>
            <a:ext cx="178060" cy="118706"/>
          </a:xfrm>
          <a:prstGeom prst="rect">
            <a:avLst/>
          </a:prstGeom>
        </p:spPr>
      </p:pic>
      <p:pic>
        <p:nvPicPr>
          <p:cNvPr id="10" name="Picture 9">
            <a:extLst>
              <a:ext uri="{FF2B5EF4-FFF2-40B4-BE49-F238E27FC236}">
                <a16:creationId xmlns:a16="http://schemas.microsoft.com/office/drawing/2014/main" id="{CE46ACCD-B62B-495F-8F73-FF5C58F388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3470" y="5568294"/>
            <a:ext cx="1299108" cy="964684"/>
          </a:xfrm>
          <a:prstGeom prst="rect">
            <a:avLst/>
          </a:prstGeom>
        </p:spPr>
      </p:pic>
    </p:spTree>
    <p:extLst>
      <p:ext uri="{BB962C8B-B14F-4D97-AF65-F5344CB8AC3E}">
        <p14:creationId xmlns:p14="http://schemas.microsoft.com/office/powerpoint/2010/main" val="9444283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259" y="274320"/>
            <a:ext cx="10515600" cy="1017357"/>
          </a:xfrm>
        </p:spPr>
        <p:txBody>
          <a:bodyPr>
            <a:normAutofit/>
          </a:bodyPr>
          <a:lstStyle/>
          <a:p>
            <a:r>
              <a:rPr lang="en-GB" sz="4000" u="sng" dirty="0" smtClean="0"/>
              <a:t>L.O: To be able to multiply decimal numbers</a:t>
            </a:r>
            <a:endParaRPr lang="en-GB" sz="4000" u="sng" dirty="0"/>
          </a:p>
        </p:txBody>
      </p:sp>
      <p:sp>
        <p:nvSpPr>
          <p:cNvPr id="3" name="Content Placeholder 2"/>
          <p:cNvSpPr>
            <a:spLocks noGrp="1"/>
          </p:cNvSpPr>
          <p:nvPr>
            <p:ph idx="1"/>
          </p:nvPr>
        </p:nvSpPr>
        <p:spPr>
          <a:xfrm>
            <a:off x="356062" y="1291677"/>
            <a:ext cx="10187530" cy="4780425"/>
          </a:xfrm>
        </p:spPr>
        <p:txBody>
          <a:bodyPr>
            <a:normAutofit/>
          </a:bodyPr>
          <a:lstStyle/>
          <a:p>
            <a:pPr marL="0" indent="0">
              <a:buNone/>
            </a:pPr>
            <a:r>
              <a:rPr lang="en-GB" dirty="0" smtClean="0"/>
              <a:t>Check your answers and make any corrections needed.</a:t>
            </a:r>
          </a:p>
          <a:p>
            <a:pPr marL="0" indent="0">
              <a:buNone/>
            </a:pPr>
            <a:endParaRPr lang="en-GB" dirty="0"/>
          </a:p>
          <a:p>
            <a:pPr marL="514350" indent="-514350">
              <a:buAutoNum type="arabicPeriod"/>
            </a:pPr>
            <a:r>
              <a:rPr lang="en-GB" dirty="0" smtClean="0"/>
              <a:t>23.42 x 10 = 234.2</a:t>
            </a:r>
          </a:p>
          <a:p>
            <a:pPr marL="514350" indent="-514350">
              <a:buAutoNum type="arabicPeriod"/>
            </a:pPr>
            <a:r>
              <a:rPr lang="en-GB" dirty="0" smtClean="0"/>
              <a:t>39.01 x 10 = 390.1</a:t>
            </a:r>
          </a:p>
          <a:p>
            <a:pPr marL="514350" indent="-514350">
              <a:buAutoNum type="arabicPeriod"/>
            </a:pPr>
            <a:r>
              <a:rPr lang="en-GB" dirty="0" smtClean="0"/>
              <a:t>52.12 x 100 = 5212</a:t>
            </a:r>
          </a:p>
          <a:p>
            <a:pPr marL="514350" indent="-514350">
              <a:buAutoNum type="arabicPeriod"/>
            </a:pPr>
            <a:r>
              <a:rPr lang="en-GB" dirty="0" smtClean="0"/>
              <a:t>75.39 x 100 = 7539</a:t>
            </a:r>
          </a:p>
          <a:p>
            <a:pPr marL="514350" indent="-514350">
              <a:buAutoNum type="arabicPeriod"/>
            </a:pPr>
            <a:r>
              <a:rPr lang="en-GB" dirty="0" smtClean="0"/>
              <a:t>467. 219 x 10 = 4672.19</a:t>
            </a:r>
          </a:p>
          <a:p>
            <a:pPr marL="514350" indent="-514350">
              <a:buAutoNum type="arabicPeriod"/>
            </a:pPr>
            <a:r>
              <a:rPr lang="en-GB" dirty="0" smtClean="0"/>
              <a:t>321.012 x 100 = 32,101.2</a:t>
            </a:r>
          </a:p>
          <a:p>
            <a:pPr marL="514350" indent="-514350">
              <a:buAutoNum type="arabicPeriod"/>
            </a:pPr>
            <a:endParaRPr lang="en-GB" dirty="0"/>
          </a:p>
        </p:txBody>
      </p:sp>
      <p:sp>
        <p:nvSpPr>
          <p:cNvPr id="6" name="Rectangle 5"/>
          <p:cNvSpPr/>
          <p:nvPr/>
        </p:nvSpPr>
        <p:spPr>
          <a:xfrm>
            <a:off x="9080270"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748405" y="2781993"/>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364434" y="2781992"/>
            <a:ext cx="403494" cy="4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96640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endParaRPr lang="en-GB" dirty="0"/>
          </a:p>
        </p:txBody>
      </p:sp>
      <p:pic>
        <p:nvPicPr>
          <p:cNvPr id="4" name="Picture 3"/>
          <p:cNvPicPr>
            <a:picLocks noChangeAspect="1"/>
          </p:cNvPicPr>
          <p:nvPr/>
        </p:nvPicPr>
        <p:blipFill>
          <a:blip r:embed="rId2"/>
          <a:stretch>
            <a:fillRect/>
          </a:stretch>
        </p:blipFill>
        <p:spPr>
          <a:xfrm>
            <a:off x="773083" y="1690688"/>
            <a:ext cx="7321694" cy="4304223"/>
          </a:xfrm>
          <a:prstGeom prst="rect">
            <a:avLst/>
          </a:prstGeom>
          <a:ln w="50800">
            <a:solidFill>
              <a:schemeClr val="bg1">
                <a:lumMod val="50000"/>
              </a:schemeClr>
            </a:solidFill>
          </a:ln>
        </p:spPr>
      </p:pic>
      <p:sp>
        <p:nvSpPr>
          <p:cNvPr id="5" name="Rectangle 4"/>
          <p:cNvSpPr/>
          <p:nvPr/>
        </p:nvSpPr>
        <p:spPr>
          <a:xfrm>
            <a:off x="2295331" y="5309118"/>
            <a:ext cx="678799" cy="3732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3"/>
          <a:stretch>
            <a:fillRect/>
          </a:stretch>
        </p:blipFill>
        <p:spPr>
          <a:xfrm>
            <a:off x="2295332" y="5294486"/>
            <a:ext cx="678798" cy="387857"/>
          </a:xfrm>
          <a:prstGeom prst="rect">
            <a:avLst/>
          </a:prstGeom>
        </p:spPr>
      </p:pic>
      <p:pic>
        <p:nvPicPr>
          <p:cNvPr id="7" name="Picture 6"/>
          <p:cNvPicPr>
            <a:picLocks noChangeAspect="1"/>
          </p:cNvPicPr>
          <p:nvPr/>
        </p:nvPicPr>
        <p:blipFill>
          <a:blip r:embed="rId4"/>
          <a:stretch>
            <a:fillRect/>
          </a:stretch>
        </p:blipFill>
        <p:spPr>
          <a:xfrm>
            <a:off x="4084237" y="5358493"/>
            <a:ext cx="412142" cy="323850"/>
          </a:xfrm>
          <a:prstGeom prst="rect">
            <a:avLst/>
          </a:prstGeom>
        </p:spPr>
      </p:pic>
      <p:pic>
        <p:nvPicPr>
          <p:cNvPr id="9" name="Picture 8"/>
          <p:cNvPicPr>
            <a:picLocks noChangeAspect="1"/>
          </p:cNvPicPr>
          <p:nvPr/>
        </p:nvPicPr>
        <p:blipFill>
          <a:blip r:embed="rId5"/>
          <a:stretch>
            <a:fillRect/>
          </a:stretch>
        </p:blipFill>
        <p:spPr>
          <a:xfrm>
            <a:off x="3676261" y="5572967"/>
            <a:ext cx="178060" cy="118706"/>
          </a:xfrm>
          <a:prstGeom prst="rect">
            <a:avLst/>
          </a:prstGeom>
        </p:spPr>
      </p:pic>
      <p:pic>
        <p:nvPicPr>
          <p:cNvPr id="10" name="Picture 9">
            <a:extLst>
              <a:ext uri="{FF2B5EF4-FFF2-40B4-BE49-F238E27FC236}">
                <a16:creationId xmlns:a16="http://schemas.microsoft.com/office/drawing/2014/main" id="{CE46ACCD-B62B-495F-8F73-FF5C58F388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3470" y="5568294"/>
            <a:ext cx="1299108" cy="964684"/>
          </a:xfrm>
          <a:prstGeom prst="rect">
            <a:avLst/>
          </a:prstGeom>
        </p:spPr>
      </p:pic>
      <p:sp>
        <p:nvSpPr>
          <p:cNvPr id="3" name="Oval 2"/>
          <p:cNvSpPr/>
          <p:nvPr/>
        </p:nvSpPr>
        <p:spPr>
          <a:xfrm>
            <a:off x="4963886" y="2789853"/>
            <a:ext cx="1474236" cy="886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963886" y="3949178"/>
            <a:ext cx="1474236" cy="886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3323099" y="5077214"/>
            <a:ext cx="1474236" cy="88640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0389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Multiplying decimals by 1000</a:t>
            </a:r>
            <a:endParaRPr lang="en-GB" dirty="0"/>
          </a:p>
        </p:txBody>
      </p:sp>
      <p:sp>
        <p:nvSpPr>
          <p:cNvPr id="3" name="Content Placeholder 2"/>
          <p:cNvSpPr>
            <a:spLocks noGrp="1"/>
          </p:cNvSpPr>
          <p:nvPr>
            <p:ph idx="1"/>
          </p:nvPr>
        </p:nvSpPr>
        <p:spPr>
          <a:xfrm>
            <a:off x="838200" y="1825625"/>
            <a:ext cx="5553269" cy="4351338"/>
          </a:xfrm>
        </p:spPr>
        <p:txBody>
          <a:bodyPr/>
          <a:lstStyle/>
          <a:p>
            <a:r>
              <a:rPr lang="en-GB" dirty="0"/>
              <a:t>To multiply by 1000, you move the digits </a:t>
            </a:r>
            <a:r>
              <a:rPr lang="en-GB" b="1" dirty="0"/>
              <a:t>three</a:t>
            </a:r>
            <a:r>
              <a:rPr lang="en-GB" dirty="0"/>
              <a:t> place value places to the left.</a:t>
            </a:r>
          </a:p>
          <a:p>
            <a:r>
              <a:rPr lang="en-GB" dirty="0"/>
              <a:t>0.04 × 1000 = 40</a:t>
            </a:r>
          </a:p>
          <a:p>
            <a:r>
              <a:rPr lang="en-GB" dirty="0"/>
              <a:t>To multiply by 1000, you move the digits three place value places to the left. So 0.04 × 1000 = 40.</a:t>
            </a:r>
          </a:p>
        </p:txBody>
      </p:sp>
      <p:pic>
        <p:nvPicPr>
          <p:cNvPr id="4" name="Picture 3"/>
          <p:cNvPicPr>
            <a:picLocks noChangeAspect="1"/>
          </p:cNvPicPr>
          <p:nvPr/>
        </p:nvPicPr>
        <p:blipFill>
          <a:blip r:embed="rId2"/>
          <a:stretch>
            <a:fillRect/>
          </a:stretch>
        </p:blipFill>
        <p:spPr>
          <a:xfrm>
            <a:off x="7330363" y="2252468"/>
            <a:ext cx="3390900" cy="1457325"/>
          </a:xfrm>
          <a:prstGeom prst="rect">
            <a:avLst/>
          </a:prstGeom>
        </p:spPr>
      </p:pic>
      <p:pic>
        <p:nvPicPr>
          <p:cNvPr id="5" name="Picture 4"/>
          <p:cNvPicPr>
            <a:picLocks noChangeAspect="1"/>
          </p:cNvPicPr>
          <p:nvPr/>
        </p:nvPicPr>
        <p:blipFill>
          <a:blip r:embed="rId3"/>
          <a:stretch>
            <a:fillRect/>
          </a:stretch>
        </p:blipFill>
        <p:spPr>
          <a:xfrm>
            <a:off x="7349413" y="4119368"/>
            <a:ext cx="3371850" cy="1381125"/>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27" y="5877098"/>
            <a:ext cx="1000989" cy="743309"/>
          </a:xfrm>
          <a:prstGeom prst="rect">
            <a:avLst/>
          </a:prstGeom>
        </p:spPr>
      </p:pic>
    </p:spTree>
    <p:extLst>
      <p:ext uri="{BB962C8B-B14F-4D97-AF65-F5344CB8AC3E}">
        <p14:creationId xmlns:p14="http://schemas.microsoft.com/office/powerpoint/2010/main" val="26492661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Multiplying decimals by </a:t>
            </a:r>
            <a:r>
              <a:rPr lang="en-GB" dirty="0" smtClean="0"/>
              <a:t>1000</a:t>
            </a:r>
            <a:br>
              <a:rPr lang="en-GB" dirty="0" smtClean="0"/>
            </a:br>
            <a:r>
              <a:rPr lang="en-GB" dirty="0" smtClean="0"/>
              <a:t>Practical Practice:</a:t>
            </a:r>
            <a:endParaRPr lang="en-GB" dirty="0"/>
          </a:p>
        </p:txBody>
      </p:sp>
      <p:sp>
        <p:nvSpPr>
          <p:cNvPr id="3" name="Content Placeholder 2"/>
          <p:cNvSpPr>
            <a:spLocks noGrp="1"/>
          </p:cNvSpPr>
          <p:nvPr>
            <p:ph idx="1"/>
          </p:nvPr>
        </p:nvSpPr>
        <p:spPr>
          <a:xfrm>
            <a:off x="415636" y="1825625"/>
            <a:ext cx="11405062" cy="4351338"/>
          </a:xfrm>
        </p:spPr>
        <p:txBody>
          <a:bodyPr/>
          <a:lstStyle/>
          <a:p>
            <a:pPr marL="0" indent="0">
              <a:buNone/>
            </a:pPr>
            <a:r>
              <a:rPr lang="en-GB" dirty="0" smtClean="0"/>
              <a:t>Create different decimal numbers on the place value chart and have a try at x by 1000.</a:t>
            </a:r>
          </a:p>
          <a:p>
            <a:pPr marL="0" indent="0">
              <a:buNone/>
            </a:pPr>
            <a:r>
              <a:rPr lang="en-GB" dirty="0" smtClean="0"/>
              <a:t>You can use counters or small objects to represent the numbers.</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1849409" y="3191568"/>
            <a:ext cx="8210550" cy="1771650"/>
          </a:xfrm>
          <a:prstGeom prst="rect">
            <a:avLst/>
          </a:prstGeom>
        </p:spPr>
      </p:pic>
      <p:pic>
        <p:nvPicPr>
          <p:cNvPr id="6" name="Picture 5"/>
          <p:cNvPicPr>
            <a:picLocks noChangeAspect="1"/>
          </p:cNvPicPr>
          <p:nvPr/>
        </p:nvPicPr>
        <p:blipFill>
          <a:blip r:embed="rId3"/>
          <a:stretch>
            <a:fillRect/>
          </a:stretch>
        </p:blipFill>
        <p:spPr>
          <a:xfrm>
            <a:off x="1849409" y="4889382"/>
            <a:ext cx="8210550" cy="1771650"/>
          </a:xfrm>
          <a:prstGeom prst="rect">
            <a:avLst/>
          </a:prstGeom>
        </p:spPr>
      </p:pic>
    </p:spTree>
    <p:extLst>
      <p:ext uri="{BB962C8B-B14F-4D97-AF65-F5344CB8AC3E}">
        <p14:creationId xmlns:p14="http://schemas.microsoft.com/office/powerpoint/2010/main" val="2131261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10008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1417847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Decimals</a:t>
            </a:r>
            <a:endParaRPr lang="en-GB" dirty="0"/>
          </a:p>
        </p:txBody>
      </p:sp>
      <p:sp>
        <p:nvSpPr>
          <p:cNvPr id="3" name="Content Placeholder 2"/>
          <p:cNvSpPr>
            <a:spLocks noGrp="1"/>
          </p:cNvSpPr>
          <p:nvPr>
            <p:ph idx="1"/>
          </p:nvPr>
        </p:nvSpPr>
        <p:spPr>
          <a:xfrm>
            <a:off x="171993" y="1536434"/>
            <a:ext cx="8998131" cy="4351338"/>
          </a:xfrm>
        </p:spPr>
        <p:txBody>
          <a:bodyPr>
            <a:normAutofit fontScale="92500" lnSpcReduction="10000"/>
          </a:bodyPr>
          <a:lstStyle/>
          <a:p>
            <a:r>
              <a:rPr lang="en-GB" dirty="0"/>
              <a:t>Rounding is important because it makes numbers easier to manage and allows us to estimate answers.</a:t>
            </a:r>
          </a:p>
          <a:p>
            <a:r>
              <a:rPr lang="en-GB" dirty="0"/>
              <a:t>Imagine you’re in a shop and you need to quickly estimate how much your shopping will be before you get to the till. You would round up the prices, like £1.99 to £2.00, to make it easier to add up</a:t>
            </a:r>
            <a:r>
              <a:rPr lang="en-GB" dirty="0" smtClean="0"/>
              <a:t>.</a:t>
            </a:r>
          </a:p>
          <a:p>
            <a:r>
              <a:rPr lang="en-GB" b="1" dirty="0"/>
              <a:t>The rule for rounding</a:t>
            </a:r>
          </a:p>
          <a:p>
            <a:r>
              <a:rPr lang="en-GB" dirty="0"/>
              <a:t>Always look at the digit to the right of the one you’re supposed to be rounding to:</a:t>
            </a:r>
          </a:p>
          <a:p>
            <a:r>
              <a:rPr lang="en-GB" dirty="0"/>
              <a:t>if it is 5 or more, then </a:t>
            </a:r>
            <a:r>
              <a:rPr lang="en-GB" b="1" dirty="0"/>
              <a:t>round it up</a:t>
            </a:r>
            <a:endParaRPr lang="en-GB" dirty="0"/>
          </a:p>
          <a:p>
            <a:r>
              <a:rPr lang="en-GB" dirty="0"/>
              <a:t>if it is less than 5, then </a:t>
            </a:r>
            <a:r>
              <a:rPr lang="en-GB" b="1" dirty="0"/>
              <a:t>round down</a:t>
            </a:r>
            <a:endParaRPr lang="en-GB" dirty="0"/>
          </a:p>
          <a:p>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9071609" y="2299063"/>
            <a:ext cx="2776821" cy="1502647"/>
          </a:xfrm>
          <a:prstGeom prst="rect">
            <a:avLst/>
          </a:prstGeom>
        </p:spPr>
      </p:pic>
      <p:sp>
        <p:nvSpPr>
          <p:cNvPr id="5" name="TextBox 4"/>
          <p:cNvSpPr txBox="1"/>
          <p:nvPr/>
        </p:nvSpPr>
        <p:spPr>
          <a:xfrm>
            <a:off x="8386354" y="4463295"/>
            <a:ext cx="3303270" cy="2031325"/>
          </a:xfrm>
          <a:prstGeom prst="rect">
            <a:avLst/>
          </a:prstGeom>
          <a:noFill/>
          <a:ln w="28575">
            <a:solidFill>
              <a:srgbClr val="0070C0"/>
            </a:solidFill>
          </a:ln>
        </p:spPr>
        <p:txBody>
          <a:bodyPr wrap="square" rtlCol="0">
            <a:spAutoFit/>
          </a:bodyPr>
          <a:lstStyle/>
          <a:p>
            <a:r>
              <a:rPr lang="en-GB" dirty="0" smtClean="0"/>
              <a:t>If the digit ends with 5,6,7,8 or 9 we round up!</a:t>
            </a:r>
          </a:p>
          <a:p>
            <a:endParaRPr lang="en-GB" dirty="0"/>
          </a:p>
          <a:p>
            <a:endParaRPr lang="en-GB" dirty="0" smtClean="0"/>
          </a:p>
          <a:p>
            <a:r>
              <a:rPr lang="en-GB" dirty="0" smtClean="0"/>
              <a:t>If the digit ends with 1,2,3  or 4 we round down!</a:t>
            </a:r>
          </a:p>
          <a:p>
            <a:endParaRPr lang="en-GB" dirty="0"/>
          </a:p>
        </p:txBody>
      </p:sp>
      <p:cxnSp>
        <p:nvCxnSpPr>
          <p:cNvPr id="7" name="Straight Arrow Connector 6"/>
          <p:cNvCxnSpPr/>
          <p:nvPr/>
        </p:nvCxnSpPr>
        <p:spPr>
          <a:xfrm>
            <a:off x="11569019" y="5538770"/>
            <a:ext cx="0" cy="6980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rot="10800000">
            <a:off x="11448415" y="4373626"/>
            <a:ext cx="241209" cy="844233"/>
          </a:xfrm>
          <a:prstGeom prst="rect">
            <a:avLst/>
          </a:prstGeom>
        </p:spPr>
      </p:pic>
      <p:pic>
        <p:nvPicPr>
          <p:cNvPr id="9" name="Picture 8">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326" y="5733517"/>
            <a:ext cx="1194343" cy="886889"/>
          </a:xfrm>
          <a:prstGeom prst="rect">
            <a:avLst/>
          </a:prstGeom>
        </p:spPr>
      </p:pic>
    </p:spTree>
    <p:extLst>
      <p:ext uri="{BB962C8B-B14F-4D97-AF65-F5344CB8AC3E}">
        <p14:creationId xmlns:p14="http://schemas.microsoft.com/office/powerpoint/2010/main" val="1785842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solidFill>
            <a:srgbClr val="CCCC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Maths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a:t>
            </a:r>
            <a:r>
              <a:rPr kumimoji="0" lang="en-GB" sz="3200" b="0" i="0" u="none" strike="noStrike" kern="1200" cap="none" spc="0" normalizeH="0" noProof="0" dirty="0">
                <a:ln>
                  <a:noFill/>
                </a:ln>
                <a:solidFill>
                  <a:prstClr val="black"/>
                </a:solidFill>
                <a:effectLst/>
                <a:uLnTx/>
                <a:uFillTx/>
                <a:latin typeface="Calibri" panose="020F0502020204030204"/>
                <a:ea typeface="+mn-ea"/>
                <a:cs typeface="+mn-cs"/>
              </a:rPr>
              <a:t>  </a:t>
            </a:r>
            <a:r>
              <a:rPr lang="en-GB" sz="3200" u="sng" dirty="0" smtClean="0">
                <a:solidFill>
                  <a:prstClr val="black"/>
                </a:solidFill>
                <a:latin typeface="Calibri" panose="020F0502020204030204"/>
              </a:rPr>
              <a:t>04.03.21</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4"/>
          <a:stretch>
            <a:fillRect/>
          </a:stretch>
        </p:blipFill>
        <p:spPr>
          <a:xfrm>
            <a:off x="562617" y="1727624"/>
            <a:ext cx="2219325" cy="1104900"/>
          </a:xfrm>
          <a:prstGeom prst="rect">
            <a:avLst/>
          </a:prstGeom>
          <a:ln>
            <a:solidFill>
              <a:srgbClr val="41719C"/>
            </a:solidFill>
          </a:ln>
        </p:spPr>
      </p:pic>
      <p:sp>
        <p:nvSpPr>
          <p:cNvPr id="11" name="Rectangle 10"/>
          <p:cNvSpPr/>
          <p:nvPr/>
        </p:nvSpPr>
        <p:spPr>
          <a:xfrm>
            <a:off x="572141" y="2831793"/>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r>
              <a:rPr lang="en-GB" sz="4000" u="sng" dirty="0" smtClean="0">
                <a:solidFill>
                  <a:prstClr val="black"/>
                </a:solidFill>
              </a:rPr>
              <a:t>L.O: </a:t>
            </a:r>
            <a:r>
              <a:rPr lang="en-GB" sz="4000" b="0" i="0" u="sng" dirty="0" smtClean="0">
                <a:solidFill>
                  <a:srgbClr val="000000"/>
                </a:solidFill>
                <a:effectLst/>
              </a:rPr>
              <a:t>To be able to divide numbers</a:t>
            </a:r>
            <a:r>
              <a:rPr lang="en-GB" sz="4000" u="sng" dirty="0">
                <a:solidFill>
                  <a:prstClr val="black"/>
                </a:solidFill>
              </a:rPr>
              <a:t>.</a:t>
            </a:r>
          </a:p>
          <a:p>
            <a:pPr algn="l"/>
            <a:endParaRPr lang="en-GB" sz="4000" u="sng" dirty="0">
              <a:solidFill>
                <a:prstClr val="black"/>
              </a:solidFill>
            </a:endParaRPr>
          </a:p>
        </p:txBody>
      </p:sp>
      <p:pic>
        <p:nvPicPr>
          <p:cNvPr id="2" name="Picture 1"/>
          <p:cNvPicPr>
            <a:picLocks noChangeAspect="1"/>
          </p:cNvPicPr>
          <p:nvPr/>
        </p:nvPicPr>
        <p:blipFill>
          <a:blip r:embed="rId5"/>
          <a:stretch>
            <a:fillRect/>
          </a:stretch>
        </p:blipFill>
        <p:spPr>
          <a:xfrm>
            <a:off x="4721657" y="5940593"/>
            <a:ext cx="759101" cy="681642"/>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898" y="5980303"/>
            <a:ext cx="588390" cy="588390"/>
          </a:xfrm>
          <a:prstGeom prst="rect">
            <a:avLst/>
          </a:prstGeom>
        </p:spPr>
      </p:pic>
    </p:spTree>
    <p:extLst>
      <p:ext uri="{BB962C8B-B14F-4D97-AF65-F5344CB8AC3E}">
        <p14:creationId xmlns:p14="http://schemas.microsoft.com/office/powerpoint/2010/main" val="42767984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Mental Starter: Rounding Decimals</a:t>
            </a:r>
            <a:endParaRPr lang="en-GB" dirty="0"/>
          </a:p>
        </p:txBody>
      </p:sp>
      <p:sp>
        <p:nvSpPr>
          <p:cNvPr id="3" name="Content Placeholder 2"/>
          <p:cNvSpPr>
            <a:spLocks noGrp="1"/>
          </p:cNvSpPr>
          <p:nvPr>
            <p:ph idx="1"/>
          </p:nvPr>
        </p:nvSpPr>
        <p:spPr>
          <a:xfrm>
            <a:off x="565265" y="1825625"/>
            <a:ext cx="5120640" cy="4351338"/>
          </a:xfrm>
        </p:spPr>
        <p:txBody>
          <a:bodyPr/>
          <a:lstStyle/>
          <a:p>
            <a:pPr marL="0" indent="0">
              <a:buNone/>
            </a:pPr>
            <a:r>
              <a:rPr lang="en-GB" dirty="0">
                <a:latin typeface="Century Gothic" panose="020B0502020202020204" pitchFamily="34" charset="0"/>
              </a:rPr>
              <a:t>Move through the maze by </a:t>
            </a:r>
            <a:r>
              <a:rPr lang="en-GB" dirty="0" smtClean="0">
                <a:latin typeface="Century Gothic" panose="020B0502020202020204" pitchFamily="34" charset="0"/>
              </a:rPr>
              <a:t>circling or writing down the  </a:t>
            </a:r>
            <a:r>
              <a:rPr lang="en-GB" dirty="0">
                <a:latin typeface="Century Gothic" panose="020B0502020202020204" pitchFamily="34" charset="0"/>
              </a:rPr>
              <a:t>numbers where the tenth is rounded to 7 tenths.</a:t>
            </a:r>
          </a:p>
          <a:p>
            <a:endParaRPr lang="en-GB" dirty="0"/>
          </a:p>
        </p:txBody>
      </p:sp>
      <p:pic>
        <p:nvPicPr>
          <p:cNvPr id="6" name="Picture 5"/>
          <p:cNvPicPr>
            <a:picLocks noChangeAspect="1"/>
          </p:cNvPicPr>
          <p:nvPr/>
        </p:nvPicPr>
        <p:blipFill>
          <a:blip r:embed="rId2"/>
          <a:stretch>
            <a:fillRect/>
          </a:stretch>
        </p:blipFill>
        <p:spPr>
          <a:xfrm>
            <a:off x="5863244" y="1991880"/>
            <a:ext cx="5362575" cy="3305175"/>
          </a:xfrm>
          <a:prstGeom prst="rect">
            <a:avLst/>
          </a:prstGeom>
        </p:spPr>
      </p:pic>
    </p:spTree>
    <p:extLst>
      <p:ext uri="{BB962C8B-B14F-4D97-AF65-F5344CB8AC3E}">
        <p14:creationId xmlns:p14="http://schemas.microsoft.com/office/powerpoint/2010/main" val="28938354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a:t>
            </a:r>
            <a:endParaRPr lang="en-GB" dirty="0"/>
          </a:p>
        </p:txBody>
      </p:sp>
      <p:pic>
        <p:nvPicPr>
          <p:cNvPr id="3" name="Picture 2"/>
          <p:cNvPicPr>
            <a:picLocks noChangeAspect="1"/>
          </p:cNvPicPr>
          <p:nvPr/>
        </p:nvPicPr>
        <p:blipFill>
          <a:blip r:embed="rId2"/>
          <a:stretch>
            <a:fillRect/>
          </a:stretch>
        </p:blipFill>
        <p:spPr>
          <a:xfrm>
            <a:off x="2712113" y="1594572"/>
            <a:ext cx="5883247" cy="3992601"/>
          </a:xfrm>
          <a:prstGeom prst="rect">
            <a:avLst/>
          </a:prstGeom>
        </p:spPr>
      </p:pic>
    </p:spTree>
    <p:extLst>
      <p:ext uri="{BB962C8B-B14F-4D97-AF65-F5344CB8AC3E}">
        <p14:creationId xmlns:p14="http://schemas.microsoft.com/office/powerpoint/2010/main" val="35463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339634" y="1525760"/>
            <a:ext cx="11469189" cy="4351338"/>
          </a:xfrm>
        </p:spPr>
        <p:txBody>
          <a:bodyPr/>
          <a:lstStyle/>
          <a:p>
            <a:pPr marL="0" indent="0">
              <a:buNone/>
            </a:pPr>
            <a:r>
              <a:rPr lang="en-GB" dirty="0"/>
              <a:t>When you divide by 10, each digit moves one place to the right. Hundreds become tens, tens become units, units become tenths and tenths become hundredths</a:t>
            </a:r>
            <a:r>
              <a:rPr lang="en-GB" dirty="0" smtClean="0"/>
              <a:t>.</a:t>
            </a:r>
          </a:p>
          <a:p>
            <a:pPr marL="0" indent="0">
              <a:buNone/>
            </a:pPr>
            <a:endParaRPr lang="en-GB" dirty="0"/>
          </a:p>
          <a:p>
            <a:pPr marL="0" indent="0">
              <a:buNone/>
            </a:pPr>
            <a:r>
              <a:rPr lang="en-GB" dirty="0" smtClean="0"/>
              <a:t>For example:</a:t>
            </a:r>
          </a:p>
          <a:p>
            <a:pPr marL="0" indent="0">
              <a:buNone/>
            </a:pPr>
            <a:r>
              <a:rPr lang="en-GB" dirty="0" smtClean="0"/>
              <a:t>27 ÷ 10 = 2.7</a:t>
            </a:r>
          </a:p>
          <a:p>
            <a:pPr marL="0" indent="0">
              <a:buNone/>
            </a:pPr>
            <a:endParaRPr lang="en-GB" dirty="0"/>
          </a:p>
          <a:p>
            <a:pPr marL="0" indent="0">
              <a:buNone/>
            </a:pPr>
            <a:r>
              <a:rPr lang="en-GB" dirty="0" smtClean="0"/>
              <a:t>Each digit has moved 1 place to the right.</a:t>
            </a:r>
            <a:endParaRPr lang="en-GB" dirty="0"/>
          </a:p>
        </p:txBody>
      </p:sp>
      <p:pic>
        <p:nvPicPr>
          <p:cNvPr id="4" name="Picture 3"/>
          <p:cNvPicPr>
            <a:picLocks noChangeAspect="1"/>
          </p:cNvPicPr>
          <p:nvPr/>
        </p:nvPicPr>
        <p:blipFill>
          <a:blip r:embed="rId2"/>
          <a:stretch>
            <a:fillRect/>
          </a:stretch>
        </p:blipFill>
        <p:spPr>
          <a:xfrm>
            <a:off x="6864604" y="2655415"/>
            <a:ext cx="4840736" cy="1675221"/>
          </a:xfrm>
          <a:prstGeom prst="rect">
            <a:avLst/>
          </a:prstGeom>
        </p:spPr>
      </p:pic>
      <p:pic>
        <p:nvPicPr>
          <p:cNvPr id="5" name="Picture 4"/>
          <p:cNvPicPr>
            <a:picLocks noChangeAspect="1"/>
          </p:cNvPicPr>
          <p:nvPr/>
        </p:nvPicPr>
        <p:blipFill>
          <a:blip r:embed="rId3"/>
          <a:stretch>
            <a:fillRect/>
          </a:stretch>
        </p:blipFill>
        <p:spPr>
          <a:xfrm>
            <a:off x="6877866" y="4597462"/>
            <a:ext cx="4827474" cy="1725658"/>
          </a:xfrm>
          <a:prstGeom prst="rect">
            <a:avLst/>
          </a:prstGeom>
        </p:spPr>
      </p:pic>
      <p:pic>
        <p:nvPicPr>
          <p:cNvPr id="6" name="Picture 5">
            <a:extLst>
              <a:ext uri="{FF2B5EF4-FFF2-40B4-BE49-F238E27FC236}">
                <a16:creationId xmlns:a16="http://schemas.microsoft.com/office/drawing/2014/main" id="{420DC3D2-60A6-7943-A5D1-A9D61A6E6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spTree>
    <p:extLst>
      <p:ext uri="{BB962C8B-B14F-4D97-AF65-F5344CB8AC3E}">
        <p14:creationId xmlns:p14="http://schemas.microsoft.com/office/powerpoint/2010/main" val="38114388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418011" y="1825625"/>
            <a:ext cx="10842172" cy="4351338"/>
          </a:xfrm>
        </p:spPr>
        <p:txBody>
          <a:bodyPr/>
          <a:lstStyle/>
          <a:p>
            <a:pPr marL="0" indent="0">
              <a:buNone/>
            </a:pPr>
            <a:r>
              <a:rPr lang="en-GB" dirty="0" smtClean="0"/>
              <a:t>When dividing decimal numbers, we follow the same approach.</a:t>
            </a:r>
          </a:p>
          <a:p>
            <a:pPr marL="0" indent="0">
              <a:buNone/>
            </a:pPr>
            <a:endParaRPr lang="en-GB" dirty="0"/>
          </a:p>
          <a:p>
            <a:pPr marL="0" indent="0">
              <a:buNone/>
            </a:pPr>
            <a:r>
              <a:rPr lang="en-GB" dirty="0" smtClean="0"/>
              <a:t>Each digit moves 1 place to the right.</a:t>
            </a:r>
          </a:p>
          <a:p>
            <a:pPr marL="0" indent="0">
              <a:buNone/>
            </a:pPr>
            <a:endParaRPr lang="en-GB" dirty="0"/>
          </a:p>
          <a:p>
            <a:pPr marL="0" indent="0">
              <a:buNone/>
            </a:pPr>
            <a:r>
              <a:rPr lang="en-GB" dirty="0" smtClean="0"/>
              <a:t>E.G 14.4 ÷ 10 = 1.44</a:t>
            </a:r>
            <a:endParaRPr lang="en-GB" dirty="0"/>
          </a:p>
        </p:txBody>
      </p:sp>
      <p:pic>
        <p:nvPicPr>
          <p:cNvPr id="4" name="Picture 3"/>
          <p:cNvPicPr>
            <a:picLocks noChangeAspect="1"/>
          </p:cNvPicPr>
          <p:nvPr/>
        </p:nvPicPr>
        <p:blipFill>
          <a:blip r:embed="rId2"/>
          <a:stretch>
            <a:fillRect/>
          </a:stretch>
        </p:blipFill>
        <p:spPr>
          <a:xfrm>
            <a:off x="5048113" y="3301728"/>
            <a:ext cx="6905299" cy="1609906"/>
          </a:xfrm>
          <a:prstGeom prst="rect">
            <a:avLst/>
          </a:prstGeom>
        </p:spPr>
      </p:pic>
      <p:pic>
        <p:nvPicPr>
          <p:cNvPr id="5" name="Picture 4">
            <a:extLst>
              <a:ext uri="{FF2B5EF4-FFF2-40B4-BE49-F238E27FC236}">
                <a16:creationId xmlns:a16="http://schemas.microsoft.com/office/drawing/2014/main" id="{420DC3D2-60A6-7943-A5D1-A9D61A6E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6" name="Picture 5"/>
          <p:cNvPicPr>
            <a:picLocks noChangeAspect="1"/>
          </p:cNvPicPr>
          <p:nvPr/>
        </p:nvPicPr>
        <p:blipFill>
          <a:blip r:embed="rId2"/>
          <a:stretch>
            <a:fillRect/>
          </a:stretch>
        </p:blipFill>
        <p:spPr>
          <a:xfrm>
            <a:off x="5048113" y="4851264"/>
            <a:ext cx="6905299" cy="1609906"/>
          </a:xfrm>
          <a:prstGeom prst="rect">
            <a:avLst/>
          </a:prstGeom>
        </p:spPr>
      </p:pic>
      <p:pic>
        <p:nvPicPr>
          <p:cNvPr id="7" name="Picture 6"/>
          <p:cNvPicPr>
            <a:picLocks noChangeAspect="1"/>
          </p:cNvPicPr>
          <p:nvPr/>
        </p:nvPicPr>
        <p:blipFill>
          <a:blip r:embed="rId4"/>
          <a:stretch>
            <a:fillRect/>
          </a:stretch>
        </p:blipFill>
        <p:spPr>
          <a:xfrm>
            <a:off x="8564063" y="5511553"/>
            <a:ext cx="880382" cy="800347"/>
          </a:xfrm>
          <a:prstGeom prst="rect">
            <a:avLst/>
          </a:prstGeom>
        </p:spPr>
      </p:pic>
      <p:pic>
        <p:nvPicPr>
          <p:cNvPr id="8" name="Picture 7"/>
          <p:cNvPicPr>
            <a:picLocks noChangeAspect="1"/>
          </p:cNvPicPr>
          <p:nvPr/>
        </p:nvPicPr>
        <p:blipFill>
          <a:blip r:embed="rId5"/>
          <a:stretch>
            <a:fillRect/>
          </a:stretch>
        </p:blipFill>
        <p:spPr>
          <a:xfrm>
            <a:off x="6470263" y="5444119"/>
            <a:ext cx="779621" cy="732844"/>
          </a:xfrm>
          <a:prstGeom prst="rect">
            <a:avLst/>
          </a:prstGeom>
        </p:spPr>
      </p:pic>
      <p:sp>
        <p:nvSpPr>
          <p:cNvPr id="9" name="Rectangle 8"/>
          <p:cNvSpPr/>
          <p:nvPr/>
        </p:nvSpPr>
        <p:spPr>
          <a:xfrm>
            <a:off x="5290457" y="5444119"/>
            <a:ext cx="805543" cy="5778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493106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326590" y="1433163"/>
            <a:ext cx="5512507" cy="4351338"/>
          </a:xfrm>
        </p:spPr>
        <p:txBody>
          <a:bodyPr/>
          <a:lstStyle/>
          <a:p>
            <a:pPr marL="0" indent="0">
              <a:buNone/>
            </a:pPr>
            <a:r>
              <a:rPr lang="en-GB" dirty="0" smtClean="0"/>
              <a:t>What number is shown?</a:t>
            </a:r>
          </a:p>
          <a:p>
            <a:pPr marL="0" indent="0">
              <a:buNone/>
            </a:pPr>
            <a:r>
              <a:rPr lang="en-GB" dirty="0" smtClean="0"/>
              <a:t>______</a:t>
            </a:r>
          </a:p>
          <a:p>
            <a:pPr marL="0" indent="0">
              <a:buNone/>
            </a:pPr>
            <a:endParaRPr lang="en-GB" dirty="0" smtClean="0"/>
          </a:p>
          <a:p>
            <a:pPr marL="0" indent="0">
              <a:buNone/>
            </a:pPr>
            <a:r>
              <a:rPr lang="en-GB" dirty="0" smtClean="0"/>
              <a:t>Divide the number by 10</a:t>
            </a:r>
            <a:endParaRPr lang="en-GB" dirty="0"/>
          </a:p>
          <a:p>
            <a:pPr marL="0" indent="0">
              <a:buNone/>
            </a:pPr>
            <a:endParaRPr lang="en-GB" dirty="0"/>
          </a:p>
          <a:p>
            <a:pPr marL="0" indent="0">
              <a:buNone/>
            </a:pPr>
            <a:r>
              <a:rPr lang="en-GB" dirty="0" smtClean="0"/>
              <a:t>Move each digit 1 place to the right.</a:t>
            </a:r>
          </a:p>
          <a:p>
            <a:pPr marL="0" indent="0">
              <a:buNone/>
            </a:pPr>
            <a:endParaRPr lang="en-GB" dirty="0"/>
          </a:p>
          <a:p>
            <a:pPr marL="0" indent="0">
              <a:buNone/>
            </a:pPr>
            <a:r>
              <a:rPr lang="en-GB" dirty="0" smtClean="0"/>
              <a:t>Answer:_________</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496191" y="1690688"/>
            <a:ext cx="6369219" cy="1457461"/>
          </a:xfrm>
          <a:prstGeom prst="rect">
            <a:avLst/>
          </a:prstGeom>
        </p:spPr>
      </p:pic>
      <p:pic>
        <p:nvPicPr>
          <p:cNvPr id="6" name="Picture 5"/>
          <p:cNvPicPr>
            <a:picLocks noChangeAspect="1"/>
          </p:cNvPicPr>
          <p:nvPr/>
        </p:nvPicPr>
        <p:blipFill>
          <a:blip r:embed="rId4"/>
          <a:stretch>
            <a:fillRect/>
          </a:stretch>
        </p:blipFill>
        <p:spPr>
          <a:xfrm>
            <a:off x="5500634" y="4503321"/>
            <a:ext cx="6364776" cy="1457070"/>
          </a:xfrm>
          <a:prstGeom prst="rect">
            <a:avLst/>
          </a:prstGeom>
        </p:spPr>
      </p:pic>
      <p:pic>
        <p:nvPicPr>
          <p:cNvPr id="7" name="Picture 6"/>
          <p:cNvPicPr>
            <a:picLocks noChangeAspect="1"/>
          </p:cNvPicPr>
          <p:nvPr/>
        </p:nvPicPr>
        <p:blipFill>
          <a:blip r:embed="rId5"/>
          <a:stretch>
            <a:fillRect/>
          </a:stretch>
        </p:blipFill>
        <p:spPr>
          <a:xfrm>
            <a:off x="10809650" y="5017543"/>
            <a:ext cx="884197" cy="576650"/>
          </a:xfrm>
          <a:prstGeom prst="rect">
            <a:avLst/>
          </a:prstGeom>
        </p:spPr>
      </p:pic>
      <p:pic>
        <p:nvPicPr>
          <p:cNvPr id="8" name="Picture 7"/>
          <p:cNvPicPr>
            <a:picLocks noChangeAspect="1"/>
          </p:cNvPicPr>
          <p:nvPr/>
        </p:nvPicPr>
        <p:blipFill>
          <a:blip r:embed="rId6"/>
          <a:stretch>
            <a:fillRect/>
          </a:stretch>
        </p:blipFill>
        <p:spPr>
          <a:xfrm>
            <a:off x="9758409" y="5017543"/>
            <a:ext cx="879678" cy="721048"/>
          </a:xfrm>
          <a:prstGeom prst="rect">
            <a:avLst/>
          </a:prstGeom>
        </p:spPr>
      </p:pic>
      <p:pic>
        <p:nvPicPr>
          <p:cNvPr id="9" name="Picture 8"/>
          <p:cNvPicPr>
            <a:picLocks noChangeAspect="1"/>
          </p:cNvPicPr>
          <p:nvPr/>
        </p:nvPicPr>
        <p:blipFill>
          <a:blip r:embed="rId7"/>
          <a:stretch>
            <a:fillRect/>
          </a:stretch>
        </p:blipFill>
        <p:spPr>
          <a:xfrm>
            <a:off x="8846096" y="5073599"/>
            <a:ext cx="740750" cy="520594"/>
          </a:xfrm>
          <a:prstGeom prst="rect">
            <a:avLst/>
          </a:prstGeom>
        </p:spPr>
      </p:pic>
      <p:pic>
        <p:nvPicPr>
          <p:cNvPr id="10" name="Picture 9"/>
          <p:cNvPicPr>
            <a:picLocks noChangeAspect="1"/>
          </p:cNvPicPr>
          <p:nvPr/>
        </p:nvPicPr>
        <p:blipFill>
          <a:blip r:embed="rId8"/>
          <a:stretch>
            <a:fillRect/>
          </a:stretch>
        </p:blipFill>
        <p:spPr>
          <a:xfrm>
            <a:off x="7743348" y="5017542"/>
            <a:ext cx="787738" cy="645687"/>
          </a:xfrm>
          <a:prstGeom prst="rect">
            <a:avLst/>
          </a:prstGeom>
        </p:spPr>
      </p:pic>
      <p:pic>
        <p:nvPicPr>
          <p:cNvPr id="11" name="Picture 10"/>
          <p:cNvPicPr>
            <a:picLocks noChangeAspect="1"/>
          </p:cNvPicPr>
          <p:nvPr/>
        </p:nvPicPr>
        <p:blipFill>
          <a:blip r:embed="rId9"/>
          <a:stretch>
            <a:fillRect/>
          </a:stretch>
        </p:blipFill>
        <p:spPr>
          <a:xfrm>
            <a:off x="6721219" y="5038214"/>
            <a:ext cx="816935" cy="591363"/>
          </a:xfrm>
          <a:prstGeom prst="rect">
            <a:avLst/>
          </a:prstGeom>
        </p:spPr>
      </p:pic>
    </p:spTree>
    <p:extLst>
      <p:ext uri="{BB962C8B-B14F-4D97-AF65-F5344CB8AC3E}">
        <p14:creationId xmlns:p14="http://schemas.microsoft.com/office/powerpoint/2010/main" val="2985156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97" y="236362"/>
            <a:ext cx="10515600" cy="1325563"/>
          </a:xfrm>
        </p:spPr>
        <p:txBody>
          <a:bodyPr/>
          <a:lstStyle/>
          <a:p>
            <a:r>
              <a:rPr lang="en-GB" dirty="0" smtClean="0"/>
              <a:t>Let’s check:</a:t>
            </a:r>
            <a:endParaRPr lang="en-GB" dirty="0"/>
          </a:p>
        </p:txBody>
      </p:sp>
      <p:sp>
        <p:nvSpPr>
          <p:cNvPr id="3" name="Content Placeholder 2"/>
          <p:cNvSpPr>
            <a:spLocks noGrp="1"/>
          </p:cNvSpPr>
          <p:nvPr>
            <p:ph idx="1"/>
          </p:nvPr>
        </p:nvSpPr>
        <p:spPr>
          <a:xfrm>
            <a:off x="326590" y="1433163"/>
            <a:ext cx="5512507" cy="4351338"/>
          </a:xfrm>
        </p:spPr>
        <p:txBody>
          <a:bodyPr/>
          <a:lstStyle/>
          <a:p>
            <a:pPr marL="0" indent="0">
              <a:buNone/>
            </a:pPr>
            <a:r>
              <a:rPr lang="en-GB" dirty="0" smtClean="0"/>
              <a:t>What number is shown?</a:t>
            </a:r>
          </a:p>
          <a:p>
            <a:pPr marL="0" indent="0">
              <a:buNone/>
            </a:pPr>
            <a:r>
              <a:rPr lang="en-GB" dirty="0" smtClean="0">
                <a:solidFill>
                  <a:srgbClr val="FF0000"/>
                </a:solidFill>
              </a:rPr>
              <a:t>423.3</a:t>
            </a:r>
          </a:p>
          <a:p>
            <a:pPr marL="0" indent="0">
              <a:buNone/>
            </a:pPr>
            <a:endParaRPr lang="en-GB" dirty="0" smtClean="0"/>
          </a:p>
          <a:p>
            <a:pPr marL="0" indent="0">
              <a:buNone/>
            </a:pPr>
            <a:r>
              <a:rPr lang="en-GB" dirty="0" smtClean="0"/>
              <a:t>Divide the number by 10</a:t>
            </a:r>
            <a:endParaRPr lang="en-GB" dirty="0"/>
          </a:p>
          <a:p>
            <a:pPr marL="0" indent="0">
              <a:buNone/>
            </a:pPr>
            <a:endParaRPr lang="en-GB" dirty="0"/>
          </a:p>
          <a:p>
            <a:pPr marL="0" indent="0">
              <a:buNone/>
            </a:pPr>
            <a:r>
              <a:rPr lang="en-GB" dirty="0" smtClean="0"/>
              <a:t>Move each digit 1 place to the right.</a:t>
            </a:r>
          </a:p>
          <a:p>
            <a:pPr marL="0" indent="0">
              <a:buNone/>
            </a:pPr>
            <a:endParaRPr lang="en-GB" dirty="0"/>
          </a:p>
          <a:p>
            <a:pPr marL="0" indent="0">
              <a:buNone/>
            </a:pPr>
            <a:r>
              <a:rPr lang="en-GB" dirty="0" smtClean="0"/>
              <a:t>Answer: </a:t>
            </a:r>
            <a:r>
              <a:rPr lang="en-GB" dirty="0" smtClean="0">
                <a:solidFill>
                  <a:srgbClr val="FF0000"/>
                </a:solidFill>
              </a:rPr>
              <a:t>42.33</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496191" y="1690688"/>
            <a:ext cx="6369219" cy="1457461"/>
          </a:xfrm>
          <a:prstGeom prst="rect">
            <a:avLst/>
          </a:prstGeom>
        </p:spPr>
      </p:pic>
      <p:pic>
        <p:nvPicPr>
          <p:cNvPr id="6" name="Picture 5"/>
          <p:cNvPicPr>
            <a:picLocks noChangeAspect="1"/>
          </p:cNvPicPr>
          <p:nvPr/>
        </p:nvPicPr>
        <p:blipFill>
          <a:blip r:embed="rId4"/>
          <a:stretch>
            <a:fillRect/>
          </a:stretch>
        </p:blipFill>
        <p:spPr>
          <a:xfrm>
            <a:off x="5500634" y="4503321"/>
            <a:ext cx="6364776" cy="1457070"/>
          </a:xfrm>
          <a:prstGeom prst="rect">
            <a:avLst/>
          </a:prstGeom>
        </p:spPr>
      </p:pic>
      <p:pic>
        <p:nvPicPr>
          <p:cNvPr id="7" name="Picture 6"/>
          <p:cNvPicPr>
            <a:picLocks noChangeAspect="1"/>
          </p:cNvPicPr>
          <p:nvPr/>
        </p:nvPicPr>
        <p:blipFill>
          <a:blip r:embed="rId5"/>
          <a:stretch>
            <a:fillRect/>
          </a:stretch>
        </p:blipFill>
        <p:spPr>
          <a:xfrm>
            <a:off x="10809650" y="5017543"/>
            <a:ext cx="884197" cy="576650"/>
          </a:xfrm>
          <a:prstGeom prst="rect">
            <a:avLst/>
          </a:prstGeom>
        </p:spPr>
      </p:pic>
      <p:pic>
        <p:nvPicPr>
          <p:cNvPr id="8" name="Picture 7"/>
          <p:cNvPicPr>
            <a:picLocks noChangeAspect="1"/>
          </p:cNvPicPr>
          <p:nvPr/>
        </p:nvPicPr>
        <p:blipFill>
          <a:blip r:embed="rId6"/>
          <a:stretch>
            <a:fillRect/>
          </a:stretch>
        </p:blipFill>
        <p:spPr>
          <a:xfrm>
            <a:off x="9758409" y="5017543"/>
            <a:ext cx="879678" cy="721048"/>
          </a:xfrm>
          <a:prstGeom prst="rect">
            <a:avLst/>
          </a:prstGeom>
        </p:spPr>
      </p:pic>
      <p:pic>
        <p:nvPicPr>
          <p:cNvPr id="9" name="Picture 8"/>
          <p:cNvPicPr>
            <a:picLocks noChangeAspect="1"/>
          </p:cNvPicPr>
          <p:nvPr/>
        </p:nvPicPr>
        <p:blipFill>
          <a:blip r:embed="rId7"/>
          <a:stretch>
            <a:fillRect/>
          </a:stretch>
        </p:blipFill>
        <p:spPr>
          <a:xfrm>
            <a:off x="8846096" y="5073599"/>
            <a:ext cx="740750" cy="520594"/>
          </a:xfrm>
          <a:prstGeom prst="rect">
            <a:avLst/>
          </a:prstGeom>
        </p:spPr>
      </p:pic>
      <p:pic>
        <p:nvPicPr>
          <p:cNvPr id="10" name="Picture 9"/>
          <p:cNvPicPr>
            <a:picLocks noChangeAspect="1"/>
          </p:cNvPicPr>
          <p:nvPr/>
        </p:nvPicPr>
        <p:blipFill>
          <a:blip r:embed="rId8"/>
          <a:stretch>
            <a:fillRect/>
          </a:stretch>
        </p:blipFill>
        <p:spPr>
          <a:xfrm>
            <a:off x="7743348" y="5017542"/>
            <a:ext cx="787738" cy="645687"/>
          </a:xfrm>
          <a:prstGeom prst="rect">
            <a:avLst/>
          </a:prstGeom>
        </p:spPr>
      </p:pic>
      <p:pic>
        <p:nvPicPr>
          <p:cNvPr id="11" name="Picture 10"/>
          <p:cNvPicPr>
            <a:picLocks noChangeAspect="1"/>
          </p:cNvPicPr>
          <p:nvPr/>
        </p:nvPicPr>
        <p:blipFill>
          <a:blip r:embed="rId9"/>
          <a:stretch>
            <a:fillRect/>
          </a:stretch>
        </p:blipFill>
        <p:spPr>
          <a:xfrm>
            <a:off x="6721219" y="5038214"/>
            <a:ext cx="816935" cy="591363"/>
          </a:xfrm>
          <a:prstGeom prst="rect">
            <a:avLst/>
          </a:prstGeom>
        </p:spPr>
      </p:pic>
    </p:spTree>
    <p:extLst>
      <p:ext uri="{BB962C8B-B14F-4D97-AF65-F5344CB8AC3E}">
        <p14:creationId xmlns:p14="http://schemas.microsoft.com/office/powerpoint/2010/main" val="36684488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509453" y="1626824"/>
            <a:ext cx="3788228" cy="4351338"/>
          </a:xfrm>
        </p:spPr>
        <p:txBody>
          <a:bodyPr/>
          <a:lstStyle/>
          <a:p>
            <a:pPr marL="0" indent="0">
              <a:buNone/>
            </a:pPr>
            <a:r>
              <a:rPr lang="en-GB" dirty="0" smtClean="0"/>
              <a:t>Try these:</a:t>
            </a:r>
          </a:p>
          <a:p>
            <a:pPr marL="0" indent="0">
              <a:buNone/>
            </a:pPr>
            <a:endParaRPr lang="en-GB" dirty="0"/>
          </a:p>
          <a:p>
            <a:pPr marL="0" indent="0">
              <a:buNone/>
            </a:pPr>
            <a:r>
              <a:rPr lang="en-GB" dirty="0" smtClean="0"/>
              <a:t>134 ÷ 10 =</a:t>
            </a:r>
          </a:p>
          <a:p>
            <a:pPr marL="0" indent="0">
              <a:buNone/>
            </a:pPr>
            <a:endParaRPr lang="en-GB" dirty="0"/>
          </a:p>
          <a:p>
            <a:pPr marL="0" indent="0">
              <a:buNone/>
            </a:pPr>
            <a:r>
              <a:rPr lang="en-GB" dirty="0" smtClean="0"/>
              <a:t>28.9 ÷ 10 =</a:t>
            </a:r>
          </a:p>
          <a:p>
            <a:pPr marL="0" indent="0">
              <a:buNone/>
            </a:pPr>
            <a:endParaRPr lang="en-GB" dirty="0"/>
          </a:p>
          <a:p>
            <a:pPr marL="0" indent="0">
              <a:buNone/>
            </a:pPr>
            <a:r>
              <a:rPr lang="en-GB" dirty="0" smtClean="0"/>
              <a:t>You can use the place value charts to help you. </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5" name="Picture 4"/>
          <p:cNvPicPr>
            <a:picLocks noChangeAspect="1"/>
          </p:cNvPicPr>
          <p:nvPr/>
        </p:nvPicPr>
        <p:blipFill>
          <a:blip r:embed="rId3"/>
          <a:stretch>
            <a:fillRect/>
          </a:stretch>
        </p:blipFill>
        <p:spPr>
          <a:xfrm>
            <a:off x="4410892" y="1299168"/>
            <a:ext cx="6219478" cy="1342022"/>
          </a:xfrm>
          <a:prstGeom prst="rect">
            <a:avLst/>
          </a:prstGeom>
        </p:spPr>
      </p:pic>
      <p:pic>
        <p:nvPicPr>
          <p:cNvPr id="7" name="Picture 6"/>
          <p:cNvPicPr>
            <a:picLocks noChangeAspect="1"/>
          </p:cNvPicPr>
          <p:nvPr/>
        </p:nvPicPr>
        <p:blipFill>
          <a:blip r:embed="rId3"/>
          <a:stretch>
            <a:fillRect/>
          </a:stretch>
        </p:blipFill>
        <p:spPr>
          <a:xfrm>
            <a:off x="4410892" y="2659272"/>
            <a:ext cx="6219478" cy="1342022"/>
          </a:xfrm>
          <a:prstGeom prst="rect">
            <a:avLst/>
          </a:prstGeom>
        </p:spPr>
      </p:pic>
      <p:pic>
        <p:nvPicPr>
          <p:cNvPr id="8" name="Picture 7"/>
          <p:cNvPicPr>
            <a:picLocks noChangeAspect="1"/>
          </p:cNvPicPr>
          <p:nvPr/>
        </p:nvPicPr>
        <p:blipFill>
          <a:blip r:embed="rId3"/>
          <a:stretch>
            <a:fillRect/>
          </a:stretch>
        </p:blipFill>
        <p:spPr>
          <a:xfrm>
            <a:off x="4410892" y="3965129"/>
            <a:ext cx="6219478" cy="1342022"/>
          </a:xfrm>
          <a:prstGeom prst="rect">
            <a:avLst/>
          </a:prstGeom>
        </p:spPr>
      </p:pic>
      <p:pic>
        <p:nvPicPr>
          <p:cNvPr id="9" name="Picture 8"/>
          <p:cNvPicPr>
            <a:picLocks noChangeAspect="1"/>
          </p:cNvPicPr>
          <p:nvPr/>
        </p:nvPicPr>
        <p:blipFill>
          <a:blip r:embed="rId3"/>
          <a:stretch>
            <a:fillRect/>
          </a:stretch>
        </p:blipFill>
        <p:spPr>
          <a:xfrm>
            <a:off x="4410892" y="5307151"/>
            <a:ext cx="6219478" cy="1342022"/>
          </a:xfrm>
          <a:prstGeom prst="rect">
            <a:avLst/>
          </a:prstGeom>
        </p:spPr>
      </p:pic>
      <p:sp>
        <p:nvSpPr>
          <p:cNvPr id="11" name="TextBox 10"/>
          <p:cNvSpPr txBox="1"/>
          <p:nvPr/>
        </p:nvSpPr>
        <p:spPr>
          <a:xfrm>
            <a:off x="10630370" y="1393109"/>
            <a:ext cx="1486370" cy="3693319"/>
          </a:xfrm>
          <a:prstGeom prst="rect">
            <a:avLst/>
          </a:prstGeom>
          <a:noFill/>
        </p:spPr>
        <p:txBody>
          <a:bodyPr wrap="square" rtlCol="0">
            <a:spAutoFit/>
          </a:bodyPr>
          <a:lstStyle/>
          <a:p>
            <a:r>
              <a:rPr lang="en-GB" dirty="0" smtClean="0"/>
              <a:t>Create the number in one place value chart.</a:t>
            </a:r>
          </a:p>
          <a:p>
            <a:endParaRPr lang="en-GB" dirty="0"/>
          </a:p>
          <a:p>
            <a:r>
              <a:rPr lang="en-GB" dirty="0" smtClean="0"/>
              <a:t>Move the digits one place to the right and draw in the new position on the next chart.</a:t>
            </a:r>
            <a:endParaRPr lang="en-GB" dirty="0"/>
          </a:p>
        </p:txBody>
      </p:sp>
    </p:spTree>
    <p:extLst>
      <p:ext uri="{BB962C8B-B14F-4D97-AF65-F5344CB8AC3E}">
        <p14:creationId xmlns:p14="http://schemas.microsoft.com/office/powerpoint/2010/main" val="34429196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a:t>
            </a:r>
            <a:endParaRPr lang="en-GB" dirty="0"/>
          </a:p>
        </p:txBody>
      </p:sp>
      <p:sp>
        <p:nvSpPr>
          <p:cNvPr id="3" name="Content Placeholder 2"/>
          <p:cNvSpPr>
            <a:spLocks noGrp="1"/>
          </p:cNvSpPr>
          <p:nvPr>
            <p:ph idx="1"/>
          </p:nvPr>
        </p:nvSpPr>
        <p:spPr>
          <a:xfrm>
            <a:off x="509453" y="1626824"/>
            <a:ext cx="10202090" cy="4351338"/>
          </a:xfrm>
        </p:spPr>
        <p:txBody>
          <a:bodyPr/>
          <a:lstStyle/>
          <a:p>
            <a:pPr marL="0" indent="0">
              <a:buNone/>
            </a:pPr>
            <a:r>
              <a:rPr lang="en-GB" dirty="0" smtClean="0"/>
              <a:t>Answers:</a:t>
            </a:r>
          </a:p>
          <a:p>
            <a:pPr marL="0" indent="0">
              <a:buNone/>
            </a:pPr>
            <a:endParaRPr lang="en-GB" dirty="0"/>
          </a:p>
          <a:p>
            <a:pPr marL="0" indent="0">
              <a:buNone/>
            </a:pPr>
            <a:r>
              <a:rPr lang="en-GB" dirty="0" smtClean="0"/>
              <a:t>134 ÷ 10 = 13.4</a:t>
            </a:r>
          </a:p>
          <a:p>
            <a:pPr marL="0" indent="0">
              <a:buNone/>
            </a:pPr>
            <a:endParaRPr lang="en-GB" dirty="0"/>
          </a:p>
          <a:p>
            <a:pPr marL="0" indent="0">
              <a:buNone/>
            </a:pPr>
            <a:r>
              <a:rPr lang="en-GB" dirty="0" smtClean="0"/>
              <a:t>28.9 ÷ 10 = 2.89</a:t>
            </a:r>
          </a:p>
          <a:p>
            <a:pPr marL="0" indent="0">
              <a:buNone/>
            </a:pPr>
            <a:endParaRPr lang="en-GB" dirty="0"/>
          </a:p>
          <a:p>
            <a:pPr marL="0" indent="0">
              <a:buNone/>
            </a:pPr>
            <a:r>
              <a:rPr lang="en-GB" dirty="0" smtClean="0">
                <a:solidFill>
                  <a:srgbClr val="FF0000"/>
                </a:solidFill>
              </a:rPr>
              <a:t>Each digit has moved one place to the right</a:t>
            </a:r>
            <a:r>
              <a:rPr lang="en-GB" dirty="0" smtClean="0"/>
              <a:t>.</a:t>
            </a:r>
          </a:p>
          <a:p>
            <a:pPr marL="0" indent="0">
              <a:buNone/>
            </a:pP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12996172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667429" y="1540711"/>
            <a:ext cx="10515600" cy="4351338"/>
          </a:xfrm>
        </p:spPr>
        <p:txBody>
          <a:bodyPr/>
          <a:lstStyle/>
          <a:p>
            <a:pPr marL="0" indent="0">
              <a:buNone/>
            </a:pPr>
            <a:r>
              <a:rPr lang="en-GB" dirty="0"/>
              <a:t>When you divide by 100, each digit moves two places to the right</a:t>
            </a:r>
            <a:r>
              <a:rPr lang="en-GB" dirty="0" smtClean="0"/>
              <a:t>.</a:t>
            </a:r>
          </a:p>
          <a:p>
            <a:endParaRPr lang="en-GB" dirty="0"/>
          </a:p>
          <a:p>
            <a:pPr marL="0" indent="0">
              <a:buNone/>
            </a:pPr>
            <a:r>
              <a:rPr lang="en-GB" dirty="0"/>
              <a:t>Each digit moves 2 places to the </a:t>
            </a:r>
            <a:endParaRPr lang="en-GB" dirty="0" smtClean="0"/>
          </a:p>
          <a:p>
            <a:pPr marL="0" indent="0">
              <a:buNone/>
            </a:pPr>
            <a:r>
              <a:rPr lang="en-GB" dirty="0" smtClean="0"/>
              <a:t>right</a:t>
            </a:r>
            <a:r>
              <a:rPr lang="en-GB" dirty="0"/>
              <a:t>. We don't have any units </a:t>
            </a:r>
            <a:r>
              <a:rPr lang="en-GB" dirty="0" smtClean="0"/>
              <a:t>and</a:t>
            </a:r>
          </a:p>
          <a:p>
            <a:pPr marL="0" indent="0">
              <a:buNone/>
            </a:pPr>
            <a:r>
              <a:rPr lang="en-GB" dirty="0" smtClean="0"/>
              <a:t>tenths</a:t>
            </a:r>
            <a:r>
              <a:rPr lang="en-GB" dirty="0"/>
              <a:t>, so we place a '0' in the </a:t>
            </a:r>
            <a:endParaRPr lang="en-GB" dirty="0" smtClean="0"/>
          </a:p>
          <a:p>
            <a:pPr marL="0" indent="0">
              <a:buNone/>
            </a:pPr>
            <a:r>
              <a:rPr lang="en-GB" dirty="0" smtClean="0"/>
              <a:t>columns</a:t>
            </a:r>
            <a:r>
              <a:rPr lang="en-GB" dirty="0"/>
              <a:t>. </a:t>
            </a:r>
            <a:endParaRPr lang="en-GB" dirty="0" smtClean="0"/>
          </a:p>
          <a:p>
            <a:pPr marL="0" indent="0">
              <a:buNone/>
            </a:pPr>
            <a:endParaRPr lang="en-GB" dirty="0" smtClean="0"/>
          </a:p>
          <a:p>
            <a:pPr marL="0" indent="0">
              <a:buNone/>
            </a:pPr>
            <a:r>
              <a:rPr lang="en-GB" dirty="0" smtClean="0"/>
              <a:t>Therefore </a:t>
            </a:r>
            <a:r>
              <a:rPr lang="en-GB" dirty="0"/>
              <a:t>2 ÷ 100 = 0.02</a:t>
            </a:r>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5" name="Picture 4"/>
          <p:cNvPicPr>
            <a:picLocks noChangeAspect="1"/>
          </p:cNvPicPr>
          <p:nvPr/>
        </p:nvPicPr>
        <p:blipFill>
          <a:blip r:embed="rId3"/>
          <a:stretch>
            <a:fillRect/>
          </a:stretch>
        </p:blipFill>
        <p:spPr>
          <a:xfrm>
            <a:off x="6233365" y="2495124"/>
            <a:ext cx="5376066" cy="1635171"/>
          </a:xfrm>
          <a:prstGeom prst="rect">
            <a:avLst/>
          </a:prstGeom>
        </p:spPr>
      </p:pic>
      <p:pic>
        <p:nvPicPr>
          <p:cNvPr id="6" name="Picture 5"/>
          <p:cNvPicPr>
            <a:picLocks noChangeAspect="1"/>
          </p:cNvPicPr>
          <p:nvPr/>
        </p:nvPicPr>
        <p:blipFill>
          <a:blip r:embed="rId4"/>
          <a:stretch>
            <a:fillRect/>
          </a:stretch>
        </p:blipFill>
        <p:spPr>
          <a:xfrm>
            <a:off x="6223182" y="4365282"/>
            <a:ext cx="5173048" cy="1761754"/>
          </a:xfrm>
          <a:prstGeom prst="rect">
            <a:avLst/>
          </a:prstGeom>
        </p:spPr>
      </p:pic>
    </p:spTree>
    <p:extLst>
      <p:ext uri="{BB962C8B-B14F-4D97-AF65-F5344CB8AC3E}">
        <p14:creationId xmlns:p14="http://schemas.microsoft.com/office/powerpoint/2010/main" val="7993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Rounding to the nearest whole number</a:t>
            </a:r>
            <a:endParaRPr lang="en-GB" dirty="0"/>
          </a:p>
        </p:txBody>
      </p:sp>
      <p:sp>
        <p:nvSpPr>
          <p:cNvPr id="3" name="Content Placeholder 2"/>
          <p:cNvSpPr>
            <a:spLocks noGrp="1"/>
          </p:cNvSpPr>
          <p:nvPr>
            <p:ph idx="1"/>
          </p:nvPr>
        </p:nvSpPr>
        <p:spPr>
          <a:xfrm>
            <a:off x="313509" y="1690688"/>
            <a:ext cx="11504022" cy="4351338"/>
          </a:xfrm>
        </p:spPr>
        <p:txBody>
          <a:bodyPr>
            <a:normAutofit fontScale="92500" lnSpcReduction="20000"/>
          </a:bodyPr>
          <a:lstStyle/>
          <a:p>
            <a:r>
              <a:rPr lang="en-GB" dirty="0"/>
              <a:t>Look at the tenths digit (the digit after the </a:t>
            </a:r>
            <a:r>
              <a:rPr lang="en-GB" b="1" dirty="0"/>
              <a:t>decimal</a:t>
            </a:r>
            <a:r>
              <a:rPr lang="en-GB" dirty="0"/>
              <a:t> point). if it is less than 5 then </a:t>
            </a:r>
            <a:r>
              <a:rPr lang="en-GB" b="1" dirty="0"/>
              <a:t>round</a:t>
            </a:r>
            <a:r>
              <a:rPr lang="en-GB" dirty="0"/>
              <a:t> the </a:t>
            </a:r>
            <a:r>
              <a:rPr lang="en-GB" b="1" dirty="0"/>
              <a:t>number</a:t>
            </a:r>
            <a:r>
              <a:rPr lang="en-GB" dirty="0"/>
              <a:t> down by removing the </a:t>
            </a:r>
            <a:r>
              <a:rPr lang="en-GB" b="1" dirty="0"/>
              <a:t>decimal</a:t>
            </a:r>
            <a:r>
              <a:rPr lang="en-GB" dirty="0"/>
              <a:t> part of the </a:t>
            </a:r>
            <a:r>
              <a:rPr lang="en-GB" b="1" dirty="0"/>
              <a:t>number</a:t>
            </a:r>
            <a:r>
              <a:rPr lang="en-GB" dirty="0"/>
              <a:t>; if it is 5 or more then </a:t>
            </a:r>
            <a:r>
              <a:rPr lang="en-GB" b="1" dirty="0"/>
              <a:t>round</a:t>
            </a:r>
            <a:r>
              <a:rPr lang="en-GB" dirty="0"/>
              <a:t> the </a:t>
            </a:r>
            <a:r>
              <a:rPr lang="en-GB" b="1" dirty="0"/>
              <a:t>number</a:t>
            </a:r>
            <a:r>
              <a:rPr lang="en-GB" dirty="0"/>
              <a:t> up by adding one on to the ones digit and removing the </a:t>
            </a:r>
            <a:r>
              <a:rPr lang="en-GB" b="1" dirty="0"/>
              <a:t>decimal</a:t>
            </a:r>
            <a:r>
              <a:rPr lang="en-GB" dirty="0"/>
              <a:t> part of the </a:t>
            </a:r>
            <a:r>
              <a:rPr lang="en-GB" b="1" dirty="0"/>
              <a:t>number</a:t>
            </a:r>
            <a:r>
              <a:rPr lang="en-GB" dirty="0" smtClean="0"/>
              <a:t>.</a:t>
            </a:r>
          </a:p>
          <a:p>
            <a:pPr marL="0" indent="0">
              <a:buNone/>
            </a:pPr>
            <a:r>
              <a:rPr lang="en-GB" dirty="0" smtClean="0"/>
              <a:t>E.G The number shown is 1.6.</a:t>
            </a:r>
          </a:p>
          <a:p>
            <a:pPr marL="0" indent="0">
              <a:buNone/>
            </a:pPr>
            <a:endParaRPr lang="en-GB" dirty="0"/>
          </a:p>
          <a:p>
            <a:pPr marL="0" indent="0">
              <a:buNone/>
            </a:pPr>
            <a:r>
              <a:rPr lang="en-GB" dirty="0" smtClean="0"/>
              <a:t>If we use a number line, we can see 1.6 is closer to 2.</a:t>
            </a:r>
          </a:p>
          <a:p>
            <a:pPr marL="0" indent="0">
              <a:buNone/>
            </a:pPr>
            <a:r>
              <a:rPr lang="en-GB" dirty="0" smtClean="0"/>
              <a:t>As we are rounding to the nearest whole number, we</a:t>
            </a:r>
          </a:p>
          <a:p>
            <a:pPr marL="0" indent="0">
              <a:buNone/>
            </a:pPr>
            <a:r>
              <a:rPr lang="en-GB" dirty="0"/>
              <a:t>l</a:t>
            </a:r>
            <a:r>
              <a:rPr lang="en-GB" dirty="0" smtClean="0"/>
              <a:t>ook at the tenths. </a:t>
            </a:r>
          </a:p>
          <a:p>
            <a:pPr marL="0" indent="0">
              <a:buNone/>
            </a:pPr>
            <a:r>
              <a:rPr lang="en-GB" dirty="0" smtClean="0"/>
              <a:t>We know 6 is more than 5, following the rules for rounding,</a:t>
            </a:r>
          </a:p>
          <a:p>
            <a:pPr marL="0" indent="0">
              <a:buNone/>
            </a:pPr>
            <a:r>
              <a:rPr lang="en-GB" dirty="0"/>
              <a:t>t</a:t>
            </a:r>
            <a:r>
              <a:rPr lang="en-GB" dirty="0" smtClean="0"/>
              <a:t>his is why we would round 1.6 up to 2.</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8" y="5757546"/>
            <a:ext cx="1194343" cy="886889"/>
          </a:xfrm>
          <a:prstGeom prst="rect">
            <a:avLst/>
          </a:prstGeom>
        </p:spPr>
      </p:pic>
      <p:pic>
        <p:nvPicPr>
          <p:cNvPr id="5" name="Picture 4"/>
          <p:cNvPicPr>
            <a:picLocks noChangeAspect="1"/>
          </p:cNvPicPr>
          <p:nvPr/>
        </p:nvPicPr>
        <p:blipFill rotWithShape="1">
          <a:blip r:embed="rId3"/>
          <a:srcRect l="7826" r="6411" b="3868"/>
          <a:stretch/>
        </p:blipFill>
        <p:spPr>
          <a:xfrm>
            <a:off x="8357144" y="3106504"/>
            <a:ext cx="3657599" cy="3253451"/>
          </a:xfrm>
          <a:prstGeom prst="rect">
            <a:avLst/>
          </a:prstGeom>
        </p:spPr>
      </p:pic>
      <p:sp>
        <p:nvSpPr>
          <p:cNvPr id="7" name="TextBox 6"/>
          <p:cNvSpPr txBox="1"/>
          <p:nvPr/>
        </p:nvSpPr>
        <p:spPr>
          <a:xfrm>
            <a:off x="8357144" y="5667457"/>
            <a:ext cx="381907" cy="461665"/>
          </a:xfrm>
          <a:prstGeom prst="rect">
            <a:avLst/>
          </a:prstGeom>
          <a:noFill/>
          <a:ln>
            <a:solidFill>
              <a:schemeClr val="tx1"/>
            </a:solidFill>
          </a:ln>
        </p:spPr>
        <p:txBody>
          <a:bodyPr wrap="square" rtlCol="0">
            <a:spAutoFit/>
          </a:bodyPr>
          <a:lstStyle/>
          <a:p>
            <a:r>
              <a:rPr lang="en-GB" sz="2400" dirty="0" smtClean="0"/>
              <a:t>1</a:t>
            </a:r>
            <a:endParaRPr lang="en-GB" sz="2400" dirty="0"/>
          </a:p>
        </p:txBody>
      </p:sp>
      <p:sp>
        <p:nvSpPr>
          <p:cNvPr id="8" name="TextBox 7"/>
          <p:cNvSpPr txBox="1"/>
          <p:nvPr/>
        </p:nvSpPr>
        <p:spPr>
          <a:xfrm>
            <a:off x="11343277" y="5667456"/>
            <a:ext cx="381907" cy="461665"/>
          </a:xfrm>
          <a:prstGeom prst="rect">
            <a:avLst/>
          </a:prstGeom>
          <a:noFill/>
          <a:ln>
            <a:solidFill>
              <a:schemeClr val="tx1"/>
            </a:solidFill>
          </a:ln>
        </p:spPr>
        <p:txBody>
          <a:bodyPr wrap="square" rtlCol="0">
            <a:spAutoFit/>
          </a:bodyPr>
          <a:lstStyle/>
          <a:p>
            <a:r>
              <a:rPr lang="en-GB" sz="2400" dirty="0" smtClean="0"/>
              <a:t>2</a:t>
            </a:r>
            <a:endParaRPr lang="en-GB" sz="2400" dirty="0"/>
          </a:p>
        </p:txBody>
      </p:sp>
      <p:sp>
        <p:nvSpPr>
          <p:cNvPr id="9" name="TextBox 8"/>
          <p:cNvSpPr txBox="1"/>
          <p:nvPr/>
        </p:nvSpPr>
        <p:spPr>
          <a:xfrm>
            <a:off x="9852113" y="5759788"/>
            <a:ext cx="381907" cy="276999"/>
          </a:xfrm>
          <a:prstGeom prst="rect">
            <a:avLst/>
          </a:prstGeom>
          <a:noFill/>
          <a:ln>
            <a:solidFill>
              <a:schemeClr val="tx1"/>
            </a:solidFill>
          </a:ln>
        </p:spPr>
        <p:txBody>
          <a:bodyPr wrap="square" rtlCol="0">
            <a:spAutoFit/>
          </a:bodyPr>
          <a:lstStyle/>
          <a:p>
            <a:r>
              <a:rPr lang="en-GB" sz="1200" dirty="0" smtClean="0"/>
              <a:t>1.5</a:t>
            </a:r>
            <a:endParaRPr lang="en-GB" sz="1200" dirty="0"/>
          </a:p>
        </p:txBody>
      </p:sp>
    </p:spTree>
    <p:extLst>
      <p:ext uri="{BB962C8B-B14F-4D97-AF65-F5344CB8AC3E}">
        <p14:creationId xmlns:p14="http://schemas.microsoft.com/office/powerpoint/2010/main" val="40032937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p:txBody>
          <a:bodyPr/>
          <a:lstStyle/>
          <a:p>
            <a:pPr marL="0" indent="0">
              <a:buNone/>
            </a:pPr>
            <a:r>
              <a:rPr lang="en-GB" dirty="0"/>
              <a:t>When dividing decimal numbers, we follow the same approach.</a:t>
            </a:r>
          </a:p>
          <a:p>
            <a:pPr marL="0" indent="0">
              <a:buNone/>
            </a:pPr>
            <a:endParaRPr lang="en-GB" dirty="0" smtClean="0"/>
          </a:p>
          <a:p>
            <a:pPr marL="0" indent="0">
              <a:buNone/>
            </a:pPr>
            <a:r>
              <a:rPr lang="en-GB" dirty="0" smtClean="0"/>
              <a:t>Each </a:t>
            </a:r>
            <a:r>
              <a:rPr lang="en-GB" dirty="0"/>
              <a:t>digit moves 2 places to the </a:t>
            </a:r>
            <a:r>
              <a:rPr lang="en-GB" dirty="0" smtClean="0"/>
              <a:t>right.</a:t>
            </a:r>
          </a:p>
          <a:p>
            <a:pPr marL="0" indent="0">
              <a:buNone/>
            </a:pPr>
            <a:endParaRPr lang="en-GB" dirty="0"/>
          </a:p>
          <a:p>
            <a:pPr marL="0" indent="0">
              <a:buNone/>
            </a:pPr>
            <a:r>
              <a:rPr lang="en-GB" dirty="0" smtClean="0"/>
              <a:t>E.G 541.2 ÷ 100 = </a:t>
            </a:r>
          </a:p>
          <a:p>
            <a:pPr marL="0" indent="0">
              <a:buNone/>
            </a:pPr>
            <a:r>
              <a:rPr lang="en-GB" dirty="0" smtClean="0"/>
              <a:t>5.412</a:t>
            </a:r>
            <a:endParaRPr lang="en-GB" dirty="0"/>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5" name="Picture 4"/>
          <p:cNvPicPr>
            <a:picLocks noChangeAspect="1"/>
          </p:cNvPicPr>
          <p:nvPr/>
        </p:nvPicPr>
        <p:blipFill>
          <a:blip r:embed="rId3"/>
          <a:stretch>
            <a:fillRect/>
          </a:stretch>
        </p:blipFill>
        <p:spPr>
          <a:xfrm>
            <a:off x="4358291" y="3555682"/>
            <a:ext cx="6484771" cy="1486581"/>
          </a:xfrm>
          <a:prstGeom prst="rect">
            <a:avLst/>
          </a:prstGeom>
        </p:spPr>
      </p:pic>
      <p:pic>
        <p:nvPicPr>
          <p:cNvPr id="6" name="Picture 5"/>
          <p:cNvPicPr>
            <a:picLocks noChangeAspect="1"/>
          </p:cNvPicPr>
          <p:nvPr/>
        </p:nvPicPr>
        <p:blipFill>
          <a:blip r:embed="rId4"/>
          <a:stretch>
            <a:fillRect/>
          </a:stretch>
        </p:blipFill>
        <p:spPr>
          <a:xfrm>
            <a:off x="8745854" y="4156790"/>
            <a:ext cx="854589" cy="442029"/>
          </a:xfrm>
          <a:prstGeom prst="rect">
            <a:avLst/>
          </a:prstGeom>
        </p:spPr>
      </p:pic>
      <p:pic>
        <p:nvPicPr>
          <p:cNvPr id="7" name="Picture 6"/>
          <p:cNvPicPr>
            <a:picLocks noChangeAspect="1"/>
          </p:cNvPicPr>
          <p:nvPr/>
        </p:nvPicPr>
        <p:blipFill>
          <a:blip r:embed="rId5"/>
          <a:stretch>
            <a:fillRect/>
          </a:stretch>
        </p:blipFill>
        <p:spPr>
          <a:xfrm>
            <a:off x="4358291" y="5107491"/>
            <a:ext cx="6532988" cy="140967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297414746"/>
              </p:ext>
            </p:extLst>
          </p:nvPr>
        </p:nvGraphicFramePr>
        <p:xfrm>
          <a:off x="10843062" y="5177198"/>
          <a:ext cx="1185816" cy="1249728"/>
        </p:xfrm>
        <a:graphic>
          <a:graphicData uri="http://schemas.openxmlformats.org/drawingml/2006/table">
            <a:tbl>
              <a:tblPr firstRow="1" bandRow="1">
                <a:tableStyleId>{21E4AEA4-8DFA-4A89-87EB-49C32662AFE0}</a:tableStyleId>
              </a:tblPr>
              <a:tblGrid>
                <a:gridCol w="1185816">
                  <a:extLst>
                    <a:ext uri="{9D8B030D-6E8A-4147-A177-3AD203B41FA5}">
                      <a16:colId xmlns:a16="http://schemas.microsoft.com/office/drawing/2014/main" val="2856514313"/>
                    </a:ext>
                  </a:extLst>
                </a:gridCol>
              </a:tblGrid>
              <a:tr h="335328">
                <a:tc>
                  <a:txBody>
                    <a:bodyPr/>
                    <a:lstStyle/>
                    <a:p>
                      <a:r>
                        <a:rPr lang="en-GB" sz="1400" dirty="0" smtClean="0"/>
                        <a:t>Thousandths</a:t>
                      </a:r>
                      <a:endParaRPr lang="en-GB" sz="1400" b="0" dirty="0">
                        <a:solidFill>
                          <a:schemeClr val="tx1"/>
                        </a:solidFill>
                      </a:endParaRPr>
                    </a:p>
                  </a:txBody>
                  <a:tcPr/>
                </a:tc>
                <a:extLst>
                  <a:ext uri="{0D108BD9-81ED-4DB2-BD59-A6C34878D82A}">
                    <a16:rowId xmlns:a16="http://schemas.microsoft.com/office/drawing/2014/main" val="4275073088"/>
                  </a:ext>
                </a:extLst>
              </a:tr>
              <a:tr h="669981">
                <a:tc>
                  <a:txBody>
                    <a:bodyPr/>
                    <a:lstStyle/>
                    <a:p>
                      <a:endParaRPr lang="en-GB" dirty="0" smtClean="0"/>
                    </a:p>
                    <a:p>
                      <a:endParaRPr lang="en-GB" dirty="0" smtClean="0"/>
                    </a:p>
                    <a:p>
                      <a:endParaRPr lang="en-GB" dirty="0"/>
                    </a:p>
                  </a:txBody>
                  <a:tcPr/>
                </a:tc>
                <a:extLst>
                  <a:ext uri="{0D108BD9-81ED-4DB2-BD59-A6C34878D82A}">
                    <a16:rowId xmlns:a16="http://schemas.microsoft.com/office/drawing/2014/main" val="2632795274"/>
                  </a:ext>
                </a:extLst>
              </a:tr>
            </a:tbl>
          </a:graphicData>
        </a:graphic>
      </p:graphicFrame>
      <p:pic>
        <p:nvPicPr>
          <p:cNvPr id="10" name="Picture 9"/>
          <p:cNvPicPr>
            <a:picLocks noChangeAspect="1"/>
          </p:cNvPicPr>
          <p:nvPr/>
        </p:nvPicPr>
        <p:blipFill>
          <a:blip r:embed="rId6"/>
          <a:stretch>
            <a:fillRect/>
          </a:stretch>
        </p:blipFill>
        <p:spPr>
          <a:xfrm>
            <a:off x="10990829" y="5664870"/>
            <a:ext cx="725942" cy="523630"/>
          </a:xfrm>
          <a:prstGeom prst="rect">
            <a:avLst/>
          </a:prstGeom>
        </p:spPr>
      </p:pic>
      <p:pic>
        <p:nvPicPr>
          <p:cNvPr id="11" name="Picture 10"/>
          <p:cNvPicPr>
            <a:picLocks noChangeAspect="1"/>
          </p:cNvPicPr>
          <p:nvPr/>
        </p:nvPicPr>
        <p:blipFill>
          <a:blip r:embed="rId7"/>
          <a:stretch>
            <a:fillRect/>
          </a:stretch>
        </p:blipFill>
        <p:spPr>
          <a:xfrm>
            <a:off x="9907925" y="5788352"/>
            <a:ext cx="520118" cy="365488"/>
          </a:xfrm>
          <a:prstGeom prst="rect">
            <a:avLst/>
          </a:prstGeom>
        </p:spPr>
      </p:pic>
      <p:pic>
        <p:nvPicPr>
          <p:cNvPr id="12" name="Picture 11"/>
          <p:cNvPicPr>
            <a:picLocks noChangeAspect="1"/>
          </p:cNvPicPr>
          <p:nvPr/>
        </p:nvPicPr>
        <p:blipFill>
          <a:blip r:embed="rId8"/>
          <a:stretch>
            <a:fillRect/>
          </a:stretch>
        </p:blipFill>
        <p:spPr>
          <a:xfrm>
            <a:off x="8823856" y="5643371"/>
            <a:ext cx="881607" cy="741061"/>
          </a:xfrm>
          <a:prstGeom prst="rect">
            <a:avLst/>
          </a:prstGeom>
        </p:spPr>
      </p:pic>
      <p:pic>
        <p:nvPicPr>
          <p:cNvPr id="13" name="Picture 12"/>
          <p:cNvPicPr>
            <a:picLocks noChangeAspect="1"/>
          </p:cNvPicPr>
          <p:nvPr/>
        </p:nvPicPr>
        <p:blipFill>
          <a:blip r:embed="rId9"/>
          <a:stretch>
            <a:fillRect/>
          </a:stretch>
        </p:blipFill>
        <p:spPr>
          <a:xfrm>
            <a:off x="7686257" y="5533697"/>
            <a:ext cx="873306" cy="785975"/>
          </a:xfrm>
          <a:prstGeom prst="rect">
            <a:avLst/>
          </a:prstGeom>
        </p:spPr>
      </p:pic>
    </p:spTree>
    <p:extLst>
      <p:ext uri="{BB962C8B-B14F-4D97-AF65-F5344CB8AC3E}">
        <p14:creationId xmlns:p14="http://schemas.microsoft.com/office/powerpoint/2010/main" val="29591719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326590" y="1825625"/>
            <a:ext cx="5402698" cy="4351338"/>
          </a:xfrm>
        </p:spPr>
        <p:txBody>
          <a:bodyPr/>
          <a:lstStyle/>
          <a:p>
            <a:pPr marL="0" indent="0">
              <a:buNone/>
            </a:pPr>
            <a:r>
              <a:rPr lang="en-GB" dirty="0" smtClean="0"/>
              <a:t>Create the number 245.6</a:t>
            </a:r>
          </a:p>
          <a:p>
            <a:pPr marL="0" indent="0">
              <a:buNone/>
            </a:pPr>
            <a:endParaRPr lang="en-GB" dirty="0"/>
          </a:p>
          <a:p>
            <a:pPr marL="0" indent="0">
              <a:buNone/>
            </a:pPr>
            <a:endParaRPr lang="en-GB" dirty="0" smtClean="0"/>
          </a:p>
          <a:p>
            <a:pPr marL="0" indent="0">
              <a:buNone/>
            </a:pPr>
            <a:r>
              <a:rPr lang="en-GB" dirty="0" smtClean="0"/>
              <a:t>Move each digit 2 places to the right and place the counters into the new columns.</a:t>
            </a:r>
          </a:p>
          <a:p>
            <a:pPr marL="0" indent="0">
              <a:buNone/>
            </a:pPr>
            <a:endParaRPr lang="en-GB" dirty="0"/>
          </a:p>
          <a:p>
            <a:pPr marL="0" indent="0">
              <a:buNone/>
            </a:pPr>
            <a:r>
              <a:rPr lang="en-GB" dirty="0" smtClean="0"/>
              <a:t>Answer: _____ </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7" name="Picture 6"/>
          <p:cNvPicPr>
            <a:picLocks noChangeAspect="1"/>
          </p:cNvPicPr>
          <p:nvPr/>
        </p:nvPicPr>
        <p:blipFill>
          <a:blip r:embed="rId3"/>
          <a:stretch>
            <a:fillRect/>
          </a:stretch>
        </p:blipFill>
        <p:spPr>
          <a:xfrm>
            <a:off x="5443537" y="1505744"/>
            <a:ext cx="6357938" cy="2495550"/>
          </a:xfrm>
          <a:prstGeom prst="rect">
            <a:avLst/>
          </a:prstGeom>
        </p:spPr>
      </p:pic>
      <p:pic>
        <p:nvPicPr>
          <p:cNvPr id="8" name="Picture 7"/>
          <p:cNvPicPr>
            <a:picLocks noChangeAspect="1"/>
          </p:cNvPicPr>
          <p:nvPr/>
        </p:nvPicPr>
        <p:blipFill>
          <a:blip r:embed="rId3"/>
          <a:stretch>
            <a:fillRect/>
          </a:stretch>
        </p:blipFill>
        <p:spPr>
          <a:xfrm>
            <a:off x="5443537" y="4136231"/>
            <a:ext cx="6357938" cy="2495550"/>
          </a:xfrm>
          <a:prstGeom prst="rect">
            <a:avLst/>
          </a:prstGeom>
        </p:spPr>
      </p:pic>
    </p:spTree>
    <p:extLst>
      <p:ext uri="{BB962C8B-B14F-4D97-AF65-F5344CB8AC3E}">
        <p14:creationId xmlns:p14="http://schemas.microsoft.com/office/powerpoint/2010/main" val="298149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326590" y="1825625"/>
            <a:ext cx="5402698" cy="4351338"/>
          </a:xfrm>
        </p:spPr>
        <p:txBody>
          <a:bodyPr/>
          <a:lstStyle/>
          <a:p>
            <a:pPr marL="0" indent="0">
              <a:buNone/>
            </a:pPr>
            <a:r>
              <a:rPr lang="en-GB" dirty="0" smtClean="0"/>
              <a:t>Create the number 244.5</a:t>
            </a:r>
          </a:p>
          <a:p>
            <a:pPr marL="0" indent="0">
              <a:buNone/>
            </a:pPr>
            <a:endParaRPr lang="en-GB" dirty="0"/>
          </a:p>
          <a:p>
            <a:pPr marL="0" indent="0">
              <a:buNone/>
            </a:pPr>
            <a:endParaRPr lang="en-GB" dirty="0" smtClean="0"/>
          </a:p>
          <a:p>
            <a:pPr marL="0" indent="0">
              <a:buNone/>
            </a:pPr>
            <a:r>
              <a:rPr lang="en-GB" dirty="0" smtClean="0"/>
              <a:t>Move each digit 2 places to the right and place the counters into the new columns.</a:t>
            </a:r>
          </a:p>
          <a:p>
            <a:pPr marL="0" indent="0">
              <a:buNone/>
            </a:pPr>
            <a:endParaRPr lang="en-GB" dirty="0"/>
          </a:p>
          <a:p>
            <a:pPr marL="0" indent="0">
              <a:buNone/>
            </a:pPr>
            <a:r>
              <a:rPr lang="en-GB" dirty="0" smtClean="0"/>
              <a:t>Answer: </a:t>
            </a:r>
            <a:r>
              <a:rPr lang="en-GB" dirty="0" smtClean="0">
                <a:solidFill>
                  <a:srgbClr val="FF0000"/>
                </a:solidFill>
              </a:rPr>
              <a:t>2.445</a:t>
            </a:r>
            <a:endParaRPr lang="en-GB" dirty="0">
              <a:solidFill>
                <a:srgbClr val="FF000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7" name="Picture 6"/>
          <p:cNvPicPr>
            <a:picLocks noChangeAspect="1"/>
          </p:cNvPicPr>
          <p:nvPr/>
        </p:nvPicPr>
        <p:blipFill>
          <a:blip r:embed="rId3"/>
          <a:stretch>
            <a:fillRect/>
          </a:stretch>
        </p:blipFill>
        <p:spPr>
          <a:xfrm>
            <a:off x="5443537" y="1505744"/>
            <a:ext cx="6357938" cy="2495550"/>
          </a:xfrm>
          <a:prstGeom prst="rect">
            <a:avLst/>
          </a:prstGeom>
        </p:spPr>
      </p:pic>
      <p:pic>
        <p:nvPicPr>
          <p:cNvPr id="8" name="Picture 7"/>
          <p:cNvPicPr>
            <a:picLocks noChangeAspect="1"/>
          </p:cNvPicPr>
          <p:nvPr/>
        </p:nvPicPr>
        <p:blipFill>
          <a:blip r:embed="rId3"/>
          <a:stretch>
            <a:fillRect/>
          </a:stretch>
        </p:blipFill>
        <p:spPr>
          <a:xfrm>
            <a:off x="5443537" y="4136231"/>
            <a:ext cx="6357938" cy="2495550"/>
          </a:xfrm>
          <a:prstGeom prst="rect">
            <a:avLst/>
          </a:prstGeom>
        </p:spPr>
      </p:pic>
      <p:pic>
        <p:nvPicPr>
          <p:cNvPr id="9" name="Picture 8"/>
          <p:cNvPicPr>
            <a:picLocks noChangeAspect="1"/>
          </p:cNvPicPr>
          <p:nvPr/>
        </p:nvPicPr>
        <p:blipFill>
          <a:blip r:embed="rId4"/>
          <a:stretch>
            <a:fillRect/>
          </a:stretch>
        </p:blipFill>
        <p:spPr>
          <a:xfrm>
            <a:off x="6445566" y="3070940"/>
            <a:ext cx="854589" cy="442029"/>
          </a:xfrm>
          <a:prstGeom prst="rect">
            <a:avLst/>
          </a:prstGeom>
        </p:spPr>
      </p:pic>
      <p:pic>
        <p:nvPicPr>
          <p:cNvPr id="5" name="Picture 4"/>
          <p:cNvPicPr>
            <a:picLocks noChangeAspect="1"/>
          </p:cNvPicPr>
          <p:nvPr/>
        </p:nvPicPr>
        <p:blipFill>
          <a:blip r:embed="rId5"/>
          <a:stretch>
            <a:fillRect/>
          </a:stretch>
        </p:blipFill>
        <p:spPr>
          <a:xfrm rot="21397161">
            <a:off x="7309456" y="2798856"/>
            <a:ext cx="856416" cy="438950"/>
          </a:xfrm>
          <a:prstGeom prst="rect">
            <a:avLst/>
          </a:prstGeom>
        </p:spPr>
      </p:pic>
      <p:pic>
        <p:nvPicPr>
          <p:cNvPr id="10" name="Picture 9"/>
          <p:cNvPicPr>
            <a:picLocks noChangeAspect="1"/>
          </p:cNvPicPr>
          <p:nvPr/>
        </p:nvPicPr>
        <p:blipFill>
          <a:blip r:embed="rId4"/>
          <a:stretch>
            <a:fillRect/>
          </a:stretch>
        </p:blipFill>
        <p:spPr>
          <a:xfrm>
            <a:off x="7311817" y="3397442"/>
            <a:ext cx="842927" cy="442029"/>
          </a:xfrm>
          <a:prstGeom prst="rect">
            <a:avLst/>
          </a:prstGeom>
        </p:spPr>
      </p:pic>
      <p:pic>
        <p:nvPicPr>
          <p:cNvPr id="6" name="Picture 5"/>
          <p:cNvPicPr>
            <a:picLocks noChangeAspect="1"/>
          </p:cNvPicPr>
          <p:nvPr/>
        </p:nvPicPr>
        <p:blipFill>
          <a:blip r:embed="rId6"/>
          <a:stretch>
            <a:fillRect/>
          </a:stretch>
        </p:blipFill>
        <p:spPr>
          <a:xfrm>
            <a:off x="8337708" y="2764822"/>
            <a:ext cx="692054" cy="956293"/>
          </a:xfrm>
          <a:prstGeom prst="rect">
            <a:avLst/>
          </a:prstGeom>
        </p:spPr>
      </p:pic>
      <p:pic>
        <p:nvPicPr>
          <p:cNvPr id="11" name="Picture 10"/>
          <p:cNvPicPr>
            <a:picLocks noChangeAspect="1"/>
          </p:cNvPicPr>
          <p:nvPr/>
        </p:nvPicPr>
        <p:blipFill>
          <a:blip r:embed="rId7"/>
          <a:stretch>
            <a:fillRect/>
          </a:stretch>
        </p:blipFill>
        <p:spPr>
          <a:xfrm>
            <a:off x="9189400" y="2737475"/>
            <a:ext cx="688908" cy="951058"/>
          </a:xfrm>
          <a:prstGeom prst="rect">
            <a:avLst/>
          </a:prstGeom>
        </p:spPr>
      </p:pic>
      <p:pic>
        <p:nvPicPr>
          <p:cNvPr id="12" name="Picture 11"/>
          <p:cNvPicPr>
            <a:picLocks noChangeAspect="1"/>
          </p:cNvPicPr>
          <p:nvPr/>
        </p:nvPicPr>
        <p:blipFill>
          <a:blip r:embed="rId8"/>
          <a:stretch>
            <a:fillRect/>
          </a:stretch>
        </p:blipFill>
        <p:spPr>
          <a:xfrm>
            <a:off x="9241134" y="3512969"/>
            <a:ext cx="299466" cy="442689"/>
          </a:xfrm>
          <a:prstGeom prst="rect">
            <a:avLst/>
          </a:prstGeom>
        </p:spPr>
      </p:pic>
      <p:pic>
        <p:nvPicPr>
          <p:cNvPr id="16" name="Picture 15"/>
          <p:cNvPicPr>
            <a:picLocks noChangeAspect="1"/>
          </p:cNvPicPr>
          <p:nvPr/>
        </p:nvPicPr>
        <p:blipFill>
          <a:blip r:embed="rId9"/>
          <a:stretch>
            <a:fillRect/>
          </a:stretch>
        </p:blipFill>
        <p:spPr>
          <a:xfrm>
            <a:off x="8515178" y="5410194"/>
            <a:ext cx="1228897" cy="880891"/>
          </a:xfrm>
          <a:prstGeom prst="rect">
            <a:avLst/>
          </a:prstGeom>
        </p:spPr>
      </p:pic>
      <p:pic>
        <p:nvPicPr>
          <p:cNvPr id="17" name="Picture 16"/>
          <p:cNvPicPr>
            <a:picLocks noChangeAspect="1"/>
          </p:cNvPicPr>
          <p:nvPr/>
        </p:nvPicPr>
        <p:blipFill>
          <a:blip r:embed="rId10"/>
          <a:stretch>
            <a:fillRect/>
          </a:stretch>
        </p:blipFill>
        <p:spPr>
          <a:xfrm>
            <a:off x="10186769" y="5343341"/>
            <a:ext cx="1318932" cy="1047750"/>
          </a:xfrm>
          <a:prstGeom prst="rect">
            <a:avLst/>
          </a:prstGeom>
        </p:spPr>
      </p:pic>
    </p:spTree>
    <p:extLst>
      <p:ext uri="{BB962C8B-B14F-4D97-AF65-F5344CB8AC3E}">
        <p14:creationId xmlns:p14="http://schemas.microsoft.com/office/powerpoint/2010/main" val="3420454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442914" y="1825625"/>
            <a:ext cx="5586412" cy="4351338"/>
          </a:xfrm>
        </p:spPr>
        <p:txBody>
          <a:bodyPr/>
          <a:lstStyle/>
          <a:p>
            <a:pPr marL="0" indent="0">
              <a:buNone/>
            </a:pPr>
            <a:r>
              <a:rPr lang="en-GB" dirty="0" smtClean="0"/>
              <a:t>Create the number</a:t>
            </a:r>
          </a:p>
          <a:p>
            <a:pPr marL="0" indent="0">
              <a:buNone/>
            </a:pPr>
            <a:r>
              <a:rPr lang="en-GB" dirty="0" smtClean="0"/>
              <a:t>162.8</a:t>
            </a:r>
          </a:p>
          <a:p>
            <a:pPr marL="0" indent="0">
              <a:buNone/>
            </a:pPr>
            <a:endParaRPr lang="en-GB" dirty="0"/>
          </a:p>
          <a:p>
            <a:pPr marL="0" indent="0">
              <a:buNone/>
            </a:pPr>
            <a:r>
              <a:rPr lang="en-GB" dirty="0" smtClean="0"/>
              <a:t>Move each digit 2 places to the right</a:t>
            </a:r>
          </a:p>
          <a:p>
            <a:pPr marL="0" indent="0">
              <a:buNone/>
            </a:pPr>
            <a:endParaRPr lang="en-GB" dirty="0"/>
          </a:p>
          <a:p>
            <a:pPr marL="0" indent="0">
              <a:buNone/>
            </a:pPr>
            <a:endParaRPr lang="en-GB" dirty="0" smtClean="0"/>
          </a:p>
          <a:p>
            <a:pPr marL="0" indent="0">
              <a:buNone/>
            </a:pPr>
            <a:r>
              <a:rPr lang="en-GB" dirty="0" smtClean="0"/>
              <a:t>Answer: _________</a:t>
            </a:r>
          </a:p>
          <a:p>
            <a:pPr marL="0" indent="0">
              <a:buNone/>
            </a:pPr>
            <a:endParaRPr lang="en-GB" dirty="0"/>
          </a:p>
          <a:p>
            <a:pPr marL="0" indent="0">
              <a:buNone/>
            </a:pPr>
            <a:endParaRPr lang="en-GB" dirty="0"/>
          </a:p>
        </p:txBody>
      </p:sp>
      <p:pic>
        <p:nvPicPr>
          <p:cNvPr id="4" name="Picture 3"/>
          <p:cNvPicPr>
            <a:picLocks noChangeAspect="1"/>
          </p:cNvPicPr>
          <p:nvPr/>
        </p:nvPicPr>
        <p:blipFill>
          <a:blip r:embed="rId2"/>
          <a:stretch>
            <a:fillRect/>
          </a:stretch>
        </p:blipFill>
        <p:spPr>
          <a:xfrm>
            <a:off x="5918763" y="1505744"/>
            <a:ext cx="5882711" cy="2309019"/>
          </a:xfrm>
          <a:prstGeom prst="rect">
            <a:avLst/>
          </a:prstGeom>
        </p:spPr>
      </p:pic>
      <p:pic>
        <p:nvPicPr>
          <p:cNvPr id="5" name="Picture 4"/>
          <p:cNvPicPr>
            <a:picLocks noChangeAspect="1"/>
          </p:cNvPicPr>
          <p:nvPr/>
        </p:nvPicPr>
        <p:blipFill>
          <a:blip r:embed="rId3"/>
          <a:stretch>
            <a:fillRect/>
          </a:stretch>
        </p:blipFill>
        <p:spPr>
          <a:xfrm>
            <a:off x="5918324" y="3949700"/>
            <a:ext cx="5883150" cy="2310584"/>
          </a:xfrm>
          <a:prstGeom prst="rect">
            <a:avLst/>
          </a:prstGeom>
        </p:spPr>
      </p:pic>
      <p:pic>
        <p:nvPicPr>
          <p:cNvPr id="6" name="Picture 5">
            <a:extLst>
              <a:ext uri="{FF2B5EF4-FFF2-40B4-BE49-F238E27FC236}">
                <a16:creationId xmlns:a16="http://schemas.microsoft.com/office/drawing/2014/main" id="{CE46ACCD-B62B-495F-8F73-FF5C58F388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40690146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a:t>
            </a:r>
            <a:endParaRPr lang="en-GB" dirty="0"/>
          </a:p>
        </p:txBody>
      </p:sp>
      <p:sp>
        <p:nvSpPr>
          <p:cNvPr id="3" name="Content Placeholder 2"/>
          <p:cNvSpPr>
            <a:spLocks noGrp="1"/>
          </p:cNvSpPr>
          <p:nvPr>
            <p:ph idx="1"/>
          </p:nvPr>
        </p:nvSpPr>
        <p:spPr>
          <a:xfrm>
            <a:off x="509453" y="1626824"/>
            <a:ext cx="10202090" cy="4351338"/>
          </a:xfrm>
        </p:spPr>
        <p:txBody>
          <a:bodyPr/>
          <a:lstStyle/>
          <a:p>
            <a:pPr marL="0" indent="0">
              <a:buNone/>
            </a:pPr>
            <a:r>
              <a:rPr lang="en-GB" dirty="0" smtClean="0"/>
              <a:t>Answers:</a:t>
            </a:r>
          </a:p>
          <a:p>
            <a:pPr marL="0" indent="0">
              <a:buNone/>
            </a:pPr>
            <a:endParaRPr lang="en-GB" dirty="0"/>
          </a:p>
          <a:p>
            <a:pPr marL="0" indent="0">
              <a:buNone/>
            </a:pPr>
            <a:r>
              <a:rPr lang="en-GB" dirty="0" smtClean="0"/>
              <a:t>162.8 ÷ 100 = 1.628</a:t>
            </a:r>
          </a:p>
          <a:p>
            <a:pPr marL="0" indent="0">
              <a:buNone/>
            </a:pPr>
            <a:endParaRPr lang="en-GB" dirty="0"/>
          </a:p>
          <a:p>
            <a:pPr marL="0" indent="0">
              <a:buNone/>
            </a:pPr>
            <a:endParaRPr lang="en-GB" dirty="0"/>
          </a:p>
          <a:p>
            <a:pPr marL="0" indent="0">
              <a:buNone/>
            </a:pPr>
            <a:r>
              <a:rPr lang="en-GB" dirty="0" smtClean="0">
                <a:solidFill>
                  <a:srgbClr val="FF0000"/>
                </a:solidFill>
              </a:rPr>
              <a:t>Each digit has moved two places to the right</a:t>
            </a:r>
            <a:r>
              <a:rPr lang="en-GB" dirty="0" smtClean="0"/>
              <a:t>.</a:t>
            </a:r>
          </a:p>
          <a:p>
            <a:pPr marL="0" indent="0">
              <a:buNone/>
            </a:pPr>
            <a:endParaRPr lang="en-GB" dirty="0"/>
          </a:p>
        </p:txBody>
      </p:sp>
    </p:spTree>
    <p:extLst>
      <p:ext uri="{BB962C8B-B14F-4D97-AF65-F5344CB8AC3E}">
        <p14:creationId xmlns:p14="http://schemas.microsoft.com/office/powerpoint/2010/main" val="34005525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divide numbers</a:t>
            </a:r>
            <a:endParaRPr lang="en-GB" u="sng" dirty="0"/>
          </a:p>
        </p:txBody>
      </p:sp>
      <p:sp>
        <p:nvSpPr>
          <p:cNvPr id="3" name="Content Placeholder 2"/>
          <p:cNvSpPr>
            <a:spLocks noGrp="1"/>
          </p:cNvSpPr>
          <p:nvPr>
            <p:ph idx="1"/>
          </p:nvPr>
        </p:nvSpPr>
        <p:spPr>
          <a:xfrm>
            <a:off x="229797" y="1511920"/>
            <a:ext cx="11124003" cy="4351338"/>
          </a:xfrm>
        </p:spPr>
        <p:txBody>
          <a:bodyPr>
            <a:normAutofit fontScale="92500" lnSpcReduction="10000"/>
          </a:bodyPr>
          <a:lstStyle/>
          <a:p>
            <a:pPr marL="0" indent="0">
              <a:buNone/>
            </a:pPr>
            <a:r>
              <a:rPr lang="en-GB" dirty="0"/>
              <a:t>Copy down the </a:t>
            </a:r>
            <a:r>
              <a:rPr lang="en-GB" dirty="0" smtClean="0"/>
              <a:t>calculations </a:t>
            </a:r>
            <a:r>
              <a:rPr lang="en-GB" dirty="0"/>
              <a:t>and write the answers. You can use place value </a:t>
            </a:r>
            <a:r>
              <a:rPr lang="en-GB" dirty="0" smtClean="0"/>
              <a:t>charts, which are on the following slides, </a:t>
            </a:r>
            <a:r>
              <a:rPr lang="en-GB" dirty="0"/>
              <a:t>and </a:t>
            </a:r>
            <a:r>
              <a:rPr lang="en-GB" dirty="0" smtClean="0"/>
              <a:t>counters </a:t>
            </a:r>
            <a:r>
              <a:rPr lang="en-GB" dirty="0"/>
              <a:t>(or draw in the counters) to help you</a:t>
            </a:r>
            <a:r>
              <a:rPr lang="en-GB" dirty="0" smtClean="0"/>
              <a:t>.</a:t>
            </a:r>
          </a:p>
          <a:p>
            <a:pPr marL="0" indent="0">
              <a:buNone/>
            </a:pPr>
            <a:endParaRPr lang="en-GB" dirty="0"/>
          </a:p>
          <a:p>
            <a:pPr marL="514350" indent="-514350">
              <a:buAutoNum type="arabicPeriod"/>
            </a:pPr>
            <a:r>
              <a:rPr lang="en-GB" dirty="0" smtClean="0"/>
              <a:t>24 ÷ 10 =</a:t>
            </a:r>
          </a:p>
          <a:p>
            <a:pPr marL="514350" indent="-514350">
              <a:buAutoNum type="arabicPeriod"/>
            </a:pPr>
            <a:r>
              <a:rPr lang="en-GB" dirty="0" smtClean="0"/>
              <a:t>312 </a:t>
            </a:r>
            <a:r>
              <a:rPr lang="en-GB" dirty="0" smtClean="0">
                <a:solidFill>
                  <a:prstClr val="black"/>
                </a:solidFill>
              </a:rPr>
              <a:t>÷ 100 =</a:t>
            </a:r>
          </a:p>
          <a:p>
            <a:pPr marL="514350" indent="-514350">
              <a:buAutoNum type="arabicPeriod"/>
            </a:pPr>
            <a:r>
              <a:rPr lang="en-GB" dirty="0" smtClean="0">
                <a:solidFill>
                  <a:prstClr val="black"/>
                </a:solidFill>
              </a:rPr>
              <a:t>885.2 </a:t>
            </a:r>
            <a:r>
              <a:rPr lang="en-GB" dirty="0" smtClean="0"/>
              <a:t>÷ 10 =                                     Extension:</a:t>
            </a:r>
          </a:p>
          <a:p>
            <a:pPr marL="514350" indent="-514350">
              <a:buAutoNum type="arabicPeriod"/>
            </a:pPr>
            <a:r>
              <a:rPr lang="en-GB" dirty="0" smtClean="0"/>
              <a:t>240.9 ÷ 100 =</a:t>
            </a:r>
          </a:p>
          <a:p>
            <a:pPr marL="514350" indent="-514350">
              <a:buAutoNum type="arabicPeriod"/>
            </a:pPr>
            <a:r>
              <a:rPr lang="en-GB" dirty="0" smtClean="0"/>
              <a:t>673.07 ÷ 10 =</a:t>
            </a:r>
          </a:p>
          <a:p>
            <a:pPr marL="514350" indent="-514350">
              <a:buAutoNum type="arabicPeriod"/>
            </a:pPr>
            <a:r>
              <a:rPr lang="en-GB" dirty="0" smtClean="0"/>
              <a:t>491.55 ÷ 100 = </a:t>
            </a:r>
          </a:p>
          <a:p>
            <a:pPr marL="514350" indent="-514350">
              <a:buAutoNum type="arabicPeriod"/>
            </a:pPr>
            <a:endParaRPr lang="en-GB" dirty="0"/>
          </a:p>
          <a:p>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6" name="Picture 5"/>
          <p:cNvPicPr>
            <a:picLocks noChangeAspect="1"/>
          </p:cNvPicPr>
          <p:nvPr/>
        </p:nvPicPr>
        <p:blipFill>
          <a:blip r:embed="rId3"/>
          <a:stretch>
            <a:fillRect/>
          </a:stretch>
        </p:blipFill>
        <p:spPr>
          <a:xfrm>
            <a:off x="5614987" y="4411947"/>
            <a:ext cx="5129661" cy="1754884"/>
          </a:xfrm>
          <a:prstGeom prst="rect">
            <a:avLst/>
          </a:prstGeom>
          <a:ln w="50800">
            <a:solidFill>
              <a:srgbClr val="0070C0"/>
            </a:solidFill>
          </a:ln>
        </p:spPr>
      </p:pic>
      <p:sp>
        <p:nvSpPr>
          <p:cNvPr id="9" name="Rectangle 8"/>
          <p:cNvSpPr/>
          <p:nvPr/>
        </p:nvSpPr>
        <p:spPr>
          <a:xfrm>
            <a:off x="9043988" y="5684489"/>
            <a:ext cx="728662" cy="359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38696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050" y="319881"/>
            <a:ext cx="5882711" cy="2309019"/>
          </a:xfrm>
          <a:prstGeom prst="rect">
            <a:avLst/>
          </a:prstGeom>
        </p:spPr>
      </p:pic>
      <p:pic>
        <p:nvPicPr>
          <p:cNvPr id="3" name="Picture 2"/>
          <p:cNvPicPr>
            <a:picLocks noChangeAspect="1"/>
          </p:cNvPicPr>
          <p:nvPr/>
        </p:nvPicPr>
        <p:blipFill>
          <a:blip r:embed="rId2"/>
          <a:stretch>
            <a:fillRect/>
          </a:stretch>
        </p:blipFill>
        <p:spPr>
          <a:xfrm>
            <a:off x="6100761" y="319880"/>
            <a:ext cx="5882711" cy="2309019"/>
          </a:xfrm>
          <a:prstGeom prst="rect">
            <a:avLst/>
          </a:prstGeom>
        </p:spPr>
      </p:pic>
      <p:pic>
        <p:nvPicPr>
          <p:cNvPr id="4" name="Picture 3"/>
          <p:cNvPicPr>
            <a:picLocks noChangeAspect="1"/>
          </p:cNvPicPr>
          <p:nvPr/>
        </p:nvPicPr>
        <p:blipFill>
          <a:blip r:embed="rId2"/>
          <a:stretch>
            <a:fillRect/>
          </a:stretch>
        </p:blipFill>
        <p:spPr>
          <a:xfrm>
            <a:off x="6100760" y="2691607"/>
            <a:ext cx="5882711" cy="2309019"/>
          </a:xfrm>
          <a:prstGeom prst="rect">
            <a:avLst/>
          </a:prstGeom>
        </p:spPr>
      </p:pic>
      <p:pic>
        <p:nvPicPr>
          <p:cNvPr id="5" name="Picture 4"/>
          <p:cNvPicPr>
            <a:picLocks noChangeAspect="1"/>
          </p:cNvPicPr>
          <p:nvPr/>
        </p:nvPicPr>
        <p:blipFill>
          <a:blip r:embed="rId2"/>
          <a:stretch>
            <a:fillRect/>
          </a:stretch>
        </p:blipFill>
        <p:spPr>
          <a:xfrm>
            <a:off x="218050" y="2691607"/>
            <a:ext cx="5882711" cy="2309019"/>
          </a:xfrm>
          <a:prstGeom prst="rect">
            <a:avLst/>
          </a:prstGeom>
        </p:spPr>
      </p:pic>
    </p:spTree>
    <p:extLst>
      <p:ext uri="{BB962C8B-B14F-4D97-AF65-F5344CB8AC3E}">
        <p14:creationId xmlns:p14="http://schemas.microsoft.com/office/powerpoint/2010/main" val="21260449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8050" y="319881"/>
            <a:ext cx="5882711" cy="2309019"/>
          </a:xfrm>
          <a:prstGeom prst="rect">
            <a:avLst/>
          </a:prstGeom>
        </p:spPr>
      </p:pic>
      <p:pic>
        <p:nvPicPr>
          <p:cNvPr id="3" name="Picture 2"/>
          <p:cNvPicPr>
            <a:picLocks noChangeAspect="1"/>
          </p:cNvPicPr>
          <p:nvPr/>
        </p:nvPicPr>
        <p:blipFill>
          <a:blip r:embed="rId2"/>
          <a:stretch>
            <a:fillRect/>
          </a:stretch>
        </p:blipFill>
        <p:spPr>
          <a:xfrm>
            <a:off x="6100761" y="319880"/>
            <a:ext cx="5882711" cy="2309019"/>
          </a:xfrm>
          <a:prstGeom prst="rect">
            <a:avLst/>
          </a:prstGeom>
        </p:spPr>
      </p:pic>
      <p:pic>
        <p:nvPicPr>
          <p:cNvPr id="4" name="Picture 3"/>
          <p:cNvPicPr>
            <a:picLocks noChangeAspect="1"/>
          </p:cNvPicPr>
          <p:nvPr/>
        </p:nvPicPr>
        <p:blipFill>
          <a:blip r:embed="rId2"/>
          <a:stretch>
            <a:fillRect/>
          </a:stretch>
        </p:blipFill>
        <p:spPr>
          <a:xfrm>
            <a:off x="6100760" y="2691607"/>
            <a:ext cx="5882711" cy="2309019"/>
          </a:xfrm>
          <a:prstGeom prst="rect">
            <a:avLst/>
          </a:prstGeom>
        </p:spPr>
      </p:pic>
      <p:pic>
        <p:nvPicPr>
          <p:cNvPr id="5" name="Picture 4"/>
          <p:cNvPicPr>
            <a:picLocks noChangeAspect="1"/>
          </p:cNvPicPr>
          <p:nvPr/>
        </p:nvPicPr>
        <p:blipFill>
          <a:blip r:embed="rId2"/>
          <a:stretch>
            <a:fillRect/>
          </a:stretch>
        </p:blipFill>
        <p:spPr>
          <a:xfrm>
            <a:off x="218050" y="2691607"/>
            <a:ext cx="5882711" cy="2309019"/>
          </a:xfrm>
          <a:prstGeom prst="rect">
            <a:avLst/>
          </a:prstGeom>
        </p:spPr>
      </p:pic>
    </p:spTree>
    <p:extLst>
      <p:ext uri="{BB962C8B-B14F-4D97-AF65-F5344CB8AC3E}">
        <p14:creationId xmlns:p14="http://schemas.microsoft.com/office/powerpoint/2010/main" val="27586638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L.O: To be able to divide numbers</a:t>
            </a:r>
            <a:endParaRPr lang="en-GB" u="sng" dirty="0"/>
          </a:p>
        </p:txBody>
      </p:sp>
      <p:sp>
        <p:nvSpPr>
          <p:cNvPr id="3" name="Content Placeholder 2"/>
          <p:cNvSpPr>
            <a:spLocks noGrp="1"/>
          </p:cNvSpPr>
          <p:nvPr>
            <p:ph idx="1"/>
          </p:nvPr>
        </p:nvSpPr>
        <p:spPr>
          <a:xfrm>
            <a:off x="229797" y="1511920"/>
            <a:ext cx="11124003" cy="4351338"/>
          </a:xfrm>
        </p:spPr>
        <p:txBody>
          <a:bodyPr>
            <a:normAutofit/>
          </a:bodyPr>
          <a:lstStyle/>
          <a:p>
            <a:pPr marL="0" indent="0">
              <a:buNone/>
            </a:pPr>
            <a:r>
              <a:rPr lang="en-GB" dirty="0" smtClean="0"/>
              <a:t>Answers: </a:t>
            </a:r>
          </a:p>
          <a:p>
            <a:pPr marL="0" indent="0">
              <a:buNone/>
            </a:pPr>
            <a:endParaRPr lang="en-GB" dirty="0"/>
          </a:p>
          <a:p>
            <a:pPr marL="514350" indent="-514350">
              <a:buAutoNum type="arabicPeriod"/>
            </a:pPr>
            <a:r>
              <a:rPr lang="en-GB" dirty="0" smtClean="0"/>
              <a:t>24 ÷ 10 = 2.4</a:t>
            </a:r>
          </a:p>
          <a:p>
            <a:pPr marL="514350" indent="-514350">
              <a:buAutoNum type="arabicPeriod"/>
            </a:pPr>
            <a:r>
              <a:rPr lang="en-GB" dirty="0" smtClean="0"/>
              <a:t>312 </a:t>
            </a:r>
            <a:r>
              <a:rPr lang="en-GB" dirty="0" smtClean="0">
                <a:solidFill>
                  <a:prstClr val="black"/>
                </a:solidFill>
              </a:rPr>
              <a:t>÷ 100 = 3.12</a:t>
            </a:r>
          </a:p>
          <a:p>
            <a:pPr marL="514350" indent="-514350">
              <a:buAutoNum type="arabicPeriod"/>
            </a:pPr>
            <a:r>
              <a:rPr lang="en-GB" dirty="0" smtClean="0">
                <a:solidFill>
                  <a:prstClr val="black"/>
                </a:solidFill>
              </a:rPr>
              <a:t>885.2 </a:t>
            </a:r>
            <a:r>
              <a:rPr lang="en-GB" dirty="0" smtClean="0"/>
              <a:t>÷ 10 = 88.52                                    Extension:</a:t>
            </a:r>
          </a:p>
          <a:p>
            <a:pPr marL="514350" indent="-514350">
              <a:buAutoNum type="arabicPeriod"/>
            </a:pPr>
            <a:r>
              <a:rPr lang="en-GB" dirty="0" smtClean="0"/>
              <a:t>240.9 ÷ 100 = 2.409</a:t>
            </a:r>
          </a:p>
          <a:p>
            <a:pPr marL="514350" indent="-514350">
              <a:buAutoNum type="arabicPeriod"/>
            </a:pPr>
            <a:r>
              <a:rPr lang="en-GB" dirty="0" smtClean="0"/>
              <a:t>673.07 ÷ 10 = 67.307</a:t>
            </a:r>
          </a:p>
          <a:p>
            <a:pPr marL="514350" indent="-514350">
              <a:buAutoNum type="arabicPeriod"/>
            </a:pPr>
            <a:r>
              <a:rPr lang="en-GB" dirty="0" smtClean="0"/>
              <a:t>491.55 ÷ 100 = 4.9155</a:t>
            </a:r>
          </a:p>
          <a:p>
            <a:pPr marL="514350" indent="-514350">
              <a:buAutoNum type="arabicPeriod"/>
            </a:pPr>
            <a:endParaRPr lang="en-GB" dirty="0"/>
          </a:p>
          <a:p>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pic>
        <p:nvPicPr>
          <p:cNvPr id="6" name="Picture 5"/>
          <p:cNvPicPr>
            <a:picLocks noChangeAspect="1"/>
          </p:cNvPicPr>
          <p:nvPr/>
        </p:nvPicPr>
        <p:blipFill>
          <a:blip r:embed="rId3"/>
          <a:stretch>
            <a:fillRect/>
          </a:stretch>
        </p:blipFill>
        <p:spPr>
          <a:xfrm>
            <a:off x="5614987" y="4411947"/>
            <a:ext cx="5129661" cy="1754884"/>
          </a:xfrm>
          <a:prstGeom prst="rect">
            <a:avLst/>
          </a:prstGeom>
          <a:ln w="50800">
            <a:solidFill>
              <a:srgbClr val="0070C0"/>
            </a:solidFill>
          </a:ln>
        </p:spPr>
      </p:pic>
      <p:sp>
        <p:nvSpPr>
          <p:cNvPr id="5" name="TextBox 4"/>
          <p:cNvSpPr txBox="1"/>
          <p:nvPr/>
        </p:nvSpPr>
        <p:spPr>
          <a:xfrm>
            <a:off x="6729412" y="5089334"/>
            <a:ext cx="628650" cy="400110"/>
          </a:xfrm>
          <a:prstGeom prst="rect">
            <a:avLst/>
          </a:prstGeom>
          <a:noFill/>
        </p:spPr>
        <p:txBody>
          <a:bodyPr wrap="square" rtlCol="0">
            <a:spAutoFit/>
          </a:bodyPr>
          <a:lstStyle/>
          <a:p>
            <a:r>
              <a:rPr lang="en-GB" sz="2000" b="1" dirty="0" smtClean="0"/>
              <a:t>100</a:t>
            </a:r>
            <a:endParaRPr lang="en-GB" sz="2000" b="1" dirty="0"/>
          </a:p>
        </p:txBody>
      </p:sp>
      <p:sp>
        <p:nvSpPr>
          <p:cNvPr id="7" name="TextBox 6"/>
          <p:cNvSpPr txBox="1"/>
          <p:nvPr/>
        </p:nvSpPr>
        <p:spPr>
          <a:xfrm>
            <a:off x="8543924" y="5089334"/>
            <a:ext cx="628650" cy="400110"/>
          </a:xfrm>
          <a:prstGeom prst="rect">
            <a:avLst/>
          </a:prstGeom>
          <a:noFill/>
        </p:spPr>
        <p:txBody>
          <a:bodyPr wrap="square" rtlCol="0">
            <a:spAutoFit/>
          </a:bodyPr>
          <a:lstStyle/>
          <a:p>
            <a:r>
              <a:rPr lang="en-GB" sz="2000" b="1" dirty="0" smtClean="0"/>
              <a:t>541</a:t>
            </a:r>
            <a:endParaRPr lang="en-GB" sz="2000" b="1" dirty="0"/>
          </a:p>
        </p:txBody>
      </p:sp>
      <p:sp>
        <p:nvSpPr>
          <p:cNvPr id="8" name="TextBox 7"/>
          <p:cNvSpPr txBox="1"/>
          <p:nvPr/>
        </p:nvSpPr>
        <p:spPr>
          <a:xfrm>
            <a:off x="7043736" y="5614935"/>
            <a:ext cx="728663" cy="400110"/>
          </a:xfrm>
          <a:prstGeom prst="rect">
            <a:avLst/>
          </a:prstGeom>
          <a:noFill/>
        </p:spPr>
        <p:txBody>
          <a:bodyPr wrap="square" rtlCol="0">
            <a:spAutoFit/>
          </a:bodyPr>
          <a:lstStyle/>
          <a:p>
            <a:r>
              <a:rPr lang="en-GB" sz="2000" b="1" dirty="0" smtClean="0"/>
              <a:t>19.3</a:t>
            </a:r>
            <a:endParaRPr lang="en-GB" sz="2000" b="1" dirty="0"/>
          </a:p>
        </p:txBody>
      </p:sp>
      <p:sp>
        <p:nvSpPr>
          <p:cNvPr id="9" name="Rectangle 8"/>
          <p:cNvSpPr/>
          <p:nvPr/>
        </p:nvSpPr>
        <p:spPr>
          <a:xfrm>
            <a:off x="9043988" y="5684489"/>
            <a:ext cx="728662" cy="359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902384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9" y="205623"/>
            <a:ext cx="10515600" cy="1325563"/>
          </a:xfrm>
        </p:spPr>
        <p:txBody>
          <a:bodyPr/>
          <a:lstStyle/>
          <a:p>
            <a:r>
              <a:rPr lang="en-GB" dirty="0" smtClean="0"/>
              <a:t>Dividing by 1000</a:t>
            </a:r>
            <a:endParaRPr lang="en-GB" dirty="0"/>
          </a:p>
        </p:txBody>
      </p:sp>
      <p:sp>
        <p:nvSpPr>
          <p:cNvPr id="3" name="Content Placeholder 2"/>
          <p:cNvSpPr>
            <a:spLocks noGrp="1"/>
          </p:cNvSpPr>
          <p:nvPr>
            <p:ph idx="1"/>
          </p:nvPr>
        </p:nvSpPr>
        <p:spPr>
          <a:xfrm>
            <a:off x="438149" y="1531186"/>
            <a:ext cx="6648451" cy="4351338"/>
          </a:xfrm>
        </p:spPr>
        <p:txBody>
          <a:bodyPr>
            <a:normAutofit lnSpcReduction="10000"/>
          </a:bodyPr>
          <a:lstStyle/>
          <a:p>
            <a:pPr marL="0" indent="0">
              <a:buNone/>
            </a:pPr>
            <a:r>
              <a:rPr lang="en-GB" dirty="0"/>
              <a:t>When you divide by 1,000, each digit moves three places to the right</a:t>
            </a:r>
            <a:r>
              <a:rPr lang="en-GB" dirty="0" smtClean="0"/>
              <a:t>.</a:t>
            </a:r>
          </a:p>
          <a:p>
            <a:pPr marL="0" indent="0">
              <a:buNone/>
            </a:pPr>
            <a:endParaRPr lang="en-GB" dirty="0"/>
          </a:p>
          <a:p>
            <a:pPr marL="0" indent="0">
              <a:buNone/>
            </a:pPr>
            <a:r>
              <a:rPr lang="en-GB" dirty="0"/>
              <a:t>Each digit moves 3 places to the right. We don't have any units and tenths, so we use '0' in each column. </a:t>
            </a:r>
            <a:endParaRPr lang="en-GB" dirty="0" smtClean="0"/>
          </a:p>
          <a:p>
            <a:pPr marL="0" indent="0">
              <a:buNone/>
            </a:pPr>
            <a:r>
              <a:rPr lang="en-GB" dirty="0" smtClean="0"/>
              <a:t>A </a:t>
            </a:r>
            <a:r>
              <a:rPr lang="en-GB" dirty="0"/>
              <a:t>zero in the thousandths column is not needed so we ignore it. </a:t>
            </a:r>
            <a:endParaRPr lang="en-GB" dirty="0" smtClean="0"/>
          </a:p>
          <a:p>
            <a:pPr marL="0" indent="0">
              <a:buNone/>
            </a:pPr>
            <a:endParaRPr lang="en-GB" dirty="0"/>
          </a:p>
          <a:p>
            <a:pPr marL="0" indent="0">
              <a:buNone/>
            </a:pPr>
            <a:r>
              <a:rPr lang="en-GB" dirty="0" smtClean="0"/>
              <a:t>Therefore </a:t>
            </a:r>
            <a:r>
              <a:rPr lang="en-GB" dirty="0"/>
              <a:t>30 ÷ 1,000 = 0.03</a:t>
            </a:r>
          </a:p>
        </p:txBody>
      </p:sp>
      <p:pic>
        <p:nvPicPr>
          <p:cNvPr id="4" name="Picture 3">
            <a:extLst>
              <a:ext uri="{FF2B5EF4-FFF2-40B4-BE49-F238E27FC236}">
                <a16:creationId xmlns:a16="http://schemas.microsoft.com/office/drawing/2014/main" id="{420DC3D2-60A6-7943-A5D1-A9D61A6E6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27" y="5742072"/>
            <a:ext cx="1182824" cy="878335"/>
          </a:xfrm>
          <a:prstGeom prst="rect">
            <a:avLst/>
          </a:prstGeom>
        </p:spPr>
      </p:pic>
      <p:pic>
        <p:nvPicPr>
          <p:cNvPr id="5" name="Picture 4"/>
          <p:cNvPicPr>
            <a:picLocks noChangeAspect="1"/>
          </p:cNvPicPr>
          <p:nvPr/>
        </p:nvPicPr>
        <p:blipFill>
          <a:blip r:embed="rId3"/>
          <a:stretch>
            <a:fillRect/>
          </a:stretch>
        </p:blipFill>
        <p:spPr>
          <a:xfrm>
            <a:off x="6858870" y="2464260"/>
            <a:ext cx="5078357" cy="1421940"/>
          </a:xfrm>
          <a:prstGeom prst="rect">
            <a:avLst/>
          </a:prstGeom>
        </p:spPr>
      </p:pic>
      <p:pic>
        <p:nvPicPr>
          <p:cNvPr id="6" name="Picture 5"/>
          <p:cNvPicPr>
            <a:picLocks noChangeAspect="1"/>
          </p:cNvPicPr>
          <p:nvPr/>
        </p:nvPicPr>
        <p:blipFill>
          <a:blip r:embed="rId4"/>
          <a:stretch>
            <a:fillRect/>
          </a:stretch>
        </p:blipFill>
        <p:spPr>
          <a:xfrm>
            <a:off x="6858870" y="4332372"/>
            <a:ext cx="4786618" cy="1550152"/>
          </a:xfrm>
          <a:prstGeom prst="rect">
            <a:avLst/>
          </a:prstGeom>
        </p:spPr>
      </p:pic>
    </p:spTree>
    <p:extLst>
      <p:ext uri="{BB962C8B-B14F-4D97-AF65-F5344CB8AC3E}">
        <p14:creationId xmlns:p14="http://schemas.microsoft.com/office/powerpoint/2010/main" val="203646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Let’s try rounding to a whole number together:</a:t>
            </a:r>
            <a:endParaRPr lang="en-GB" dirty="0"/>
          </a:p>
        </p:txBody>
      </p:sp>
      <p:sp>
        <p:nvSpPr>
          <p:cNvPr id="3" name="Content Placeholder 2"/>
          <p:cNvSpPr>
            <a:spLocks noGrp="1"/>
          </p:cNvSpPr>
          <p:nvPr>
            <p:ph idx="1"/>
          </p:nvPr>
        </p:nvSpPr>
        <p:spPr>
          <a:xfrm>
            <a:off x="509451" y="1825625"/>
            <a:ext cx="6847095" cy="4351338"/>
          </a:xfrm>
        </p:spPr>
        <p:txBody>
          <a:bodyPr/>
          <a:lstStyle/>
          <a:p>
            <a:r>
              <a:rPr lang="en-GB" dirty="0" smtClean="0"/>
              <a:t>What number has been created?</a:t>
            </a:r>
          </a:p>
          <a:p>
            <a:pPr marL="0" indent="0">
              <a:buNone/>
            </a:pPr>
            <a:r>
              <a:rPr lang="en-GB" dirty="0" smtClean="0">
                <a:solidFill>
                  <a:srgbClr val="FF0000"/>
                </a:solidFill>
              </a:rPr>
              <a:t>2.4</a:t>
            </a:r>
          </a:p>
          <a:p>
            <a:r>
              <a:rPr lang="en-GB" dirty="0" smtClean="0"/>
              <a:t>Look at the tenths, how many are there?</a:t>
            </a:r>
          </a:p>
          <a:p>
            <a:pPr marL="0" indent="0">
              <a:buNone/>
            </a:pPr>
            <a:r>
              <a:rPr lang="en-GB" dirty="0" smtClean="0">
                <a:solidFill>
                  <a:srgbClr val="FF0000"/>
                </a:solidFill>
              </a:rPr>
              <a:t>4 tenths</a:t>
            </a:r>
          </a:p>
          <a:p>
            <a:r>
              <a:rPr lang="en-GB" dirty="0" smtClean="0"/>
              <a:t>If we use the number line, is 2.4 less than 2.5?</a:t>
            </a:r>
          </a:p>
          <a:p>
            <a:r>
              <a:rPr lang="en-GB" dirty="0" smtClean="0"/>
              <a:t>Is 2.4 closer to 2 or 3?</a:t>
            </a:r>
          </a:p>
          <a:p>
            <a:r>
              <a:rPr lang="en-GB" dirty="0" smtClean="0"/>
              <a:t>Do we round up to 3 or down to 2?</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rotWithShape="1">
          <a:blip r:embed="rId3"/>
          <a:srcRect l="12300" r="6984"/>
          <a:stretch/>
        </p:blipFill>
        <p:spPr>
          <a:xfrm>
            <a:off x="7356547" y="1940248"/>
            <a:ext cx="4478402" cy="4486335"/>
          </a:xfrm>
          <a:prstGeom prst="rect">
            <a:avLst/>
          </a:prstGeom>
        </p:spPr>
      </p:pic>
      <p:sp>
        <p:nvSpPr>
          <p:cNvPr id="6" name="TextBox 5"/>
          <p:cNvSpPr txBox="1"/>
          <p:nvPr/>
        </p:nvSpPr>
        <p:spPr>
          <a:xfrm>
            <a:off x="7397892" y="5527093"/>
            <a:ext cx="731520" cy="369332"/>
          </a:xfrm>
          <a:prstGeom prst="rect">
            <a:avLst/>
          </a:prstGeom>
          <a:noFill/>
        </p:spPr>
        <p:txBody>
          <a:bodyPr wrap="square" rtlCol="0">
            <a:spAutoFit/>
          </a:bodyPr>
          <a:lstStyle/>
          <a:p>
            <a:r>
              <a:rPr lang="en-GB" dirty="0" smtClean="0"/>
              <a:t>2</a:t>
            </a:r>
            <a:endParaRPr lang="en-GB" dirty="0"/>
          </a:p>
        </p:txBody>
      </p:sp>
      <p:sp>
        <p:nvSpPr>
          <p:cNvPr id="8" name="TextBox 7"/>
          <p:cNvSpPr txBox="1"/>
          <p:nvPr/>
        </p:nvSpPr>
        <p:spPr>
          <a:xfrm>
            <a:off x="11094681" y="5595698"/>
            <a:ext cx="731520" cy="369332"/>
          </a:xfrm>
          <a:prstGeom prst="rect">
            <a:avLst/>
          </a:prstGeom>
          <a:noFill/>
        </p:spPr>
        <p:txBody>
          <a:bodyPr wrap="square" rtlCol="0">
            <a:spAutoFit/>
          </a:bodyPr>
          <a:lstStyle/>
          <a:p>
            <a:r>
              <a:rPr lang="en-GB" dirty="0" smtClean="0"/>
              <a:t>3</a:t>
            </a:r>
            <a:endParaRPr lang="en-GB" dirty="0"/>
          </a:p>
        </p:txBody>
      </p:sp>
      <p:sp>
        <p:nvSpPr>
          <p:cNvPr id="9" name="TextBox 8"/>
          <p:cNvSpPr txBox="1"/>
          <p:nvPr/>
        </p:nvSpPr>
        <p:spPr>
          <a:xfrm>
            <a:off x="9229988" y="5569572"/>
            <a:ext cx="731520" cy="307777"/>
          </a:xfrm>
          <a:prstGeom prst="rect">
            <a:avLst/>
          </a:prstGeom>
          <a:noFill/>
        </p:spPr>
        <p:txBody>
          <a:bodyPr wrap="square" rtlCol="0">
            <a:spAutoFit/>
          </a:bodyPr>
          <a:lstStyle/>
          <a:p>
            <a:r>
              <a:rPr lang="en-GB" sz="1400" dirty="0" smtClean="0"/>
              <a:t>2.5</a:t>
            </a:r>
            <a:endParaRPr lang="en-GB" sz="1400" dirty="0"/>
          </a:p>
        </p:txBody>
      </p:sp>
    </p:spTree>
    <p:extLst>
      <p:ext uri="{BB962C8B-B14F-4D97-AF65-F5344CB8AC3E}">
        <p14:creationId xmlns:p14="http://schemas.microsoft.com/office/powerpoint/2010/main" val="36013936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a:xfrm>
            <a:off x="838200" y="1825625"/>
            <a:ext cx="4933950" cy="4351338"/>
          </a:xfrm>
        </p:spPr>
        <p:txBody>
          <a:bodyPr/>
          <a:lstStyle/>
          <a:p>
            <a:pPr marL="0" indent="0">
              <a:buNone/>
            </a:pPr>
            <a:r>
              <a:rPr lang="en-GB" dirty="0" smtClean="0"/>
              <a:t>Create the number 4293.1</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Move each digit 3 to the right</a:t>
            </a:r>
          </a:p>
          <a:p>
            <a:pPr marL="0" indent="0">
              <a:buNone/>
            </a:pPr>
            <a:endParaRPr lang="en-GB" dirty="0"/>
          </a:p>
          <a:p>
            <a:pPr marL="0" indent="0">
              <a:buNone/>
            </a:pPr>
            <a:r>
              <a:rPr lang="en-GB" dirty="0" smtClean="0"/>
              <a:t>Answer: _________</a:t>
            </a:r>
            <a:endParaRPr lang="en-GB"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772150" y="1476663"/>
            <a:ext cx="5882711" cy="2309019"/>
          </a:xfrm>
          <a:prstGeom prst="rect">
            <a:avLst/>
          </a:prstGeom>
        </p:spPr>
      </p:pic>
      <p:pic>
        <p:nvPicPr>
          <p:cNvPr id="6" name="Picture 5"/>
          <p:cNvPicPr>
            <a:picLocks noChangeAspect="1"/>
          </p:cNvPicPr>
          <p:nvPr/>
        </p:nvPicPr>
        <p:blipFill>
          <a:blip r:embed="rId3"/>
          <a:stretch>
            <a:fillRect/>
          </a:stretch>
        </p:blipFill>
        <p:spPr>
          <a:xfrm>
            <a:off x="5772149" y="4001294"/>
            <a:ext cx="5882711" cy="2309019"/>
          </a:xfrm>
          <a:prstGeom prst="rect">
            <a:avLst/>
          </a:prstGeom>
        </p:spPr>
      </p:pic>
    </p:spTree>
    <p:extLst>
      <p:ext uri="{BB962C8B-B14F-4D97-AF65-F5344CB8AC3E}">
        <p14:creationId xmlns:p14="http://schemas.microsoft.com/office/powerpoint/2010/main" val="22172595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a:xfrm>
            <a:off x="838200" y="1825625"/>
            <a:ext cx="4933950" cy="4351338"/>
          </a:xfrm>
        </p:spPr>
        <p:txBody>
          <a:bodyPr/>
          <a:lstStyle/>
          <a:p>
            <a:pPr marL="0" indent="0">
              <a:buNone/>
            </a:pPr>
            <a:r>
              <a:rPr lang="en-GB" dirty="0" smtClean="0"/>
              <a:t>Create the number 4293</a:t>
            </a:r>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Move each digit 3 to the right</a:t>
            </a:r>
          </a:p>
          <a:p>
            <a:pPr marL="0" indent="0">
              <a:buNone/>
            </a:pPr>
            <a:endParaRPr lang="en-GB" dirty="0"/>
          </a:p>
          <a:p>
            <a:pPr marL="0" indent="0">
              <a:buNone/>
            </a:pPr>
            <a:r>
              <a:rPr lang="en-GB" dirty="0" smtClean="0"/>
              <a:t>Answer: </a:t>
            </a:r>
            <a:r>
              <a:rPr lang="en-GB" dirty="0" smtClean="0">
                <a:solidFill>
                  <a:srgbClr val="FF0000"/>
                </a:solidFill>
              </a:rPr>
              <a:t>4.293</a:t>
            </a:r>
            <a:endParaRPr lang="en-GB" dirty="0">
              <a:solidFill>
                <a:srgbClr val="FF0000"/>
              </a:solidFill>
            </a:endParaRPr>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90" y="5594193"/>
            <a:ext cx="1254732" cy="931732"/>
          </a:xfrm>
          <a:prstGeom prst="rect">
            <a:avLst/>
          </a:prstGeom>
        </p:spPr>
      </p:pic>
      <p:pic>
        <p:nvPicPr>
          <p:cNvPr id="5" name="Picture 4"/>
          <p:cNvPicPr>
            <a:picLocks noChangeAspect="1"/>
          </p:cNvPicPr>
          <p:nvPr/>
        </p:nvPicPr>
        <p:blipFill>
          <a:blip r:embed="rId3"/>
          <a:stretch>
            <a:fillRect/>
          </a:stretch>
        </p:blipFill>
        <p:spPr>
          <a:xfrm>
            <a:off x="5772150" y="1476663"/>
            <a:ext cx="5882711" cy="2309019"/>
          </a:xfrm>
          <a:prstGeom prst="rect">
            <a:avLst/>
          </a:prstGeom>
        </p:spPr>
      </p:pic>
      <p:pic>
        <p:nvPicPr>
          <p:cNvPr id="6" name="Picture 5"/>
          <p:cNvPicPr>
            <a:picLocks noChangeAspect="1"/>
          </p:cNvPicPr>
          <p:nvPr/>
        </p:nvPicPr>
        <p:blipFill>
          <a:blip r:embed="rId3"/>
          <a:stretch>
            <a:fillRect/>
          </a:stretch>
        </p:blipFill>
        <p:spPr>
          <a:xfrm>
            <a:off x="5772149" y="4001294"/>
            <a:ext cx="5882711" cy="2309019"/>
          </a:xfrm>
          <a:prstGeom prst="rect">
            <a:avLst/>
          </a:prstGeom>
        </p:spPr>
      </p:pic>
      <p:sp>
        <p:nvSpPr>
          <p:cNvPr id="7" name="TextBox 6"/>
          <p:cNvSpPr txBox="1"/>
          <p:nvPr/>
        </p:nvSpPr>
        <p:spPr>
          <a:xfrm>
            <a:off x="6172200" y="2800350"/>
            <a:ext cx="5286375" cy="523220"/>
          </a:xfrm>
          <a:prstGeom prst="rect">
            <a:avLst/>
          </a:prstGeom>
          <a:noFill/>
        </p:spPr>
        <p:txBody>
          <a:bodyPr wrap="square" rtlCol="0">
            <a:spAutoFit/>
          </a:bodyPr>
          <a:lstStyle/>
          <a:p>
            <a:r>
              <a:rPr lang="en-GB" sz="2800" dirty="0" smtClean="0"/>
              <a:t>4       2         9        3</a:t>
            </a:r>
            <a:endParaRPr lang="en-GB" sz="2800" dirty="0"/>
          </a:p>
        </p:txBody>
      </p:sp>
      <p:sp>
        <p:nvSpPr>
          <p:cNvPr id="8" name="TextBox 7"/>
          <p:cNvSpPr txBox="1"/>
          <p:nvPr/>
        </p:nvSpPr>
        <p:spPr>
          <a:xfrm>
            <a:off x="8539163" y="5709444"/>
            <a:ext cx="5286375" cy="523220"/>
          </a:xfrm>
          <a:prstGeom prst="rect">
            <a:avLst/>
          </a:prstGeom>
          <a:noFill/>
        </p:spPr>
        <p:txBody>
          <a:bodyPr wrap="square" rtlCol="0">
            <a:spAutoFit/>
          </a:bodyPr>
          <a:lstStyle/>
          <a:p>
            <a:r>
              <a:rPr lang="en-GB" sz="2800" dirty="0" smtClean="0"/>
              <a:t>4       2         9        3       </a:t>
            </a:r>
            <a:endParaRPr lang="en-GB" sz="2800" dirty="0"/>
          </a:p>
        </p:txBody>
      </p:sp>
    </p:spTree>
    <p:extLst>
      <p:ext uri="{BB962C8B-B14F-4D97-AF65-F5344CB8AC3E}">
        <p14:creationId xmlns:p14="http://schemas.microsoft.com/office/powerpoint/2010/main" val="16015922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p:txBody>
          <a:bodyPr/>
          <a:lstStyle/>
          <a:p>
            <a:pPr marL="0" indent="0">
              <a:buNone/>
            </a:pPr>
            <a:r>
              <a:rPr lang="en-GB" dirty="0" smtClean="0"/>
              <a:t>6382 ÷ 1000 = </a:t>
            </a:r>
          </a:p>
          <a:p>
            <a:pPr marL="0" indent="0">
              <a:buNone/>
            </a:pPr>
            <a:endParaRPr lang="en-GB" dirty="0"/>
          </a:p>
          <a:p>
            <a:pPr marL="0" indent="0">
              <a:buNone/>
            </a:pPr>
            <a:endParaRPr lang="en-GB" dirty="0" smtClean="0"/>
          </a:p>
          <a:p>
            <a:pPr marL="0" indent="0">
              <a:buNone/>
            </a:pPr>
            <a:r>
              <a:rPr lang="en-GB" dirty="0" smtClean="0"/>
              <a:t>8451.2 ÷ 1000 = </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
        <p:nvSpPr>
          <p:cNvPr id="5" name="Rectangle 4"/>
          <p:cNvSpPr/>
          <p:nvPr/>
        </p:nvSpPr>
        <p:spPr>
          <a:xfrm>
            <a:off x="1528905" y="4919891"/>
            <a:ext cx="9239389" cy="584775"/>
          </a:xfrm>
          <a:prstGeom prst="rect">
            <a:avLst/>
          </a:prstGeom>
        </p:spPr>
        <p:txBody>
          <a:bodyPr wrap="none">
            <a:spAutoFit/>
          </a:bodyPr>
          <a:lstStyle/>
          <a:p>
            <a:r>
              <a:rPr lang="en-GB" sz="3200" dirty="0" smtClean="0"/>
              <a:t>Remember,  each </a:t>
            </a:r>
            <a:r>
              <a:rPr lang="en-GB" sz="3200" dirty="0"/>
              <a:t>digit moves three places to the right</a:t>
            </a:r>
            <a:r>
              <a:rPr lang="en-GB" dirty="0"/>
              <a:t>.</a:t>
            </a:r>
          </a:p>
        </p:txBody>
      </p:sp>
    </p:spTree>
    <p:extLst>
      <p:ext uri="{BB962C8B-B14F-4D97-AF65-F5344CB8AC3E}">
        <p14:creationId xmlns:p14="http://schemas.microsoft.com/office/powerpoint/2010/main" val="10780670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Dividing by 1000</a:t>
            </a:r>
            <a:endParaRPr lang="en-GB" dirty="0"/>
          </a:p>
        </p:txBody>
      </p:sp>
      <p:sp>
        <p:nvSpPr>
          <p:cNvPr id="3" name="Content Placeholder 2"/>
          <p:cNvSpPr>
            <a:spLocks noGrp="1"/>
          </p:cNvSpPr>
          <p:nvPr>
            <p:ph idx="1"/>
          </p:nvPr>
        </p:nvSpPr>
        <p:spPr/>
        <p:txBody>
          <a:bodyPr/>
          <a:lstStyle/>
          <a:p>
            <a:pPr marL="0" indent="0">
              <a:buNone/>
            </a:pPr>
            <a:r>
              <a:rPr lang="en-GB" dirty="0" smtClean="0"/>
              <a:t>6382 ÷ 1000 =  6.382</a:t>
            </a:r>
          </a:p>
          <a:p>
            <a:pPr marL="0" indent="0">
              <a:buNone/>
            </a:pPr>
            <a:endParaRPr lang="en-GB" dirty="0"/>
          </a:p>
          <a:p>
            <a:pPr marL="0" indent="0">
              <a:buNone/>
            </a:pPr>
            <a:endParaRPr lang="en-GB" dirty="0" smtClean="0"/>
          </a:p>
          <a:p>
            <a:pPr marL="0" indent="0">
              <a:buNone/>
            </a:pPr>
            <a:r>
              <a:rPr lang="en-GB" dirty="0" smtClean="0"/>
              <a:t>8451.2 ÷ 1000 = 8.4512</a:t>
            </a:r>
            <a:endParaRPr lang="en-GB" dirty="0"/>
          </a:p>
        </p:txBody>
      </p:sp>
      <p:pic>
        <p:nvPicPr>
          <p:cNvPr id="4" name="Picture 3">
            <a:extLst>
              <a:ext uri="{FF2B5EF4-FFF2-40B4-BE49-F238E27FC236}">
                <a16:creationId xmlns:a16="http://schemas.microsoft.com/office/drawing/2014/main" id="{CE46ACCD-B62B-495F-8F73-FF5C58F38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97" y="5684489"/>
            <a:ext cx="1299108" cy="964684"/>
          </a:xfrm>
          <a:prstGeom prst="rect">
            <a:avLst/>
          </a:prstGeom>
        </p:spPr>
      </p:pic>
    </p:spTree>
    <p:extLst>
      <p:ext uri="{BB962C8B-B14F-4D97-AF65-F5344CB8AC3E}">
        <p14:creationId xmlns:p14="http://schemas.microsoft.com/office/powerpoint/2010/main" val="36050220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289" y="1614274"/>
            <a:ext cx="7886700" cy="994172"/>
          </a:xfrm>
        </p:spPr>
        <p:txBody>
          <a:bodyPr/>
          <a:lstStyle/>
          <a:p>
            <a:r>
              <a:rPr lang="en-GB">
                <a:latin typeface="Calibri"/>
                <a:cs typeface="Calibri"/>
              </a:rPr>
              <a:t>Times-table practise</a:t>
            </a:r>
          </a:p>
        </p:txBody>
      </p:sp>
      <p:sp>
        <p:nvSpPr>
          <p:cNvPr id="3" name="Content Placeholder 2"/>
          <p:cNvSpPr>
            <a:spLocks noGrp="1"/>
          </p:cNvSpPr>
          <p:nvPr>
            <p:ph idx="1"/>
          </p:nvPr>
        </p:nvSpPr>
        <p:spPr>
          <a:xfrm>
            <a:off x="1686289" y="2539977"/>
            <a:ext cx="8828324" cy="3263504"/>
          </a:xfrm>
        </p:spPr>
        <p:txBody>
          <a:bodyPr vert="horz" lIns="91440" tIns="45720" rIns="91440" bIns="45720" rtlCol="0" anchor="t">
            <a:normAutofit fontScale="85000" lnSpcReduction="20000"/>
          </a:bodyPr>
          <a:lstStyle/>
          <a:p>
            <a:r>
              <a:rPr lang="en-GB" dirty="0"/>
              <a:t>Spend at least 15mins practising your times-tables.</a:t>
            </a:r>
          </a:p>
          <a:p>
            <a:endParaRPr lang="en-GB" dirty="0"/>
          </a:p>
          <a:p>
            <a:r>
              <a:rPr lang="en-GB" dirty="0"/>
              <a:t>This can be done on TTRS, hit the button or any other times-table website.</a:t>
            </a:r>
            <a:endParaRPr lang="en-GB" dirty="0">
              <a:cs typeface="Calibri"/>
            </a:endParaRPr>
          </a:p>
          <a:p>
            <a:pPr marL="0" indent="0">
              <a:buNone/>
            </a:pPr>
            <a:endParaRPr lang="en-GB" dirty="0"/>
          </a:p>
          <a:p>
            <a:pPr marL="0" indent="0">
              <a:buNone/>
            </a:pPr>
            <a:r>
              <a:rPr lang="en-GB" dirty="0"/>
              <a:t>Use the Times-Tables Rock Stars app or website.</a:t>
            </a:r>
            <a:endParaRPr lang="en-GB" dirty="0">
              <a:cs typeface="Calibri"/>
            </a:endParaRPr>
          </a:p>
          <a:p>
            <a:pPr marL="0" indent="0">
              <a:buNone/>
            </a:pPr>
            <a:r>
              <a:rPr lang="en-GB" dirty="0"/>
              <a:t>Alternatively, copy and paste the following link into a web browser</a:t>
            </a:r>
            <a:r>
              <a:rPr lang="en-GB" dirty="0" smtClean="0"/>
              <a:t>:</a:t>
            </a:r>
          </a:p>
          <a:p>
            <a:pPr marL="0" indent="0">
              <a:buNone/>
            </a:pPr>
            <a:r>
              <a:rPr lang="en-GB" dirty="0">
                <a:hlinkClick r:id="rId2"/>
              </a:rPr>
              <a:t>https://</a:t>
            </a:r>
            <a:r>
              <a:rPr lang="en-GB" dirty="0" smtClean="0">
                <a:hlinkClick r:id="rId2"/>
              </a:rPr>
              <a:t>play.ttrockstars.com/auth/school/student/73173</a:t>
            </a:r>
            <a:r>
              <a:rPr lang="en-GB" dirty="0" smtClean="0"/>
              <a:t> </a:t>
            </a:r>
            <a:endParaRPr lang="en-GB" dirty="0"/>
          </a:p>
          <a:p>
            <a:pPr marL="0" indent="0">
              <a:buNone/>
            </a:pPr>
            <a:r>
              <a:rPr lang="en-GB" sz="1700" dirty="0">
                <a:hlinkClick r:id="rId3"/>
              </a:rPr>
              <a:t>https://www.topmarks.co.uk/maths-games/7-11-years/times-tables</a:t>
            </a:r>
            <a:endParaRPr lang="en-GB" sz="1700" dirty="0"/>
          </a:p>
          <a:p>
            <a:pPr marL="0" indent="0">
              <a:buNone/>
            </a:pPr>
            <a:endParaRPr lang="en-GB" sz="1125" dirty="0"/>
          </a:p>
          <a:p>
            <a:endParaRPr lang="en-GB" dirty="0"/>
          </a:p>
        </p:txBody>
      </p:sp>
      <p:pic>
        <p:nvPicPr>
          <p:cNvPr id="7" name="Picture 6"/>
          <p:cNvPicPr>
            <a:picLocks noChangeAspect="1"/>
          </p:cNvPicPr>
          <p:nvPr/>
        </p:nvPicPr>
        <p:blipFill>
          <a:blip r:embed="rId4"/>
          <a:stretch>
            <a:fillRect/>
          </a:stretch>
        </p:blipFill>
        <p:spPr>
          <a:xfrm>
            <a:off x="4465942" y="358132"/>
            <a:ext cx="3583333" cy="1337648"/>
          </a:xfrm>
          <a:prstGeom prst="rect">
            <a:avLst/>
          </a:prstGeom>
        </p:spPr>
      </p:pic>
      <p:sp>
        <p:nvSpPr>
          <p:cNvPr id="5" name="Rectangle 4"/>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66815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C1659-2D08-CF42-8C99-09E6DBDC3555}"/>
              </a:ext>
            </a:extLst>
          </p:cNvPr>
          <p:cNvSpPr txBox="1"/>
          <p:nvPr/>
        </p:nvSpPr>
        <p:spPr>
          <a:xfrm>
            <a:off x="5254752" y="2962656"/>
            <a:ext cx="14750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End of Lesson</a:t>
            </a:r>
          </a:p>
        </p:txBody>
      </p:sp>
    </p:spTree>
    <p:extLst>
      <p:ext uri="{BB962C8B-B14F-4D97-AF65-F5344CB8AC3E}">
        <p14:creationId xmlns:p14="http://schemas.microsoft.com/office/powerpoint/2010/main" val="6098903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431D56-1710-1A4D-B6F8-02ACF4F89631}"/>
              </a:ext>
            </a:extLst>
          </p:cNvPr>
          <p:cNvSpPr/>
          <p:nvPr/>
        </p:nvSpPr>
        <p:spPr>
          <a:xfrm>
            <a:off x="106363" y="90488"/>
            <a:ext cx="11979275" cy="6648450"/>
          </a:xfrm>
          <a:prstGeom prst="rect">
            <a:avLst/>
          </a:prstGeom>
          <a:solidFill>
            <a:srgbClr val="FF0000"/>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075" name="Picture 4">
            <a:extLst>
              <a:ext uri="{FF2B5EF4-FFF2-40B4-BE49-F238E27FC236}">
                <a16:creationId xmlns:a16="http://schemas.microsoft.com/office/drawing/2014/main" id="{7822C295-FC3F-7049-B387-E912819502F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225" y="5986463"/>
            <a:ext cx="5873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C1977A2-79CA-EB48-99F6-916FBA4E1A2A}"/>
              </a:ext>
            </a:extLst>
          </p:cNvPr>
          <p:cNvSpPr/>
          <p:nvPr/>
        </p:nvSpPr>
        <p:spPr>
          <a:xfrm>
            <a:off x="188913" y="5905500"/>
            <a:ext cx="5473700" cy="7381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7" name="TextBox 6">
            <a:extLst>
              <a:ext uri="{FF2B5EF4-FFF2-40B4-BE49-F238E27FC236}">
                <a16:creationId xmlns:a16="http://schemas.microsoft.com/office/drawing/2014/main" id="{433A8B2D-4130-8541-95ED-7A2C2C263FDF}"/>
              </a:ext>
            </a:extLst>
          </p:cNvPr>
          <p:cNvSpPr txBox="1">
            <a:spLocks noChangeArrowheads="1"/>
          </p:cNvSpPr>
          <p:nvPr/>
        </p:nvSpPr>
        <p:spPr bwMode="auto">
          <a:xfrm>
            <a:off x="863600" y="6034088"/>
            <a:ext cx="4029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Subject</a:t>
            </a:r>
            <a:r>
              <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GB" altLang="en-US" sz="2400" b="0"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PSHE  </a:t>
            </a:r>
            <a:endParaRPr kumimoji="0" lang="en-GB" alt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8" name="Rectangle 7">
            <a:extLst>
              <a:ext uri="{FF2B5EF4-FFF2-40B4-BE49-F238E27FC236}">
                <a16:creationId xmlns:a16="http://schemas.microsoft.com/office/drawing/2014/main" id="{D8312AB6-38FB-654C-B399-336ACF8D6AB8}"/>
              </a:ext>
            </a:extLst>
          </p:cNvPr>
          <p:cNvSpPr/>
          <p:nvPr/>
        </p:nvSpPr>
        <p:spPr>
          <a:xfrm>
            <a:off x="188913" y="165100"/>
            <a:ext cx="7594600" cy="700088"/>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9" name="TextBox 8">
            <a:extLst>
              <a:ext uri="{FF2B5EF4-FFF2-40B4-BE49-F238E27FC236}">
                <a16:creationId xmlns:a16="http://schemas.microsoft.com/office/drawing/2014/main" id="{0E665214-D9DC-DF46-AA28-D9472B881C77}"/>
              </a:ext>
            </a:extLst>
          </p:cNvPr>
          <p:cNvSpPr txBox="1">
            <a:spLocks noChangeArrowheads="1"/>
          </p:cNvSpPr>
          <p:nvPr/>
        </p:nvSpPr>
        <p:spPr bwMode="auto">
          <a:xfrm>
            <a:off x="273050" y="222250"/>
            <a:ext cx="7426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Date: </a:t>
            </a:r>
            <a:r>
              <a:rPr kumimoji="0" lang="en-GB" altLang="en-US" sz="3200" b="0"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Friday 5</a:t>
            </a:r>
            <a:r>
              <a:rPr kumimoji="0" lang="en-GB" altLang="en-US" sz="3200" b="0" i="0" u="sng" strike="noStrike" kern="1200" cap="none" spc="0" normalizeH="0" baseline="30000" noProof="0" dirty="0" smtClean="0">
                <a:ln>
                  <a:noFill/>
                </a:ln>
                <a:solidFill>
                  <a:srgbClr val="000000"/>
                </a:solidFill>
                <a:effectLst/>
                <a:uLnTx/>
                <a:uFillTx/>
                <a:latin typeface="Calibri" panose="020F0502020204030204" pitchFamily="34" charset="0"/>
                <a:ea typeface="+mn-ea"/>
                <a:cs typeface="+mn-cs"/>
              </a:rPr>
              <a:t>th</a:t>
            </a:r>
            <a:r>
              <a:rPr kumimoji="0" lang="en-GB" altLang="en-US" sz="3200" b="0" i="0" u="sng" strike="noStrike" kern="1200" cap="none" spc="0" normalizeH="0" baseline="0" noProof="0" dirty="0" smtClean="0">
                <a:ln>
                  <a:noFill/>
                </a:ln>
                <a:solidFill>
                  <a:srgbClr val="000000"/>
                </a:solidFill>
                <a:effectLst/>
                <a:uLnTx/>
                <a:uFillTx/>
                <a:latin typeface="Calibri" panose="020F0502020204030204" pitchFamily="34" charset="0"/>
                <a:ea typeface="+mn-ea"/>
                <a:cs typeface="+mn-cs"/>
              </a:rPr>
              <a:t> March 2021 </a:t>
            </a:r>
            <a:r>
              <a:rPr kumimoji="0" lang="en-GB"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B" alt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3080" name="Picture 9">
            <a:extLst>
              <a:ext uri="{FF2B5EF4-FFF2-40B4-BE49-F238E27FC236}">
                <a16:creationId xmlns:a16="http://schemas.microsoft.com/office/drawing/2014/main" id="{48DB0408-3FBE-4542-9E8E-D44B5268AD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9275" y="1728788"/>
            <a:ext cx="22193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6C685BB1-0FDC-2C4E-88C4-758F9F85D7C3}"/>
              </a:ext>
            </a:extLst>
          </p:cNvPr>
          <p:cNvSpPr/>
          <p:nvPr/>
        </p:nvSpPr>
        <p:spPr>
          <a:xfrm>
            <a:off x="569913" y="2835275"/>
            <a:ext cx="10612437" cy="134235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9789B41-3B2E-A14F-B21B-D71C1C1D0CEB}"/>
              </a:ext>
            </a:extLst>
          </p:cNvPr>
          <p:cNvSpPr txBox="1"/>
          <p:nvPr/>
        </p:nvSpPr>
        <p:spPr>
          <a:xfrm>
            <a:off x="569871" y="2854192"/>
            <a:ext cx="10612654" cy="70788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L.O To be able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to identify your own</a:t>
            </a:r>
            <a:r>
              <a:rPr kumimoji="0" lang="en-GB" sz="4000" b="0"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000" b="0" i="0" u="sng" strike="noStrike" kern="1200" cap="none" spc="0" normalizeH="0" baseline="0" noProof="0" dirty="0" smtClean="0">
                <a:ln>
                  <a:noFill/>
                </a:ln>
                <a:solidFill>
                  <a:prstClr val="black"/>
                </a:solidFill>
                <a:effectLst/>
                <a:uLnTx/>
                <a:uFillTx/>
                <a:latin typeface="Calibri" panose="020F0502020204030204"/>
                <a:ea typeface="+mn-ea"/>
                <a:cs typeface="+mn-cs"/>
              </a:rPr>
              <a:t>feelings</a:t>
            </a:r>
            <a:endParaRPr kumimoji="0" lang="en-US" sz="4000" b="0" i="0" u="none" strike="noStrike" kern="1200" cap="none" spc="0" normalizeH="0" baseline="0" noProof="0" dirty="0">
              <a:ln>
                <a:solidFill>
                  <a:prstClr val="black"/>
                </a:solidFill>
              </a:ln>
              <a:solidFill>
                <a:srgbClr val="5B9BD5">
                  <a:lumMod val="50000"/>
                </a:srgbClr>
              </a:solidFill>
              <a:effectLst/>
              <a:uLnTx/>
              <a:uFillTx/>
              <a:latin typeface="Calibri" panose="020F0502020204030204"/>
              <a:ea typeface="+mn-ea"/>
              <a:cs typeface="+mn-cs"/>
            </a:endParaRPr>
          </a:p>
        </p:txBody>
      </p:sp>
      <p:pic>
        <p:nvPicPr>
          <p:cNvPr id="3084" name="Picture 14">
            <a:extLst>
              <a:ext uri="{FF2B5EF4-FFF2-40B4-BE49-F238E27FC236}">
                <a16:creationId xmlns:a16="http://schemas.microsoft.com/office/drawing/2014/main" id="{27DC183B-6D1A-AE4F-8FC5-AD92E926C1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5970588"/>
            <a:ext cx="588962"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74946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43232" y="556857"/>
          <a:ext cx="10515600" cy="548640"/>
        </p:xfrm>
        <a:graphic>
          <a:graphicData uri="http://schemas.openxmlformats.org/drawingml/2006/table">
            <a:tbl>
              <a:tblPr/>
              <a:tblGrid>
                <a:gridCol w="10515600">
                  <a:extLst>
                    <a:ext uri="{9D8B030D-6E8A-4147-A177-3AD203B41FA5}">
                      <a16:colId xmlns:a16="http://schemas.microsoft.com/office/drawing/2014/main" val="189299768"/>
                    </a:ext>
                  </a:extLst>
                </a:gridCol>
              </a:tblGrid>
              <a:tr h="0">
                <a:tc>
                  <a:txBody>
                    <a:bodyPr/>
                    <a:lstStyle/>
                    <a:p>
                      <a:endParaRPr lang="en-GB" sz="3000" b="1"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611421176"/>
                  </a:ext>
                </a:extLst>
              </a:tr>
            </a:tbl>
          </a:graphicData>
        </a:graphic>
      </p:graphicFrame>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15" y="5560417"/>
            <a:ext cx="1442518" cy="1071177"/>
          </a:xfrm>
          <a:prstGeom prst="rect">
            <a:avLst/>
          </a:prstGeom>
        </p:spPr>
      </p:pic>
      <p:sp>
        <p:nvSpPr>
          <p:cNvPr id="5" name="TextBox 4"/>
          <p:cNvSpPr txBox="1"/>
          <p:nvPr/>
        </p:nvSpPr>
        <p:spPr>
          <a:xfrm>
            <a:off x="5430982" y="4128655"/>
            <a:ext cx="6096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TextBox 2"/>
          <p:cNvSpPr txBox="1"/>
          <p:nvPr/>
        </p:nvSpPr>
        <p:spPr>
          <a:xfrm>
            <a:off x="230415" y="360218"/>
            <a:ext cx="10354458"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 are looking forward to seeing you all back at school on Monday</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It is normal to have mixed emotions about returning to school after a long break.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l Callout 3"/>
          <p:cNvSpPr/>
          <p:nvPr/>
        </p:nvSpPr>
        <p:spPr>
          <a:xfrm>
            <a:off x="431217" y="2507674"/>
            <a:ext cx="2483431" cy="1990314"/>
          </a:xfrm>
          <a:prstGeom prst="wedgeEllipseCallout">
            <a:avLst>
              <a:gd name="adj1" fmla="val -42032"/>
              <a:gd name="adj2" fmla="val -593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You might be feeling….</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p:cNvSpPr/>
          <p:nvPr/>
        </p:nvSpPr>
        <p:spPr>
          <a:xfrm>
            <a:off x="4087091" y="2507674"/>
            <a:ext cx="1787236"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Happy</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1" name="Oval 10"/>
          <p:cNvSpPr/>
          <p:nvPr/>
        </p:nvSpPr>
        <p:spPr>
          <a:xfrm>
            <a:off x="6871855" y="1925783"/>
            <a:ext cx="1787236"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Excited </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5" name="Oval 14"/>
          <p:cNvSpPr/>
          <p:nvPr/>
        </p:nvSpPr>
        <p:spPr>
          <a:xfrm>
            <a:off x="7938655" y="4045528"/>
            <a:ext cx="2050472" cy="1514889"/>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Relieved </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6" name="Oval 15"/>
          <p:cNvSpPr/>
          <p:nvPr/>
        </p:nvSpPr>
        <p:spPr>
          <a:xfrm>
            <a:off x="5133109" y="4497988"/>
            <a:ext cx="2001982"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Nervous</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7" name="Oval 16"/>
          <p:cNvSpPr/>
          <p:nvPr/>
        </p:nvSpPr>
        <p:spPr>
          <a:xfrm>
            <a:off x="2618509" y="4497988"/>
            <a:ext cx="1787236" cy="1468581"/>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Sad</a:t>
            </a:r>
            <a:r>
              <a:rPr kumimoji="0" lang="en-GB" sz="28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8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
        <p:nvSpPr>
          <p:cNvPr id="19" name="Oval 18"/>
          <p:cNvSpPr/>
          <p:nvPr/>
        </p:nvSpPr>
        <p:spPr>
          <a:xfrm>
            <a:off x="9324109" y="1925783"/>
            <a:ext cx="2382982" cy="1898072"/>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solidFill>
                    <a:prstClr val="black"/>
                  </a:solidFill>
                </a:ln>
                <a:solidFill>
                  <a:prstClr val="black"/>
                </a:solidFill>
                <a:effectLst/>
                <a:uLnTx/>
                <a:uFillTx/>
                <a:latin typeface="Calibri" panose="020F0502020204030204"/>
                <a:ea typeface="+mn-ea"/>
                <a:cs typeface="+mn-cs"/>
              </a:rPr>
              <a:t>Enthusiastic </a:t>
            </a:r>
            <a:r>
              <a:rPr kumimoji="0" lang="en-GB" sz="2000" b="0" i="0" u="none" strike="noStrike" kern="1200" cap="none" spc="0" normalizeH="0" baseline="0" noProof="0" dirty="0" smtClean="0">
                <a:ln>
                  <a:solidFill>
                    <a:prstClr val="black"/>
                  </a:solidFill>
                </a:ln>
                <a:solidFill>
                  <a:prstClr val="white"/>
                </a:solidFill>
                <a:effectLst/>
                <a:uLnTx/>
                <a:uFillTx/>
                <a:latin typeface="Calibri" panose="020F0502020204030204"/>
                <a:ea typeface="+mn-ea"/>
                <a:cs typeface="+mn-cs"/>
              </a:rPr>
              <a:t> </a:t>
            </a:r>
            <a:endParaRPr kumimoji="0" lang="en-GB" sz="2000" b="0" i="0" u="none" strike="noStrike" kern="1200" cap="none" spc="0" normalizeH="0" baseline="0" noProof="0" dirty="0">
              <a:ln>
                <a:solidFill>
                  <a:prstClr val="black"/>
                </a:solid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62437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543232" y="556857"/>
          <a:ext cx="10515600" cy="548640"/>
        </p:xfrm>
        <a:graphic>
          <a:graphicData uri="http://schemas.openxmlformats.org/drawingml/2006/table">
            <a:tbl>
              <a:tblPr/>
              <a:tblGrid>
                <a:gridCol w="10515600">
                  <a:extLst>
                    <a:ext uri="{9D8B030D-6E8A-4147-A177-3AD203B41FA5}">
                      <a16:colId xmlns:a16="http://schemas.microsoft.com/office/drawing/2014/main" val="189299768"/>
                    </a:ext>
                  </a:extLst>
                </a:gridCol>
              </a:tblGrid>
              <a:tr h="0">
                <a:tc>
                  <a:txBody>
                    <a:bodyPr/>
                    <a:lstStyle/>
                    <a:p>
                      <a:endParaRPr lang="en-GB" sz="3000" b="1"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611421176"/>
                  </a:ext>
                </a:extLst>
              </a:tr>
            </a:tbl>
          </a:graphicData>
        </a:graphic>
      </p:graphicFrame>
      <p:sp>
        <p:nvSpPr>
          <p:cNvPr id="5" name="TextBox 4"/>
          <p:cNvSpPr txBox="1"/>
          <p:nvPr/>
        </p:nvSpPr>
        <p:spPr>
          <a:xfrm>
            <a:off x="5430982" y="4128655"/>
            <a:ext cx="6096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561" y="212519"/>
            <a:ext cx="1299108" cy="964684"/>
          </a:xfrm>
          <a:prstGeom prst="rect">
            <a:avLst/>
          </a:prstGeom>
        </p:spPr>
      </p:pic>
      <p:pic>
        <p:nvPicPr>
          <p:cNvPr id="8" name="Picture 7"/>
          <p:cNvPicPr/>
          <p:nvPr/>
        </p:nvPicPr>
        <p:blipFill rotWithShape="1">
          <a:blip r:embed="rId4"/>
          <a:srcRect l="63151" t="15665" r="10425" b="18129"/>
          <a:stretch/>
        </p:blipFill>
        <p:spPr bwMode="auto">
          <a:xfrm>
            <a:off x="3923866" y="445480"/>
            <a:ext cx="6494752" cy="5721615"/>
          </a:xfrm>
          <a:prstGeom prst="rect">
            <a:avLst/>
          </a:prstGeom>
          <a:ln>
            <a:noFill/>
          </a:ln>
          <a:extLst>
            <a:ext uri="{53640926-AAD7-44D8-BBD7-CCE9431645EC}">
              <a14:shadowObscured xmlns:a14="http://schemas.microsoft.com/office/drawing/2010/main"/>
            </a:ext>
          </a:extLst>
        </p:spPr>
      </p:pic>
      <p:sp>
        <p:nvSpPr>
          <p:cNvPr id="3" name="Oval Callout 2"/>
          <p:cNvSpPr/>
          <p:nvPr/>
        </p:nvSpPr>
        <p:spPr>
          <a:xfrm>
            <a:off x="443345" y="1468583"/>
            <a:ext cx="2881745" cy="2660072"/>
          </a:xfrm>
          <a:prstGeom prst="wedgeEllipseCallout">
            <a:avLst>
              <a:gd name="adj1" fmla="val 49840"/>
              <a:gd name="adj2" fmla="val -536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Look at the ‘Feeling blob tree’ and colour in one blob person which you think might show how you are feeling.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271561" y="4918364"/>
            <a:ext cx="3349411" cy="1200329"/>
          </a:xfrm>
          <a:prstGeom prst="rect">
            <a:avLst/>
          </a:prstGeom>
          <a:solidFill>
            <a:schemeClr val="accent4">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It would be good to talk to someone about  about how you are feeling.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95703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1561" y="694861"/>
          <a:ext cx="10515600" cy="365760"/>
        </p:xfrm>
        <a:graphic>
          <a:graphicData uri="http://schemas.openxmlformats.org/drawingml/2006/table">
            <a:tbl>
              <a:tblPr/>
              <a:tblGrid>
                <a:gridCol w="10515600">
                  <a:extLst>
                    <a:ext uri="{9D8B030D-6E8A-4147-A177-3AD203B41FA5}">
                      <a16:colId xmlns:a16="http://schemas.microsoft.com/office/drawing/2014/main" val="1545819331"/>
                    </a:ext>
                  </a:extLst>
                </a:gridCol>
              </a:tblGrid>
              <a:tr h="0">
                <a:tc>
                  <a:txBody>
                    <a:bodyPr/>
                    <a:lstStyle/>
                    <a:p>
                      <a:endParaRPr lang="en-GB"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524420598"/>
                  </a:ext>
                </a:extLst>
              </a:tr>
            </a:tbl>
          </a:graphicData>
        </a:graphic>
      </p:graphicFrame>
      <p:graphicFrame>
        <p:nvGraphicFramePr>
          <p:cNvPr id="4" name="Table 3"/>
          <p:cNvGraphicFramePr>
            <a:graphicFrameLocks noGrp="1"/>
          </p:cNvGraphicFramePr>
          <p:nvPr>
            <p:extLst/>
          </p:nvPr>
        </p:nvGraphicFramePr>
        <p:xfrm>
          <a:off x="271561" y="388240"/>
          <a:ext cx="11597538" cy="944880"/>
        </p:xfrm>
        <a:graphic>
          <a:graphicData uri="http://schemas.openxmlformats.org/drawingml/2006/table">
            <a:tbl>
              <a:tblPr/>
              <a:tblGrid>
                <a:gridCol w="11597538">
                  <a:extLst>
                    <a:ext uri="{9D8B030D-6E8A-4147-A177-3AD203B41FA5}">
                      <a16:colId xmlns:a16="http://schemas.microsoft.com/office/drawing/2014/main" val="2097918642"/>
                    </a:ext>
                  </a:extLst>
                </a:gridCol>
              </a:tblGrid>
              <a:tr h="0">
                <a:tc>
                  <a:txBody>
                    <a:bodyPr/>
                    <a:lstStyle/>
                    <a:p>
                      <a:pPr>
                        <a:lnSpc>
                          <a:spcPct val="200000"/>
                        </a:lnSpc>
                        <a:buFont typeface="+mj-lt"/>
                        <a:buNone/>
                      </a:pPr>
                      <a:endParaRPr lang="en-GB" sz="2800" b="0" dirty="0" smtClean="0">
                        <a:solidFill>
                          <a:schemeClr val="tx1"/>
                        </a:solidFill>
                        <a:effectLst/>
                        <a:latin typeface="Calibri (Body)"/>
                      </a:endParaRPr>
                    </a:p>
                  </a:txBody>
                  <a:tcPr anchor="ctr">
                    <a:lnL>
                      <a:noFill/>
                    </a:lnL>
                    <a:lnR>
                      <a:noFill/>
                    </a:lnR>
                    <a:lnT>
                      <a:noFill/>
                    </a:lnT>
                    <a:lnB>
                      <a:noFill/>
                    </a:lnB>
                  </a:tcPr>
                </a:tc>
                <a:extLst>
                  <a:ext uri="{0D108BD9-81ED-4DB2-BD59-A6C34878D82A}">
                    <a16:rowId xmlns:a16="http://schemas.microsoft.com/office/drawing/2014/main" val="693650670"/>
                  </a:ext>
                </a:extLst>
              </a:tr>
            </a:tbl>
          </a:graphicData>
        </a:graphic>
      </p:graphicFrame>
      <p:sp>
        <p:nvSpPr>
          <p:cNvPr id="10" name="Rectangle 9"/>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TextBox 2"/>
          <p:cNvSpPr txBox="1"/>
          <p:nvPr/>
        </p:nvSpPr>
        <p:spPr>
          <a:xfrm>
            <a:off x="271561" y="512618"/>
            <a:ext cx="909370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 want you to feel happy and relaxed about coming back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school so you can concentrate on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Spend some time today doing activities that you enjoy.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1814947" y="3546765"/>
            <a:ext cx="2826326" cy="2804188"/>
          </a:xfrm>
          <a:prstGeom prst="rect">
            <a:avLst/>
          </a:prstGeom>
        </p:spPr>
      </p:pic>
      <p:sp>
        <p:nvSpPr>
          <p:cNvPr id="6" name="Oval Callout 5"/>
          <p:cNvSpPr/>
          <p:nvPr/>
        </p:nvSpPr>
        <p:spPr>
          <a:xfrm>
            <a:off x="370190" y="2507673"/>
            <a:ext cx="1593272" cy="1039091"/>
          </a:xfrm>
          <a:prstGeom prst="wedgeEllipseCallout">
            <a:avLst>
              <a:gd name="adj1" fmla="val 30471"/>
              <a:gd name="adj2" fmla="val 63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Go for a walk</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Callout 6"/>
          <p:cNvSpPr/>
          <p:nvPr/>
        </p:nvSpPr>
        <p:spPr>
          <a:xfrm>
            <a:off x="4336473" y="2507673"/>
            <a:ext cx="1427018" cy="1039091"/>
          </a:xfrm>
          <a:prstGeom prst="wedgeEllipseCallout">
            <a:avLst>
              <a:gd name="adj1" fmla="val 2771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Read a book</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4"/>
          <a:srcRect l="8204" t="9259" r="5923"/>
          <a:stretch/>
        </p:blipFill>
        <p:spPr>
          <a:xfrm>
            <a:off x="4835236" y="3713018"/>
            <a:ext cx="3616037" cy="2161310"/>
          </a:xfrm>
          <a:prstGeom prst="rect">
            <a:avLst/>
          </a:prstGeom>
        </p:spPr>
      </p:pic>
      <p:pic>
        <p:nvPicPr>
          <p:cNvPr id="12" name="Picture 11"/>
          <p:cNvPicPr>
            <a:picLocks noChangeAspect="1"/>
          </p:cNvPicPr>
          <p:nvPr/>
        </p:nvPicPr>
        <p:blipFill rotWithShape="1">
          <a:blip r:embed="rId5"/>
          <a:srcRect l="5009" t="6509"/>
          <a:stretch/>
        </p:blipFill>
        <p:spPr>
          <a:xfrm>
            <a:off x="9254835" y="3713018"/>
            <a:ext cx="2350881" cy="2388063"/>
          </a:xfrm>
          <a:prstGeom prst="rect">
            <a:avLst/>
          </a:prstGeom>
        </p:spPr>
      </p:pic>
      <p:sp>
        <p:nvSpPr>
          <p:cNvPr id="14" name="Oval Callout 13"/>
          <p:cNvSpPr/>
          <p:nvPr/>
        </p:nvSpPr>
        <p:spPr>
          <a:xfrm>
            <a:off x="8451273" y="2328500"/>
            <a:ext cx="1565563" cy="1218264"/>
          </a:xfrm>
          <a:prstGeom prst="wedgeEllipseCallout">
            <a:avLst>
              <a:gd name="adj1" fmla="val -136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Play a game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61" y="5618739"/>
            <a:ext cx="1299108" cy="964684"/>
          </a:xfrm>
          <a:prstGeom prst="rect">
            <a:avLst/>
          </a:prstGeom>
        </p:spPr>
      </p:pic>
    </p:spTree>
    <p:extLst>
      <p:ext uri="{BB962C8B-B14F-4D97-AF65-F5344CB8AC3E}">
        <p14:creationId xmlns:p14="http://schemas.microsoft.com/office/powerpoint/2010/main" val="3117776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400" dirty="0" smtClean="0"/>
              <a:t>We would round down to 2.</a:t>
            </a:r>
          </a:p>
          <a:p>
            <a:pPr marL="0" indent="0" algn="ctr">
              <a:buNone/>
            </a:pPr>
            <a:endParaRPr lang="en-GB" sz="4400" dirty="0"/>
          </a:p>
          <a:p>
            <a:pPr marL="0" indent="0" algn="ctr">
              <a:buNone/>
            </a:pPr>
            <a:endParaRPr lang="en-GB" sz="4400" dirty="0" smtClean="0"/>
          </a:p>
          <a:p>
            <a:pPr marL="0" indent="0" algn="ctr">
              <a:buNone/>
            </a:pPr>
            <a:r>
              <a:rPr lang="en-GB" sz="4400" dirty="0" smtClean="0"/>
              <a:t>We can see 2.4 is closer to 2.</a:t>
            </a:r>
          </a:p>
          <a:p>
            <a:pPr marL="0" indent="0" algn="ctr">
              <a:buNone/>
            </a:pPr>
            <a:r>
              <a:rPr lang="en-GB" sz="4400" dirty="0" smtClean="0"/>
              <a:t>Because 4 is less than 5, we follow the rule and round down.</a:t>
            </a:r>
            <a:endParaRPr lang="en-GB" sz="4400" dirty="0"/>
          </a:p>
        </p:txBody>
      </p:sp>
      <p:pic>
        <p:nvPicPr>
          <p:cNvPr id="4" name="Picture 3">
            <a:extLst>
              <a:ext uri="{FF2B5EF4-FFF2-40B4-BE49-F238E27FC236}">
                <a16:creationId xmlns:a16="http://schemas.microsoft.com/office/drawing/2014/main" id="{1A30DFC2-0E7D-844C-BA5B-9AEB20B1E0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87" y="5711759"/>
            <a:ext cx="1254732" cy="931732"/>
          </a:xfrm>
          <a:prstGeom prst="rect">
            <a:avLst/>
          </a:prstGeom>
        </p:spPr>
      </p:pic>
      <p:pic>
        <p:nvPicPr>
          <p:cNvPr id="5" name="Picture 4"/>
          <p:cNvPicPr>
            <a:picLocks noChangeAspect="1"/>
          </p:cNvPicPr>
          <p:nvPr/>
        </p:nvPicPr>
        <p:blipFill>
          <a:blip r:embed="rId3"/>
          <a:stretch>
            <a:fillRect/>
          </a:stretch>
        </p:blipFill>
        <p:spPr>
          <a:xfrm>
            <a:off x="3139303" y="2652712"/>
            <a:ext cx="5302850" cy="978763"/>
          </a:xfrm>
          <a:prstGeom prst="rect">
            <a:avLst/>
          </a:prstGeom>
        </p:spPr>
      </p:pic>
      <p:sp>
        <p:nvSpPr>
          <p:cNvPr id="6" name="TextBox 5"/>
          <p:cNvSpPr txBox="1"/>
          <p:nvPr/>
        </p:nvSpPr>
        <p:spPr>
          <a:xfrm>
            <a:off x="4963886" y="2873829"/>
            <a:ext cx="496388" cy="365760"/>
          </a:xfrm>
          <a:prstGeom prst="rect">
            <a:avLst/>
          </a:prstGeom>
          <a:noFill/>
        </p:spPr>
        <p:txBody>
          <a:bodyPr wrap="square" rtlCol="0">
            <a:spAutoFit/>
          </a:bodyPr>
          <a:lstStyle/>
          <a:p>
            <a:r>
              <a:rPr lang="en-GB" dirty="0" smtClean="0">
                <a:solidFill>
                  <a:srgbClr val="FF0000"/>
                </a:solidFill>
              </a:rPr>
              <a:t>2.4</a:t>
            </a:r>
            <a:endParaRPr lang="en-GB" dirty="0">
              <a:solidFill>
                <a:srgbClr val="FF0000"/>
              </a:solidFill>
            </a:endParaRPr>
          </a:p>
        </p:txBody>
      </p:sp>
      <p:sp>
        <p:nvSpPr>
          <p:cNvPr id="10" name="Freeform 9"/>
          <p:cNvSpPr/>
          <p:nvPr/>
        </p:nvSpPr>
        <p:spPr>
          <a:xfrm>
            <a:off x="3749040" y="2407301"/>
            <a:ext cx="1319349" cy="653638"/>
          </a:xfrm>
          <a:custGeom>
            <a:avLst/>
            <a:gdLst>
              <a:gd name="connsiteX0" fmla="*/ 0 w 1554480"/>
              <a:gd name="connsiteY0" fmla="*/ 418506 h 418506"/>
              <a:gd name="connsiteX1" fmla="*/ 574766 w 1554480"/>
              <a:gd name="connsiteY1" fmla="*/ 494 h 418506"/>
              <a:gd name="connsiteX2" fmla="*/ 1554480 w 1554480"/>
              <a:gd name="connsiteY2" fmla="*/ 327066 h 418506"/>
              <a:gd name="connsiteX3" fmla="*/ 1554480 w 1554480"/>
              <a:gd name="connsiteY3" fmla="*/ 327066 h 418506"/>
            </a:gdLst>
            <a:ahLst/>
            <a:cxnLst>
              <a:cxn ang="0">
                <a:pos x="connsiteX0" y="connsiteY0"/>
              </a:cxn>
              <a:cxn ang="0">
                <a:pos x="connsiteX1" y="connsiteY1"/>
              </a:cxn>
              <a:cxn ang="0">
                <a:pos x="connsiteX2" y="connsiteY2"/>
              </a:cxn>
              <a:cxn ang="0">
                <a:pos x="connsiteX3" y="connsiteY3"/>
              </a:cxn>
            </a:cxnLst>
            <a:rect l="l" t="t" r="r" b="b"/>
            <a:pathLst>
              <a:path w="1554480" h="418506">
                <a:moveTo>
                  <a:pt x="0" y="418506"/>
                </a:moveTo>
                <a:cubicBezTo>
                  <a:pt x="157843" y="217120"/>
                  <a:pt x="315686" y="15734"/>
                  <a:pt x="574766" y="494"/>
                </a:cubicBezTo>
                <a:cubicBezTo>
                  <a:pt x="833846" y="-14746"/>
                  <a:pt x="1554480" y="327066"/>
                  <a:pt x="1554480" y="327066"/>
                </a:cubicBezTo>
                <a:lnTo>
                  <a:pt x="1554480" y="327066"/>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56709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1561" y="694861"/>
          <a:ext cx="10515600" cy="365760"/>
        </p:xfrm>
        <a:graphic>
          <a:graphicData uri="http://schemas.openxmlformats.org/drawingml/2006/table">
            <a:tbl>
              <a:tblPr/>
              <a:tblGrid>
                <a:gridCol w="10515600">
                  <a:extLst>
                    <a:ext uri="{9D8B030D-6E8A-4147-A177-3AD203B41FA5}">
                      <a16:colId xmlns:a16="http://schemas.microsoft.com/office/drawing/2014/main" val="1545819331"/>
                    </a:ext>
                  </a:extLst>
                </a:gridCol>
              </a:tblGrid>
              <a:tr h="0">
                <a:tc>
                  <a:txBody>
                    <a:bodyPr/>
                    <a:lstStyle/>
                    <a:p>
                      <a:endParaRPr lang="en-GB"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524420598"/>
                  </a:ext>
                </a:extLst>
              </a:tr>
            </a:tbl>
          </a:graphicData>
        </a:graphic>
      </p:graphicFrame>
      <p:graphicFrame>
        <p:nvGraphicFramePr>
          <p:cNvPr id="4" name="Table 3"/>
          <p:cNvGraphicFramePr>
            <a:graphicFrameLocks noGrp="1"/>
          </p:cNvGraphicFramePr>
          <p:nvPr>
            <p:extLst/>
          </p:nvPr>
        </p:nvGraphicFramePr>
        <p:xfrm>
          <a:off x="271561" y="388240"/>
          <a:ext cx="11597538" cy="944880"/>
        </p:xfrm>
        <a:graphic>
          <a:graphicData uri="http://schemas.openxmlformats.org/drawingml/2006/table">
            <a:tbl>
              <a:tblPr/>
              <a:tblGrid>
                <a:gridCol w="11597538">
                  <a:extLst>
                    <a:ext uri="{9D8B030D-6E8A-4147-A177-3AD203B41FA5}">
                      <a16:colId xmlns:a16="http://schemas.microsoft.com/office/drawing/2014/main" val="2097918642"/>
                    </a:ext>
                  </a:extLst>
                </a:gridCol>
              </a:tblGrid>
              <a:tr h="0">
                <a:tc>
                  <a:txBody>
                    <a:bodyPr/>
                    <a:lstStyle/>
                    <a:p>
                      <a:pPr>
                        <a:lnSpc>
                          <a:spcPct val="200000"/>
                        </a:lnSpc>
                        <a:buFont typeface="+mj-lt"/>
                        <a:buNone/>
                      </a:pPr>
                      <a:endParaRPr lang="en-GB" sz="2800" b="0" dirty="0" smtClean="0">
                        <a:solidFill>
                          <a:schemeClr val="tx1"/>
                        </a:solidFill>
                        <a:effectLst/>
                        <a:latin typeface="Calibri (Body)"/>
                      </a:endParaRPr>
                    </a:p>
                  </a:txBody>
                  <a:tcPr anchor="ctr">
                    <a:lnL>
                      <a:noFill/>
                    </a:lnL>
                    <a:lnR>
                      <a:noFill/>
                    </a:lnR>
                    <a:lnT>
                      <a:noFill/>
                    </a:lnT>
                    <a:lnB>
                      <a:noFill/>
                    </a:lnB>
                  </a:tcPr>
                </a:tc>
                <a:extLst>
                  <a:ext uri="{0D108BD9-81ED-4DB2-BD59-A6C34878D82A}">
                    <a16:rowId xmlns:a16="http://schemas.microsoft.com/office/drawing/2014/main" val="693650670"/>
                  </a:ext>
                </a:extLst>
              </a:tr>
            </a:tbl>
          </a:graphicData>
        </a:graphic>
      </p:graphicFrame>
      <p:sp>
        <p:nvSpPr>
          <p:cNvPr id="10" name="Rectangle 9"/>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TextBox 2"/>
          <p:cNvSpPr txBox="1"/>
          <p:nvPr/>
        </p:nvSpPr>
        <p:spPr>
          <a:xfrm>
            <a:off x="271561" y="512618"/>
            <a:ext cx="9093708" cy="18158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We want you to feel happy and relaxed about coming back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school so you can concentrate on your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Spend some time today doing activities that you enjoy. </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Oval Callout 5"/>
          <p:cNvSpPr/>
          <p:nvPr/>
        </p:nvSpPr>
        <p:spPr>
          <a:xfrm>
            <a:off x="536445" y="2660073"/>
            <a:ext cx="1593272" cy="1039091"/>
          </a:xfrm>
          <a:prstGeom prst="wedgeEllipseCallout">
            <a:avLst>
              <a:gd name="adj1" fmla="val 30471"/>
              <a:gd name="adj2" fmla="val 638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Make a cake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Oval Callout 6"/>
          <p:cNvSpPr/>
          <p:nvPr/>
        </p:nvSpPr>
        <p:spPr>
          <a:xfrm>
            <a:off x="4336473" y="2507673"/>
            <a:ext cx="1427018" cy="1039091"/>
          </a:xfrm>
          <a:prstGeom prst="wedgeEllipseCallout">
            <a:avLst>
              <a:gd name="adj1" fmla="val 27711"/>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Watch a film</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Callout 13"/>
          <p:cNvSpPr/>
          <p:nvPr/>
        </p:nvSpPr>
        <p:spPr>
          <a:xfrm>
            <a:off x="8451273" y="2328500"/>
            <a:ext cx="1565563" cy="1218264"/>
          </a:xfrm>
          <a:prstGeom prst="wedgeEllipseCallout">
            <a:avLst>
              <a:gd name="adj1" fmla="val -1364"/>
              <a:gd name="adj2" fmla="val 6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Ride your bike or scooter </a:t>
            </a: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p:cNvPicPr>
            <a:picLocks noChangeAspect="1"/>
          </p:cNvPicPr>
          <p:nvPr/>
        </p:nvPicPr>
        <p:blipFill>
          <a:blip r:embed="rId3"/>
          <a:stretch>
            <a:fillRect/>
          </a:stretch>
        </p:blipFill>
        <p:spPr>
          <a:xfrm>
            <a:off x="1880333" y="3882458"/>
            <a:ext cx="2808485" cy="2204431"/>
          </a:xfrm>
          <a:prstGeom prst="rect">
            <a:avLst/>
          </a:prstGeom>
        </p:spPr>
      </p:pic>
      <p:pic>
        <p:nvPicPr>
          <p:cNvPr id="15" name="Picture 14"/>
          <p:cNvPicPr>
            <a:picLocks noChangeAspect="1"/>
          </p:cNvPicPr>
          <p:nvPr/>
        </p:nvPicPr>
        <p:blipFill>
          <a:blip r:embed="rId4"/>
          <a:stretch>
            <a:fillRect/>
          </a:stretch>
        </p:blipFill>
        <p:spPr>
          <a:xfrm>
            <a:off x="4933766" y="3699164"/>
            <a:ext cx="3351253" cy="2387725"/>
          </a:xfrm>
          <a:prstGeom prst="rect">
            <a:avLst/>
          </a:prstGeom>
        </p:spPr>
      </p:pic>
      <p:pic>
        <p:nvPicPr>
          <p:cNvPr id="16" name="Picture 15"/>
          <p:cNvPicPr>
            <a:picLocks noChangeAspect="1"/>
          </p:cNvPicPr>
          <p:nvPr/>
        </p:nvPicPr>
        <p:blipFill>
          <a:blip r:embed="rId5"/>
          <a:stretch>
            <a:fillRect/>
          </a:stretch>
        </p:blipFill>
        <p:spPr>
          <a:xfrm>
            <a:off x="8968982" y="3720948"/>
            <a:ext cx="2617637" cy="2365941"/>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561" y="5504956"/>
            <a:ext cx="1299108" cy="964684"/>
          </a:xfrm>
          <a:prstGeom prst="rect">
            <a:avLst/>
          </a:prstGeom>
        </p:spPr>
      </p:pic>
    </p:spTree>
    <p:extLst>
      <p:ext uri="{BB962C8B-B14F-4D97-AF65-F5344CB8AC3E}">
        <p14:creationId xmlns:p14="http://schemas.microsoft.com/office/powerpoint/2010/main" val="16749059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1561" y="694861"/>
          <a:ext cx="10515600" cy="365760"/>
        </p:xfrm>
        <a:graphic>
          <a:graphicData uri="http://schemas.openxmlformats.org/drawingml/2006/table">
            <a:tbl>
              <a:tblPr/>
              <a:tblGrid>
                <a:gridCol w="10515600">
                  <a:extLst>
                    <a:ext uri="{9D8B030D-6E8A-4147-A177-3AD203B41FA5}">
                      <a16:colId xmlns:a16="http://schemas.microsoft.com/office/drawing/2014/main" val="1545819331"/>
                    </a:ext>
                  </a:extLst>
                </a:gridCol>
              </a:tblGrid>
              <a:tr h="0">
                <a:tc>
                  <a:txBody>
                    <a:bodyPr/>
                    <a:lstStyle/>
                    <a:p>
                      <a:endParaRPr lang="en-GB" dirty="0">
                        <a:effectLst/>
                        <a:latin typeface="Calibri (Body)"/>
                      </a:endParaRPr>
                    </a:p>
                  </a:txBody>
                  <a:tcPr anchor="ctr">
                    <a:lnL>
                      <a:noFill/>
                    </a:lnL>
                    <a:lnR>
                      <a:noFill/>
                    </a:lnR>
                    <a:lnT>
                      <a:noFill/>
                    </a:lnT>
                    <a:lnB>
                      <a:noFill/>
                    </a:lnB>
                  </a:tcPr>
                </a:tc>
                <a:extLst>
                  <a:ext uri="{0D108BD9-81ED-4DB2-BD59-A6C34878D82A}">
                    <a16:rowId xmlns:a16="http://schemas.microsoft.com/office/drawing/2014/main" val="524420598"/>
                  </a:ext>
                </a:extLst>
              </a:tr>
            </a:tbl>
          </a:graphicData>
        </a:graphic>
      </p:graphicFrame>
      <p:graphicFrame>
        <p:nvGraphicFramePr>
          <p:cNvPr id="4" name="Table 3"/>
          <p:cNvGraphicFramePr>
            <a:graphicFrameLocks noGrp="1"/>
          </p:cNvGraphicFramePr>
          <p:nvPr>
            <p:extLst/>
          </p:nvPr>
        </p:nvGraphicFramePr>
        <p:xfrm>
          <a:off x="271561" y="388240"/>
          <a:ext cx="11597538" cy="944880"/>
        </p:xfrm>
        <a:graphic>
          <a:graphicData uri="http://schemas.openxmlformats.org/drawingml/2006/table">
            <a:tbl>
              <a:tblPr/>
              <a:tblGrid>
                <a:gridCol w="11597538">
                  <a:extLst>
                    <a:ext uri="{9D8B030D-6E8A-4147-A177-3AD203B41FA5}">
                      <a16:colId xmlns:a16="http://schemas.microsoft.com/office/drawing/2014/main" val="2097918642"/>
                    </a:ext>
                  </a:extLst>
                </a:gridCol>
              </a:tblGrid>
              <a:tr h="0">
                <a:tc>
                  <a:txBody>
                    <a:bodyPr/>
                    <a:lstStyle/>
                    <a:p>
                      <a:pPr>
                        <a:lnSpc>
                          <a:spcPct val="200000"/>
                        </a:lnSpc>
                        <a:buFont typeface="+mj-lt"/>
                        <a:buNone/>
                      </a:pPr>
                      <a:endParaRPr lang="en-GB" sz="2800" b="0" dirty="0" smtClean="0">
                        <a:solidFill>
                          <a:schemeClr val="tx1"/>
                        </a:solidFill>
                        <a:effectLst/>
                        <a:latin typeface="Calibri (Body)"/>
                      </a:endParaRPr>
                    </a:p>
                  </a:txBody>
                  <a:tcPr anchor="ctr">
                    <a:lnL>
                      <a:noFill/>
                    </a:lnL>
                    <a:lnR>
                      <a:noFill/>
                    </a:lnR>
                    <a:lnT>
                      <a:noFill/>
                    </a:lnT>
                    <a:lnB>
                      <a:noFill/>
                    </a:lnB>
                  </a:tcPr>
                </a:tc>
                <a:extLst>
                  <a:ext uri="{0D108BD9-81ED-4DB2-BD59-A6C34878D82A}">
                    <a16:rowId xmlns:a16="http://schemas.microsoft.com/office/drawing/2014/main" val="693650670"/>
                  </a:ext>
                </a:extLst>
              </a:tr>
            </a:tbl>
          </a:graphicData>
        </a:graphic>
      </p:graphicFrame>
      <p:sp>
        <p:nvSpPr>
          <p:cNvPr id="9" name="Rectangle 8"/>
          <p:cNvSpPr/>
          <p:nvPr/>
        </p:nvSpPr>
        <p:spPr>
          <a:xfrm>
            <a:off x="107092" y="63722"/>
            <a:ext cx="11977816" cy="6647935"/>
          </a:xfrm>
          <a:prstGeom prst="rect">
            <a:avLst/>
          </a:prstGeom>
          <a:noFill/>
          <a:ln w="76200">
            <a:solidFill>
              <a:srgbClr val="252A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5918" y="144368"/>
            <a:ext cx="1125071" cy="1125071"/>
          </a:xfrm>
          <a:prstGeom prst="rect">
            <a:avLst/>
          </a:prstGeom>
        </p:spPr>
      </p:pic>
      <p:sp>
        <p:nvSpPr>
          <p:cNvPr id="3" name="Rectangle 2"/>
          <p:cNvSpPr/>
          <p:nvPr/>
        </p:nvSpPr>
        <p:spPr>
          <a:xfrm>
            <a:off x="370478" y="1118501"/>
            <a:ext cx="11146256" cy="144655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smtClean="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rPr>
              <a:t>Have a lovely weekend </a:t>
            </a:r>
            <a:endParaRPr kumimoji="0" lang="en-US" sz="8800" b="1" i="0" u="none" strike="noStrike" kern="1200" cap="none" spc="0" normalizeH="0" baseline="0" noProof="0" dirty="0">
              <a:ln w="12700">
                <a:solidFill>
                  <a:srgbClr val="4472C4"/>
                </a:solidFill>
                <a:prstDash val="solid"/>
              </a:ln>
              <a:pattFill prst="pct50">
                <a:fgClr>
                  <a:srgbClr val="4472C4"/>
                </a:fgClr>
                <a:bgClr>
                  <a:srgbClr val="4472C4">
                    <a:lumMod val="20000"/>
                    <a:lumOff val="80000"/>
                  </a:srgbClr>
                </a:bgClr>
              </a:pattFill>
              <a:effectLst>
                <a:outerShdw dist="38100" dir="2640000" algn="bl" rotWithShape="0">
                  <a:srgbClr val="4472C4"/>
                </a:outerShdw>
              </a:effectLst>
              <a:uLnTx/>
              <a:uFillTx/>
              <a:latin typeface="Calibri" panose="020F0502020204030204"/>
              <a:ea typeface="+mn-ea"/>
              <a:cs typeface="+mn-cs"/>
            </a:endParaRPr>
          </a:p>
        </p:txBody>
      </p:sp>
      <p:sp>
        <p:nvSpPr>
          <p:cNvPr id="5" name="Rectangle 4"/>
          <p:cNvSpPr/>
          <p:nvPr/>
        </p:nvSpPr>
        <p:spPr>
          <a:xfrm>
            <a:off x="1753407" y="2731808"/>
            <a:ext cx="8685198"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smtClean="0">
                <a:ln w="22225">
                  <a:solidFill>
                    <a:srgbClr val="ED7D31"/>
                  </a:solidFill>
                  <a:prstDash val="solid"/>
                </a:ln>
                <a:solidFill>
                  <a:srgbClr val="ED7D31">
                    <a:lumMod val="40000"/>
                    <a:lumOff val="60000"/>
                  </a:srgbClr>
                </a:solidFill>
                <a:effectLst/>
                <a:uLnTx/>
                <a:uFillTx/>
                <a:latin typeface="Calibri" panose="020F0502020204030204"/>
                <a:ea typeface="+mn-ea"/>
                <a:cs typeface="+mn-cs"/>
              </a:rPr>
              <a:t>See you Monday</a:t>
            </a:r>
            <a:endParaRPr kumimoji="0" lang="en-US" sz="9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pic>
        <p:nvPicPr>
          <p:cNvPr id="6" name="Picture 5"/>
          <p:cNvPicPr>
            <a:picLocks noChangeAspect="1"/>
          </p:cNvPicPr>
          <p:nvPr/>
        </p:nvPicPr>
        <p:blipFill rotWithShape="1">
          <a:blip r:embed="rId3"/>
          <a:srcRect t="3711" r="1942"/>
          <a:stretch/>
        </p:blipFill>
        <p:spPr>
          <a:xfrm>
            <a:off x="1669000" y="4536995"/>
            <a:ext cx="2597042" cy="1863807"/>
          </a:xfrm>
          <a:prstGeom prst="rect">
            <a:avLst/>
          </a:prstGeom>
        </p:spPr>
      </p:pic>
      <p:pic>
        <p:nvPicPr>
          <p:cNvPr id="7" name="Picture 6"/>
          <p:cNvPicPr>
            <a:picLocks noChangeAspect="1"/>
          </p:cNvPicPr>
          <p:nvPr/>
        </p:nvPicPr>
        <p:blipFill>
          <a:blip r:embed="rId4"/>
          <a:stretch>
            <a:fillRect/>
          </a:stretch>
        </p:blipFill>
        <p:spPr>
          <a:xfrm>
            <a:off x="8136203" y="4536995"/>
            <a:ext cx="2253687" cy="189807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482" y="261943"/>
            <a:ext cx="1442518" cy="1071177"/>
          </a:xfrm>
          <a:prstGeom prst="rect">
            <a:avLst/>
          </a:prstGeom>
        </p:spPr>
      </p:pic>
    </p:spTree>
    <p:extLst>
      <p:ext uri="{BB962C8B-B14F-4D97-AF65-F5344CB8AC3E}">
        <p14:creationId xmlns:p14="http://schemas.microsoft.com/office/powerpoint/2010/main" val="22967409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3438</Words>
  <Application>Microsoft Office PowerPoint</Application>
  <PresentationFormat>Widescreen</PresentationFormat>
  <Paragraphs>584</Paragraphs>
  <Slides>91</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91</vt:i4>
      </vt:variant>
    </vt:vector>
  </HeadingPairs>
  <TitlesOfParts>
    <vt:vector size="100" baseType="lpstr">
      <vt:lpstr>宋体</vt:lpstr>
      <vt:lpstr>Arial</vt:lpstr>
      <vt:lpstr>Calibri</vt:lpstr>
      <vt:lpstr>Calibri (Body)</vt:lpstr>
      <vt:lpstr>Calibri Light</vt:lpstr>
      <vt:lpstr>Century Gothic</vt:lpstr>
      <vt:lpstr>Office Theme</vt:lpstr>
      <vt:lpstr>1_Office Theme</vt:lpstr>
      <vt:lpstr>2_Office Theme</vt:lpstr>
      <vt:lpstr>PowerPoint Presentation</vt:lpstr>
      <vt:lpstr>PowerPoint Presentation</vt:lpstr>
      <vt:lpstr>Mental Starter:  Identify the value of the digit underlined (Recap from last week’s learning)</vt:lpstr>
      <vt:lpstr>Mental Starter:  Let’s check your answers:</vt:lpstr>
      <vt:lpstr>PowerPoint Presentation</vt:lpstr>
      <vt:lpstr>Rounding Decimals</vt:lpstr>
      <vt:lpstr>Rounding to the nearest whole number</vt:lpstr>
      <vt:lpstr>Let’s try rounding to a whole number together:</vt:lpstr>
      <vt:lpstr>PowerPoint Presentation</vt:lpstr>
      <vt:lpstr>Round to the nearest whole number:</vt:lpstr>
      <vt:lpstr>Let’s check: Round to the nearest whole number:</vt:lpstr>
      <vt:lpstr>Try this:</vt:lpstr>
      <vt:lpstr>Let’s check:</vt:lpstr>
      <vt:lpstr>Rounding to the nearest tenth/ 1dp</vt:lpstr>
      <vt:lpstr>Rounding to the nearest tenth/ 1dp</vt:lpstr>
      <vt:lpstr>Lets check:</vt:lpstr>
      <vt:lpstr>Round the number below to 1dp. (Nearest tenth)</vt:lpstr>
      <vt:lpstr>L.O: To be able to round decimal numbers</vt:lpstr>
      <vt:lpstr>PowerPoint Presentation</vt:lpstr>
      <vt:lpstr>Answers:</vt:lpstr>
      <vt:lpstr>Times-table practise</vt:lpstr>
      <vt:lpstr>PowerPoint Presentation</vt:lpstr>
      <vt:lpstr>PowerPoint Presentation</vt:lpstr>
      <vt:lpstr>Mental Starter: Rounding to 1 dp</vt:lpstr>
      <vt:lpstr>Let’s check your answers: Rounding to 1 dp</vt:lpstr>
      <vt:lpstr>Rounding to 2dp (hundredths)</vt:lpstr>
      <vt:lpstr>Rounding to 2 dp</vt:lpstr>
      <vt:lpstr>Let’s check:</vt:lpstr>
      <vt:lpstr>Rounding to 2dp</vt:lpstr>
      <vt:lpstr>Rounding to 2dp</vt:lpstr>
      <vt:lpstr>L.O: To be able to round decimal numbers</vt:lpstr>
      <vt:lpstr>Extension: </vt:lpstr>
      <vt:lpstr>Answers:</vt:lpstr>
      <vt:lpstr>Extension answers: </vt:lpstr>
      <vt:lpstr>Times-table practise</vt:lpstr>
      <vt:lpstr>PowerPoint Presentation</vt:lpstr>
      <vt:lpstr>PowerPoint Presentation</vt:lpstr>
      <vt:lpstr>Mental Starter:  x10, x100 and x 1000</vt:lpstr>
      <vt:lpstr>Let’s check your answers:</vt:lpstr>
      <vt:lpstr>Multiplying decimals by 10</vt:lpstr>
      <vt:lpstr>Multiplying decimals by 10</vt:lpstr>
      <vt:lpstr>Multiplying decimals by 10</vt:lpstr>
      <vt:lpstr>Multiplying decimals by 10 Let’s check…</vt:lpstr>
      <vt:lpstr>Multiplying decimals by 10</vt:lpstr>
      <vt:lpstr>Multiplying decimals by 10 Answer:</vt:lpstr>
      <vt:lpstr>Multiply decimals by 100</vt:lpstr>
      <vt:lpstr>Multiplying decimals by 100</vt:lpstr>
      <vt:lpstr>Multiplying decimals by 100</vt:lpstr>
      <vt:lpstr>Multiplying decimals by 100 Let’s check:</vt:lpstr>
      <vt:lpstr>Multiplying decimals by 100</vt:lpstr>
      <vt:lpstr>Multiplying decimals by 100  Let’s check:</vt:lpstr>
      <vt:lpstr>L.O: To be able to multiply decimal numbers</vt:lpstr>
      <vt:lpstr>Extension:</vt:lpstr>
      <vt:lpstr>L.O: To be able to multiply decimal numbers</vt:lpstr>
      <vt:lpstr>Extension:</vt:lpstr>
      <vt:lpstr>Multiplying decimals by 1000</vt:lpstr>
      <vt:lpstr>Multiplying decimals by 1000 Practical Practice:</vt:lpstr>
      <vt:lpstr>Times-table practise</vt:lpstr>
      <vt:lpstr>PowerPoint Presentation</vt:lpstr>
      <vt:lpstr>PowerPoint Presentation</vt:lpstr>
      <vt:lpstr>Mental Starter: Rounding Decimals</vt:lpstr>
      <vt:lpstr>Answer:</vt:lpstr>
      <vt:lpstr>Dividing by 10</vt:lpstr>
      <vt:lpstr>Dividing by 10</vt:lpstr>
      <vt:lpstr>Dividing by 10</vt:lpstr>
      <vt:lpstr>Let’s check:</vt:lpstr>
      <vt:lpstr>Dividing by 10</vt:lpstr>
      <vt:lpstr>Dividing by 10</vt:lpstr>
      <vt:lpstr>Dividing by 100</vt:lpstr>
      <vt:lpstr>Dividing by 100</vt:lpstr>
      <vt:lpstr>Dividing by 100</vt:lpstr>
      <vt:lpstr>Dividing by 100</vt:lpstr>
      <vt:lpstr>Dividing by 100</vt:lpstr>
      <vt:lpstr>Dividing by 100</vt:lpstr>
      <vt:lpstr>L.O: To be able to divide numbers</vt:lpstr>
      <vt:lpstr>PowerPoint Presentation</vt:lpstr>
      <vt:lpstr>PowerPoint Presentation</vt:lpstr>
      <vt:lpstr>L.O: To be able to divide numbers</vt:lpstr>
      <vt:lpstr>Dividing by 1000</vt:lpstr>
      <vt:lpstr>Dividing by 1000</vt:lpstr>
      <vt:lpstr>Dividing by 1000</vt:lpstr>
      <vt:lpstr>Dividing by 1000</vt:lpstr>
      <vt:lpstr>Dividing by 1000</vt:lpstr>
      <vt:lpstr>Times-table practise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Paul Gingell</cp:lastModifiedBy>
  <cp:revision>57</cp:revision>
  <dcterms:created xsi:type="dcterms:W3CDTF">2021-02-22T16:00:49Z</dcterms:created>
  <dcterms:modified xsi:type="dcterms:W3CDTF">2021-02-26T15:03:41Z</dcterms:modified>
</cp:coreProperties>
</file>