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1"/>
  </p:notesMasterIdLst>
  <p:sldIdLst>
    <p:sldId id="319" r:id="rId5"/>
    <p:sldId id="257" r:id="rId6"/>
    <p:sldId id="403" r:id="rId7"/>
    <p:sldId id="457" r:id="rId8"/>
    <p:sldId id="458" r:id="rId9"/>
    <p:sldId id="475" r:id="rId10"/>
    <p:sldId id="476" r:id="rId11"/>
    <p:sldId id="477" r:id="rId12"/>
    <p:sldId id="467" r:id="rId13"/>
    <p:sldId id="479" r:id="rId14"/>
    <p:sldId id="258" r:id="rId15"/>
    <p:sldId id="412" r:id="rId16"/>
    <p:sldId id="468" r:id="rId17"/>
    <p:sldId id="46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24" r:id="rId27"/>
    <p:sldId id="259" r:id="rId28"/>
    <p:sldId id="426" r:id="rId29"/>
    <p:sldId id="428" r:id="rId30"/>
    <p:sldId id="489" r:id="rId31"/>
    <p:sldId id="490" r:id="rId32"/>
    <p:sldId id="491" r:id="rId33"/>
    <p:sldId id="492" r:id="rId34"/>
    <p:sldId id="493" r:id="rId35"/>
    <p:sldId id="494" r:id="rId36"/>
    <p:sldId id="495" r:id="rId37"/>
    <p:sldId id="496" r:id="rId38"/>
    <p:sldId id="497" r:id="rId39"/>
    <p:sldId id="498" r:id="rId40"/>
    <p:sldId id="499" r:id="rId41"/>
    <p:sldId id="500" r:id="rId42"/>
    <p:sldId id="501" r:id="rId43"/>
    <p:sldId id="502" r:id="rId44"/>
    <p:sldId id="435" r:id="rId45"/>
    <p:sldId id="488" r:id="rId46"/>
    <p:sldId id="260" r:id="rId47"/>
    <p:sldId id="436" r:id="rId48"/>
    <p:sldId id="437" r:id="rId49"/>
    <p:sldId id="503" r:id="rId50"/>
    <p:sldId id="504" r:id="rId51"/>
    <p:sldId id="505" r:id="rId52"/>
    <p:sldId id="506" r:id="rId53"/>
    <p:sldId id="507" r:id="rId54"/>
    <p:sldId id="438" r:id="rId55"/>
    <p:sldId id="508" r:id="rId56"/>
    <p:sldId id="509" r:id="rId57"/>
    <p:sldId id="510" r:id="rId58"/>
    <p:sldId id="511" r:id="rId59"/>
    <p:sldId id="512" r:id="rId60"/>
    <p:sldId id="513" r:id="rId61"/>
    <p:sldId id="514" r:id="rId62"/>
    <p:sldId id="515" r:id="rId63"/>
    <p:sldId id="516" r:id="rId64"/>
    <p:sldId id="517" r:id="rId65"/>
    <p:sldId id="518" r:id="rId66"/>
    <p:sldId id="519" r:id="rId67"/>
    <p:sldId id="446" r:id="rId68"/>
    <p:sldId id="261" r:id="rId69"/>
    <p:sldId id="448" r:id="rId70"/>
    <p:sldId id="520" r:id="rId71"/>
    <p:sldId id="522" r:id="rId72"/>
    <p:sldId id="523" r:id="rId73"/>
    <p:sldId id="524" r:id="rId74"/>
    <p:sldId id="525" r:id="rId75"/>
    <p:sldId id="526" r:id="rId76"/>
    <p:sldId id="527" r:id="rId77"/>
    <p:sldId id="528" r:id="rId78"/>
    <p:sldId id="529" r:id="rId79"/>
    <p:sldId id="521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32"/>
  </p:normalViewPr>
  <p:slideViewPr>
    <p:cSldViewPr snapToGrid="0" snapToObjects="1">
      <p:cViewPr varScale="1">
        <p:scale>
          <a:sx n="69" d="100"/>
          <a:sy n="69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3661A-9588-4FCB-BC78-814A7550F8C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52A-ECB3-402A-A8EE-6D7204954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7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45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70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8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0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7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0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2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6252A-ECB3-402A-A8EE-6D7204954E9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2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AE7C-23BD-9043-962C-6A5233403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1473E-E641-B04B-B27E-99925C0E8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0CC73-6102-6C48-9929-34846A35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3956E-D589-C04E-854D-514331BF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7548-EC0E-4043-B0F2-91A64355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25A2-2011-FB40-B40E-484852AF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9BD7-1054-3246-A3BB-8493E368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1785-C223-E54F-8896-6F641CF3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BF18-3815-2641-8D14-1D341BA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E5D8-55F1-D84B-A198-30F850A2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2E7D6-98B4-5540-BDB4-44EA0EA38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94C54-4C7C-484D-8A54-5C27D5F9E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2560-C5E8-254B-B273-F4E5BC3E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30FF4-19CE-6C4F-9684-CCC428C8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CA34-2C08-D043-9CCF-6DCD1DB8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5E2F-F3EF-364D-BAE9-0123A206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33BE-C16C-964E-B2AC-71C282C20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84FD-0855-AD44-B452-A73B73FA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C5C0-EA03-3746-BAF0-388508DD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15F3-1493-0E4A-B617-842333C1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DAB8-593B-9245-B6FE-96133404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51803-497D-5F4A-93ED-18238146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A6B08-27D7-F044-A42B-1AEF35BD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A2057-782C-B04A-A4E5-A1CB1602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4E6A-1E48-B34A-9395-B172F7AD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7F99-E50C-2842-8A60-ACD34E28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E5EAE-6059-7244-8B25-1933DF4F3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DF7B7-FE11-A14D-9424-1D8719C15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1965F-7B38-8F4A-A3B3-327906EB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D0E36-A20E-8B47-984A-710579A1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EB1B5-99C7-0E40-93C6-7B65FE1E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693-ED15-7E41-87F2-78544C3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F0AB7-8BFA-C942-909C-267CE9ED9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BB0AE-0924-9542-A0E8-3C92BAA9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54CD7-59A9-C344-955B-C5A3791F4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8C9FB-070F-D54F-8AD3-BD0E7B51C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A54B9-16CA-E347-8340-1717B84D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AB87E-C206-654F-BEE3-0D92B424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5AAB3-590F-6E41-9AE2-CA6AAEAE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08CC-5B2C-D642-8851-A07A50D3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2FF30-A0C0-8548-BECB-F0681390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0F6CA-1CFD-8441-9DB9-2FBD3C18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2030E-8F3F-3749-932B-ACEEA3CD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48716-212F-3842-AE0D-397A6933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D5A57-4C52-9C4B-AAF6-02DF7F4E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8DFC8-B0C0-0440-A44C-B85F5589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A1C-A937-E442-8E63-37774D03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DD2D-8CEF-3A45-99F4-4E6EA76F7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E6E28-95A0-C847-885C-EB44A74A8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5DE18-574F-F844-A681-22E97853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4F9EC-DF67-8A4B-87A0-BACAF82F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E0E71-A788-4C4B-85CA-6FEB41DE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EBBD-7A51-5141-9675-5184E2EF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62AD1-AF90-8146-9D99-F78A02FFC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F72D4-0C66-E844-AED7-6E2CD9543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9C171-5EE8-0D4A-AD94-20816D2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DB08-F32A-BC48-B7A6-1BAA229F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6E2FC-B9F8-EB4D-8A0F-C2DD6F61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363AB-E38E-DF43-88FA-12E1F0DD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A440-165B-FC45-9745-5D1D45AC0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094BC-19D5-C241-8A21-E3462D6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88113-960F-0F48-96AC-C50A9D27DBF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6E0D-EC37-EF40-9D7E-2FDA0A4C6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6C25-B886-6741-86DA-EBB573C69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1235-5482-634B-8C05-D369CD12D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hiterosemaths.com/homelearning/early-years/building-9-10-week-2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6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image" Target="../media/image65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6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72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72.png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72.png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.png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72.png"/><Relationship Id="rId5" Type="http://schemas.openxmlformats.org/officeDocument/2006/relationships/image" Target="../media/image73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.png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72.png"/><Relationship Id="rId5" Type="http://schemas.openxmlformats.org/officeDocument/2006/relationships/image" Target="../media/image78.emf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79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lassroom.thenational.academy/lessons/to-use-subordinating-conjunctions-c9k3ed?activity=video&amp;step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hiterosemaths.com/homelearning/early-years/building-9-10-week-2/" TargetMode="External"/><Relationship Id="rId4" Type="http://schemas.openxmlformats.org/officeDocument/2006/relationships/image" Target="../media/image8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11.png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83.png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84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image" Target="../media/image9.png"/><Relationship Id="rId5" Type="http://schemas.openxmlformats.org/officeDocument/2006/relationships/image" Target="../media/image84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5" Type="http://schemas.openxmlformats.org/officeDocument/2006/relationships/image" Target="../media/image8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T65LQ5E726TVGZRZSRRQKYUCAU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1092199"/>
            <a:ext cx="4638238" cy="46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Pack: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Maths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41" y="222475"/>
            <a:ext cx="1121416" cy="11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225206" y="115316"/>
            <a:ext cx="98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turn.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" y="5686542"/>
            <a:ext cx="1299108" cy="964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682" y="1960987"/>
            <a:ext cx="8630854" cy="4210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183" y="703739"/>
            <a:ext cx="7354326" cy="1162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0298" y="6189561"/>
            <a:ext cx="984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can print and copy these number cards or make your own.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5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2.3.2021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make pairs.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822709-C5CB-E74F-959C-C45B7A279FEC}"/>
              </a:ext>
            </a:extLst>
          </p:cNvPr>
          <p:cNvSpPr/>
          <p:nvPr/>
        </p:nvSpPr>
        <p:spPr>
          <a:xfrm>
            <a:off x="288419" y="6079327"/>
            <a:ext cx="4283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Comparing numbers within 10.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399180" y="4756904"/>
            <a:ext cx="342518" cy="1051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561" y="4573662"/>
            <a:ext cx="2339040" cy="1983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2149" y="6048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655" y="213393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</a:t>
            </a:r>
            <a:r>
              <a:rPr lang="en-GB" sz="2400" dirty="0" smtClean="0"/>
              <a:t>going continue our work with the numbers 9 and 10.</a:t>
            </a:r>
          </a:p>
          <a:p>
            <a:endParaRPr lang="en-GB" sz="2400" dirty="0"/>
          </a:p>
          <a:p>
            <a:r>
              <a:rPr lang="en-GB" sz="2400" dirty="0" smtClean="0"/>
              <a:t>Let’s get started by spotting the mistake in our number line again.</a:t>
            </a:r>
          </a:p>
          <a:p>
            <a:r>
              <a:rPr lang="en-GB" sz="2400" dirty="0" smtClean="0"/>
              <a:t>Look carefully.  What can you see?</a:t>
            </a:r>
            <a:endParaRPr lang="en-GB" sz="2400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87775" y="3026267"/>
            <a:ext cx="7042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That’s right.  The numbers 6 and 7 are in the wrong places.  Let’s put it right by swapping them around.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47" y="2125579"/>
            <a:ext cx="6630325" cy="100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764" y="4369058"/>
            <a:ext cx="7158718" cy="11056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7994" y="5377477"/>
            <a:ext cx="70426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read the numerals again. This time in the right order.</a:t>
            </a:r>
            <a:endParaRPr lang="en-GB" sz="24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655" y="21339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 have a handful of cubes.  How many cubes do you think I have in my hand?</a:t>
            </a:r>
            <a:endParaRPr lang="en-GB" sz="2400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61957" y="1781492"/>
            <a:ext cx="56589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 you think I have more than 10 in my hand?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No.  My hands are only small.  I wouldn’t be able to fit 10 cubes in my hand.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How many do you think I have?</a:t>
            </a:r>
            <a:endParaRPr lang="en-GB" sz="2400" dirty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41266" y="6231040"/>
            <a:ext cx="7042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count them out on the next page…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63" y="1084271"/>
            <a:ext cx="3621102" cy="3651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5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81892" y="468404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Count with me.</a:t>
            </a:r>
            <a:endParaRPr lang="en-GB" sz="2400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61957" y="2089269"/>
            <a:ext cx="56589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 had 6 cubes in my hand.</a:t>
            </a:r>
          </a:p>
          <a:p>
            <a:pPr algn="ctr"/>
            <a:r>
              <a:rPr lang="en-GB" sz="2400" dirty="0" smtClean="0"/>
              <a:t>I wonder how many cubes you could fit in your hand.</a:t>
            </a:r>
          </a:p>
          <a:p>
            <a:pPr algn="ctr"/>
            <a:r>
              <a:rPr lang="en-GB" sz="2400" dirty="0" smtClean="0"/>
              <a:t>Do you think you could fit more cubes than me or fewer cubes than me?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769"/>
          <a:stretch/>
        </p:blipFill>
        <p:spPr>
          <a:xfrm>
            <a:off x="823747" y="2689366"/>
            <a:ext cx="4454835" cy="1959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60" y="1570656"/>
            <a:ext cx="4204408" cy="977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1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9381" y="215250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are my friends Eva and Alex and they both have a handful of sweets.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Eva thinks she has 7 sweets in her hand.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557" y="2299110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22" y="3852343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6833" y="4400783"/>
            <a:ext cx="369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check by counting.</a:t>
            </a:r>
          </a:p>
          <a:p>
            <a:endParaRPr lang="en-GB" sz="2400" dirty="0" smtClean="0"/>
          </a:p>
          <a:p>
            <a:r>
              <a:rPr lang="en-GB" sz="2400" dirty="0" smtClean="0"/>
              <a:t>Now point to numeral 7 on the number line.</a:t>
            </a:r>
            <a:endParaRPr lang="en-GB" sz="2400" dirty="0"/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848192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3394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4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1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01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370618" y="3200400"/>
            <a:ext cx="0" cy="1200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020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600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Alex thinks she has more than 7 sweets in her hand.</a:t>
            </a:r>
          </a:p>
          <a:p>
            <a:pPr algn="ctr"/>
            <a:r>
              <a:rPr lang="en-GB" sz="2400" dirty="0" smtClean="0"/>
              <a:t>If Alex has more than 7, how many sweets could she have in her hand?</a:t>
            </a:r>
          </a:p>
          <a:p>
            <a:pPr algn="ctr"/>
            <a:r>
              <a:rPr lang="en-GB" sz="2400" dirty="0" smtClean="0"/>
              <a:t>Use the number line to help you.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363273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75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2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2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45561" y="2404769"/>
            <a:ext cx="1655238" cy="130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17E168-2387-F745-B3AE-CB7FB853FA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8538" y="3097795"/>
            <a:ext cx="1371600" cy="965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41816" y="3666717"/>
            <a:ext cx="3699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If Alex has more than 7 sweets then her number will be greater than 7.</a:t>
            </a:r>
          </a:p>
          <a:p>
            <a:endParaRPr lang="en-GB" sz="2400" dirty="0"/>
          </a:p>
          <a:p>
            <a:r>
              <a:rPr lang="en-GB" sz="2400" dirty="0" smtClean="0"/>
              <a:t>It could be 8, 9 or 10.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Shall we check?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600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Count how many sweets Alex has.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Was she right?  Did she have more than Eva?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363273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75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2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2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45561" y="2404769"/>
            <a:ext cx="1655238" cy="130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217E168-2387-F745-B3AE-CB7FB853FA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8538" y="3097795"/>
            <a:ext cx="1371600" cy="9652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8EC33C13-9437-984C-BE55-558E9C7650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322">
            <a:off x="7976716" y="5373769"/>
            <a:ext cx="1640018" cy="1263483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5D8FC8C3-C42A-3F4F-ACAB-B88930A5E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0">
            <a:off x="7396208" y="4301434"/>
            <a:ext cx="1640018" cy="1263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600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Count how many sweets Alex has.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Was she right?  Did she have more than Eva?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3363273" y="364558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FC7948-F164-D74D-B691-6456900A30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75" y="3585230"/>
            <a:ext cx="1147086" cy="1122149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D366999-23FA-9447-A5D1-ED6BCAC719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5246163"/>
            <a:ext cx="1640018" cy="1263483"/>
          </a:xfrm>
          <a:prstGeom prst="rect">
            <a:avLst/>
          </a:prstGeom>
        </p:spPr>
      </p:pic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2" y="4733302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2" y="4726326"/>
            <a:ext cx="725999" cy="6574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745561" y="2404769"/>
            <a:ext cx="1655238" cy="130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8EC33C13-9437-984C-BE55-558E9C7650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322">
            <a:off x="7976716" y="5373769"/>
            <a:ext cx="1640018" cy="1263483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5D8FC8C3-C42A-3F4F-ACAB-B88930A5E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0">
            <a:off x="7396208" y="4301434"/>
            <a:ext cx="1640018" cy="12634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50EBE0-53F2-704B-8C9F-207123D965C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802" y="3051257"/>
            <a:ext cx="1289450" cy="12683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41030" y="3212575"/>
            <a:ext cx="1951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10 is more than 7 and we can see on the number line that the numeral 10 is greater than 7.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5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1.3.2021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</a:t>
            </a:r>
            <a:r>
              <a:rPr lang="en-GB" sz="4000" dirty="0" smtClean="0"/>
              <a:t>to count back from 10.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215250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Eva and Alex have a different handful of sweets now.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This time, Alex thinks she has 3 sweets in her hand.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557" y="2299110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22" y="3852343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6347" y="4733292"/>
            <a:ext cx="3151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Let’s check by counting.</a:t>
            </a:r>
          </a:p>
          <a:p>
            <a:endParaRPr lang="en-GB" sz="2400" dirty="0" smtClean="0"/>
          </a:p>
          <a:p>
            <a:r>
              <a:rPr lang="en-GB" sz="2400" dirty="0" smtClean="0"/>
              <a:t>Now point to numeral 3 on the number line.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99709" y="3175658"/>
            <a:ext cx="0" cy="1200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7844376" y="3364468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F6883E-446F-9B46-B94F-4E15F2371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94" y="5725517"/>
            <a:ext cx="725999" cy="657401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2199BB-B26A-7544-A66F-080CDB89B7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69" y="5725518"/>
            <a:ext cx="725999" cy="657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9C933E-B8D6-F047-8174-4EDB249753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539">
            <a:off x="8369648" y="5034542"/>
            <a:ext cx="848324" cy="76816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999950E-3600-6046-822C-E4EB985132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12" y="3231583"/>
            <a:ext cx="1275991" cy="1255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8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1600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This time Eva thinks she has fewer than 3 sweets in her hand.</a:t>
            </a:r>
          </a:p>
          <a:p>
            <a:pPr algn="ctr"/>
            <a:r>
              <a:rPr lang="en-GB" sz="2400" dirty="0" smtClean="0"/>
              <a:t>If Eva has fewer than 3, how many sweets could she have in her hand?</a:t>
            </a:r>
          </a:p>
          <a:p>
            <a:pPr algn="ctr"/>
            <a:r>
              <a:rPr lang="en-GB" sz="2400" dirty="0" smtClean="0"/>
              <a:t>Use the number line to help you.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08262" y="2355273"/>
            <a:ext cx="0" cy="1090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04510" y="2990077"/>
            <a:ext cx="3699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If Eva has fewer than 3 sweets then her number must be smaller than 3.</a:t>
            </a:r>
          </a:p>
          <a:p>
            <a:endParaRPr lang="en-GB" sz="2400" dirty="0"/>
          </a:p>
          <a:p>
            <a:r>
              <a:rPr lang="en-GB" sz="2400" dirty="0" smtClean="0"/>
              <a:t>It could be 1 or 2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Shall we check?</a:t>
            </a:r>
            <a:endParaRPr lang="en-GB" sz="2400" dirty="0"/>
          </a:p>
        </p:txBody>
      </p:sp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F6883E-446F-9B46-B94F-4E15F23717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39" y="5725517"/>
            <a:ext cx="725999" cy="657401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2199BB-B26A-7544-A66F-080CDB89B7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14" y="5725518"/>
            <a:ext cx="725999" cy="657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9C933E-B8D6-F047-8174-4EDB249753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539">
            <a:off x="8632893" y="5034542"/>
            <a:ext cx="848324" cy="76816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999950E-3600-6046-822C-E4EB985132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43" y="2995060"/>
            <a:ext cx="1275991" cy="1255073"/>
          </a:xfrm>
          <a:prstGeom prst="rect">
            <a:avLst/>
          </a:prstGeom>
        </p:spPr>
      </p:pic>
      <p:sp>
        <p:nvSpPr>
          <p:cNvPr id="28" name="Cloud Callout 27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2296476" y="3049840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96AE33-F72A-E243-8D57-AAB2830C03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1555" y="3018668"/>
            <a:ext cx="1473200" cy="9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7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30" y="1539269"/>
            <a:ext cx="7592485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45" y="3680326"/>
            <a:ext cx="2419688" cy="2829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A49F8-3E93-0F4F-B206-6AC9E9B80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4018" y="3775850"/>
            <a:ext cx="2647138" cy="31931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08262" y="2355273"/>
            <a:ext cx="0" cy="1090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22" name="Cloud Callout 21">
            <a:extLst>
              <a:ext uri="{FF2B5EF4-FFF2-40B4-BE49-F238E27FC236}">
                <a16:creationId xmlns:a16="http://schemas.microsoft.com/office/drawing/2014/main" id="{1A891BB3-8299-3B4C-873C-8716C4F3BD13}"/>
              </a:ext>
            </a:extLst>
          </p:cNvPr>
          <p:cNvSpPr/>
          <p:nvPr/>
        </p:nvSpPr>
        <p:spPr>
          <a:xfrm rot="20584871" flipH="1">
            <a:off x="8925036" y="3101229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EF6883E-446F-9B46-B94F-4E15F23717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39" y="5725517"/>
            <a:ext cx="725999" cy="657401"/>
          </a:xfrm>
          <a:prstGeom prst="rect">
            <a:avLst/>
          </a:prstGeom>
        </p:spPr>
      </p:pic>
      <p:pic>
        <p:nvPicPr>
          <p:cNvPr id="24" name="Picture 2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2199BB-B26A-7544-A66F-080CDB89B7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14" y="5725518"/>
            <a:ext cx="725999" cy="6574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9C933E-B8D6-F047-8174-4EDB249753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539">
            <a:off x="8632893" y="5034542"/>
            <a:ext cx="848324" cy="76816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999950E-3600-6046-822C-E4EB985132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943" y="2995060"/>
            <a:ext cx="1275991" cy="1255073"/>
          </a:xfrm>
          <a:prstGeom prst="rect">
            <a:avLst/>
          </a:prstGeom>
        </p:spPr>
      </p:pic>
      <p:sp>
        <p:nvSpPr>
          <p:cNvPr id="28" name="Cloud Callout 27">
            <a:extLst>
              <a:ext uri="{FF2B5EF4-FFF2-40B4-BE49-F238E27FC236}">
                <a16:creationId xmlns:a16="http://schemas.microsoft.com/office/drawing/2014/main" id="{A33EE836-A43A-374F-BFA9-7AB73B53DE29}"/>
              </a:ext>
            </a:extLst>
          </p:cNvPr>
          <p:cNvSpPr/>
          <p:nvPr/>
        </p:nvSpPr>
        <p:spPr>
          <a:xfrm rot="1015129">
            <a:off x="2296476" y="3049840"/>
            <a:ext cx="1745463" cy="999912"/>
          </a:xfrm>
          <a:prstGeom prst="cloudCallout">
            <a:avLst>
              <a:gd name="adj1" fmla="val -18821"/>
              <a:gd name="adj2" fmla="val 78811"/>
            </a:avLst>
          </a:prstGeom>
          <a:noFill/>
          <a:ln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6CA5B59-F6BB-C94C-B7C8-AA6BD105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97" y="5172646"/>
            <a:ext cx="725999" cy="657401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09BDE7-33F8-754A-B51F-DB47DE6E52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69" y="5725519"/>
            <a:ext cx="725999" cy="65740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E8BB8874-9A23-2842-8CB9-B4083A2D3A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37" y="2873995"/>
            <a:ext cx="1275991" cy="12620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1600" y="214934"/>
            <a:ext cx="102800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Count how many sweets Eva has.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Was she right?  Did she have fewer than Alex?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238461" y="3050083"/>
            <a:ext cx="1951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Yes.   2 is fewer than 3 and we can see on the number line that the numeral 2 is smaller than 3.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0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686541"/>
            <a:ext cx="1299108" cy="964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6522" y="232988"/>
            <a:ext cx="111529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it’s your turn.  Have a go at playing the same game with your adult .</a:t>
            </a:r>
          </a:p>
          <a:p>
            <a:endParaRPr lang="en-GB" sz="2800" dirty="0"/>
          </a:p>
          <a:p>
            <a:pPr algn="ctr"/>
            <a:r>
              <a:rPr lang="en-GB" sz="2800" dirty="0" smtClean="0"/>
              <a:t>Grab a handful of objects.  How many do you have?</a:t>
            </a:r>
          </a:p>
          <a:p>
            <a:pPr algn="ctr"/>
            <a:r>
              <a:rPr lang="en-GB" sz="2800" dirty="0" smtClean="0"/>
              <a:t>Ask your adult to grab a handful too.</a:t>
            </a:r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If your adult has more than you, how many could they have?</a:t>
            </a:r>
          </a:p>
          <a:p>
            <a:pPr algn="ctr"/>
            <a:r>
              <a:rPr lang="en-GB" sz="2800" dirty="0" smtClean="0"/>
              <a:t>If your adult has fewer than you, how many could they have?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Use the number line to talk about which numbers are smaller and which are greater.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Great work today!</a:t>
            </a:r>
          </a:p>
        </p:txBody>
      </p:sp>
      <p:pic>
        <p:nvPicPr>
          <p:cNvPr id="20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735" y="2327524"/>
            <a:ext cx="7592485" cy="1333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6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3.3.2021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compare numbers within 10.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8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027" y="5402352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Comparing numbers within 10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1051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656" y="4468780"/>
            <a:ext cx="2232139" cy="17730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288" y="60025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327" y="45659"/>
            <a:ext cx="1187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Today we are going to </a:t>
            </a:r>
            <a:r>
              <a:rPr lang="en-GB" sz="2800" dirty="0" smtClean="0"/>
              <a:t>be comparing numbers up to 10</a:t>
            </a:r>
            <a:r>
              <a:rPr lang="en-GB" sz="2800" dirty="0"/>
              <a:t>.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Before we start, let’s warm up with a game of spot the mistake.</a:t>
            </a:r>
            <a:endParaRPr lang="en-GB" sz="2800" dirty="0"/>
          </a:p>
          <a:p>
            <a:r>
              <a:rPr lang="en-GB" sz="2800" dirty="0"/>
              <a:t>Miss Bentley has </a:t>
            </a:r>
            <a:r>
              <a:rPr lang="en-GB" sz="2800" dirty="0" smtClean="0"/>
              <a:t>made a mistake in the number line. </a:t>
            </a:r>
          </a:p>
          <a:p>
            <a:endParaRPr lang="en-GB" sz="2800" dirty="0"/>
          </a:p>
          <a:p>
            <a:r>
              <a:rPr lang="en-GB" sz="2800" dirty="0" smtClean="0"/>
              <a:t>Can you spot the problem?</a:t>
            </a:r>
            <a:endParaRPr lang="en-GB" sz="2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3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86" y="2895525"/>
            <a:ext cx="10947917" cy="17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327" y="45659"/>
            <a:ext cx="11873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right.</a:t>
            </a:r>
          </a:p>
          <a:p>
            <a:r>
              <a:rPr lang="en-GB" sz="2800" dirty="0" smtClean="0"/>
              <a:t>The numeral 10 is upside down.</a:t>
            </a:r>
          </a:p>
          <a:p>
            <a:r>
              <a:rPr lang="en-GB" sz="2800" dirty="0" smtClean="0"/>
              <a:t>When we write 10 we write 1 and then 0.</a:t>
            </a:r>
          </a:p>
          <a:p>
            <a:endParaRPr lang="en-GB" sz="2800" dirty="0"/>
          </a:p>
          <a:p>
            <a:r>
              <a:rPr lang="en-GB" sz="2800" dirty="0" smtClean="0"/>
              <a:t>Let’s fix it.</a:t>
            </a:r>
            <a:endParaRPr lang="en-GB" sz="28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3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33" y="2469266"/>
            <a:ext cx="10947917" cy="17566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593305" y="1350678"/>
            <a:ext cx="3778463" cy="1280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2709" y="4306538"/>
            <a:ext cx="908618" cy="131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564" y="4402790"/>
            <a:ext cx="7909439" cy="11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215250"/>
            <a:ext cx="102800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Let’s look at this number line.</a:t>
            </a:r>
          </a:p>
          <a:p>
            <a:pPr algn="ctr"/>
            <a:r>
              <a:rPr lang="en-GB" sz="2400" dirty="0" smtClean="0"/>
              <a:t>Can you spot the problem?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Let’s read along the number line together.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Oh no! Miss Bentley has missed out the number 4!</a:t>
            </a:r>
          </a:p>
          <a:p>
            <a:pPr algn="ctr"/>
            <a:r>
              <a:rPr lang="en-GB" sz="2400" dirty="0" smtClean="0"/>
              <a:t>Number 4 comes after 3.</a:t>
            </a:r>
          </a:p>
          <a:p>
            <a:pPr algn="ctr"/>
            <a:r>
              <a:rPr lang="en-GB" sz="2400" dirty="0" smtClean="0"/>
              <a:t>Let’s fix it.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Great! Now let’s read along the number line together.</a:t>
            </a:r>
          </a:p>
          <a:p>
            <a:pPr algn="ctr"/>
            <a:endParaRPr lang="en-GB" sz="2400" dirty="0"/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194" y="1864243"/>
            <a:ext cx="9360375" cy="1474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2709" y="4730393"/>
            <a:ext cx="908618" cy="1311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564" y="4803840"/>
            <a:ext cx="7909439" cy="1131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1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215250"/>
            <a:ext cx="11598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we are going to be sorting dominoes.</a:t>
            </a:r>
          </a:p>
          <a:p>
            <a:pPr algn="ctr"/>
            <a:r>
              <a:rPr lang="en-GB" sz="2400" dirty="0" smtClean="0"/>
              <a:t>We will be sorting them into three groups.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We have  a group for the number 6</a:t>
            </a:r>
          </a:p>
          <a:p>
            <a:pPr algn="ctr"/>
            <a:endParaRPr lang="en-GB" sz="2400" dirty="0" smtClean="0"/>
          </a:p>
          <a:p>
            <a:r>
              <a:rPr lang="en-GB" sz="2400" dirty="0" smtClean="0"/>
              <a:t>A group for fewer than 6                                                                      and a group for more than 6.</a:t>
            </a:r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82074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3076502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3059982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923721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923721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627751"/>
            <a:ext cx="1787048" cy="17481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971675" y="1796716"/>
            <a:ext cx="0" cy="831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4118" y="2480708"/>
            <a:ext cx="0" cy="55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118874" y="2480708"/>
            <a:ext cx="0" cy="55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5884903"/>
            <a:ext cx="1191995" cy="95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8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199" y="5514340"/>
            <a:ext cx="361603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1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Counting back from 10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260170" y="4601648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252" y="4567892"/>
            <a:ext cx="2508889" cy="19952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744" y="60245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6"/>
              </a:rPr>
              <a:t>https://whiterosemaths.com/homelearning/early-years/building-9-10-week-2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215250"/>
            <a:ext cx="115980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To help, we have a number line with the numeral 6 circled.</a:t>
            </a:r>
          </a:p>
          <a:p>
            <a:pPr algn="ctr"/>
            <a:r>
              <a:rPr lang="en-GB" sz="2400" dirty="0" smtClean="0"/>
              <a:t>I will show you a domino and you have to count up all the spots.</a:t>
            </a:r>
          </a:p>
          <a:p>
            <a:pPr algn="ctr"/>
            <a:r>
              <a:rPr lang="en-GB" sz="2400" dirty="0" smtClean="0"/>
              <a:t>Then decide which group it goes in.</a:t>
            </a:r>
          </a:p>
          <a:p>
            <a:pPr algn="ctr"/>
            <a:r>
              <a:rPr lang="en-GB" sz="2400" dirty="0" smtClean="0"/>
              <a:t>Does it have 6 spots?  More than 6 spots or fewer than 6 spots?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r"/>
            <a:r>
              <a:rPr lang="en-GB" sz="2400" dirty="0" smtClean="0"/>
              <a:t>Let’s start…</a:t>
            </a:r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5788651"/>
            <a:ext cx="1191995" cy="950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0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first domino.  Count how many spots it has altogether. </a:t>
            </a:r>
          </a:p>
          <a:p>
            <a:pPr algn="ctr"/>
            <a:r>
              <a:rPr lang="en-GB" sz="2400" dirty="0" smtClean="0"/>
              <a:t>Yes there are 8 spots. 4 spots on one side and 4 spots on the other side so altogether there are 8 spots.</a:t>
            </a:r>
          </a:p>
          <a:p>
            <a:pPr algn="ctr"/>
            <a:r>
              <a:rPr lang="en-GB" sz="2400" dirty="0" smtClean="0"/>
              <a:t>Is 8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6" y="1048373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0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the numeral 8 is greater than 6 so 8 is more than 6.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We can put it in the more 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1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4 spots. 3 spots on one side and 1 spot on the other side so altogether there are 4 spots.</a:t>
            </a:r>
          </a:p>
          <a:p>
            <a:pPr algn="ctr"/>
            <a:r>
              <a:rPr lang="en-GB" sz="2400" dirty="0" smtClean="0"/>
              <a:t>Is 4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3" y="1078197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the numeral 4 is smaller than 6 so 4 is fewer than 6.</a:t>
            </a:r>
          </a:p>
          <a:p>
            <a:pPr algn="ctr"/>
            <a:r>
              <a:rPr lang="en-GB" sz="2400" dirty="0" smtClean="0"/>
              <a:t>So which group should it go in?</a:t>
            </a:r>
          </a:p>
          <a:p>
            <a:pPr algn="ctr"/>
            <a:r>
              <a:rPr lang="en-GB" sz="2400" dirty="0" smtClean="0"/>
              <a:t>Yes we can put it in the fewer 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1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9 spots. 4 spots on one side and 5 spots on the other side so altogether there are 9 spots.</a:t>
            </a:r>
          </a:p>
          <a:p>
            <a:pPr algn="ctr"/>
            <a:r>
              <a:rPr lang="en-GB" sz="2400" dirty="0" smtClean="0"/>
              <a:t>Is 9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" y="2828488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3" y="937416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the numeral 9 is greater than 6 so 9 is more than 6.</a:t>
            </a:r>
          </a:p>
          <a:p>
            <a:pPr algn="ctr"/>
            <a:r>
              <a:rPr lang="en-GB" sz="2400" dirty="0" smtClean="0"/>
              <a:t>So which group should it go in?</a:t>
            </a:r>
          </a:p>
          <a:p>
            <a:pPr algn="ctr"/>
            <a:r>
              <a:rPr lang="en-GB" sz="2400" dirty="0" smtClean="0"/>
              <a:t>Yes we can put it in the more 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3521545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8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6 spots. 1 spot on one side and 5 spots on the other side so altogether there are 6 spots.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" y="2828488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11" y="3595081"/>
            <a:ext cx="2035605" cy="19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" y="834447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4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382224"/>
            <a:ext cx="115980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 this domino goes in the numeral 6 group.</a:t>
            </a:r>
          </a:p>
          <a:p>
            <a:pPr algn="ctr"/>
            <a:r>
              <a:rPr lang="en-GB" sz="2400" dirty="0" smtClean="0"/>
              <a:t>We can see 6 spots altogether.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769763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793920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3521545"/>
            <a:ext cx="2035605" cy="1998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89" y="3232569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3495" y="382224"/>
            <a:ext cx="115980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is the next domino.  Count how many spots it has altogether. </a:t>
            </a:r>
          </a:p>
          <a:p>
            <a:pPr algn="ctr"/>
            <a:r>
              <a:rPr lang="en-GB" sz="2400" dirty="0" smtClean="0"/>
              <a:t>Yes there are only 2 spots. 1 spot on one side and 1 spot on the other side so altogether there are 2 spots.</a:t>
            </a:r>
          </a:p>
          <a:p>
            <a:pPr algn="ctr"/>
            <a:r>
              <a:rPr lang="en-GB" sz="2400" dirty="0" smtClean="0"/>
              <a:t>Is 2 more or fewer than 6?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998657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998657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" y="2828488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237366-B909-1849-AA7C-FC5385406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8" y="2522393"/>
            <a:ext cx="2035605" cy="1998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11" y="3595081"/>
            <a:ext cx="2035605" cy="19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49" y="3176467"/>
            <a:ext cx="2035605" cy="1998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499DAF-C00F-F541-8587-60FFA500C9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0" y="980928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0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8655" y="213393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going to look </a:t>
            </a:r>
            <a:r>
              <a:rPr lang="en-GB" sz="2400" dirty="0" smtClean="0"/>
              <a:t>further at the numbers 9 and 10.</a:t>
            </a:r>
          </a:p>
          <a:p>
            <a:endParaRPr lang="en-GB" sz="2400" dirty="0"/>
          </a:p>
          <a:p>
            <a:r>
              <a:rPr lang="en-GB" sz="2400" dirty="0" smtClean="0"/>
              <a:t>To get us started we will look at this number line together.</a:t>
            </a:r>
          </a:p>
          <a:p>
            <a:endParaRPr lang="en-GB" sz="2400" dirty="0"/>
          </a:p>
          <a:p>
            <a:r>
              <a:rPr lang="en-GB" sz="2400" dirty="0" smtClean="0"/>
              <a:t>Look carefully.  What do you notice? There is something not quite right.</a:t>
            </a:r>
            <a:endParaRPr lang="en-GB" sz="2400" dirty="0"/>
          </a:p>
        </p:txBody>
      </p:sp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54029" y="3740472"/>
            <a:ext cx="7042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Yes that’s correct.  The number 2 and 3 are in the wrong places.  2 comes before 3.</a:t>
            </a:r>
          </a:p>
          <a:p>
            <a:pPr algn="ctr"/>
            <a:r>
              <a:rPr lang="en-GB" sz="2400" dirty="0" smtClean="0"/>
              <a:t>We need to swap them around.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314" y="2566642"/>
            <a:ext cx="6706536" cy="914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253" y="5066957"/>
            <a:ext cx="6996337" cy="10013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13864" y="6200567"/>
            <a:ext cx="10278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it’s correct.  Let’s read the numerals along the number line together.</a:t>
            </a:r>
            <a:endParaRPr lang="en-GB" sz="24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495" y="382224"/>
            <a:ext cx="11598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Yes the numeral </a:t>
            </a:r>
            <a:r>
              <a:rPr lang="en-GB" sz="2400" dirty="0" smtClean="0"/>
              <a:t>2 </a:t>
            </a:r>
            <a:r>
              <a:rPr lang="en-GB" sz="2400" dirty="0"/>
              <a:t>is </a:t>
            </a:r>
            <a:r>
              <a:rPr lang="en-GB" sz="2400" dirty="0" smtClean="0"/>
              <a:t>smaller </a:t>
            </a:r>
            <a:r>
              <a:rPr lang="en-GB" sz="2400" dirty="0"/>
              <a:t>than 6 so </a:t>
            </a:r>
            <a:r>
              <a:rPr lang="en-GB" sz="2400" dirty="0" smtClean="0"/>
              <a:t>2 </a:t>
            </a:r>
            <a:r>
              <a:rPr lang="en-GB" sz="2400" dirty="0"/>
              <a:t>is </a:t>
            </a:r>
            <a:r>
              <a:rPr lang="en-GB" sz="2400" dirty="0" smtClean="0"/>
              <a:t>fewer </a:t>
            </a:r>
            <a:r>
              <a:rPr lang="en-GB" sz="2400" dirty="0"/>
              <a:t>than 6.</a:t>
            </a:r>
          </a:p>
          <a:p>
            <a:pPr algn="ctr"/>
            <a:r>
              <a:rPr lang="en-GB" sz="2400" dirty="0"/>
              <a:t>So which group should it go in?</a:t>
            </a:r>
          </a:p>
          <a:p>
            <a:pPr algn="ctr"/>
            <a:r>
              <a:rPr lang="en-GB" sz="2400" dirty="0"/>
              <a:t>Yes we can put it in the </a:t>
            </a:r>
            <a:r>
              <a:rPr lang="en-GB" sz="2400" dirty="0" smtClean="0"/>
              <a:t>fewer </a:t>
            </a:r>
            <a:r>
              <a:rPr lang="en-GB" sz="2400" dirty="0"/>
              <a:t>group.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r"/>
            <a:endParaRPr lang="en-GB" sz="2400" dirty="0"/>
          </a:p>
          <a:p>
            <a:endParaRPr lang="en-GB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6314D6-BAF1-F54D-8FB0-B1B9C100F442}"/>
              </a:ext>
            </a:extLst>
          </p:cNvPr>
          <p:cNvSpPr/>
          <p:nvPr/>
        </p:nvSpPr>
        <p:spPr>
          <a:xfrm>
            <a:off x="4607002" y="2596158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E5C1964-B828-AC4F-A211-C4CF57AE8E69}"/>
              </a:ext>
            </a:extLst>
          </p:cNvPr>
          <p:cNvSpPr/>
          <p:nvPr/>
        </p:nvSpPr>
        <p:spPr>
          <a:xfrm>
            <a:off x="498763" y="262732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839B86-494C-484D-9B6F-6A6C0B61F6F1}"/>
              </a:ext>
            </a:extLst>
          </p:cNvPr>
          <p:cNvSpPr/>
          <p:nvPr/>
        </p:nvSpPr>
        <p:spPr>
          <a:xfrm>
            <a:off x="8715241" y="2610806"/>
            <a:ext cx="2729346" cy="3746309"/>
          </a:xfrm>
          <a:prstGeom prst="roundRect">
            <a:avLst/>
          </a:prstGeom>
          <a:noFill/>
          <a:ln w="19050">
            <a:solidFill>
              <a:srgbClr val="1F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BC0B8-040F-9440-981A-23FCE99AF8AC}"/>
              </a:ext>
            </a:extLst>
          </p:cNvPr>
          <p:cNvSpPr txBox="1"/>
          <p:nvPr/>
        </p:nvSpPr>
        <p:spPr>
          <a:xfrm>
            <a:off x="9159297" y="2474545"/>
            <a:ext cx="1634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Primary Penmanship" panose="02000506000000020003" pitchFamily="2" charset="77"/>
              </a:rPr>
              <a:t>more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38AF43-6C30-044D-936E-E5B984780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2" y="2474545"/>
            <a:ext cx="1443094" cy="1047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0F7018B-7CF2-964A-856D-E0568200C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8" y="2371079"/>
            <a:ext cx="1787048" cy="17481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092" y="1769763"/>
            <a:ext cx="4148802" cy="4759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43074" y="1793920"/>
            <a:ext cx="489463" cy="367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88D4D6-59A9-0048-9F3C-B83830A9E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2627326"/>
            <a:ext cx="2035605" cy="1998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" y="5815723"/>
            <a:ext cx="1287276" cy="962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1CAFB5-182A-B642-9E27-977888049F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1" y="2522393"/>
            <a:ext cx="2035605" cy="19983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A60C2B-8364-E349-99C0-45A7CD85E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11" y="3521545"/>
            <a:ext cx="2035605" cy="19983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FE49BB-C1C9-0F4C-A87C-5DAE338DC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89" y="3232569"/>
            <a:ext cx="2035605" cy="19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499DAF-C00F-F541-8587-60FFA500C9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6" y="3694021"/>
            <a:ext cx="2035605" cy="1998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35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583"/>
          <a:stretch/>
        </p:blipFill>
        <p:spPr>
          <a:xfrm>
            <a:off x="1623388" y="1187116"/>
            <a:ext cx="10076551" cy="52457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1855" y="154242"/>
            <a:ext cx="1159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have a go at repeating this activity.  But this time, the number in the middle is going to be decided by the roll of a dice.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63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1" y="69372"/>
            <a:ext cx="1187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Print and cut out these dominoes for your game.  If you don’t have </a:t>
            </a:r>
          </a:p>
          <a:p>
            <a:r>
              <a:rPr lang="en-GB" sz="3200" dirty="0" smtClean="0"/>
              <a:t>a dice then choose a number between 1 and 10 to go in the middle group.</a:t>
            </a:r>
            <a:endParaRPr lang="en-GB" sz="32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686542"/>
            <a:ext cx="1299108" cy="964684"/>
          </a:xfrm>
          <a:prstGeom prst="rect">
            <a:avLst/>
          </a:prstGeom>
        </p:spPr>
      </p:pic>
      <p:pic>
        <p:nvPicPr>
          <p:cNvPr id="35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914" y="1329830"/>
            <a:ext cx="8788366" cy="53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25.2.2021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combine two numbers to make </a:t>
            </a:r>
            <a:r>
              <a:rPr lang="en-GB" sz="4000" dirty="0"/>
              <a:t>10.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027" y="5402352"/>
            <a:ext cx="361603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4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Making 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46" y="4619244"/>
            <a:ext cx="2195610" cy="17013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6856" y="6051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237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359" y="309142"/>
            <a:ext cx="9810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Today we are going to look </a:t>
            </a:r>
            <a:r>
              <a:rPr lang="en-GB" sz="2800" dirty="0" smtClean="0"/>
              <a:t>be looking further at 10.</a:t>
            </a:r>
          </a:p>
          <a:p>
            <a:r>
              <a:rPr lang="en-GB" sz="2800" dirty="0" smtClean="0"/>
              <a:t>Let’s get started by having a look at this number line.</a:t>
            </a:r>
          </a:p>
          <a:p>
            <a:r>
              <a:rPr lang="en-GB" sz="2800" dirty="0" smtClean="0"/>
              <a:t>Mrs Levington has made a mistake.</a:t>
            </a:r>
          </a:p>
          <a:p>
            <a:endParaRPr lang="en-GB" sz="2800" dirty="0"/>
          </a:p>
          <a:p>
            <a:r>
              <a:rPr lang="en-GB" sz="2800" dirty="0" smtClean="0"/>
              <a:t>Look carefully. Can you spot the mistake?  Tell your adult.</a:t>
            </a:r>
            <a:endParaRPr lang="en-GB" sz="28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39" y="2947919"/>
            <a:ext cx="10528970" cy="169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4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5886" y="376385"/>
            <a:ext cx="981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right.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The number 2 is missing!</a:t>
            </a:r>
            <a:endParaRPr lang="en-GB" sz="2800" dirty="0"/>
          </a:p>
        </p:txBody>
      </p:sp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39" y="2947919"/>
            <a:ext cx="10528970" cy="169335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981200" y="1330492"/>
            <a:ext cx="831273" cy="1617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901" y="5304592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fix it by adding in the number 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6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5886" y="376385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Mrs Levington has fixed it now by adding the number 2.</a:t>
            </a:r>
          </a:p>
          <a:p>
            <a:endParaRPr lang="en-GB" sz="2800" dirty="0"/>
          </a:p>
          <a:p>
            <a:r>
              <a:rPr lang="en-GB" sz="2800" dirty="0" smtClean="0"/>
              <a:t>2 comes after the number 1 and before the number 3.</a:t>
            </a:r>
            <a:endParaRPr lang="en-GB" sz="2800" dirty="0"/>
          </a:p>
        </p:txBody>
      </p:sp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981201" y="1781577"/>
            <a:ext cx="609599" cy="1166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91" y="2957446"/>
            <a:ext cx="11202460" cy="1591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17" y="3160066"/>
            <a:ext cx="11284456" cy="165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359" y="309142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have a look at this number line.</a:t>
            </a:r>
          </a:p>
          <a:p>
            <a:r>
              <a:rPr lang="en-GB" sz="2800" dirty="0" smtClean="0"/>
              <a:t>Mrs Levington has made an other mistake.</a:t>
            </a:r>
            <a:endParaRPr lang="en-GB" sz="2800" dirty="0"/>
          </a:p>
          <a:p>
            <a:r>
              <a:rPr lang="en-GB" sz="2800" dirty="0" smtClean="0"/>
              <a:t>Look carefully. Can you spot it?  Tell your adult.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3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17" y="3160066"/>
            <a:ext cx="11284456" cy="1655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359" y="309142"/>
            <a:ext cx="981075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That’s right!</a:t>
            </a:r>
          </a:p>
          <a:p>
            <a:r>
              <a:rPr lang="en-GB" sz="3200" dirty="0" smtClean="0"/>
              <a:t>The numbers 4 and 5 are in the wrong place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pPr algn="r"/>
            <a:r>
              <a:rPr lang="en-GB" sz="2800" dirty="0" smtClean="0"/>
              <a:t>Let’s fix it by swapping them around.</a:t>
            </a:r>
          </a:p>
          <a:p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599709" y="1343891"/>
            <a:ext cx="387927" cy="1816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37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5429" y="61367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be looking at the ten in a bed song.</a:t>
            </a:r>
          </a:p>
          <a:p>
            <a:r>
              <a:rPr lang="en-GB" sz="2400" dirty="0" smtClean="0"/>
              <a:t>Do you know that song?</a:t>
            </a:r>
            <a:endParaRPr lang="en-GB" sz="2400" dirty="0"/>
          </a:p>
        </p:txBody>
      </p:sp>
      <p:pic>
        <p:nvPicPr>
          <p:cNvPr id="13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73387" y="963747"/>
            <a:ext cx="7180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Here is our bed and in the bed are 10 animals</a:t>
            </a:r>
            <a:endParaRPr lang="en-GB" sz="2000" dirty="0"/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45591" y="5631591"/>
            <a:ext cx="6379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“There were 10 in the bed and the little one said, roll over, roll over. “</a:t>
            </a:r>
            <a:endParaRPr lang="en-GB" sz="2000" dirty="0"/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2089615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2318834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2189886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2235607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2318834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2477411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2477411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2285629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4" y="2298810"/>
            <a:ext cx="1688129" cy="1886226"/>
          </a:xfrm>
          <a:prstGeom prst="rect">
            <a:avLst/>
          </a:prstGeom>
        </p:spPr>
      </p:pic>
      <p:pic>
        <p:nvPicPr>
          <p:cNvPr id="31" name="Picture 3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C38422-7E79-034A-A7F9-1E6963FEBC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6" y="2092891"/>
            <a:ext cx="1737808" cy="2400287"/>
          </a:xfrm>
          <a:prstGeom prst="rect">
            <a:avLst/>
          </a:prstGeom>
        </p:spPr>
      </p:pic>
      <p:pic>
        <p:nvPicPr>
          <p:cNvPr id="34" name="Picture 3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845F9A-AE91-A441-87A5-C62CA64A13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85" y="2602392"/>
            <a:ext cx="1698975" cy="1811614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3599723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1504" y="1482162"/>
            <a:ext cx="5058481" cy="70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7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A797CD9-FFFD-7A4A-8B89-2955A688C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109087"/>
            <a:ext cx="1549476" cy="1767712"/>
          </a:xfrm>
          <a:prstGeom prst="rect">
            <a:avLst/>
          </a:prstGeom>
        </p:spPr>
      </p:pic>
      <p:pic>
        <p:nvPicPr>
          <p:cNvPr id="54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0359" y="309142"/>
            <a:ext cx="9810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we have fixed it.</a:t>
            </a:r>
          </a:p>
          <a:p>
            <a:endParaRPr lang="en-GB" sz="3200" dirty="0"/>
          </a:p>
          <a:p>
            <a:r>
              <a:rPr lang="en-GB" sz="3200" dirty="0" smtClean="0"/>
              <a:t>Let’s check by reading the numbers along the number line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44" y="2990788"/>
            <a:ext cx="11293051" cy="1484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3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Today we are going to play a game all about making 10.</a:t>
            </a:r>
          </a:p>
          <a:p>
            <a:endParaRPr lang="en-GB" dirty="0"/>
          </a:p>
          <a:p>
            <a:r>
              <a:rPr lang="en-GB" sz="2800" dirty="0" smtClean="0"/>
              <a:t>Here are three cards showing different amounts on dice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0473" y="2480512"/>
            <a:ext cx="7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card shows 3       This card shows 5     This card shows 4</a:t>
            </a:r>
            <a:endParaRPr lang="en-GB" sz="3600" dirty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D5DDE-FDEE-4C4E-A89C-051453266E04}"/>
              </a:ext>
            </a:extLst>
          </p:cNvPr>
          <p:cNvGrpSpPr/>
          <p:nvPr/>
        </p:nvGrpSpPr>
        <p:grpSpPr>
          <a:xfrm>
            <a:off x="7139171" y="3236336"/>
            <a:ext cx="2209800" cy="2057400"/>
            <a:chOff x="5324222" y="3624263"/>
            <a:chExt cx="2209800" cy="20574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7A5D1F2-96BF-2046-95DC-99290F3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222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C72D4C-A993-EC4E-BC9B-D55784CA2898}"/>
              </a:ext>
            </a:extLst>
          </p:cNvPr>
          <p:cNvGrpSpPr/>
          <p:nvPr/>
        </p:nvGrpSpPr>
        <p:grpSpPr>
          <a:xfrm>
            <a:off x="4672767" y="3236336"/>
            <a:ext cx="2209800" cy="2057400"/>
            <a:chOff x="2857818" y="3624263"/>
            <a:chExt cx="2209800" cy="205740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B382465-624A-5B40-B422-A08AFC43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18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092D1B-4C97-D447-A983-C57A1B447A19}"/>
              </a:ext>
            </a:extLst>
          </p:cNvPr>
          <p:cNvGrpSpPr/>
          <p:nvPr/>
        </p:nvGrpSpPr>
        <p:grpSpPr>
          <a:xfrm>
            <a:off x="2206363" y="3236336"/>
            <a:ext cx="2209800" cy="2057400"/>
            <a:chOff x="391414" y="3624263"/>
            <a:chExt cx="2209800" cy="20574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6C5D9A6C-7B19-4248-945D-726CD49E4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4" y="3624263"/>
              <a:ext cx="2209800" cy="2057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1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Here is another card.  It has 6 spots.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Let’s look and think about which other card, from below, can go with this card to make a total of 10 spots altogether.</a:t>
            </a:r>
            <a:endParaRPr lang="en-GB" sz="3200" dirty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D5DDE-FDEE-4C4E-A89C-051453266E04}"/>
              </a:ext>
            </a:extLst>
          </p:cNvPr>
          <p:cNvGrpSpPr/>
          <p:nvPr/>
        </p:nvGrpSpPr>
        <p:grpSpPr>
          <a:xfrm>
            <a:off x="7139171" y="4178450"/>
            <a:ext cx="2209800" cy="2057400"/>
            <a:chOff x="5324222" y="3624263"/>
            <a:chExt cx="2209800" cy="20574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7A5D1F2-96BF-2046-95DC-99290F3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222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C72D4C-A993-EC4E-BC9B-D55784CA2898}"/>
              </a:ext>
            </a:extLst>
          </p:cNvPr>
          <p:cNvGrpSpPr/>
          <p:nvPr/>
        </p:nvGrpSpPr>
        <p:grpSpPr>
          <a:xfrm>
            <a:off x="4672767" y="4178450"/>
            <a:ext cx="2209800" cy="2057400"/>
            <a:chOff x="2857818" y="3624263"/>
            <a:chExt cx="2209800" cy="205740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B382465-624A-5B40-B422-A08AFC435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818" y="3624263"/>
              <a:ext cx="2209800" cy="20574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092D1B-4C97-D447-A983-C57A1B447A19}"/>
              </a:ext>
            </a:extLst>
          </p:cNvPr>
          <p:cNvGrpSpPr/>
          <p:nvPr/>
        </p:nvGrpSpPr>
        <p:grpSpPr>
          <a:xfrm>
            <a:off x="2206363" y="4178450"/>
            <a:ext cx="2209800" cy="2057400"/>
            <a:chOff x="391414" y="3624263"/>
            <a:chExt cx="2209800" cy="20574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6C5D9A6C-7B19-4248-945D-726CD49E4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4" y="3624263"/>
              <a:ext cx="2209800" cy="2057400"/>
            </a:xfrm>
            <a:prstGeom prst="rect">
              <a:avLst/>
            </a:prstGeom>
          </p:spPr>
        </p:pic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5DF1ECC-2DEB-3A4E-9C9D-9CFF49F56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63" y="526922"/>
            <a:ext cx="2209800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64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33" y="133350"/>
            <a:ext cx="109201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think these two cards go together to make 10.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I can check by counting all of the spots from both dice altogether.</a:t>
            </a:r>
          </a:p>
          <a:p>
            <a:endParaRPr lang="en-GB" sz="2800" dirty="0"/>
          </a:p>
          <a:p>
            <a:r>
              <a:rPr lang="en-GB" sz="2800" dirty="0" smtClean="0"/>
              <a:t>I was right because 6 and 4 make 10.</a:t>
            </a:r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6AD5DDE-FDEE-4C4E-A89C-051453266E04}"/>
              </a:ext>
            </a:extLst>
          </p:cNvPr>
          <p:cNvGrpSpPr/>
          <p:nvPr/>
        </p:nvGrpSpPr>
        <p:grpSpPr>
          <a:xfrm>
            <a:off x="5316686" y="811153"/>
            <a:ext cx="2209800" cy="2057400"/>
            <a:chOff x="5324222" y="3624263"/>
            <a:chExt cx="2209800" cy="205740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7A5D1F2-96BF-2046-95DC-99290F35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222" y="3624263"/>
              <a:ext cx="2209800" cy="2057400"/>
            </a:xfrm>
            <a:prstGeom prst="rect">
              <a:avLst/>
            </a:prstGeom>
          </p:spPr>
        </p:pic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5DF1ECC-2DEB-3A4E-9C9D-9CFF49F56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52" y="974180"/>
            <a:ext cx="2209800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7439" y="4785900"/>
            <a:ext cx="485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can also write this like this</a:t>
            </a:r>
          </a:p>
          <a:p>
            <a:endParaRPr lang="en-GB" sz="2800" dirty="0"/>
          </a:p>
          <a:p>
            <a:r>
              <a:rPr lang="en-GB" sz="2800" dirty="0" smtClean="0"/>
              <a:t>4 + 6 =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6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have another turn together.</a:t>
            </a:r>
          </a:p>
          <a:p>
            <a:endParaRPr lang="en-GB" sz="2800" dirty="0" smtClean="0"/>
          </a:p>
          <a:p>
            <a:r>
              <a:rPr lang="en-GB" sz="2800" dirty="0" smtClean="0"/>
              <a:t>Here are some more cards showing different amounts.</a:t>
            </a:r>
          </a:p>
          <a:p>
            <a:r>
              <a:rPr lang="en-GB" sz="2800" dirty="0" smtClean="0"/>
              <a:t>This time they are in ten frames.</a:t>
            </a:r>
          </a:p>
          <a:p>
            <a:r>
              <a:rPr lang="en-GB" sz="2800" dirty="0"/>
              <a:t>Let’s check how many are in each ten frame by counting.</a:t>
            </a:r>
            <a:endParaRPr lang="en-GB" sz="4000" dirty="0"/>
          </a:p>
          <a:p>
            <a:endParaRPr lang="en-GB" sz="2800" dirty="0" smtClean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5B7A8-D0DE-7D40-A388-7B2C51CC3D9E}"/>
              </a:ext>
            </a:extLst>
          </p:cNvPr>
          <p:cNvGrpSpPr/>
          <p:nvPr/>
        </p:nvGrpSpPr>
        <p:grpSpPr>
          <a:xfrm>
            <a:off x="4967489" y="2885726"/>
            <a:ext cx="1980564" cy="1650262"/>
            <a:chOff x="2972436" y="3827832"/>
            <a:chExt cx="1980564" cy="165026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DE12E-26E8-F147-8A28-0B8521E6D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3565508" y="3711612"/>
              <a:ext cx="774192" cy="1882701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2A0F1-B47A-ED46-BEEC-FB844F8F395B}"/>
                </a:ext>
              </a:extLst>
            </p:cNvPr>
            <p:cNvSpPr/>
            <p:nvPr/>
          </p:nvSpPr>
          <p:spPr>
            <a:xfrm>
              <a:off x="3060428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329B62-D86E-2A44-BE2F-AB744A88F229}"/>
                </a:ext>
              </a:extLst>
            </p:cNvPr>
            <p:cNvSpPr/>
            <p:nvPr/>
          </p:nvSpPr>
          <p:spPr>
            <a:xfrm>
              <a:off x="3431712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3BE683-13CF-6345-86CF-1C318A5ED421}"/>
                </a:ext>
              </a:extLst>
            </p:cNvPr>
            <p:cNvSpPr/>
            <p:nvPr/>
          </p:nvSpPr>
          <p:spPr>
            <a:xfrm>
              <a:off x="3802996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9957F7-CA27-5444-A47F-FE6E1B08764D}"/>
                </a:ext>
              </a:extLst>
            </p:cNvPr>
            <p:cNvSpPr/>
            <p:nvPr/>
          </p:nvSpPr>
          <p:spPr>
            <a:xfrm>
              <a:off x="4174280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E566FB-6598-0E48-A8AA-01DCF0EB3D85}"/>
                </a:ext>
              </a:extLst>
            </p:cNvPr>
            <p:cNvSpPr/>
            <p:nvPr/>
          </p:nvSpPr>
          <p:spPr>
            <a:xfrm>
              <a:off x="4545564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7B9219-0ABE-8D4E-9B7E-BCFEF96A5034}"/>
              </a:ext>
            </a:extLst>
          </p:cNvPr>
          <p:cNvGrpSpPr/>
          <p:nvPr/>
        </p:nvGrpSpPr>
        <p:grpSpPr>
          <a:xfrm>
            <a:off x="2501085" y="2885726"/>
            <a:ext cx="1980564" cy="1650262"/>
            <a:chOff x="506032" y="3827832"/>
            <a:chExt cx="1980564" cy="165026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2E8193-028B-3747-8A8C-95D9187C5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1099103" y="3711611"/>
              <a:ext cx="774192" cy="1882701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6E0504-85D2-F044-AD18-595EF991B691}"/>
                </a:ext>
              </a:extLst>
            </p:cNvPr>
            <p:cNvSpPr/>
            <p:nvPr/>
          </p:nvSpPr>
          <p:spPr>
            <a:xfrm>
              <a:off x="594023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3FF0A-5681-4048-9C39-6009DB267634}"/>
                </a:ext>
              </a:extLst>
            </p:cNvPr>
            <p:cNvSpPr/>
            <p:nvPr/>
          </p:nvSpPr>
          <p:spPr>
            <a:xfrm>
              <a:off x="965307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620E43-6881-B14C-B646-A9883CE9365C}"/>
                </a:ext>
              </a:extLst>
            </p:cNvPr>
            <p:cNvSpPr/>
            <p:nvPr/>
          </p:nvSpPr>
          <p:spPr>
            <a:xfrm>
              <a:off x="1336591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67C2F77-0855-FD43-BD34-B92D3917D942}"/>
              </a:ext>
            </a:extLst>
          </p:cNvPr>
          <p:cNvGrpSpPr/>
          <p:nvPr/>
        </p:nvGrpSpPr>
        <p:grpSpPr>
          <a:xfrm>
            <a:off x="7433893" y="2885726"/>
            <a:ext cx="1980564" cy="1650262"/>
            <a:chOff x="5438840" y="3827832"/>
            <a:chExt cx="1980564" cy="165026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BDDE799-96F9-974C-9661-3D2CE913B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6047226" y="3711610"/>
              <a:ext cx="774192" cy="1882701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932B21-C0D7-5D42-B710-595BF95E3EFB}"/>
                </a:ext>
              </a:extLst>
            </p:cNvPr>
            <p:cNvSpPr/>
            <p:nvPr/>
          </p:nvSpPr>
          <p:spPr>
            <a:xfrm>
              <a:off x="5542146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5B34A6-29E3-CA4D-9198-5A0E85F645E2}"/>
                </a:ext>
              </a:extLst>
            </p:cNvPr>
            <p:cNvSpPr/>
            <p:nvPr/>
          </p:nvSpPr>
          <p:spPr>
            <a:xfrm>
              <a:off x="5913430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23C0F5-47A8-224F-BA1E-9C4551C7379D}"/>
                </a:ext>
              </a:extLst>
            </p:cNvPr>
            <p:cNvSpPr/>
            <p:nvPr/>
          </p:nvSpPr>
          <p:spPr>
            <a:xfrm>
              <a:off x="6284714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F650D99-7633-F745-A321-0026289B0360}"/>
                </a:ext>
              </a:extLst>
            </p:cNvPr>
            <p:cNvSpPr/>
            <p:nvPr/>
          </p:nvSpPr>
          <p:spPr>
            <a:xfrm>
              <a:off x="6655998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A1AB1ED-D97B-E04C-AA35-77DE72F0BC80}"/>
                </a:ext>
              </a:extLst>
            </p:cNvPr>
            <p:cNvSpPr/>
            <p:nvPr/>
          </p:nvSpPr>
          <p:spPr>
            <a:xfrm>
              <a:off x="5542146" y="4683002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8380C7-D0FE-3B4F-9E2E-B69E10F97C54}"/>
                </a:ext>
              </a:extLst>
            </p:cNvPr>
            <p:cNvSpPr/>
            <p:nvPr/>
          </p:nvSpPr>
          <p:spPr>
            <a:xfrm>
              <a:off x="7026180" y="432333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220788" y="5041595"/>
            <a:ext cx="7897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card shows 3       This card shows 5     This card shows 6</a:t>
            </a:r>
          </a:p>
          <a:p>
            <a:endParaRPr lang="en-GB" sz="2400" dirty="0"/>
          </a:p>
          <a:p>
            <a:r>
              <a:rPr lang="en-GB" sz="2400" dirty="0" smtClean="0"/>
              <a:t>Good counting!</a:t>
            </a: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0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here is another ten frame. Count to check how many it shows.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Yes it shows 5.</a:t>
            </a:r>
          </a:p>
          <a:p>
            <a:endParaRPr lang="en-GB" sz="2800" dirty="0" smtClean="0"/>
          </a:p>
          <a:p>
            <a:r>
              <a:rPr lang="en-GB" sz="2800" dirty="0"/>
              <a:t>Let’s look and think about which other card, from below, can go with this card to make a total of 10 spots altogether.</a:t>
            </a:r>
            <a:endParaRPr lang="en-GB" sz="3200" dirty="0"/>
          </a:p>
          <a:p>
            <a:r>
              <a:rPr lang="en-GB" sz="2800" dirty="0" smtClean="0"/>
              <a:t>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4000" dirty="0"/>
          </a:p>
          <a:p>
            <a:endParaRPr lang="en-GB" sz="2800" dirty="0" smtClean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5B7A8-D0DE-7D40-A388-7B2C51CC3D9E}"/>
              </a:ext>
            </a:extLst>
          </p:cNvPr>
          <p:cNvGrpSpPr/>
          <p:nvPr/>
        </p:nvGrpSpPr>
        <p:grpSpPr>
          <a:xfrm>
            <a:off x="4967489" y="3827841"/>
            <a:ext cx="1980564" cy="1650262"/>
            <a:chOff x="2972436" y="3827832"/>
            <a:chExt cx="1980564" cy="165026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DE12E-26E8-F147-8A28-0B8521E6D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3565508" y="3711612"/>
              <a:ext cx="774192" cy="1882701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2A0F1-B47A-ED46-BEEC-FB844F8F395B}"/>
                </a:ext>
              </a:extLst>
            </p:cNvPr>
            <p:cNvSpPr/>
            <p:nvPr/>
          </p:nvSpPr>
          <p:spPr>
            <a:xfrm>
              <a:off x="3060428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329B62-D86E-2A44-BE2F-AB744A88F229}"/>
                </a:ext>
              </a:extLst>
            </p:cNvPr>
            <p:cNvSpPr/>
            <p:nvPr/>
          </p:nvSpPr>
          <p:spPr>
            <a:xfrm>
              <a:off x="3431712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3BE683-13CF-6345-86CF-1C318A5ED421}"/>
                </a:ext>
              </a:extLst>
            </p:cNvPr>
            <p:cNvSpPr/>
            <p:nvPr/>
          </p:nvSpPr>
          <p:spPr>
            <a:xfrm>
              <a:off x="3802996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9957F7-CA27-5444-A47F-FE6E1B08764D}"/>
                </a:ext>
              </a:extLst>
            </p:cNvPr>
            <p:cNvSpPr/>
            <p:nvPr/>
          </p:nvSpPr>
          <p:spPr>
            <a:xfrm>
              <a:off x="4174280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E566FB-6598-0E48-A8AA-01DCF0EB3D85}"/>
                </a:ext>
              </a:extLst>
            </p:cNvPr>
            <p:cNvSpPr/>
            <p:nvPr/>
          </p:nvSpPr>
          <p:spPr>
            <a:xfrm>
              <a:off x="4545564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7B9219-0ABE-8D4E-9B7E-BCFEF96A5034}"/>
              </a:ext>
            </a:extLst>
          </p:cNvPr>
          <p:cNvGrpSpPr/>
          <p:nvPr/>
        </p:nvGrpSpPr>
        <p:grpSpPr>
          <a:xfrm>
            <a:off x="2501085" y="3827841"/>
            <a:ext cx="1980564" cy="1650262"/>
            <a:chOff x="506032" y="3827832"/>
            <a:chExt cx="1980564" cy="165026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2E8193-028B-3747-8A8C-95D9187C5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1099103" y="3711611"/>
              <a:ext cx="774192" cy="1882701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6E0504-85D2-F044-AD18-595EF991B691}"/>
                </a:ext>
              </a:extLst>
            </p:cNvPr>
            <p:cNvSpPr/>
            <p:nvPr/>
          </p:nvSpPr>
          <p:spPr>
            <a:xfrm>
              <a:off x="594023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3FF0A-5681-4048-9C39-6009DB267634}"/>
                </a:ext>
              </a:extLst>
            </p:cNvPr>
            <p:cNvSpPr/>
            <p:nvPr/>
          </p:nvSpPr>
          <p:spPr>
            <a:xfrm>
              <a:off x="965307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620E43-6881-B14C-B646-A9883CE9365C}"/>
                </a:ext>
              </a:extLst>
            </p:cNvPr>
            <p:cNvSpPr/>
            <p:nvPr/>
          </p:nvSpPr>
          <p:spPr>
            <a:xfrm>
              <a:off x="1336591" y="4325948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67C2F77-0855-FD43-BD34-B92D3917D942}"/>
              </a:ext>
            </a:extLst>
          </p:cNvPr>
          <p:cNvGrpSpPr/>
          <p:nvPr/>
        </p:nvGrpSpPr>
        <p:grpSpPr>
          <a:xfrm>
            <a:off x="7433893" y="3827841"/>
            <a:ext cx="1980564" cy="1650262"/>
            <a:chOff x="5438840" y="3827832"/>
            <a:chExt cx="1980564" cy="165026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BDDE799-96F9-974C-9661-3D2CE913B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6047226" y="3711610"/>
              <a:ext cx="774192" cy="1882701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932B21-C0D7-5D42-B710-595BF95E3EFB}"/>
                </a:ext>
              </a:extLst>
            </p:cNvPr>
            <p:cNvSpPr/>
            <p:nvPr/>
          </p:nvSpPr>
          <p:spPr>
            <a:xfrm>
              <a:off x="5542146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5B34A6-29E3-CA4D-9198-5A0E85F645E2}"/>
                </a:ext>
              </a:extLst>
            </p:cNvPr>
            <p:cNvSpPr/>
            <p:nvPr/>
          </p:nvSpPr>
          <p:spPr>
            <a:xfrm>
              <a:off x="5913430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C23C0F5-47A8-224F-BA1E-9C4551C7379D}"/>
                </a:ext>
              </a:extLst>
            </p:cNvPr>
            <p:cNvSpPr/>
            <p:nvPr/>
          </p:nvSpPr>
          <p:spPr>
            <a:xfrm>
              <a:off x="6284714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F650D99-7633-F745-A321-0026289B0360}"/>
                </a:ext>
              </a:extLst>
            </p:cNvPr>
            <p:cNvSpPr/>
            <p:nvPr/>
          </p:nvSpPr>
          <p:spPr>
            <a:xfrm>
              <a:off x="6655998" y="4325947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A1AB1ED-D97B-E04C-AA35-77DE72F0BC80}"/>
                </a:ext>
              </a:extLst>
            </p:cNvPr>
            <p:cNvSpPr/>
            <p:nvPr/>
          </p:nvSpPr>
          <p:spPr>
            <a:xfrm>
              <a:off x="5542146" y="4683002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8380C7-D0FE-3B4F-9E2E-B69E10F97C54}"/>
                </a:ext>
              </a:extLst>
            </p:cNvPr>
            <p:cNvSpPr/>
            <p:nvPr/>
          </p:nvSpPr>
          <p:spPr>
            <a:xfrm>
              <a:off x="7026180" y="432333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5B6672-411A-A242-9F1A-6EE609B15EDF}"/>
              </a:ext>
            </a:extLst>
          </p:cNvPr>
          <p:cNvGrpSpPr/>
          <p:nvPr/>
        </p:nvGrpSpPr>
        <p:grpSpPr>
          <a:xfrm>
            <a:off x="4214492" y="946660"/>
            <a:ext cx="2424545" cy="1033936"/>
            <a:chOff x="1779625" y="1545597"/>
            <a:chExt cx="1882701" cy="77419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060B320-C008-EE41-A22C-5D0A22F06177}"/>
                </a:ext>
              </a:extLst>
            </p:cNvPr>
            <p:cNvSpPr/>
            <p:nvPr/>
          </p:nvSpPr>
          <p:spPr>
            <a:xfrm>
              <a:off x="2942652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130828-1204-3B45-8906-7423A730A53B}"/>
                </a:ext>
              </a:extLst>
            </p:cNvPr>
            <p:cNvSpPr/>
            <p:nvPr/>
          </p:nvSpPr>
          <p:spPr>
            <a:xfrm>
              <a:off x="3313936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86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5B7A8-D0DE-7D40-A388-7B2C51CC3D9E}"/>
              </a:ext>
            </a:extLst>
          </p:cNvPr>
          <p:cNvGrpSpPr/>
          <p:nvPr/>
        </p:nvGrpSpPr>
        <p:grpSpPr>
          <a:xfrm>
            <a:off x="6372904" y="870174"/>
            <a:ext cx="1980564" cy="1650262"/>
            <a:chOff x="2972436" y="3827832"/>
            <a:chExt cx="1980564" cy="165026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DE12E-26E8-F147-8A28-0B8521E6D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3565508" y="3711612"/>
              <a:ext cx="774192" cy="1882701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72A0F1-B47A-ED46-BEEC-FB844F8F395B}"/>
                </a:ext>
              </a:extLst>
            </p:cNvPr>
            <p:cNvSpPr/>
            <p:nvPr/>
          </p:nvSpPr>
          <p:spPr>
            <a:xfrm>
              <a:off x="3060428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F329B62-D86E-2A44-BE2F-AB744A88F229}"/>
                </a:ext>
              </a:extLst>
            </p:cNvPr>
            <p:cNvSpPr/>
            <p:nvPr/>
          </p:nvSpPr>
          <p:spPr>
            <a:xfrm>
              <a:off x="3431712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3BE683-13CF-6345-86CF-1C318A5ED421}"/>
                </a:ext>
              </a:extLst>
            </p:cNvPr>
            <p:cNvSpPr/>
            <p:nvPr/>
          </p:nvSpPr>
          <p:spPr>
            <a:xfrm>
              <a:off x="3802996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9957F7-CA27-5444-A47F-FE6E1B08764D}"/>
                </a:ext>
              </a:extLst>
            </p:cNvPr>
            <p:cNvSpPr/>
            <p:nvPr/>
          </p:nvSpPr>
          <p:spPr>
            <a:xfrm>
              <a:off x="4174280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E566FB-6598-0E48-A8AA-01DCF0EB3D85}"/>
                </a:ext>
              </a:extLst>
            </p:cNvPr>
            <p:cNvSpPr/>
            <p:nvPr/>
          </p:nvSpPr>
          <p:spPr>
            <a:xfrm>
              <a:off x="4545564" y="4310709"/>
              <a:ext cx="286512" cy="2865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5B6672-411A-A242-9F1A-6EE609B15EDF}"/>
              </a:ext>
            </a:extLst>
          </p:cNvPr>
          <p:cNvGrpSpPr/>
          <p:nvPr/>
        </p:nvGrpSpPr>
        <p:grpSpPr>
          <a:xfrm>
            <a:off x="3340120" y="1178336"/>
            <a:ext cx="2424545" cy="1033936"/>
            <a:chOff x="1779625" y="1545597"/>
            <a:chExt cx="1882701" cy="77419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060B320-C008-EE41-A22C-5D0A22F06177}"/>
                </a:ext>
              </a:extLst>
            </p:cNvPr>
            <p:cNvSpPr/>
            <p:nvPr/>
          </p:nvSpPr>
          <p:spPr>
            <a:xfrm>
              <a:off x="2942652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9130828-1204-3B45-8906-7423A730A53B}"/>
                </a:ext>
              </a:extLst>
            </p:cNvPr>
            <p:cNvSpPr/>
            <p:nvPr/>
          </p:nvSpPr>
          <p:spPr>
            <a:xfrm>
              <a:off x="3313936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81233" y="133350"/>
            <a:ext cx="109201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 that’s right. These two cards go together to make 10.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Let’s check by counting all of the spots from both ten frames altogether.</a:t>
            </a:r>
          </a:p>
          <a:p>
            <a:endParaRPr lang="en-GB" sz="2800" dirty="0"/>
          </a:p>
          <a:p>
            <a:r>
              <a:rPr lang="en-GB" sz="2800" dirty="0" smtClean="0"/>
              <a:t>We were right because 5 and 5 make 10.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085975" y="5026973"/>
            <a:ext cx="511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can also write this like this</a:t>
            </a:r>
          </a:p>
          <a:p>
            <a:endParaRPr lang="en-GB" sz="2800" dirty="0"/>
          </a:p>
          <a:p>
            <a:r>
              <a:rPr lang="en-GB" sz="2800" dirty="0"/>
              <a:t>5</a:t>
            </a:r>
            <a:r>
              <a:rPr lang="en-GB" sz="2800" dirty="0" smtClean="0"/>
              <a:t> + 5 =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6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time it is a little bit trickier.</a:t>
            </a:r>
          </a:p>
          <a:p>
            <a:endParaRPr lang="en-GB" sz="2800" dirty="0" smtClean="0"/>
          </a:p>
          <a:p>
            <a:r>
              <a:rPr lang="en-GB" sz="2800" dirty="0" smtClean="0"/>
              <a:t>Here are some more cards showing the numerals instead of dots.</a:t>
            </a:r>
          </a:p>
          <a:p>
            <a:endParaRPr lang="en-GB" sz="2800" dirty="0" smtClean="0"/>
          </a:p>
          <a:p>
            <a:endParaRPr lang="en-GB" sz="4000" dirty="0"/>
          </a:p>
          <a:p>
            <a:endParaRPr lang="en-GB" sz="2800" dirty="0" smtClean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93275" y="5041595"/>
            <a:ext cx="8784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you read the numerals to your adult?</a:t>
            </a:r>
          </a:p>
          <a:p>
            <a:r>
              <a:rPr lang="en-GB" sz="3200" dirty="0" smtClean="0"/>
              <a:t>That’s right. We have two, five and one</a:t>
            </a:r>
            <a:r>
              <a:rPr lang="en-GB" sz="2400" dirty="0" smtClean="0"/>
              <a:t>.</a:t>
            </a:r>
            <a:endParaRPr lang="en-GB" sz="36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A0991D-C54B-DB4C-A6ED-30CE2FEC0F41}"/>
              </a:ext>
            </a:extLst>
          </p:cNvPr>
          <p:cNvGrpSpPr/>
          <p:nvPr/>
        </p:nvGrpSpPr>
        <p:grpSpPr>
          <a:xfrm>
            <a:off x="2293275" y="2428519"/>
            <a:ext cx="1980564" cy="1930400"/>
            <a:chOff x="506032" y="3827832"/>
            <a:chExt cx="1980564" cy="1930400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C805A1E-387E-0A40-A8B1-1EDA7F22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801" y="3827832"/>
              <a:ext cx="1460500" cy="1930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642C06B-DFA5-F54D-8FCA-4027936A4154}"/>
              </a:ext>
            </a:extLst>
          </p:cNvPr>
          <p:cNvGrpSpPr/>
          <p:nvPr/>
        </p:nvGrpSpPr>
        <p:grpSpPr>
          <a:xfrm>
            <a:off x="4759679" y="2428519"/>
            <a:ext cx="1980564" cy="1922606"/>
            <a:chOff x="2972436" y="3827832"/>
            <a:chExt cx="1980564" cy="1922606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8C13611-1835-CD4B-971B-44DB3499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6118" y="3832738"/>
              <a:ext cx="1473200" cy="19177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8AA64C-F4E6-0743-8831-5237ADD8AEAD}"/>
              </a:ext>
            </a:extLst>
          </p:cNvPr>
          <p:cNvGrpSpPr/>
          <p:nvPr/>
        </p:nvGrpSpPr>
        <p:grpSpPr>
          <a:xfrm>
            <a:off x="7226083" y="2420725"/>
            <a:ext cx="1980564" cy="1930400"/>
            <a:chOff x="5438840" y="3820038"/>
            <a:chExt cx="1980564" cy="1930400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A232ED5-D249-874F-ADED-334F380D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3172" y="3820038"/>
              <a:ext cx="1231900" cy="1930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667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1A0991D-C54B-DB4C-A6ED-30CE2FEC0F41}"/>
              </a:ext>
            </a:extLst>
          </p:cNvPr>
          <p:cNvGrpSpPr/>
          <p:nvPr/>
        </p:nvGrpSpPr>
        <p:grpSpPr>
          <a:xfrm>
            <a:off x="2293275" y="3966378"/>
            <a:ext cx="1980564" cy="1930400"/>
            <a:chOff x="506032" y="3827832"/>
            <a:chExt cx="1980564" cy="19304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C805A1E-387E-0A40-A8B1-1EDA7F22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801" y="3827832"/>
              <a:ext cx="1460500" cy="1930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42C06B-DFA5-F54D-8FCA-4027936A4154}"/>
              </a:ext>
            </a:extLst>
          </p:cNvPr>
          <p:cNvGrpSpPr/>
          <p:nvPr/>
        </p:nvGrpSpPr>
        <p:grpSpPr>
          <a:xfrm>
            <a:off x="4759679" y="3966378"/>
            <a:ext cx="1980564" cy="1922606"/>
            <a:chOff x="2972436" y="3827832"/>
            <a:chExt cx="1980564" cy="1922606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8C13611-1835-CD4B-971B-44DB3499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6118" y="3832738"/>
              <a:ext cx="1473200" cy="19177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8AA64C-F4E6-0743-8831-5237ADD8AEAD}"/>
              </a:ext>
            </a:extLst>
          </p:cNvPr>
          <p:cNvGrpSpPr/>
          <p:nvPr/>
        </p:nvGrpSpPr>
        <p:grpSpPr>
          <a:xfrm>
            <a:off x="7226083" y="3958584"/>
            <a:ext cx="1980564" cy="1930400"/>
            <a:chOff x="5438840" y="3820038"/>
            <a:chExt cx="1980564" cy="1930400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A232ED5-D249-874F-ADED-334F380DA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3172" y="3820038"/>
              <a:ext cx="1231900" cy="1930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1233" y="133350"/>
            <a:ext cx="10920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here is another ten frame. </a:t>
            </a:r>
            <a:r>
              <a:rPr lang="en-GB" sz="2800" dirty="0"/>
              <a:t>L</a:t>
            </a:r>
            <a:r>
              <a:rPr lang="en-GB" sz="2800" dirty="0" smtClean="0"/>
              <a:t>et’s count to check how many it shows.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Yes it shows 8.</a:t>
            </a:r>
          </a:p>
          <a:p>
            <a:endParaRPr lang="en-GB" sz="2800" dirty="0" smtClean="0"/>
          </a:p>
          <a:p>
            <a:r>
              <a:rPr lang="en-GB" sz="2800" dirty="0"/>
              <a:t>Let’s look and think about which other card, from below, can go with this card to make a </a:t>
            </a:r>
            <a:r>
              <a:rPr lang="en-GB" sz="2800" dirty="0" smtClean="0"/>
              <a:t>full 10.  Tell your adult.</a:t>
            </a:r>
            <a:endParaRPr lang="en-GB" sz="3200" dirty="0"/>
          </a:p>
          <a:p>
            <a:r>
              <a:rPr lang="en-GB" sz="2800" dirty="0" smtClean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26EA0-0BB2-B14A-95E5-37E20F819EFD}"/>
              </a:ext>
            </a:extLst>
          </p:cNvPr>
          <p:cNvGrpSpPr/>
          <p:nvPr/>
        </p:nvGrpSpPr>
        <p:grpSpPr>
          <a:xfrm>
            <a:off x="4172924" y="969179"/>
            <a:ext cx="3154073" cy="1266304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18096F-E854-4144-9838-AF0C74AB32C9}"/>
                </a:ext>
              </a:extLst>
            </p:cNvPr>
            <p:cNvSpPr/>
            <p:nvPr/>
          </p:nvSpPr>
          <p:spPr>
            <a:xfrm>
              <a:off x="2948589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F12B16-65A5-9944-9F0E-117314A03B7D}"/>
                </a:ext>
              </a:extLst>
            </p:cNvPr>
            <p:cNvSpPr/>
            <p:nvPr/>
          </p:nvSpPr>
          <p:spPr>
            <a:xfrm>
              <a:off x="3313936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8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1A0991D-C54B-DB4C-A6ED-30CE2FEC0F41}"/>
              </a:ext>
            </a:extLst>
          </p:cNvPr>
          <p:cNvGrpSpPr/>
          <p:nvPr/>
        </p:nvGrpSpPr>
        <p:grpSpPr>
          <a:xfrm>
            <a:off x="6846689" y="804837"/>
            <a:ext cx="1980564" cy="1930400"/>
            <a:chOff x="506032" y="3827832"/>
            <a:chExt cx="1980564" cy="19304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C805A1E-387E-0A40-A8B1-1EDA7F22C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801" y="3827832"/>
              <a:ext cx="1460500" cy="1930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1233" y="133350"/>
            <a:ext cx="10920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 we need 2 because we have 8 spots in the ten frame and 2 empty spaces.</a:t>
            </a:r>
            <a:endParaRPr lang="en-GB" sz="32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We would need 2 more spots to make a full 10.</a:t>
            </a:r>
          </a:p>
          <a:p>
            <a:r>
              <a:rPr lang="en-GB" sz="2800" dirty="0" smtClean="0"/>
              <a:t>Eight and two make ten.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                   We can also write it like this                   </a:t>
            </a:r>
            <a:r>
              <a:rPr lang="en-GB" sz="4400" dirty="0" smtClean="0"/>
              <a:t>8 + 2 = 10 </a:t>
            </a:r>
            <a:endParaRPr lang="en-GB" sz="2800" dirty="0" smtClean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E26EA0-0BB2-B14A-95E5-37E20F819EFD}"/>
              </a:ext>
            </a:extLst>
          </p:cNvPr>
          <p:cNvGrpSpPr/>
          <p:nvPr/>
        </p:nvGrpSpPr>
        <p:grpSpPr>
          <a:xfrm>
            <a:off x="2977206" y="1087457"/>
            <a:ext cx="3154073" cy="1266304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ED6D7D-1FBD-694D-AFC2-E1A80BE2326A}"/>
                </a:ext>
              </a:extLst>
            </p:cNvPr>
            <p:cNvSpPr/>
            <p:nvPr/>
          </p:nvSpPr>
          <p:spPr>
            <a:xfrm>
              <a:off x="1828800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BCE862-F18C-B548-9E66-DC2B683709C8}"/>
                </a:ext>
              </a:extLst>
            </p:cNvPr>
            <p:cNvSpPr/>
            <p:nvPr/>
          </p:nvSpPr>
          <p:spPr>
            <a:xfrm>
              <a:off x="2200084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4A4867-6B54-9243-8E0D-AC076A4E8749}"/>
                </a:ext>
              </a:extLst>
            </p:cNvPr>
            <p:cNvSpPr/>
            <p:nvPr/>
          </p:nvSpPr>
          <p:spPr>
            <a:xfrm>
              <a:off x="2571368" y="1962912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18096F-E854-4144-9838-AF0C74AB32C9}"/>
                </a:ext>
              </a:extLst>
            </p:cNvPr>
            <p:cNvSpPr/>
            <p:nvPr/>
          </p:nvSpPr>
          <p:spPr>
            <a:xfrm>
              <a:off x="2948589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F12B16-65A5-9944-9F0E-117314A03B7D}"/>
                </a:ext>
              </a:extLst>
            </p:cNvPr>
            <p:cNvSpPr/>
            <p:nvPr/>
          </p:nvSpPr>
          <p:spPr>
            <a:xfrm>
              <a:off x="3313936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776" y="255808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“So they all rolled over and one fell out.”</a:t>
            </a:r>
            <a:endParaRPr lang="en-GB" sz="2400" dirty="0"/>
          </a:p>
        </p:txBody>
      </p:sp>
      <p:pic>
        <p:nvPicPr>
          <p:cNvPr id="13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41816" y="5649148"/>
            <a:ext cx="637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“There were 9 in the bed and the little one said, roll over, roll over. “</a:t>
            </a:r>
            <a:endParaRPr lang="en-GB" sz="2400" dirty="0"/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1272191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1501410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1372462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1418183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1501410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1659987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1659987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1468205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4" y="1481386"/>
            <a:ext cx="1688129" cy="1886226"/>
          </a:xfrm>
          <a:prstGeom prst="rect">
            <a:avLst/>
          </a:prstGeom>
        </p:spPr>
      </p:pic>
      <p:pic>
        <p:nvPicPr>
          <p:cNvPr id="31" name="Picture 3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C38422-7E79-034A-A7F9-1E6963FEB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6" y="1275467"/>
            <a:ext cx="1737808" cy="2400287"/>
          </a:xfrm>
          <a:prstGeom prst="rect">
            <a:avLst/>
          </a:prstGeom>
        </p:spPr>
      </p:pic>
      <p:pic>
        <p:nvPicPr>
          <p:cNvPr id="34" name="Picture 3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7845F9A-AE91-A441-87A5-C62CA64A13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272">
            <a:off x="9794089" y="2769946"/>
            <a:ext cx="1698975" cy="1811614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2782299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776" y="461922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may are left in the bed now?</a:t>
            </a:r>
          </a:p>
          <a:p>
            <a:r>
              <a:rPr lang="en-GB" sz="2400" dirty="0" smtClean="0"/>
              <a:t>That’s right. There are 9 left in the bed.  1 less than 10 is 9.</a:t>
            </a:r>
            <a:endParaRPr lang="en-GB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/>
          <a:srcRect r="9954"/>
          <a:stretch/>
        </p:blipFill>
        <p:spPr>
          <a:xfrm>
            <a:off x="1078267" y="776438"/>
            <a:ext cx="6015260" cy="70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2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233" y="133350"/>
            <a:ext cx="1092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have one more go together.</a:t>
            </a:r>
          </a:p>
          <a:p>
            <a:endParaRPr lang="en-GB" sz="2800" dirty="0" smtClean="0"/>
          </a:p>
          <a:p>
            <a:r>
              <a:rPr lang="en-GB" sz="2800" dirty="0" smtClean="0"/>
              <a:t>Here are some more cards showing the numerals instead of dots.</a:t>
            </a:r>
          </a:p>
          <a:p>
            <a:endParaRPr lang="en-GB" sz="2800" dirty="0" smtClean="0"/>
          </a:p>
          <a:p>
            <a:endParaRPr lang="en-GB" sz="4000" dirty="0"/>
          </a:p>
          <a:p>
            <a:endParaRPr lang="en-GB" sz="2800" dirty="0" smtClean="0"/>
          </a:p>
        </p:txBody>
      </p:sp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93275" y="5041595"/>
            <a:ext cx="8784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Can you read the numerals to your adult?</a:t>
            </a:r>
          </a:p>
          <a:p>
            <a:r>
              <a:rPr lang="en-GB" sz="3200" dirty="0" smtClean="0"/>
              <a:t>That’s right. We have six, eight and seven</a:t>
            </a:r>
            <a:r>
              <a:rPr lang="en-GB" sz="2400" dirty="0" smtClean="0"/>
              <a:t>.</a:t>
            </a:r>
            <a:endParaRPr lang="en-GB" sz="36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8AFD94-58ED-0547-91EF-04B0E7D1EBB3}"/>
              </a:ext>
            </a:extLst>
          </p:cNvPr>
          <p:cNvGrpSpPr/>
          <p:nvPr/>
        </p:nvGrpSpPr>
        <p:grpSpPr>
          <a:xfrm>
            <a:off x="2168580" y="2309891"/>
            <a:ext cx="1980564" cy="1930400"/>
            <a:chOff x="506032" y="3820038"/>
            <a:chExt cx="1980564" cy="1930400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2875968-76A3-F248-82C8-07AF8C57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014" y="3820038"/>
              <a:ext cx="1498600" cy="19304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4F5336-F801-8040-8A42-A675119138E2}"/>
              </a:ext>
            </a:extLst>
          </p:cNvPr>
          <p:cNvGrpSpPr/>
          <p:nvPr/>
        </p:nvGrpSpPr>
        <p:grpSpPr>
          <a:xfrm>
            <a:off x="4634984" y="2284316"/>
            <a:ext cx="1980564" cy="1917700"/>
            <a:chOff x="2972436" y="3794463"/>
            <a:chExt cx="1980564" cy="19177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8F98E3-A9A6-804F-95AC-0548917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6118" y="3794463"/>
              <a:ext cx="1473200" cy="19177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CC236C-87C6-4347-911E-87F01E936A05}"/>
              </a:ext>
            </a:extLst>
          </p:cNvPr>
          <p:cNvGrpSpPr/>
          <p:nvPr/>
        </p:nvGrpSpPr>
        <p:grpSpPr>
          <a:xfrm>
            <a:off x="7101388" y="2309891"/>
            <a:ext cx="1980564" cy="1930400"/>
            <a:chOff x="5438840" y="3820038"/>
            <a:chExt cx="1980564" cy="19304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358265-3BF3-5F4D-8C06-0E2394AB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2522" y="3820038"/>
              <a:ext cx="1498600" cy="1930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5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08AFD94-58ED-0547-91EF-04B0E7D1EBB3}"/>
              </a:ext>
            </a:extLst>
          </p:cNvPr>
          <p:cNvGrpSpPr/>
          <p:nvPr/>
        </p:nvGrpSpPr>
        <p:grpSpPr>
          <a:xfrm>
            <a:off x="2168580" y="4055570"/>
            <a:ext cx="1980564" cy="1930400"/>
            <a:chOff x="506032" y="3820038"/>
            <a:chExt cx="1980564" cy="1930400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A9D0E07-7F7A-1A48-BAB2-2A8343460FBE}"/>
                </a:ext>
              </a:extLst>
            </p:cNvPr>
            <p:cNvSpPr/>
            <p:nvPr/>
          </p:nvSpPr>
          <p:spPr>
            <a:xfrm>
              <a:off x="506032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2875968-76A3-F248-82C8-07AF8C573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014" y="3820038"/>
              <a:ext cx="1498600" cy="193040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4F5336-F801-8040-8A42-A675119138E2}"/>
              </a:ext>
            </a:extLst>
          </p:cNvPr>
          <p:cNvGrpSpPr/>
          <p:nvPr/>
        </p:nvGrpSpPr>
        <p:grpSpPr>
          <a:xfrm>
            <a:off x="4634984" y="4029995"/>
            <a:ext cx="1980564" cy="1917700"/>
            <a:chOff x="2972436" y="3794463"/>
            <a:chExt cx="1980564" cy="19177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CFA73EE2-B0C7-A542-89C0-AAEAF324F31C}"/>
                </a:ext>
              </a:extLst>
            </p:cNvPr>
            <p:cNvSpPr/>
            <p:nvPr/>
          </p:nvSpPr>
          <p:spPr>
            <a:xfrm>
              <a:off x="2972436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58F98E3-A9A6-804F-95AC-0548917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6118" y="3794463"/>
              <a:ext cx="1473200" cy="19177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CC236C-87C6-4347-911E-87F01E936A05}"/>
              </a:ext>
            </a:extLst>
          </p:cNvPr>
          <p:cNvGrpSpPr/>
          <p:nvPr/>
        </p:nvGrpSpPr>
        <p:grpSpPr>
          <a:xfrm>
            <a:off x="7101388" y="4055570"/>
            <a:ext cx="1980564" cy="1930400"/>
            <a:chOff x="5438840" y="3820038"/>
            <a:chExt cx="1980564" cy="19304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358265-3BF3-5F4D-8C06-0E2394AB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2522" y="3820038"/>
              <a:ext cx="1498600" cy="19304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1233" y="133350"/>
            <a:ext cx="109201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Now here is another ten frame. </a:t>
            </a:r>
            <a:r>
              <a:rPr lang="en-GB" sz="2800" dirty="0"/>
              <a:t>L</a:t>
            </a:r>
            <a:r>
              <a:rPr lang="en-GB" sz="2800" dirty="0" smtClean="0"/>
              <a:t>et’s count to check how many it shows.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Yes it shows 3.</a:t>
            </a:r>
          </a:p>
          <a:p>
            <a:endParaRPr lang="en-GB" sz="2800" dirty="0" smtClean="0"/>
          </a:p>
          <a:p>
            <a:r>
              <a:rPr lang="en-GB" sz="2800" dirty="0"/>
              <a:t>Let’s look and think about which other card, from below, can go with this card to make a </a:t>
            </a:r>
            <a:r>
              <a:rPr lang="en-GB" sz="2800" dirty="0" smtClean="0"/>
              <a:t>full 10.  Tell your adult.</a:t>
            </a:r>
            <a:endParaRPr lang="en-GB" sz="3200" dirty="0"/>
          </a:p>
          <a:p>
            <a:r>
              <a:rPr lang="en-GB" sz="2800" dirty="0" smtClean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1D0246-BDAF-7A4B-9C3D-E16EE4BD353B}"/>
              </a:ext>
            </a:extLst>
          </p:cNvPr>
          <p:cNvGrpSpPr/>
          <p:nvPr/>
        </p:nvGrpSpPr>
        <p:grpSpPr>
          <a:xfrm>
            <a:off x="3442171" y="903700"/>
            <a:ext cx="3173377" cy="1285318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2FCC236C-87C6-4347-911E-87F01E936A05}"/>
              </a:ext>
            </a:extLst>
          </p:cNvPr>
          <p:cNvGrpSpPr/>
          <p:nvPr/>
        </p:nvGrpSpPr>
        <p:grpSpPr>
          <a:xfrm>
            <a:off x="7489466" y="744333"/>
            <a:ext cx="1980564" cy="1930400"/>
            <a:chOff x="5438840" y="3820038"/>
            <a:chExt cx="1980564" cy="19304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2122A19-8973-B842-B20F-A67F4110A916}"/>
                </a:ext>
              </a:extLst>
            </p:cNvPr>
            <p:cNvSpPr/>
            <p:nvPr/>
          </p:nvSpPr>
          <p:spPr>
            <a:xfrm>
              <a:off x="5438840" y="3827832"/>
              <a:ext cx="1980564" cy="16502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358265-3BF3-5F4D-8C06-0E2394AB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2522" y="3820038"/>
              <a:ext cx="1498600" cy="19304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1D0246-BDAF-7A4B-9C3D-E16EE4BD353B}"/>
              </a:ext>
            </a:extLst>
          </p:cNvPr>
          <p:cNvGrpSpPr/>
          <p:nvPr/>
        </p:nvGrpSpPr>
        <p:grpSpPr>
          <a:xfrm>
            <a:off x="3442171" y="903700"/>
            <a:ext cx="3173377" cy="1285318"/>
            <a:chOff x="1779625" y="1545597"/>
            <a:chExt cx="1882701" cy="774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40E2A9-D288-CD4E-A48E-2263AA6EA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" t="3204" r="6328" b="2289"/>
            <a:stretch/>
          </p:blipFill>
          <p:spPr>
            <a:xfrm rot="16200000">
              <a:off x="2333880" y="991342"/>
              <a:ext cx="774192" cy="1882701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9993C77-C9B7-7B44-8F8D-2096A34EF41C}"/>
                </a:ext>
              </a:extLst>
            </p:cNvPr>
            <p:cNvSpPr/>
            <p:nvPr/>
          </p:nvSpPr>
          <p:spPr>
            <a:xfrm>
              <a:off x="1834737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6E8FA6-8427-D649-9789-8B387CC91DAC}"/>
                </a:ext>
              </a:extLst>
            </p:cNvPr>
            <p:cNvSpPr/>
            <p:nvPr/>
          </p:nvSpPr>
          <p:spPr>
            <a:xfrm>
              <a:off x="2206021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6464ABB-CB73-BE45-BAB9-3B40927684CF}"/>
                </a:ext>
              </a:extLst>
            </p:cNvPr>
            <p:cNvSpPr/>
            <p:nvPr/>
          </p:nvSpPr>
          <p:spPr>
            <a:xfrm>
              <a:off x="2577305" y="1600639"/>
              <a:ext cx="286512" cy="2865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1233" y="133350"/>
            <a:ext cx="109201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Yes we need 7 because we have 3 spots in the ten frame and 7 empty spaces.</a:t>
            </a:r>
            <a:endParaRPr lang="en-GB" sz="32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We would need 7 more spots to make a full 10.</a:t>
            </a:r>
          </a:p>
          <a:p>
            <a:r>
              <a:rPr lang="en-GB" sz="2800" dirty="0" smtClean="0"/>
              <a:t>Three and seven make ten.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                   We can also write it like this                   </a:t>
            </a:r>
            <a:r>
              <a:rPr lang="en-GB" sz="4400" dirty="0"/>
              <a:t>3</a:t>
            </a:r>
            <a:r>
              <a:rPr lang="en-GB" sz="4400" dirty="0" smtClean="0"/>
              <a:t> + 7 = 10 </a:t>
            </a:r>
            <a:endParaRPr lang="en-GB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4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have a go at playing this game.</a:t>
            </a:r>
            <a:endParaRPr lang="en-GB" sz="2400" dirty="0"/>
          </a:p>
        </p:txBody>
      </p:sp>
      <p:pic>
        <p:nvPicPr>
          <p:cNvPr id="42" name="Picture 2" descr="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127" y="882914"/>
            <a:ext cx="9784773" cy="5600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 you are going to choose one card from below.</a:t>
            </a:r>
            <a:endParaRPr lang="en-GB" sz="2400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492"/>
          <a:stretch/>
        </p:blipFill>
        <p:spPr>
          <a:xfrm>
            <a:off x="1447694" y="1084271"/>
            <a:ext cx="10186957" cy="55242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5.3.2021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be able to </a:t>
            </a:r>
            <a:r>
              <a:rPr lang="en-GB" sz="4000" dirty="0" smtClean="0"/>
              <a:t>combine different amounts to make 10. 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673303" cy="604599"/>
          </a:xfrm>
          <a:prstGeom prst="rect">
            <a:avLst/>
          </a:prstGeom>
        </p:spPr>
      </p:pic>
      <p:pic>
        <p:nvPicPr>
          <p:cNvPr id="16" name="Picture 2" descr="Origi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Pre-recorded Teaching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4931491" y="3540536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Video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19" y="5657671"/>
            <a:ext cx="5502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also copy and paste this link if you would prefer: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32" y="3318918"/>
            <a:ext cx="2314250" cy="2246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027" y="5402352"/>
            <a:ext cx="361603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link will take your to a page full of videos. Please make sure you watch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</a:t>
            </a:r>
            <a:r>
              <a:rPr lang="en-US" b="1" u="sng" noProof="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</a:rPr>
              <a:t>Making 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9508064" y="4951325"/>
            <a:ext cx="342518" cy="912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582" y="4695438"/>
            <a:ext cx="2203144" cy="19244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419" y="6119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https://whiterosemaths.com/homelearning/early-years/building-9-10-week-2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0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Hello everyone.  Today we are going to continue our work on making 10.</a:t>
            </a:r>
          </a:p>
          <a:p>
            <a:endParaRPr lang="en-GB" sz="2400" dirty="0"/>
          </a:p>
          <a:p>
            <a:r>
              <a:rPr lang="en-GB" sz="2400" dirty="0" smtClean="0"/>
              <a:t>Let’s get started by counting along the number line.</a:t>
            </a:r>
          </a:p>
          <a:p>
            <a:endParaRPr lang="en-GB" sz="2400" dirty="0"/>
          </a:p>
          <a:p>
            <a:r>
              <a:rPr lang="en-GB" sz="2400" dirty="0" smtClean="0"/>
              <a:t>Count with me…</a:t>
            </a:r>
            <a:endParaRPr lang="en-GB" sz="2400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91" y="2563092"/>
            <a:ext cx="9992867" cy="1475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3901" y="4353680"/>
            <a:ext cx="9810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Eight, ten!  That’s not right.</a:t>
            </a:r>
          </a:p>
          <a:p>
            <a:r>
              <a:rPr lang="en-GB" sz="2800" dirty="0" smtClean="0"/>
              <a:t>Oh no! Has Mrs Levington been getting it wrong again?</a:t>
            </a:r>
          </a:p>
          <a:p>
            <a:endParaRPr lang="en-GB" sz="2800" dirty="0"/>
          </a:p>
          <a:p>
            <a:r>
              <a:rPr lang="en-GB" sz="2800" dirty="0" smtClean="0"/>
              <a:t>Tell your adult which number is missing and then we can fix it.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7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That’s right.  We need to add the missing number 9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3901" y="3908601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Let’s count along the number line again.</a:t>
            </a:r>
          </a:p>
          <a:p>
            <a:endParaRPr lang="en-GB" sz="2800" dirty="0"/>
          </a:p>
          <a:p>
            <a:r>
              <a:rPr lang="en-GB" sz="2800" dirty="0" smtClean="0"/>
              <a:t>That’s better.  Nine goes after eight and before ten.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58" y="1842654"/>
            <a:ext cx="9319547" cy="1262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3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69072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Today we have some friends to help us make 10.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We have Panda, Pig and Monkey.</a:t>
            </a:r>
            <a:endParaRPr lang="en-GB" sz="2400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3901" y="5464275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Look. They have made a ten frame out of sticks.</a:t>
            </a:r>
          </a:p>
          <a:p>
            <a:pPr algn="ctr"/>
            <a:r>
              <a:rPr lang="en-GB" sz="2800" dirty="0" smtClean="0"/>
              <a:t>It looks a bit different to our usual ten frame but can you see how it still has ten spaces?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01BB36-B75C-B64F-90DB-C21E88859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30" y="1583576"/>
            <a:ext cx="1617372" cy="2008085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B1CE6-5D5D-984A-B4EC-4D901BD94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1" y="1654330"/>
            <a:ext cx="1930679" cy="2058679"/>
          </a:xfrm>
          <a:prstGeom prst="rect">
            <a:avLst/>
          </a:prstGeom>
        </p:spPr>
      </p:pic>
      <p:pic>
        <p:nvPicPr>
          <p:cNvPr id="11" name="Picture 10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22683530-9300-C241-AE03-EFAE53EF8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83" y="1702512"/>
            <a:ext cx="1690063" cy="18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617" y="3591652"/>
            <a:ext cx="6420746" cy="1848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2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776" y="255808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“So they all rolled over and one fell out.”</a:t>
            </a:r>
            <a:endParaRPr lang="en-GB" sz="2400" dirty="0"/>
          </a:p>
        </p:txBody>
      </p:sp>
      <p:pic>
        <p:nvPicPr>
          <p:cNvPr id="13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41816" y="5649148"/>
            <a:ext cx="637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“There were 8 in the bed and the little one said, roll over, roll over. “</a:t>
            </a:r>
            <a:endParaRPr lang="en-GB" sz="2400" dirty="0"/>
          </a:p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1272191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1501410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1372462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1418183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1501410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1659987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1659987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1468205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4" y="1481386"/>
            <a:ext cx="1688129" cy="1886226"/>
          </a:xfrm>
          <a:prstGeom prst="rect">
            <a:avLst/>
          </a:prstGeom>
        </p:spPr>
      </p:pic>
      <p:pic>
        <p:nvPicPr>
          <p:cNvPr id="31" name="Picture 3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3C38422-7E79-034A-A7F9-1E6963FEB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841">
            <a:off x="9645540" y="2425049"/>
            <a:ext cx="1737808" cy="2400287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2782299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776" y="461922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don’t have 9 in the bed now.  How may are left in the bed now?</a:t>
            </a:r>
          </a:p>
          <a:p>
            <a:r>
              <a:rPr lang="en-GB" sz="2400" dirty="0" smtClean="0"/>
              <a:t>That’s right. There are 8 left in the bed.  1 less than 9 is </a:t>
            </a:r>
            <a:r>
              <a:rPr lang="en-GB" sz="2400" dirty="0"/>
              <a:t>8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5"/>
          <a:srcRect t="-2048" r="19702" b="-1"/>
          <a:stretch/>
        </p:blipFill>
        <p:spPr>
          <a:xfrm>
            <a:off x="1078267" y="762000"/>
            <a:ext cx="5364097" cy="719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6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69072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animals want to fill up the ten frame with some natural objects.</a:t>
            </a:r>
          </a:p>
          <a:p>
            <a:pPr algn="ctr"/>
            <a:r>
              <a:rPr lang="en-GB" sz="2800" dirty="0" smtClean="0"/>
              <a:t>Miss Bentley found some magic beans and gave them to the animals.</a:t>
            </a:r>
          </a:p>
          <a:p>
            <a:pPr algn="ctr"/>
            <a:r>
              <a:rPr lang="en-GB" sz="2800" dirty="0" smtClean="0"/>
              <a:t>Here Panda has some beans.</a:t>
            </a:r>
            <a:endParaRPr lang="en-GB" sz="2400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4626" y="5320538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 can see Panda has 3 beans.  1,  2,  3.</a:t>
            </a:r>
          </a:p>
          <a:p>
            <a:pPr algn="ctr"/>
            <a:r>
              <a:rPr lang="en-GB" sz="2800" dirty="0" smtClean="0"/>
              <a:t>I want him to put them into the ten frame.</a:t>
            </a:r>
          </a:p>
          <a:p>
            <a:pPr algn="ctr"/>
            <a:r>
              <a:rPr lang="en-GB" sz="2800" dirty="0" smtClean="0"/>
              <a:t>Let’s see where he puts them.</a:t>
            </a:r>
            <a:endParaRPr lang="en-GB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8B45C-DBCC-B540-B3F4-DB1042B8D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3" y="5724483"/>
            <a:ext cx="1279730" cy="950295"/>
          </a:xfrm>
          <a:prstGeom prst="rect">
            <a:avLst/>
          </a:prstGeom>
        </p:spPr>
      </p:pic>
      <p:pic>
        <p:nvPicPr>
          <p:cNvPr id="11" name="Picture 10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22683530-9300-C241-AE03-EFAE53EF8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83" y="1702512"/>
            <a:ext cx="1690063" cy="18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2" y="1707252"/>
            <a:ext cx="2029108" cy="1057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7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924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Panda has put his beans in the ten frame</a:t>
            </a:r>
            <a:r>
              <a:rPr lang="en-GB" sz="2800" dirty="0"/>
              <a:t> </a:t>
            </a:r>
            <a:r>
              <a:rPr lang="en-GB" sz="2800" dirty="0" smtClean="0"/>
              <a:t>but it’s not full.  </a:t>
            </a:r>
          </a:p>
          <a:p>
            <a:pPr algn="ctr"/>
            <a:r>
              <a:rPr lang="en-GB" sz="2800" dirty="0" smtClean="0"/>
              <a:t>I want a full ten frame.  How many more beans do we need to fill up the ten frame?  Tell your adult.</a:t>
            </a:r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4626" y="5320538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That’s right.  We need 7 more beans.  We can see that there are 7 spaces empty on the ten frame so we need 7 more beans.</a:t>
            </a:r>
          </a:p>
          <a:p>
            <a:pPr algn="ctr"/>
            <a:r>
              <a:rPr lang="en-GB" sz="2800" dirty="0" smtClean="0"/>
              <a:t>3 + 7 = 10</a:t>
            </a:r>
            <a:endParaRPr lang="en-GB" sz="2800" dirty="0"/>
          </a:p>
        </p:txBody>
      </p:sp>
      <p:pic>
        <p:nvPicPr>
          <p:cNvPr id="11" name="Picture 10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22683530-9300-C241-AE03-EFAE53EF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83" y="1702512"/>
            <a:ext cx="1690063" cy="18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78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924"/>
            <a:ext cx="11211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Look. Here is Pig with some beans.  Let’s count how many beans Pig found.</a:t>
            </a:r>
          </a:p>
          <a:p>
            <a:pPr algn="ctr"/>
            <a:r>
              <a:rPr lang="en-GB" sz="2800" dirty="0" smtClean="0"/>
              <a:t>1, 2, 3. Pig found 3 beans as well.</a:t>
            </a:r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0880" y="5843758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Let’s add these beans to the ten frame with the others.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B1CE6-5D5D-984A-B4EC-4D901BD94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358" y="1564019"/>
            <a:ext cx="1930679" cy="20586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617617" y="1596534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3019312" y="207591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943802" y="172710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B1CE6-5D5D-984A-B4EC-4D901BD94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607" y="2419408"/>
            <a:ext cx="1930679" cy="205867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6718663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2451275" y="458862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8100706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0109" y="207924"/>
            <a:ext cx="11211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Pig has put his beans in the ten frame</a:t>
            </a:r>
            <a:r>
              <a:rPr lang="en-GB" sz="2800" dirty="0"/>
              <a:t> </a:t>
            </a:r>
            <a:r>
              <a:rPr lang="en-GB" sz="2800" dirty="0" smtClean="0"/>
              <a:t>but it’s still not full. </a:t>
            </a:r>
          </a:p>
          <a:p>
            <a:pPr algn="ctr"/>
            <a:r>
              <a:rPr lang="en-GB" sz="2800" dirty="0" smtClean="0"/>
              <a:t>Count how many beans there are now.</a:t>
            </a:r>
          </a:p>
          <a:p>
            <a:pPr algn="ctr"/>
            <a:r>
              <a:rPr lang="en-GB" sz="2800" dirty="0" smtClean="0"/>
              <a:t>1, 2, 3, 4, 5, 6.  </a:t>
            </a:r>
          </a:p>
          <a:p>
            <a:pPr algn="ctr"/>
            <a:r>
              <a:rPr lang="en-GB" sz="2800" dirty="0" smtClean="0"/>
              <a:t>I want a full ten frame.  How many more beans do we need to fill up the ten frame now?  Tell your adult.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4626" y="5320538"/>
            <a:ext cx="9810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That’s right.  We need 4 more beans.  We can see that there are 4 spaces empty on the ten frame so we need 4 more beans.</a:t>
            </a:r>
          </a:p>
          <a:p>
            <a:pPr algn="ctr"/>
            <a:r>
              <a:rPr lang="en-GB" sz="2800" dirty="0"/>
              <a:t>6</a:t>
            </a:r>
            <a:r>
              <a:rPr lang="en-GB" sz="2800" dirty="0" smtClean="0"/>
              <a:t> + 4 = 10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2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17" y="3448748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7491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6718663" y="372982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2451275" y="458862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8100706" y="374913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0109" y="207924"/>
            <a:ext cx="11211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Look. Here is Bear with some beans.  Let’s count how many beans Bear found.</a:t>
            </a:r>
          </a:p>
          <a:p>
            <a:pPr algn="ctr"/>
            <a:r>
              <a:rPr lang="en-GB" sz="2800" dirty="0" smtClean="0"/>
              <a:t>1, 2, 3, 4. Pig found 4 beans.</a:t>
            </a:r>
          </a:p>
        </p:txBody>
      </p:sp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01BB36-B75C-B64F-90DB-C21E88859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4" y="1577325"/>
            <a:ext cx="1617372" cy="20080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2485E32-17F5-6148-9957-FC2780C06A99}"/>
              </a:ext>
            </a:extLst>
          </p:cNvPr>
          <p:cNvSpPr/>
          <p:nvPr/>
        </p:nvSpPr>
        <p:spPr>
          <a:xfrm>
            <a:off x="3122851" y="182960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7B9B69-1EF1-784F-8E6C-41C2E6717AAC}"/>
              </a:ext>
            </a:extLst>
          </p:cNvPr>
          <p:cNvSpPr/>
          <p:nvPr/>
        </p:nvSpPr>
        <p:spPr>
          <a:xfrm>
            <a:off x="2616638" y="2338613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AFF1E4-94B5-D145-B613-0D11E4BF86B8}"/>
              </a:ext>
            </a:extLst>
          </p:cNvPr>
          <p:cNvSpPr/>
          <p:nvPr/>
        </p:nvSpPr>
        <p:spPr>
          <a:xfrm>
            <a:off x="3573124" y="279642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CCC361-FDE9-DA4B-BA03-778039B4FDCF}"/>
              </a:ext>
            </a:extLst>
          </p:cNvPr>
          <p:cNvSpPr/>
          <p:nvPr/>
        </p:nvSpPr>
        <p:spPr>
          <a:xfrm>
            <a:off x="3965503" y="219405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0880" y="5843758"/>
            <a:ext cx="981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Let’s add these beans to the ten frame with the others.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17" y="2783722"/>
            <a:ext cx="6420746" cy="18481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2414457" y="3070236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5283928" y="3070235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3849192" y="30509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EE9C66-C563-664F-8747-7EE771BB547A}"/>
              </a:ext>
            </a:extLst>
          </p:cNvPr>
          <p:cNvSpPr/>
          <p:nvPr/>
        </p:nvSpPr>
        <p:spPr>
          <a:xfrm>
            <a:off x="6718663" y="3050929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034F56-930F-DE42-B40D-C614EE2860DF}"/>
              </a:ext>
            </a:extLst>
          </p:cNvPr>
          <p:cNvSpPr/>
          <p:nvPr/>
        </p:nvSpPr>
        <p:spPr>
          <a:xfrm>
            <a:off x="2451275" y="3909731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8C707-1B82-A741-9D5A-DB4F5FF5E5FF}"/>
              </a:ext>
            </a:extLst>
          </p:cNvPr>
          <p:cNvSpPr/>
          <p:nvPr/>
        </p:nvSpPr>
        <p:spPr>
          <a:xfrm>
            <a:off x="8100706" y="3070236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101BB36-B75C-B64F-90DB-C21E88859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0" y="2788358"/>
            <a:ext cx="1617372" cy="2008085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2485E32-17F5-6148-9957-FC2780C06A99}"/>
              </a:ext>
            </a:extLst>
          </p:cNvPr>
          <p:cNvSpPr/>
          <p:nvPr/>
        </p:nvSpPr>
        <p:spPr>
          <a:xfrm>
            <a:off x="8132460" y="3909731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7B9B69-1EF1-784F-8E6C-41C2E6717AAC}"/>
              </a:ext>
            </a:extLst>
          </p:cNvPr>
          <p:cNvSpPr/>
          <p:nvPr/>
        </p:nvSpPr>
        <p:spPr>
          <a:xfrm>
            <a:off x="5295401" y="388999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AFF1E4-94B5-D145-B613-0D11E4BF86B8}"/>
              </a:ext>
            </a:extLst>
          </p:cNvPr>
          <p:cNvSpPr/>
          <p:nvPr/>
        </p:nvSpPr>
        <p:spPr>
          <a:xfrm>
            <a:off x="3824586" y="3889990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CCC361-FDE9-DA4B-BA03-778039B4FDCF}"/>
              </a:ext>
            </a:extLst>
          </p:cNvPr>
          <p:cNvSpPr/>
          <p:nvPr/>
        </p:nvSpPr>
        <p:spPr>
          <a:xfrm>
            <a:off x="6661645" y="3909731"/>
            <a:ext cx="1136073" cy="415637"/>
          </a:xfrm>
          <a:prstGeom prst="ellipse">
            <a:avLst/>
          </a:prstGeom>
          <a:solidFill>
            <a:srgbClr val="D6D6D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266553" y="4918343"/>
            <a:ext cx="9810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Panda had 3 beans.</a:t>
            </a:r>
          </a:p>
          <a:p>
            <a:pPr algn="ctr"/>
            <a:r>
              <a:rPr lang="en-GB" sz="2800" dirty="0" smtClean="0"/>
              <a:t>Pig had 3 beans.</a:t>
            </a:r>
          </a:p>
          <a:p>
            <a:pPr algn="ctr"/>
            <a:r>
              <a:rPr lang="en-GB" sz="2800" dirty="0" smtClean="0"/>
              <a:t>Bear had 4 beans</a:t>
            </a:r>
          </a:p>
          <a:p>
            <a:pPr algn="ctr"/>
            <a:r>
              <a:rPr lang="en-GB" sz="2800" dirty="0" smtClean="0"/>
              <a:t>3 and 3 and 4 make 10 altogether.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109" y="207924"/>
            <a:ext cx="11211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Bear has put his beans in the ten frame. </a:t>
            </a:r>
          </a:p>
          <a:p>
            <a:pPr algn="ctr"/>
            <a:r>
              <a:rPr lang="en-GB" sz="2800" dirty="0" smtClean="0"/>
              <a:t>What do you notice?</a:t>
            </a:r>
          </a:p>
          <a:p>
            <a:pPr algn="ctr"/>
            <a:r>
              <a:rPr lang="en-GB" sz="2800" dirty="0" smtClean="0"/>
              <a:t>Yes! We have ten beans now.</a:t>
            </a:r>
          </a:p>
          <a:p>
            <a:pPr algn="ctr"/>
            <a:r>
              <a:rPr lang="en-GB" sz="2800" dirty="0" smtClean="0"/>
              <a:t>We can easily see this because the ten frame is full.  There are no empty spaces.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1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109" y="207619"/>
            <a:ext cx="1121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 to make ten using a ten frame. You can do it in the house or even outside.</a:t>
            </a:r>
            <a:endParaRPr lang="en-GB" sz="2400" dirty="0"/>
          </a:p>
        </p:txBody>
      </p:sp>
      <p:pic>
        <p:nvPicPr>
          <p:cNvPr id="29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D652ED-B74D-0B40-8437-D20484576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" y="5715570"/>
            <a:ext cx="1299108" cy="96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583" y="669284"/>
            <a:ext cx="8071570" cy="6010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1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776" y="255808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“So they all rolled over and one fell out.”</a:t>
            </a:r>
            <a:endParaRPr lang="en-GB" sz="2400" dirty="0"/>
          </a:p>
        </p:txBody>
      </p:sp>
      <p:pic>
        <p:nvPicPr>
          <p:cNvPr id="13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BCB04-408E-0145-B417-394B09EE0988}"/>
              </a:ext>
            </a:extLst>
          </p:cNvPr>
          <p:cNvGrpSpPr/>
          <p:nvPr/>
        </p:nvGrpSpPr>
        <p:grpSpPr>
          <a:xfrm>
            <a:off x="432776" y="1272191"/>
            <a:ext cx="8390011" cy="1150094"/>
            <a:chOff x="573145" y="3254321"/>
            <a:chExt cx="8390011" cy="11500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937E68-E320-4A43-900F-593E6845D89A}"/>
                </a:ext>
              </a:extLst>
            </p:cNvPr>
            <p:cNvSpPr/>
            <p:nvPr/>
          </p:nvSpPr>
          <p:spPr>
            <a:xfrm>
              <a:off x="848812" y="3812921"/>
              <a:ext cx="7845737" cy="589235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437D0-8787-9C4E-B844-90A974BEF7A2}"/>
                </a:ext>
              </a:extLst>
            </p:cNvPr>
            <p:cNvSpPr/>
            <p:nvPr/>
          </p:nvSpPr>
          <p:spPr>
            <a:xfrm>
              <a:off x="573145" y="3530605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2CC56-027E-074A-9603-AEA0BF64D162}"/>
                </a:ext>
              </a:extLst>
            </p:cNvPr>
            <p:cNvSpPr/>
            <p:nvPr/>
          </p:nvSpPr>
          <p:spPr>
            <a:xfrm>
              <a:off x="8673634" y="3528346"/>
              <a:ext cx="289522" cy="873810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498A87-1A23-E44A-BF87-AC7763630C56}"/>
                </a:ext>
              </a:extLst>
            </p:cNvPr>
            <p:cNvSpPr/>
            <p:nvPr/>
          </p:nvSpPr>
          <p:spPr>
            <a:xfrm>
              <a:off x="573145" y="3254488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9363E4-2320-9C4A-BF8E-12CF4B8921CF}"/>
                </a:ext>
              </a:extLst>
            </p:cNvPr>
            <p:cNvSpPr/>
            <p:nvPr/>
          </p:nvSpPr>
          <p:spPr>
            <a:xfrm>
              <a:off x="8687489" y="3254321"/>
              <a:ext cx="275667" cy="275667"/>
            </a:xfrm>
            <a:prstGeom prst="ellipse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BDA948-7A9A-D546-ABB8-CCBE3F32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29" y="1501410"/>
            <a:ext cx="1587958" cy="1811613"/>
          </a:xfrm>
          <a:prstGeom prst="rect">
            <a:avLst/>
          </a:prstGeom>
        </p:spPr>
      </p:pic>
      <p:pic>
        <p:nvPicPr>
          <p:cNvPr id="24" name="Picture 23" descr="A cartoon of a rabbit&#10;&#10;Description automatically generated with low confidence">
            <a:extLst>
              <a:ext uri="{FF2B5EF4-FFF2-40B4-BE49-F238E27FC236}">
                <a16:creationId xmlns:a16="http://schemas.microsoft.com/office/drawing/2014/main" id="{5E3864D6-3FEA-7041-AE43-0E972A2F4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996" y="1372462"/>
            <a:ext cx="2043563" cy="2025479"/>
          </a:xfrm>
          <a:prstGeom prst="rect">
            <a:avLst/>
          </a:prstGeom>
        </p:spPr>
      </p:pic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C468F4-DF53-1D4C-BB43-25F2B9AEC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5" y="1418183"/>
            <a:ext cx="1372053" cy="1565299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65B8F77-1AD5-414A-8945-86523E365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4" y="1501410"/>
            <a:ext cx="1768947" cy="1646951"/>
          </a:xfrm>
          <a:prstGeom prst="rect">
            <a:avLst/>
          </a:prstGeom>
        </p:spPr>
      </p:pic>
      <p:pic>
        <p:nvPicPr>
          <p:cNvPr id="27" name="Picture 26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535CF253-584E-9C4A-8975-51F693EFF1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8" y="1659987"/>
            <a:ext cx="1409236" cy="1560767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39D6C8B7-6587-4C4C-8A98-C00A74143B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17" b="92532" l="5466" r="91903">
                        <a14:foregroundMark x1="19028" y1="10227" x2="19028" y2="10227"/>
                        <a14:foregroundMark x1="76923" y1="9091" x2="76923" y2="9091"/>
                        <a14:foregroundMark x1="89676" y1="54708" x2="89676" y2="54708"/>
                        <a14:foregroundMark x1="92105" y1="55519" x2="92105" y2="55519"/>
                        <a14:foregroundMark x1="57085" y1="40422" x2="57085" y2="40422"/>
                        <a14:foregroundMark x1="63968" y1="31656" x2="63968" y2="31656"/>
                        <a14:foregroundMark x1="76316" y1="37175" x2="76316" y2="37175"/>
                        <a14:foregroundMark x1="5668" y1="58604" x2="5668" y2="58604"/>
                        <a14:foregroundMark x1="35425" y1="32468" x2="27935" y2="45942"/>
                        <a14:foregroundMark x1="27935" y1="45942" x2="44332" y2="43019"/>
                        <a14:foregroundMark x1="44332" y1="43019" x2="29555" y2="37500"/>
                        <a14:foregroundMark x1="29555" y1="37500" x2="38866" y2="47240"/>
                        <a14:foregroundMark x1="38866" y1="47240" x2="30972" y2="35552"/>
                        <a14:foregroundMark x1="30972" y1="35552" x2="45951" y2="44318"/>
                        <a14:foregroundMark x1="45951" y1="44318" x2="35425" y2="35552"/>
                        <a14:foregroundMark x1="35425" y1="35552" x2="37449" y2="47078"/>
                        <a14:foregroundMark x1="30364" y1="35714" x2="45547" y2="31981"/>
                        <a14:foregroundMark x1="45547" y1="31981" x2="42510" y2="45455"/>
                        <a14:foregroundMark x1="42510" y1="45455" x2="58907" y2="49513"/>
                        <a14:foregroundMark x1="58907" y1="49513" x2="64575" y2="53896"/>
                        <a14:foregroundMark x1="55061" y1="40747" x2="72065" y2="34416"/>
                        <a14:foregroundMark x1="72065" y1="34416" x2="59919" y2="46104"/>
                        <a14:foregroundMark x1="59919" y1="46104" x2="54453" y2="33604"/>
                        <a14:foregroundMark x1="54453" y1="33604" x2="59919" y2="21429"/>
                        <a14:foregroundMark x1="59919" y1="21429" x2="63563" y2="45617"/>
                        <a14:foregroundMark x1="58704" y1="30519" x2="73077" y2="34903"/>
                        <a14:foregroundMark x1="73077" y1="34903" x2="62955" y2="45779"/>
                        <a14:foregroundMark x1="62955" y1="45779" x2="52024" y2="37013"/>
                        <a14:foregroundMark x1="52024" y1="37013" x2="64575" y2="29708"/>
                        <a14:foregroundMark x1="64575" y1="29708" x2="78543" y2="36526"/>
                        <a14:foregroundMark x1="78543" y1="36526" x2="72065" y2="49188"/>
                        <a14:foregroundMark x1="72065" y1="49188" x2="51215" y2="44805"/>
                        <a14:foregroundMark x1="51215" y1="44805" x2="58502" y2="32630"/>
                        <a14:foregroundMark x1="58502" y1="32630" x2="71862" y2="30844"/>
                        <a14:foregroundMark x1="67004" y1="50649" x2="72267" y2="37987"/>
                        <a14:foregroundMark x1="72267" y1="37987" x2="74089" y2="52435"/>
                        <a14:foregroundMark x1="74089" y1="52435" x2="60121" y2="42857"/>
                        <a14:foregroundMark x1="60121" y1="42857" x2="74494" y2="41234"/>
                        <a14:foregroundMark x1="46761" y1="46266" x2="30972" y2="47078"/>
                        <a14:foregroundMark x1="30972" y1="47078" x2="41296" y2="56494"/>
                        <a14:foregroundMark x1="41296" y1="56494" x2="55668" y2="60877"/>
                        <a14:foregroundMark x1="55668" y1="60877" x2="57692" y2="51948"/>
                        <a14:foregroundMark x1="54251" y1="47890" x2="38866" y2="48377"/>
                        <a14:foregroundMark x1="38866" y1="48377" x2="51417" y2="55195"/>
                        <a14:foregroundMark x1="51417" y1="55195" x2="53239" y2="48377"/>
                        <a14:foregroundMark x1="43725" y1="30519" x2="27733" y2="30519"/>
                        <a14:foregroundMark x1="27733" y1="30519" x2="24899" y2="44968"/>
                        <a14:foregroundMark x1="24899" y1="44968" x2="37854" y2="53896"/>
                        <a14:foregroundMark x1="37854" y1="53896" x2="48785" y2="43182"/>
                        <a14:foregroundMark x1="48785" y1="43182" x2="45951" y2="28734"/>
                        <a14:foregroundMark x1="45951" y1="28734" x2="30567" y2="29708"/>
                        <a14:foregroundMark x1="30567" y1="29708" x2="27935" y2="30519"/>
                        <a14:foregroundMark x1="21053" y1="8279" x2="21053" y2="8279"/>
                        <a14:foregroundMark x1="33401" y1="84416" x2="44939" y2="92532"/>
                        <a14:foregroundMark x1="44939" y1="92532" x2="46761" y2="86364"/>
                        <a14:foregroundMark x1="76923" y1="9091" x2="76923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4" y="1659987"/>
            <a:ext cx="1030985" cy="1285601"/>
          </a:xfrm>
          <a:prstGeom prst="rect">
            <a:avLst/>
          </a:prstGeom>
        </p:spPr>
      </p:pic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BE571E3-A3C1-7F48-94DD-2FB7BD5D8E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1" y="1468205"/>
            <a:ext cx="1397812" cy="1735486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A112DD7-50D8-7A4B-93AC-27733534B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868">
            <a:off x="9632272" y="2596651"/>
            <a:ext cx="1688129" cy="1886226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14703D3F-31CE-AA45-95AC-79B7D2E759DA}"/>
              </a:ext>
            </a:extLst>
          </p:cNvPr>
          <p:cNvSpPr/>
          <p:nvPr/>
        </p:nvSpPr>
        <p:spPr>
          <a:xfrm>
            <a:off x="583896" y="2782299"/>
            <a:ext cx="8121404" cy="1402956"/>
          </a:xfrm>
          <a:custGeom>
            <a:avLst/>
            <a:gdLst>
              <a:gd name="connsiteX0" fmla="*/ 510453 w 5436464"/>
              <a:gd name="connsiteY0" fmla="*/ 529 h 2444891"/>
              <a:gd name="connsiteX1" fmla="*/ 2718665 w 5436464"/>
              <a:gd name="connsiteY1" fmla="*/ 50410 h 2444891"/>
              <a:gd name="connsiteX2" fmla="*/ 5436464 w 5436464"/>
              <a:gd name="connsiteY2" fmla="*/ 50410 h 2444891"/>
              <a:gd name="connsiteX3" fmla="*/ 5436464 w 5436464"/>
              <a:gd name="connsiteY3" fmla="*/ 783835 h 2444891"/>
              <a:gd name="connsiteX4" fmla="*/ 5435599 w 5436464"/>
              <a:gd name="connsiteY4" fmla="*/ 783972 h 2444891"/>
              <a:gd name="connsiteX5" fmla="*/ 5435599 w 5436464"/>
              <a:gd name="connsiteY5" fmla="*/ 2100573 h 2444891"/>
              <a:gd name="connsiteX6" fmla="*/ 5091281 w 5436464"/>
              <a:gd name="connsiteY6" fmla="*/ 2444891 h 2444891"/>
              <a:gd name="connsiteX7" fmla="*/ 344318 w 5436464"/>
              <a:gd name="connsiteY7" fmla="*/ 2444891 h 2444891"/>
              <a:gd name="connsiteX8" fmla="*/ 0 w 5436464"/>
              <a:gd name="connsiteY8" fmla="*/ 2100573 h 2444891"/>
              <a:gd name="connsiteX9" fmla="*/ 0 w 5436464"/>
              <a:gd name="connsiteY9" fmla="*/ 723343 h 2444891"/>
              <a:gd name="connsiteX10" fmla="*/ 865 w 5436464"/>
              <a:gd name="connsiteY10" fmla="*/ 719059 h 2444891"/>
              <a:gd name="connsiteX11" fmla="*/ 865 w 5436464"/>
              <a:gd name="connsiteY11" fmla="*/ 50410 h 2444891"/>
              <a:gd name="connsiteX12" fmla="*/ 510453 w 5436464"/>
              <a:gd name="connsiteY12" fmla="*/ 529 h 244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6464" h="2444891">
                <a:moveTo>
                  <a:pt x="510453" y="529"/>
                </a:moveTo>
                <a:cubicBezTo>
                  <a:pt x="1246523" y="-11664"/>
                  <a:pt x="1982594" y="192293"/>
                  <a:pt x="2718665" y="50410"/>
                </a:cubicBezTo>
                <a:cubicBezTo>
                  <a:pt x="3624598" y="-124216"/>
                  <a:pt x="4530531" y="225035"/>
                  <a:pt x="5436464" y="50410"/>
                </a:cubicBezTo>
                <a:lnTo>
                  <a:pt x="5436464" y="783835"/>
                </a:lnTo>
                <a:lnTo>
                  <a:pt x="5435599" y="783972"/>
                </a:lnTo>
                <a:lnTo>
                  <a:pt x="5435599" y="2100573"/>
                </a:lnTo>
                <a:cubicBezTo>
                  <a:pt x="5435599" y="2290735"/>
                  <a:pt x="5281443" y="2444891"/>
                  <a:pt x="5091281" y="2444891"/>
                </a:cubicBezTo>
                <a:lnTo>
                  <a:pt x="344318" y="2444891"/>
                </a:lnTo>
                <a:cubicBezTo>
                  <a:pt x="154156" y="2444891"/>
                  <a:pt x="0" y="2290735"/>
                  <a:pt x="0" y="2100573"/>
                </a:cubicBezTo>
                <a:lnTo>
                  <a:pt x="0" y="723343"/>
                </a:lnTo>
                <a:lnTo>
                  <a:pt x="865" y="719059"/>
                </a:lnTo>
                <a:lnTo>
                  <a:pt x="865" y="50410"/>
                </a:lnTo>
                <a:cubicBezTo>
                  <a:pt x="170728" y="17668"/>
                  <a:pt x="340590" y="3343"/>
                  <a:pt x="510453" y="529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32776" y="4619223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don’t have 8 in the bed now.  How may are left in the bed now?</a:t>
            </a:r>
          </a:p>
          <a:p>
            <a:r>
              <a:rPr lang="en-GB" sz="2400" dirty="0" smtClean="0"/>
              <a:t>That’s right. There are 7 left in the bed.  1 less than 8 is 7.</a:t>
            </a:r>
            <a:endParaRPr lang="en-GB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719471"/>
            <a:ext cx="1287276" cy="96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/>
          <a:srcRect t="-83" r="29657" b="-1"/>
          <a:stretch/>
        </p:blipFill>
        <p:spPr>
          <a:xfrm>
            <a:off x="1078268" y="775854"/>
            <a:ext cx="4699078" cy="7055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49967" y="5777236"/>
            <a:ext cx="8584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are going to leave the song there now but you can keep singing it at home if you like until you have no animals left in the bed.</a:t>
            </a:r>
            <a:endParaRPr lang="en-GB" sz="24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4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03" y="-30426"/>
            <a:ext cx="1114697" cy="111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207818" y="299441"/>
            <a:ext cx="11000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 need your help to sort our number line again but his time we will do it a bit different.</a:t>
            </a:r>
          </a:p>
          <a:p>
            <a:r>
              <a:rPr lang="en-GB" sz="2400" dirty="0" smtClean="0"/>
              <a:t>In our song we started with the number 10 and each time there was one animal less so we counted backwards.</a:t>
            </a:r>
          </a:p>
          <a:p>
            <a:endParaRPr lang="en-GB" sz="2400" dirty="0"/>
          </a:p>
          <a:p>
            <a:r>
              <a:rPr lang="en-GB" sz="2400" dirty="0" smtClean="0"/>
              <a:t>Look at our number line here.  It starts with 10 like the song and goes backwards to 1.</a:t>
            </a:r>
          </a:p>
          <a:p>
            <a:endParaRPr lang="en-GB" sz="2400" dirty="0"/>
          </a:p>
          <a:p>
            <a:r>
              <a:rPr lang="en-GB" sz="2400" dirty="0" smtClean="0"/>
              <a:t>Count with me…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927" y="3733736"/>
            <a:ext cx="10109735" cy="1392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1D068-7FD5-1644-A282-8A943F2DB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5686542"/>
            <a:ext cx="1287276" cy="995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1.1|6.3|24.9|6.2|24.9|8.6|22.8|2.7|37.9|4.7|23.5|3.5|28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5|15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8.4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22.1|6|12|4.9|12.3|0.9|11|15|4.6|17.7|6.6|8.9|4.4|16.7|9.4|10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9.3|1.9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1|22.1|6|12|4.9|12.3|0.9|11|15|4.6|17.7|6.6|8.9|4.4|16.7|9.4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C3793DF37CE469732BE2C14D141F7" ma:contentTypeVersion="13" ma:contentTypeDescription="Create a new document." ma:contentTypeScope="" ma:versionID="8702fe57f50ce07b82b6ee139dcb0ebd">
  <xsd:schema xmlns:xsd="http://www.w3.org/2001/XMLSchema" xmlns:xs="http://www.w3.org/2001/XMLSchema" xmlns:p="http://schemas.microsoft.com/office/2006/metadata/properties" xmlns:ns3="0db71983-9f40-4164-aefa-2fcbce451d16" xmlns:ns4="44a32d99-893d-4340-aed3-c70a69d13e12" targetNamespace="http://schemas.microsoft.com/office/2006/metadata/properties" ma:root="true" ma:fieldsID="372a9aa9f811948035cebcef21cba44d" ns3:_="" ns4:_="">
    <xsd:import namespace="0db71983-9f40-4164-aefa-2fcbce451d16"/>
    <xsd:import namespace="44a32d99-893d-4340-aed3-c70a69d13e1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71983-9f40-4164-aefa-2fcbce451d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2d99-893d-4340-aed3-c70a69d13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C1782-A866-4C2C-AC99-AEFAB922443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4a32d99-893d-4340-aed3-c70a69d13e12"/>
    <ds:schemaRef ds:uri="0db71983-9f40-4164-aefa-2fcbce451d1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0E740B-F81C-48AE-8F76-847C14749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b71983-9f40-4164-aefa-2fcbce451d16"/>
    <ds:schemaRef ds:uri="44a32d99-893d-4340-aed3-c70a69d13e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285176-17B0-4A10-8909-10069AC865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3583</Words>
  <Application>Microsoft Office PowerPoint</Application>
  <PresentationFormat>Widescreen</PresentationFormat>
  <Paragraphs>564</Paragraphs>
  <Slides>76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Bentley</dc:creator>
  <cp:lastModifiedBy>R. Levington [ Wheatley Hill Primary School ]</cp:lastModifiedBy>
  <cp:revision>291</cp:revision>
  <dcterms:created xsi:type="dcterms:W3CDTF">2021-01-27T21:13:48Z</dcterms:created>
  <dcterms:modified xsi:type="dcterms:W3CDTF">2021-02-26T08:35:39Z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0x010100A6AC3793DF37CE469732BE2C14D141F7</vt:lpwstr>
  </property>
</Properties>
</file>