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9" r:id="rId2"/>
    <p:sldMasterId id="2147483711" r:id="rId3"/>
  </p:sldMasterIdLst>
  <p:notesMasterIdLst>
    <p:notesMasterId r:id="rId109"/>
  </p:notesMasterIdLst>
  <p:sldIdLst>
    <p:sldId id="356" r:id="rId4"/>
    <p:sldId id="410" r:id="rId5"/>
    <p:sldId id="345" r:id="rId6"/>
    <p:sldId id="346" r:id="rId7"/>
    <p:sldId id="347" r:id="rId8"/>
    <p:sldId id="348" r:id="rId9"/>
    <p:sldId id="349" r:id="rId10"/>
    <p:sldId id="350" r:id="rId11"/>
    <p:sldId id="397" r:id="rId12"/>
    <p:sldId id="351" r:id="rId13"/>
    <p:sldId id="398" r:id="rId14"/>
    <p:sldId id="352" r:id="rId15"/>
    <p:sldId id="399" r:id="rId16"/>
    <p:sldId id="353" r:id="rId17"/>
    <p:sldId id="400" r:id="rId18"/>
    <p:sldId id="354" r:id="rId19"/>
    <p:sldId id="401" r:id="rId20"/>
    <p:sldId id="355" r:id="rId21"/>
    <p:sldId id="357" r:id="rId22"/>
    <p:sldId id="402" r:id="rId23"/>
    <p:sldId id="358" r:id="rId24"/>
    <p:sldId id="403" r:id="rId25"/>
    <p:sldId id="359" r:id="rId26"/>
    <p:sldId id="311" r:id="rId27"/>
    <p:sldId id="409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2" r:id="rId58"/>
    <p:sldId id="261" r:id="rId59"/>
    <p:sldId id="411" r:id="rId60"/>
    <p:sldId id="297" r:id="rId61"/>
    <p:sldId id="306" r:id="rId62"/>
    <p:sldId id="300" r:id="rId63"/>
    <p:sldId id="298" r:id="rId64"/>
    <p:sldId id="302" r:id="rId65"/>
    <p:sldId id="303" r:id="rId66"/>
    <p:sldId id="305" r:id="rId67"/>
    <p:sldId id="307" r:id="rId68"/>
    <p:sldId id="360" r:id="rId69"/>
    <p:sldId id="304" r:id="rId70"/>
    <p:sldId id="308" r:id="rId71"/>
    <p:sldId id="309" r:id="rId72"/>
    <p:sldId id="310" r:id="rId73"/>
    <p:sldId id="361" r:id="rId74"/>
    <p:sldId id="343" r:id="rId75"/>
    <p:sldId id="362" r:id="rId76"/>
    <p:sldId id="412" r:id="rId77"/>
    <p:sldId id="365" r:id="rId78"/>
    <p:sldId id="366" r:id="rId79"/>
    <p:sldId id="367" r:id="rId80"/>
    <p:sldId id="368" r:id="rId81"/>
    <p:sldId id="369" r:id="rId82"/>
    <p:sldId id="370" r:id="rId83"/>
    <p:sldId id="371" r:id="rId84"/>
    <p:sldId id="395" r:id="rId85"/>
    <p:sldId id="396" r:id="rId86"/>
    <p:sldId id="373" r:id="rId87"/>
    <p:sldId id="375" r:id="rId88"/>
    <p:sldId id="374" r:id="rId89"/>
    <p:sldId id="377" r:id="rId90"/>
    <p:sldId id="378" r:id="rId91"/>
    <p:sldId id="379" r:id="rId92"/>
    <p:sldId id="380" r:id="rId93"/>
    <p:sldId id="381" r:id="rId94"/>
    <p:sldId id="363" r:id="rId95"/>
    <p:sldId id="382" r:id="rId96"/>
    <p:sldId id="413" r:id="rId97"/>
    <p:sldId id="389" r:id="rId98"/>
    <p:sldId id="392" r:id="rId99"/>
    <p:sldId id="393" r:id="rId100"/>
    <p:sldId id="394" r:id="rId101"/>
    <p:sldId id="391" r:id="rId102"/>
    <p:sldId id="388" r:id="rId103"/>
    <p:sldId id="386" r:id="rId104"/>
    <p:sldId id="390" r:id="rId105"/>
    <p:sldId id="384" r:id="rId106"/>
    <p:sldId id="387" r:id="rId107"/>
    <p:sldId id="383" r:id="rId10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5"/>
    <a:srgbClr val="252A98"/>
    <a:srgbClr val="E5F1FF"/>
    <a:srgbClr val="CCCCFF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76FEF-92B3-4ACA-84F8-D667E2DFAE86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95DD0-B432-4415-AECA-EA2B425B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4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37FBFA-8BB3-4FC6-B184-7A85DC541E9C}" type="slidenum">
              <a:rPr lang="en-GB" altLang="en-US"/>
              <a:pPr eaLnBrk="1" hangingPunct="1"/>
              <a:t>8</a:t>
            </a:fld>
            <a:endParaRPr lang="en-GB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99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95DD0-B432-4415-AECA-EA2B425BBA7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06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95DD0-B432-4415-AECA-EA2B425BBA7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0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95DD0-B432-4415-AECA-EA2B425BBA7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98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37FBFA-8BB3-4FC6-B184-7A85DC541E9C}" type="slidenum">
              <a:rPr lang="en-GB" altLang="en-US"/>
              <a:pPr eaLnBrk="1" hangingPunct="1"/>
              <a:t>9</a:t>
            </a:fld>
            <a:endParaRPr lang="en-GB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21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951F4BF-E864-4BB2-A0E6-1194836B7A31}" type="slidenum">
              <a:rPr lang="en-GB" altLang="en-US"/>
              <a:pPr eaLnBrk="1" hangingPunct="1"/>
              <a:t>10</a:t>
            </a:fld>
            <a:endParaRPr lang="en-GB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217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951F4BF-E864-4BB2-A0E6-1194836B7A31}" type="slidenum">
              <a:rPr lang="en-GB" altLang="en-US"/>
              <a:pPr eaLnBrk="1" hangingPunct="1"/>
              <a:t>11</a:t>
            </a:fld>
            <a:endParaRPr lang="en-GB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18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416D42D-C74F-4A54-82EB-6A90102681C6}" type="slidenum">
              <a:rPr lang="en-GB" altLang="en-US"/>
              <a:pPr eaLnBrk="1" hangingPunct="1"/>
              <a:t>18</a:t>
            </a:fld>
            <a:endParaRPr lang="en-GB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19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5EA8C-E1AB-944C-BFD0-962B7F8FD4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55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5EA8C-E1AB-944C-BFD0-962B7F8FD4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93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5EA8C-E1AB-944C-BFD0-962B7F8FD48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93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5EA8C-E1AB-944C-BFD0-962B7F8FD48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4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82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20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125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1B3E2-3279-499B-810A-974DB2075612}" type="slidenum">
              <a:rPr altLang="zh-CN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4611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EC0FE-0046-F84C-9DAE-C4E3317E0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4C3F78-BE97-7940-9626-91F05B13A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44E6-979F-8C4C-B8CE-42AA8E82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5D1B5-686D-3D49-8D65-63318770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B469C-9B4C-0F44-A7D6-3E965094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7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945D-4D08-C344-8283-99D81C9E9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FE387-F5D1-7A48-AA36-CB0F77FCC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05DC4-7A11-6A4A-9408-DCF7B647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191E9-67EB-1E43-BE92-F6A97356E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9EC78-3E30-D847-A187-C78D7FF6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79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41DC1-188F-0744-8FD0-A08EBB93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7C995-CEBA-4945-A5DD-D9AC0CA40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0C5F2-D3FA-964C-BEB4-B7C1A3B6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57E10-C8AF-B948-8EF6-DB0A892E8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8D061-B35D-BD4A-86FF-AA3EEA9C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75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58DE7-DF81-8845-B202-F3F4E7FB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F5BED-2300-C24B-85F0-8596D7B39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AC553-B9D4-9947-B6A8-5C6E20C91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A1DB52-679B-6E49-86E0-A1FEC9717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E2DB6-4706-5649-9377-A854CA1BC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FD3DF-4607-E54A-96E6-568F01D8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72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6C358-E542-9D47-BC00-6851311AD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53157-7686-3643-9C8D-0714FEC4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33180-8C93-AE47-A50F-E2DFCD9CC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4A2B19-E5A5-374F-BA78-E6389814B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74B6A9-8A70-A941-86D2-4DC3CC73F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6336E6-C098-9A47-8B8C-2830392E6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1623B2-2500-5548-A064-820660FD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5E9E8E-E6CE-5F4F-AF9B-541974E8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22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65A6F-8E7C-6E45-9B13-E281EFF2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8DFE0-63A1-744C-B585-476406CF4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80F67-2344-1F4C-8692-EE8D334D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143B2-BBC2-CB48-BF44-F827E1F1F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91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46FB9-4491-6C43-B55E-331EDDAC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EE3AA-7B1D-8445-8B40-7C7A2EF2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2BF19-6BC1-D947-B4EA-0A15A27A1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4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472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EE840-1AC8-6348-84A0-DAC7DEDB2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838E2-DD1E-174A-BFE3-C3841DB7B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0055C-E028-FB47-87FF-77D27E537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ACBF3-7FE3-D74A-9CCB-10B3D5281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F3ABB-478B-7747-B494-DA9C2B88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948A9-692C-6A4F-8D0E-9EE86112D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4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C7E8-A89B-964D-AC8C-8C533CBA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82522B-E67C-C148-8E9E-7C29B3F7E5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44CCB-FC7B-8B42-B863-99D5782A1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4517B-5F15-3444-A3D2-7CFE2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F5367-196B-BF49-A8F0-DFC8F1EFB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A984B-1990-244F-82BB-B5E51DFA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83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B36FF-3B66-7843-98B4-96365E5FC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B64432-103B-E040-8A4E-24771526F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F9165-8767-F94A-8309-65D0B99A5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B94D4-E2E2-7143-B93D-550AF849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AFEB0-9360-F446-B7B0-068CB193D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63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1753A8-4C1F-9046-9930-54302EFEE2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6A00C-D47E-CE4F-B8C5-EF5FA8324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FCF9A-D47D-2D46-8BB9-BF9798A00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DEAEA-4609-5F4C-AEC8-8B9177983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DB21D-16E9-9A44-8E74-09FE4BD76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98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685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353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42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280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669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79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446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962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800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20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094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357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353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945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819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420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95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78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0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1662DF-939C-EF4A-AE49-69AA66CFF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F4872-13A1-614E-9B8D-B23D37F2A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E479C-754B-6C46-976E-A7547C1B0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F7EB0-B62D-2343-9329-1F7214EA5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576E2-48B7-D34A-B400-0F2CA3CC4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3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0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topmarks.co.uk/maths-games/7-11-years/times-tables" TargetMode="Externa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topmarks.co.uk/maths-games/7-11-years/times-tables" TargetMode="Externa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tif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topmarks.co.uk/maths-games/7-11-years/times-tables" TargetMode="External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topmarks.co.uk/maths-games/7-11-years/times-tables" TargetMode="External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topmarks.co.uk/maths-games/7-11-years/times-tables" TargetMode="External"/><Relationship Id="rId1" Type="http://schemas.openxmlformats.org/officeDocument/2006/relationships/slideLayout" Target="../slideLayouts/slideLayout2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C9DD5A-446A-FB40-8770-FAD8F8741C1C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solidFill>
            <a:srgbClr val="CCCC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489BF-7DCA-F342-8CB4-9886D7AB78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C30EA8-5B59-6F4A-9387-838C38A8EA9D}"/>
              </a:ext>
            </a:extLst>
          </p:cNvPr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6FD89-AE46-B941-B92E-A46A288DF79F}"/>
              </a:ext>
            </a:extLst>
          </p:cNvPr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1C2E7D-4597-FF4E-B287-E8068B634D67}"/>
              </a:ext>
            </a:extLst>
          </p:cNvPr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17CDC-4080-5948-8724-2B2D32C7D179}"/>
              </a:ext>
            </a:extLst>
          </p:cNvPr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	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GB" sz="3200" u="sng" dirty="0" smtClean="0">
                <a:solidFill>
                  <a:prstClr val="black"/>
                </a:solidFill>
                <a:latin typeface="Calibri" panose="020F0502020204030204"/>
              </a:rPr>
              <a:t>25</a:t>
            </a:r>
            <a:r>
              <a:rPr lang="en-GB" sz="3200" u="sng" noProof="0" dirty="0" smtClean="0">
                <a:solidFill>
                  <a:prstClr val="black"/>
                </a:solidFill>
                <a:latin typeface="Calibri" panose="020F0502020204030204"/>
              </a:rPr>
              <a:t>.01.2021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0F7548-CBED-B94E-BC8E-0787BD3B7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7" y="1727624"/>
            <a:ext cx="2219325" cy="1104900"/>
          </a:xfrm>
          <a:prstGeom prst="rect">
            <a:avLst/>
          </a:prstGeom>
          <a:ln>
            <a:solidFill>
              <a:srgbClr val="41719C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1F661F-61B2-7941-8420-4E233975008B}"/>
              </a:ext>
            </a:extLst>
          </p:cNvPr>
          <p:cNvSpPr/>
          <p:nvPr/>
        </p:nvSpPr>
        <p:spPr>
          <a:xfrm>
            <a:off x="572141" y="2831793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F2E373-D525-3943-BF5F-CB8436196953}"/>
              </a:ext>
            </a:extLst>
          </p:cNvPr>
          <p:cNvSpPr txBox="1"/>
          <p:nvPr/>
        </p:nvSpPr>
        <p:spPr>
          <a:xfrm>
            <a:off x="635485" y="2832960"/>
            <a:ext cx="10429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dirty="0">
                <a:solidFill>
                  <a:prstClr val="black"/>
                </a:solidFill>
              </a:rPr>
              <a:t>LO: </a:t>
            </a:r>
            <a:r>
              <a:rPr lang="en-GB" sz="4000" u="sng" dirty="0">
                <a:solidFill>
                  <a:prstClr val="black"/>
                </a:solidFill>
              </a:rPr>
              <a:t>To estimate and compare right angles, obtuse, </a:t>
            </a:r>
            <a:r>
              <a:rPr lang="en-GB" sz="4000" u="sng" dirty="0" smtClean="0">
                <a:solidFill>
                  <a:prstClr val="black"/>
                </a:solidFill>
              </a:rPr>
              <a:t>acute </a:t>
            </a:r>
            <a:r>
              <a:rPr lang="en-GB" sz="4000" u="sng" dirty="0">
                <a:solidFill>
                  <a:prstClr val="black"/>
                </a:solidFill>
              </a:rPr>
              <a:t>and reflex angles.</a:t>
            </a:r>
            <a:endParaRPr lang="en-GB" sz="4000" dirty="0">
              <a:solidFill>
                <a:prstClr val="black"/>
              </a:solidFill>
            </a:endParaRPr>
          </a:p>
          <a:p>
            <a:pPr lvl="0">
              <a:defRPr/>
            </a:pPr>
            <a:endParaRPr lang="en-GB" sz="4000" u="sng" dirty="0">
              <a:solidFill>
                <a:prstClr val="black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C89584-1FBF-F143-A42E-421D1D3A4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66EAC4-35C8-2D49-8A0E-B3009A871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3000376" y="2924176"/>
            <a:ext cx="2303463" cy="2233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5303838" y="5157788"/>
            <a:ext cx="3384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03794" y="3005797"/>
            <a:ext cx="1968737" cy="957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i="1" dirty="0">
                <a:solidFill>
                  <a:srgbClr val="C00000"/>
                </a:solidFill>
                <a:latin typeface="+mn-lt"/>
              </a:rPr>
              <a:t>More than 90°, but less than 180°</a:t>
            </a:r>
          </a:p>
        </p:txBody>
      </p:sp>
      <p:pic>
        <p:nvPicPr>
          <p:cNvPr id="4" name="Picture 3" descr="A picture containing curlew, lamp&#10;&#10;Description automatically generated">
            <a:extLst>
              <a:ext uri="{FF2B5EF4-FFF2-40B4-BE49-F238E27FC236}">
                <a16:creationId xmlns:a16="http://schemas.microsoft.com/office/drawing/2014/main" id="{A66A201F-D566-4A61-B9C0-CFDDD54AE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81" b="45717" l="35141" r="605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71" t="17777" r="36326" b="51178"/>
          <a:stretch/>
        </p:blipFill>
        <p:spPr>
          <a:xfrm>
            <a:off x="4114783" y="3842679"/>
            <a:ext cx="2783276" cy="15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8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-50278"/>
            <a:ext cx="6867525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zh-CN" sz="4000" i="1" dirty="0" smtClean="0">
                <a:solidFill>
                  <a:srgbClr val="C00000"/>
                </a:solidFill>
              </a:rPr>
              <a:t>Let’s reason about angles at a point</a:t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 3 answers: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947576" y="2029579"/>
            <a:ext cx="3582572" cy="31089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Remember what we learnt about vertically opposite angles.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Where two angles directly opposite each other are equal.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91" y="1115439"/>
            <a:ext cx="3653144" cy="5424918"/>
          </a:xfrm>
          <a:prstGeom prst="rect">
            <a:avLst/>
          </a:prstGeom>
        </p:spPr>
      </p:pic>
      <p:pic>
        <p:nvPicPr>
          <p:cNvPr id="13" name="Picture 3" descr="C:\Users\deborah.donnelly\AppData\Local\Microsoft\Windows\Temporary Internet Files\Content.IE5\JQX6PPAZ\Vertical_Angles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210" y="2664823"/>
            <a:ext cx="1340804" cy="174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732" y="2102416"/>
            <a:ext cx="1386960" cy="36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-50278"/>
            <a:ext cx="9907534" cy="16002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4000" i="1" dirty="0" smtClean="0">
                <a:solidFill>
                  <a:srgbClr val="C00000"/>
                </a:solidFill>
              </a:rPr>
              <a:t>Let’s reason about angles</a:t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 4: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947576" y="2029579"/>
            <a:ext cx="3582572" cy="31089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To solve this problem, you will need to know: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en-GB" sz="2000" i="1" dirty="0" smtClean="0">
                <a:solidFill>
                  <a:srgbClr val="C00000"/>
                </a:solidFill>
              </a:rPr>
              <a:t>Angles on a straight line add up to 180°</a:t>
            </a:r>
          </a:p>
          <a:p>
            <a:pPr marL="0" indent="0">
              <a:buNone/>
            </a:pPr>
            <a:endParaRPr lang="en-GB" sz="2000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C00000"/>
                </a:solidFill>
              </a:rPr>
              <a:t>- all angles inside a triangle add together to make 180°.</a:t>
            </a:r>
            <a:endParaRPr lang="en-GB" sz="20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316" y="1900097"/>
            <a:ext cx="4338099" cy="323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7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-50278"/>
            <a:ext cx="6867525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zh-CN" sz="4000" i="1" dirty="0" smtClean="0">
                <a:solidFill>
                  <a:srgbClr val="C00000"/>
                </a:solidFill>
              </a:rPr>
              <a:t>Let’s reason about angles at a point</a:t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 4 answers 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947576" y="2029579"/>
            <a:ext cx="3582572" cy="31089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To solve this problem, you will need to know: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en-GB" sz="2000" i="1" dirty="0" smtClean="0">
                <a:solidFill>
                  <a:srgbClr val="C00000"/>
                </a:solidFill>
              </a:rPr>
              <a:t>Angles on a straight line add up to 180°</a:t>
            </a:r>
          </a:p>
          <a:p>
            <a:pPr marL="0" indent="0">
              <a:buNone/>
            </a:pPr>
            <a:endParaRPr lang="en-GB" sz="2000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C00000"/>
                </a:solidFill>
              </a:rPr>
              <a:t>- all angles inside a triangle add together to make 180°.</a:t>
            </a:r>
            <a:endParaRPr lang="en-GB" sz="20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316" y="1900097"/>
            <a:ext cx="4338099" cy="3238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3760" y="2534194"/>
            <a:ext cx="81860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234°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8632"/>
            <a:ext cx="853158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zh-CN" sz="4000" i="1" dirty="0" smtClean="0">
                <a:solidFill>
                  <a:schemeClr val="accent5">
                    <a:lumMod val="50000"/>
                  </a:schemeClr>
                </a:solidFill>
              </a:rPr>
              <a:t>Let’s reason about angles inside of triangles</a:t>
            </a:r>
            <a:r>
              <a:rPr lang="en-GB" altLang="zh-CN" sz="4000" i="1" dirty="0" smtClean="0">
                <a:solidFill>
                  <a:srgbClr val="C00000"/>
                </a:solidFill>
              </a:rPr>
              <a:t/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Tasks 5 and 6 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91" y="1603752"/>
            <a:ext cx="4017858" cy="2313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349" y="1532709"/>
            <a:ext cx="53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23" y="3287424"/>
            <a:ext cx="3935677" cy="20160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3312" y="2918092"/>
            <a:ext cx="53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924799" y="5216434"/>
            <a:ext cx="343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Prove it with a diagram!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4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8632"/>
            <a:ext cx="853158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zh-CN" sz="4000" i="1" dirty="0" smtClean="0">
                <a:solidFill>
                  <a:schemeClr val="accent5">
                    <a:lumMod val="50000"/>
                  </a:schemeClr>
                </a:solidFill>
              </a:rPr>
              <a:t>Let’s reason about angles inside of triangles</a:t>
            </a:r>
            <a:r>
              <a:rPr lang="en-GB" altLang="zh-CN" sz="4000" i="1" dirty="0" smtClean="0">
                <a:solidFill>
                  <a:srgbClr val="C00000"/>
                </a:solidFill>
              </a:rPr>
              <a:t/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Tasks 5 and 6 answers: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91" y="1603752"/>
            <a:ext cx="4017858" cy="2313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349" y="1532709"/>
            <a:ext cx="53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23" y="3287424"/>
            <a:ext cx="3935677" cy="20160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3312" y="2918092"/>
            <a:ext cx="53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924799" y="5216434"/>
            <a:ext cx="343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Prove it with a diagram!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127" y="4129679"/>
            <a:ext cx="1970376" cy="23476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44713" y="5545795"/>
            <a:ext cx="3819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False, it can</a:t>
            </a:r>
            <a:r>
              <a:rPr lang="en-GB" dirty="0" smtClean="0">
                <a:solidFill>
                  <a:srgbClr val="FF0000"/>
                </a:solidFill>
              </a:rPr>
              <a:t>. Any combination of 3 angles, which are less than 90° that add up to 180°, </a:t>
            </a:r>
            <a:r>
              <a:rPr lang="en-GB" dirty="0" err="1" smtClean="0">
                <a:solidFill>
                  <a:srgbClr val="FF0000"/>
                </a:solidFill>
              </a:rPr>
              <a:t>e.g</a:t>
            </a:r>
            <a:r>
              <a:rPr lang="en-GB" dirty="0" smtClean="0">
                <a:solidFill>
                  <a:srgbClr val="FF0000"/>
                </a:solidFill>
              </a:rPr>
              <a:t> 60° + 60° +60°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9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7C1659-2D08-CF42-8C99-09E6DBDC3555}"/>
              </a:ext>
            </a:extLst>
          </p:cNvPr>
          <p:cNvSpPr txBox="1"/>
          <p:nvPr/>
        </p:nvSpPr>
        <p:spPr>
          <a:xfrm>
            <a:off x="5254752" y="2962656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Lesson</a:t>
            </a:r>
          </a:p>
        </p:txBody>
      </p:sp>
    </p:spTree>
    <p:extLst>
      <p:ext uri="{BB962C8B-B14F-4D97-AF65-F5344CB8AC3E}">
        <p14:creationId xmlns:p14="http://schemas.microsoft.com/office/powerpoint/2010/main" val="296759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GB" altLang="en-US" i="1" dirty="0">
                <a:solidFill>
                  <a:srgbClr val="C00000"/>
                </a:solidFill>
              </a:rPr>
              <a:t>This is an obtuse angle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3000376" y="2924176"/>
            <a:ext cx="2303463" cy="2233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5303838" y="5157788"/>
            <a:ext cx="3384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03794" y="3005797"/>
            <a:ext cx="1968737" cy="957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i="1" dirty="0">
                <a:solidFill>
                  <a:srgbClr val="C00000"/>
                </a:solidFill>
                <a:latin typeface="+mn-lt"/>
              </a:rPr>
              <a:t>More than 90°, but less than 180°</a:t>
            </a:r>
          </a:p>
        </p:txBody>
      </p:sp>
      <p:pic>
        <p:nvPicPr>
          <p:cNvPr id="4" name="Picture 3" descr="A picture containing curlew, lamp&#10;&#10;Description automatically generated">
            <a:extLst>
              <a:ext uri="{FF2B5EF4-FFF2-40B4-BE49-F238E27FC236}">
                <a16:creationId xmlns:a16="http://schemas.microsoft.com/office/drawing/2014/main" id="{A66A201F-D566-4A61-B9C0-CFDDD54AE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81" b="45717" l="35141" r="605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71" t="17777" r="36326" b="51178"/>
          <a:stretch/>
        </p:blipFill>
        <p:spPr>
          <a:xfrm>
            <a:off x="4114783" y="3842679"/>
            <a:ext cx="2783276" cy="15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2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3287713" y="2997201"/>
            <a:ext cx="446405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5303839" y="3789363"/>
            <a:ext cx="2447925" cy="2303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63125" y="3923550"/>
            <a:ext cx="1823874" cy="948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i="1" dirty="0">
                <a:solidFill>
                  <a:srgbClr val="C00000"/>
                </a:solidFill>
                <a:latin typeface="+mn-lt"/>
              </a:rPr>
              <a:t>Less than 90°</a:t>
            </a:r>
          </a:p>
        </p:txBody>
      </p:sp>
      <p:pic>
        <p:nvPicPr>
          <p:cNvPr id="4" name="Picture 3" descr="A blue string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F7E620DD-743B-412D-ACB3-3A71CF742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6" b="56820" l="43747" r="556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4" t="28061" r="42905" b="39985"/>
          <a:stretch/>
        </p:blipFill>
        <p:spPr>
          <a:xfrm>
            <a:off x="6217303" y="3303881"/>
            <a:ext cx="1302026" cy="157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3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i="1" dirty="0">
                <a:solidFill>
                  <a:srgbClr val="C00000"/>
                </a:solidFill>
              </a:rPr>
              <a:t>This is an acute angle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3287713" y="2997201"/>
            <a:ext cx="446405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5303839" y="3789363"/>
            <a:ext cx="2447925" cy="2303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63125" y="3923550"/>
            <a:ext cx="1823874" cy="948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i="1" dirty="0">
                <a:solidFill>
                  <a:srgbClr val="C00000"/>
                </a:solidFill>
                <a:latin typeface="+mn-lt"/>
              </a:rPr>
              <a:t>Less than 90°</a:t>
            </a:r>
          </a:p>
        </p:txBody>
      </p:sp>
      <p:pic>
        <p:nvPicPr>
          <p:cNvPr id="4" name="Picture 3" descr="A blue string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F7E620DD-743B-412D-ACB3-3A71CF742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6" b="56820" l="43747" r="556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4" t="28061" r="42905" b="39985"/>
          <a:stretch/>
        </p:blipFill>
        <p:spPr>
          <a:xfrm>
            <a:off x="6217303" y="3303881"/>
            <a:ext cx="1302026" cy="157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4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4800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V="1">
            <a:off x="3503613" y="3141663"/>
            <a:ext cx="2305050" cy="194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5808664" y="3141664"/>
            <a:ext cx="935037" cy="2447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04459" y="2835213"/>
            <a:ext cx="2539233" cy="1187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i="1" dirty="0">
                <a:solidFill>
                  <a:srgbClr val="C00000"/>
                </a:solidFill>
                <a:latin typeface="+mn-lt"/>
              </a:rPr>
              <a:t>More than 180°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1D4D0210-FD6E-491B-9892-06EAB398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14" b="89969" l="9983" r="89931">
                        <a14:foregroundMark x1="25434" y1="41821" x2="22917" y2="33179"/>
                        <a14:foregroundMark x1="22917" y1="33179" x2="23698" y2="23457"/>
                        <a14:foregroundMark x1="23698" y1="23457" x2="26910" y2="14969"/>
                        <a14:foregroundMark x1="38889" y1="47840" x2="43316" y2="41975"/>
                        <a14:foregroundMark x1="43316" y1="41975" x2="45660" y2="32407"/>
                        <a14:foregroundMark x1="45660" y1="32407" x2="45399" y2="22222"/>
                        <a14:foregroundMark x1="45399" y1="22222" x2="44444" y2="19907"/>
                        <a14:foregroundMark x1="27778" y1="14043" x2="32639" y2="9414"/>
                        <a14:foregroundMark x1="32639" y1="9414" x2="38368" y2="10031"/>
                        <a14:foregroundMark x1="38368" y1="10031" x2="42882" y2="15741"/>
                        <a14:foregroundMark x1="42882" y1="15741" x2="45920" y2="2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01" t="4433" r="50000" b="50429"/>
          <a:stretch/>
        </p:blipFill>
        <p:spPr>
          <a:xfrm>
            <a:off x="4422713" y="1909602"/>
            <a:ext cx="2730215" cy="222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4800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sz="3600" i="1" dirty="0">
                <a:solidFill>
                  <a:srgbClr val="C00000"/>
                </a:solidFill>
              </a:rPr>
              <a:t>This is a reflex angle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V="1">
            <a:off x="3503613" y="3141663"/>
            <a:ext cx="2305050" cy="194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5808664" y="3141664"/>
            <a:ext cx="935037" cy="2447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04459" y="2835213"/>
            <a:ext cx="2539233" cy="1187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i="1" dirty="0">
                <a:solidFill>
                  <a:srgbClr val="C00000"/>
                </a:solidFill>
                <a:latin typeface="+mn-lt"/>
              </a:rPr>
              <a:t>More than 180°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1D4D0210-FD6E-491B-9892-06EAB398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14" b="89969" l="9983" r="89931">
                        <a14:foregroundMark x1="25434" y1="41821" x2="22917" y2="33179"/>
                        <a14:foregroundMark x1="22917" y1="33179" x2="23698" y2="23457"/>
                        <a14:foregroundMark x1="23698" y1="23457" x2="26910" y2="14969"/>
                        <a14:foregroundMark x1="38889" y1="47840" x2="43316" y2="41975"/>
                        <a14:foregroundMark x1="43316" y1="41975" x2="45660" y2="32407"/>
                        <a14:foregroundMark x1="45660" y1="32407" x2="45399" y2="22222"/>
                        <a14:foregroundMark x1="45399" y1="22222" x2="44444" y2="19907"/>
                        <a14:foregroundMark x1="27778" y1="14043" x2="32639" y2="9414"/>
                        <a14:foregroundMark x1="32639" y1="9414" x2="38368" y2="10031"/>
                        <a14:foregroundMark x1="38368" y1="10031" x2="42882" y2="15741"/>
                        <a14:foregroundMark x1="42882" y1="15741" x2="45920" y2="2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01" t="4433" r="50000" b="50429"/>
          <a:stretch/>
        </p:blipFill>
        <p:spPr>
          <a:xfrm>
            <a:off x="4422713" y="1909602"/>
            <a:ext cx="2730215" cy="222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7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V="1">
            <a:off x="2495551" y="2997201"/>
            <a:ext cx="2447925" cy="2232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V="1">
            <a:off x="4943476" y="2565400"/>
            <a:ext cx="3889375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28766" y="3851470"/>
            <a:ext cx="2536736" cy="957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i="1" dirty="0">
                <a:solidFill>
                  <a:srgbClr val="C00000"/>
                </a:solidFill>
                <a:latin typeface="+mn-lt"/>
              </a:rPr>
              <a:t>More than 90°, but less than 180°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A674C-28B7-4A6C-9636-7FC639057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13" b="50414" l="32543" r="4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03" t="30275" r="50000" b="47348"/>
          <a:stretch/>
        </p:blipFill>
        <p:spPr>
          <a:xfrm>
            <a:off x="4247446" y="2746465"/>
            <a:ext cx="1702904" cy="11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8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i="1" dirty="0">
                <a:solidFill>
                  <a:srgbClr val="C00000"/>
                </a:solidFill>
              </a:rPr>
              <a:t>This is an obtuse angle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V="1">
            <a:off x="2495551" y="2997201"/>
            <a:ext cx="2447925" cy="2232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V="1">
            <a:off x="4943476" y="2565400"/>
            <a:ext cx="3889375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28766" y="3851470"/>
            <a:ext cx="2536736" cy="957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i="1" dirty="0">
                <a:solidFill>
                  <a:srgbClr val="C00000"/>
                </a:solidFill>
                <a:latin typeface="+mn-lt"/>
              </a:rPr>
              <a:t>More than 90°, but less than 180°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A674C-28B7-4A6C-9636-7FC639057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13" b="50414" l="32543" r="4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03" t="30275" r="50000" b="47348"/>
          <a:stretch/>
        </p:blipFill>
        <p:spPr>
          <a:xfrm>
            <a:off x="4247446" y="2746465"/>
            <a:ext cx="1702904" cy="11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9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rgbClr val="C00000"/>
                </a:solidFill>
              </a:rPr>
              <a:t>A </a:t>
            </a:r>
            <a:r>
              <a:rPr lang="en-GB" altLang="en-US" i="1" dirty="0" smtClean="0">
                <a:solidFill>
                  <a:srgbClr val="C00000"/>
                </a:solidFill>
              </a:rPr>
              <a:t>reminder:</a:t>
            </a:r>
            <a:endParaRPr lang="en-GB" altLang="en-US" i="1" dirty="0">
              <a:solidFill>
                <a:srgbClr val="C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Right angles are 90</a:t>
            </a:r>
            <a:r>
              <a:rPr lang="en-GB" altLang="en-US" sz="3600" i="1" baseline="30000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altLang="en-US" sz="3600" i="1" baseline="3000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/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Acute angles are less than 90</a:t>
            </a:r>
            <a:r>
              <a:rPr lang="en-GB" altLang="en-US" sz="3600" i="1" baseline="30000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eaLnBrk="1" hangingPunct="1"/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Obtuse angles are more than 90</a:t>
            </a:r>
            <a:r>
              <a:rPr lang="en-GB" altLang="en-US" sz="3600" i="1" baseline="30000" dirty="0">
                <a:solidFill>
                  <a:schemeClr val="accent1">
                    <a:lumMod val="50000"/>
                  </a:schemeClr>
                </a:solidFill>
              </a:rPr>
              <a:t>o  </a:t>
            </a:r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but less than 180</a:t>
            </a:r>
            <a:r>
              <a:rPr lang="en-GB" altLang="en-US" sz="3600" i="1" baseline="30000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altLang="en-US" sz="3600" i="1" baseline="3000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/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Reflex angles are more than 180</a:t>
            </a:r>
            <a:r>
              <a:rPr lang="en-GB" altLang="en-US" sz="3600" i="1" baseline="30000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altLang="en-US" sz="3600" i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25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54154" y="1195130"/>
            <a:ext cx="5162829" cy="5392700"/>
            <a:chOff x="2465880" y="1430262"/>
            <a:chExt cx="5162829" cy="5392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5880" y="1430262"/>
              <a:ext cx="5162829" cy="39992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5880" y="5387807"/>
              <a:ext cx="5162829" cy="1435155"/>
            </a:xfrm>
            <a:prstGeom prst="rect">
              <a:avLst/>
            </a:prstGeom>
          </p:spPr>
        </p:pic>
      </p:grp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320717" y="165462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i="1" dirty="0" smtClean="0">
                <a:solidFill>
                  <a:srgbClr val="C00000"/>
                </a:solidFill>
              </a:rPr>
              <a:t>Have a go at ordering these angles from smallest to largest.</a:t>
            </a:r>
            <a:endParaRPr lang="en-GB" altLang="en-US" sz="3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3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289" y="1614274"/>
            <a:ext cx="7886700" cy="994172"/>
          </a:xfrm>
        </p:spPr>
        <p:txBody>
          <a:bodyPr/>
          <a:lstStyle/>
          <a:p>
            <a:r>
              <a:rPr lang="en-GB" dirty="0"/>
              <a:t>Times table practise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289" y="2539977"/>
            <a:ext cx="8828324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Spend at least 15mins practising your times tables.</a:t>
            </a:r>
          </a:p>
          <a:p>
            <a:endParaRPr lang="en-GB" dirty="0"/>
          </a:p>
          <a:p>
            <a:r>
              <a:rPr lang="en-GB" dirty="0"/>
              <a:t>This can be done on TTRS, hit the button or any other times table website.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Use the Times Tables Rock Stars app or website.</a:t>
            </a:r>
          </a:p>
          <a:p>
            <a:pPr marL="0" indent="0">
              <a:buNone/>
            </a:pPr>
            <a:r>
              <a:rPr lang="en-GB" dirty="0" smtClean="0"/>
              <a:t>Alternatively, c</a:t>
            </a:r>
            <a:r>
              <a:rPr lang="en-GB" dirty="0" smtClean="0"/>
              <a:t>opy </a:t>
            </a:r>
            <a:r>
              <a:rPr lang="en-GB" dirty="0"/>
              <a:t>and paste the following link into a web browser:</a:t>
            </a:r>
          </a:p>
          <a:p>
            <a:pPr marL="0" indent="0">
              <a:buNone/>
            </a:pPr>
            <a:r>
              <a:rPr lang="en-GB" sz="1700" dirty="0">
                <a:hlinkClick r:id="rId2"/>
              </a:rPr>
              <a:t>https://www.topmarks.co.uk/maths-games/7-11-years/times-tables</a:t>
            </a:r>
            <a:endParaRPr lang="en-GB" sz="1700" dirty="0"/>
          </a:p>
          <a:p>
            <a:pPr marL="0" indent="0">
              <a:buNone/>
            </a:pPr>
            <a:endParaRPr lang="en-GB" sz="1125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42" y="358132"/>
            <a:ext cx="3583333" cy="13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34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54154" y="1195130"/>
            <a:ext cx="5162829" cy="5392700"/>
            <a:chOff x="2465880" y="1430262"/>
            <a:chExt cx="5162829" cy="5392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5880" y="1430262"/>
              <a:ext cx="5162829" cy="39992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5880" y="5387807"/>
              <a:ext cx="5162829" cy="1435155"/>
            </a:xfrm>
            <a:prstGeom prst="rect">
              <a:avLst/>
            </a:prstGeom>
          </p:spPr>
        </p:pic>
      </p:grp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320717" y="165462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i="1" dirty="0" smtClean="0">
                <a:solidFill>
                  <a:srgbClr val="C00000"/>
                </a:solidFill>
              </a:rPr>
              <a:t>Have a go at ordering these angles from smallest to largest.</a:t>
            </a:r>
            <a:endParaRPr lang="en-GB" altLang="en-US" sz="3600" i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0751" y="1951630"/>
            <a:ext cx="1269243" cy="2750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AutoNum type="arabicPeriod"/>
            </a:pPr>
            <a:r>
              <a:rPr lang="en-GB" dirty="0" smtClean="0"/>
              <a:t>b, c, a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GB" dirty="0" smtClean="0"/>
              <a:t>b, a, c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GB" dirty="0" smtClean="0"/>
              <a:t>c, b, c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GB" dirty="0" smtClean="0"/>
              <a:t>b, a, 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69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320717" y="-113212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i="1" dirty="0" smtClean="0">
                <a:solidFill>
                  <a:srgbClr val="C00000"/>
                </a:solidFill>
              </a:rPr>
              <a:t>Name each of these angles.</a:t>
            </a:r>
            <a:endParaRPr lang="en-GB" altLang="en-US" sz="3600" i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-5456"/>
          <a:stretch/>
        </p:blipFill>
        <p:spPr>
          <a:xfrm>
            <a:off x="451567" y="1015477"/>
            <a:ext cx="4374259" cy="5842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08397" y="2755534"/>
            <a:ext cx="5044877" cy="1958510"/>
          </a:xfrm>
          <a:prstGeom prst="rect">
            <a:avLst/>
          </a:prstGeom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6853645" y="1601653"/>
            <a:ext cx="5005251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b="1" i="1" dirty="0" smtClean="0">
                <a:solidFill>
                  <a:schemeClr val="accent1">
                    <a:lumMod val="50000"/>
                  </a:schemeClr>
                </a:solidFill>
              </a:rPr>
              <a:t>Right angles </a:t>
            </a:r>
            <a:r>
              <a:rPr lang="en-GB" altLang="en-US" i="1" dirty="0" smtClean="0">
                <a:solidFill>
                  <a:schemeClr val="accent1">
                    <a:lumMod val="50000"/>
                  </a:schemeClr>
                </a:solidFill>
              </a:rPr>
              <a:t>are 90</a:t>
            </a:r>
            <a:r>
              <a:rPr lang="en-GB" altLang="en-US" i="1" baseline="30000" dirty="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GB" altLang="en-US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GB" altLang="en-US" i="1" baseline="30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altLang="en-US" b="1" i="1" dirty="0" smtClean="0">
                <a:solidFill>
                  <a:schemeClr val="accent1">
                    <a:lumMod val="50000"/>
                  </a:schemeClr>
                </a:solidFill>
              </a:rPr>
              <a:t>Acute angles </a:t>
            </a:r>
            <a:r>
              <a:rPr lang="en-GB" altLang="en-US" i="1" dirty="0" smtClean="0">
                <a:solidFill>
                  <a:schemeClr val="accent1">
                    <a:lumMod val="50000"/>
                  </a:schemeClr>
                </a:solidFill>
              </a:rPr>
              <a:t>are less than 90</a:t>
            </a:r>
            <a:r>
              <a:rPr lang="en-GB" altLang="en-US" i="1" baseline="30000" dirty="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GB" altLang="en-US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GB" altLang="en-US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altLang="en-US" b="1" i="1" dirty="0" smtClean="0">
                <a:solidFill>
                  <a:schemeClr val="accent1">
                    <a:lumMod val="50000"/>
                  </a:schemeClr>
                </a:solidFill>
              </a:rPr>
              <a:t>Obtuse angles </a:t>
            </a:r>
            <a:r>
              <a:rPr lang="en-GB" altLang="en-US" i="1" dirty="0" smtClean="0">
                <a:solidFill>
                  <a:schemeClr val="accent1">
                    <a:lumMod val="50000"/>
                  </a:schemeClr>
                </a:solidFill>
              </a:rPr>
              <a:t>are more than 90</a:t>
            </a:r>
            <a:r>
              <a:rPr lang="en-GB" altLang="en-US" i="1" baseline="30000" dirty="0" smtClean="0">
                <a:solidFill>
                  <a:schemeClr val="accent1">
                    <a:lumMod val="50000"/>
                  </a:schemeClr>
                </a:solidFill>
              </a:rPr>
              <a:t>o  </a:t>
            </a:r>
            <a:r>
              <a:rPr lang="en-GB" altLang="en-US" i="1" dirty="0" smtClean="0">
                <a:solidFill>
                  <a:schemeClr val="accent1">
                    <a:lumMod val="50000"/>
                  </a:schemeClr>
                </a:solidFill>
              </a:rPr>
              <a:t>but less than 180</a:t>
            </a:r>
            <a:r>
              <a:rPr lang="en-GB" altLang="en-US" i="1" baseline="30000" dirty="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GB" altLang="en-US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GB" altLang="en-US" i="1" baseline="30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altLang="en-US" b="1" i="1" dirty="0" smtClean="0">
                <a:solidFill>
                  <a:schemeClr val="accent1">
                    <a:lumMod val="50000"/>
                  </a:schemeClr>
                </a:solidFill>
              </a:rPr>
              <a:t>Reflex angles</a:t>
            </a:r>
            <a:r>
              <a:rPr lang="en-GB" altLang="en-US" i="1" dirty="0" smtClean="0">
                <a:solidFill>
                  <a:schemeClr val="accent1">
                    <a:lumMod val="50000"/>
                  </a:schemeClr>
                </a:solidFill>
              </a:rPr>
              <a:t> are more than 180</a:t>
            </a:r>
            <a:r>
              <a:rPr lang="en-GB" altLang="en-US" i="1" baseline="30000" dirty="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GB" altLang="en-US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altLang="en-US" i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717" y="1015477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586444" y="1015477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20040" y="2156374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993758" y="2308028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9644" y="3592656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049716" y="3588371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03519" y="5287032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909666" y="5287032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h)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978688" y="1867498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i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151580" y="4442299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74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320717" y="-113212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i="1" dirty="0" smtClean="0">
                <a:solidFill>
                  <a:srgbClr val="C00000"/>
                </a:solidFill>
              </a:rPr>
              <a:t>Name each of these angles.</a:t>
            </a:r>
            <a:endParaRPr lang="en-GB" altLang="en-US" sz="3600" i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-5456"/>
          <a:stretch/>
        </p:blipFill>
        <p:spPr>
          <a:xfrm>
            <a:off x="451567" y="1015477"/>
            <a:ext cx="4374259" cy="5842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08397" y="2755534"/>
            <a:ext cx="5044877" cy="19585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717" y="1015477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586444" y="1015477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20040" y="2156374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993758" y="2308028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9644" y="3592656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049716" y="3588371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03519" y="5287032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909666" y="5287032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h)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978688" y="1867498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i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151580" y="4442299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782937" y="1384809"/>
            <a:ext cx="1770613" cy="4204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GB" dirty="0" smtClean="0"/>
              <a:t>Acute angle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GB" dirty="0" smtClean="0"/>
              <a:t>Obtuse angle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GB" dirty="0" smtClean="0"/>
              <a:t>Right angle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GB" dirty="0" smtClean="0"/>
              <a:t>Acute angle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GB" dirty="0" smtClean="0"/>
              <a:t>Acute angle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GB" dirty="0" smtClean="0"/>
              <a:t>Reflex angle 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GB" dirty="0" smtClean="0"/>
              <a:t>Right angle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GB" dirty="0" smtClean="0"/>
              <a:t>Acute angle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GB" dirty="0" smtClean="0"/>
              <a:t>Reflex angle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GB" dirty="0" smtClean="0"/>
              <a:t>Obtuse angle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054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7C1659-2D08-CF42-8C99-09E6DBDC3555}"/>
              </a:ext>
            </a:extLst>
          </p:cNvPr>
          <p:cNvSpPr txBox="1"/>
          <p:nvPr/>
        </p:nvSpPr>
        <p:spPr>
          <a:xfrm>
            <a:off x="5254752" y="2962656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Lesson</a:t>
            </a:r>
          </a:p>
        </p:txBody>
      </p:sp>
    </p:spTree>
    <p:extLst>
      <p:ext uri="{BB962C8B-B14F-4D97-AF65-F5344CB8AC3E}">
        <p14:creationId xmlns:p14="http://schemas.microsoft.com/office/powerpoint/2010/main" val="99737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C9DD5A-446A-FB40-8770-FAD8F8741C1C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solidFill>
            <a:srgbClr val="CCCC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489BF-7DCA-F342-8CB4-9886D7AB78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C30EA8-5B59-6F4A-9387-838C38A8EA9D}"/>
              </a:ext>
            </a:extLst>
          </p:cNvPr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6FD89-AE46-B941-B92E-A46A288DF79F}"/>
              </a:ext>
            </a:extLst>
          </p:cNvPr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1C2E7D-4597-FF4E-B287-E8068B634D67}"/>
              </a:ext>
            </a:extLst>
          </p:cNvPr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17CDC-4080-5948-8724-2B2D32C7D179}"/>
              </a:ext>
            </a:extLst>
          </p:cNvPr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	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GB" sz="3200" u="sng" dirty="0" smtClean="0">
                <a:solidFill>
                  <a:prstClr val="black"/>
                </a:solidFill>
                <a:latin typeface="Calibri" panose="020F0502020204030204"/>
              </a:rPr>
              <a:t>26</a:t>
            </a:r>
            <a:r>
              <a:rPr lang="en-GB" sz="3200" u="sng" noProof="0" dirty="0" smtClean="0">
                <a:solidFill>
                  <a:prstClr val="black"/>
                </a:solidFill>
                <a:latin typeface="Calibri" panose="020F0502020204030204"/>
              </a:rPr>
              <a:t>.01.2021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0F7548-CBED-B94E-BC8E-0787BD3B7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7" y="1727624"/>
            <a:ext cx="2219325" cy="1104900"/>
          </a:xfrm>
          <a:prstGeom prst="rect">
            <a:avLst/>
          </a:prstGeom>
          <a:ln>
            <a:solidFill>
              <a:srgbClr val="41719C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1F661F-61B2-7941-8420-4E233975008B}"/>
              </a:ext>
            </a:extLst>
          </p:cNvPr>
          <p:cNvSpPr/>
          <p:nvPr/>
        </p:nvSpPr>
        <p:spPr>
          <a:xfrm>
            <a:off x="572141" y="2831793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F2E373-D525-3943-BF5F-CB8436196953}"/>
              </a:ext>
            </a:extLst>
          </p:cNvPr>
          <p:cNvSpPr txBox="1"/>
          <p:nvPr/>
        </p:nvSpPr>
        <p:spPr>
          <a:xfrm>
            <a:off x="635485" y="2832960"/>
            <a:ext cx="10429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000" u="sng" dirty="0">
                <a:solidFill>
                  <a:prstClr val="black"/>
                </a:solidFill>
              </a:rPr>
              <a:t>LO: To be able to </a:t>
            </a:r>
            <a:r>
              <a:rPr lang="en-GB" sz="4000" u="sng" dirty="0"/>
              <a:t>calculate angles on a straight line. </a:t>
            </a:r>
          </a:p>
          <a:p>
            <a:pPr lvl="0">
              <a:defRPr/>
            </a:pPr>
            <a:endParaRPr lang="en-GB" sz="4000" u="sng" dirty="0">
              <a:solidFill>
                <a:prstClr val="black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C89584-1FBF-F143-A42E-421D1D3A4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66EAC4-35C8-2D49-8A0E-B3009A871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7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289" y="1614274"/>
            <a:ext cx="7886700" cy="994172"/>
          </a:xfrm>
        </p:spPr>
        <p:txBody>
          <a:bodyPr/>
          <a:lstStyle/>
          <a:p>
            <a:r>
              <a:rPr lang="en-GB" dirty="0"/>
              <a:t>Times table practise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289" y="2539977"/>
            <a:ext cx="8828324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Spend at least 15mins practising your times tables.</a:t>
            </a:r>
          </a:p>
          <a:p>
            <a:endParaRPr lang="en-GB" dirty="0"/>
          </a:p>
          <a:p>
            <a:r>
              <a:rPr lang="en-GB" dirty="0"/>
              <a:t>This can be done on TTRS, hit the button or any other times table website.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Use the Times Tables Rock Stars app or website.</a:t>
            </a:r>
          </a:p>
          <a:p>
            <a:pPr marL="0" indent="0">
              <a:buNone/>
            </a:pPr>
            <a:r>
              <a:rPr lang="en-GB" dirty="0" smtClean="0"/>
              <a:t>Alternatively, c</a:t>
            </a:r>
            <a:r>
              <a:rPr lang="en-GB" dirty="0" smtClean="0"/>
              <a:t>opy </a:t>
            </a:r>
            <a:r>
              <a:rPr lang="en-GB" dirty="0"/>
              <a:t>and paste the following link into a web browser:</a:t>
            </a:r>
          </a:p>
          <a:p>
            <a:pPr marL="0" indent="0">
              <a:buNone/>
            </a:pPr>
            <a:r>
              <a:rPr lang="en-GB" sz="1700" dirty="0">
                <a:hlinkClick r:id="rId2"/>
              </a:rPr>
              <a:t>https://www.topmarks.co.uk/maths-games/7-11-years/times-tables</a:t>
            </a:r>
            <a:endParaRPr lang="en-GB" sz="1700" dirty="0"/>
          </a:p>
          <a:p>
            <a:pPr marL="0" indent="0">
              <a:buNone/>
            </a:pPr>
            <a:endParaRPr lang="en-GB" sz="1125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42" y="358132"/>
            <a:ext cx="3583333" cy="13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55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023A2-7ADF-064A-8146-2ED8DEC64C7A}"/>
              </a:ext>
            </a:extLst>
          </p:cNvPr>
          <p:cNvSpPr txBox="1"/>
          <p:nvPr/>
        </p:nvSpPr>
        <p:spPr>
          <a:xfrm>
            <a:off x="256032" y="253561"/>
            <a:ext cx="1436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Recap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527AC-1818-994E-8F6A-DDA1DB81677C}"/>
              </a:ext>
            </a:extLst>
          </p:cNvPr>
          <p:cNvSpPr txBox="1"/>
          <p:nvPr/>
        </p:nvSpPr>
        <p:spPr>
          <a:xfrm>
            <a:off x="3843204" y="961447"/>
            <a:ext cx="450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you identify the different types of angles?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E94EAF-B619-CC44-8135-835952BE8AC1}"/>
              </a:ext>
            </a:extLst>
          </p:cNvPr>
          <p:cNvGrpSpPr/>
          <p:nvPr/>
        </p:nvGrpSpPr>
        <p:grpSpPr>
          <a:xfrm>
            <a:off x="421938" y="2605810"/>
            <a:ext cx="2306368" cy="2011680"/>
            <a:chOff x="682752" y="1938528"/>
            <a:chExt cx="2306368" cy="20116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890979-1A28-2C46-B252-671E1D3D8FC2}"/>
                </a:ext>
              </a:extLst>
            </p:cNvPr>
            <p:cNvSpPr txBox="1"/>
            <p:nvPr/>
          </p:nvSpPr>
          <p:spPr>
            <a:xfrm>
              <a:off x="682752" y="193852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1)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BFD1AF-C002-6D4A-A116-E387AA32A96B}"/>
                </a:ext>
              </a:extLst>
            </p:cNvPr>
            <p:cNvCxnSpPr>
              <a:cxnSpLocks/>
            </p:cNvCxnSpPr>
            <p:nvPr/>
          </p:nvCxnSpPr>
          <p:spPr>
            <a:xfrm>
              <a:off x="1238744" y="3950208"/>
              <a:ext cx="175037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739159-F020-BD4F-B7EE-26A1E49D1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5711" y="2307860"/>
              <a:ext cx="0" cy="164234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3DD9E16-18DD-1946-B782-ECBC937EF979}"/>
                </a:ext>
              </a:extLst>
            </p:cNvPr>
            <p:cNvSpPr/>
            <p:nvPr/>
          </p:nvSpPr>
          <p:spPr>
            <a:xfrm>
              <a:off x="1252301" y="3657598"/>
              <a:ext cx="303058" cy="2769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DE9A269-4A4E-854D-9412-0FCF904542FF}"/>
              </a:ext>
            </a:extLst>
          </p:cNvPr>
          <p:cNvGrpSpPr/>
          <p:nvPr/>
        </p:nvGrpSpPr>
        <p:grpSpPr>
          <a:xfrm>
            <a:off x="3000624" y="2559095"/>
            <a:ext cx="2438905" cy="2221066"/>
            <a:chOff x="2978563" y="4228578"/>
            <a:chExt cx="2438905" cy="222106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3272879-6E22-3244-BAD3-04AA3A4C64DF}"/>
                </a:ext>
              </a:extLst>
            </p:cNvPr>
            <p:cNvGrpSpPr/>
            <p:nvPr/>
          </p:nvGrpSpPr>
          <p:grpSpPr>
            <a:xfrm>
              <a:off x="2978563" y="4228578"/>
              <a:ext cx="2438905" cy="2025685"/>
              <a:chOff x="3657095" y="1924688"/>
              <a:chExt cx="2438905" cy="202568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E6414A-F686-6749-A3BB-8DF950B42B86}"/>
                  </a:ext>
                </a:extLst>
              </p:cNvPr>
              <p:cNvSpPr txBox="1"/>
              <p:nvPr/>
            </p:nvSpPr>
            <p:spPr>
              <a:xfrm>
                <a:off x="3657095" y="1924688"/>
                <a:ext cx="372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2)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B7AEA2F-BB3E-534C-B210-11222EC30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5624" y="3950373"/>
                <a:ext cx="175037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18BB385-F763-3C4A-AC66-38C2F9410E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5624" y="3237470"/>
                <a:ext cx="1750376" cy="71273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Pie 28">
              <a:extLst>
                <a:ext uri="{FF2B5EF4-FFF2-40B4-BE49-F238E27FC236}">
                  <a16:creationId xmlns:a16="http://schemas.microsoft.com/office/drawing/2014/main" id="{6BCECC7B-92BD-5648-AAEC-64284D0703B9}"/>
                </a:ext>
              </a:extLst>
            </p:cNvPr>
            <p:cNvSpPr/>
            <p:nvPr/>
          </p:nvSpPr>
          <p:spPr>
            <a:xfrm rot="5791194">
              <a:off x="3531022" y="6052796"/>
              <a:ext cx="429173" cy="364524"/>
            </a:xfrm>
            <a:prstGeom prst="pie">
              <a:avLst>
                <a:gd name="adj1" fmla="val 14572079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A3F67E-4A3C-FB47-A54F-F2774D896568}"/>
              </a:ext>
            </a:extLst>
          </p:cNvPr>
          <p:cNvGrpSpPr/>
          <p:nvPr/>
        </p:nvGrpSpPr>
        <p:grpSpPr>
          <a:xfrm>
            <a:off x="5656334" y="2441590"/>
            <a:ext cx="2765544" cy="2025520"/>
            <a:chOff x="6631438" y="1924688"/>
            <a:chExt cx="2765544" cy="20255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B377A1-6A4D-864A-820C-FFCF4BFE7057}"/>
                </a:ext>
              </a:extLst>
            </p:cNvPr>
            <p:cNvSpPr txBox="1"/>
            <p:nvPr/>
          </p:nvSpPr>
          <p:spPr>
            <a:xfrm>
              <a:off x="6631438" y="192468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3)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4016AA3-2421-4C42-A68C-48981527CBD3}"/>
                </a:ext>
              </a:extLst>
            </p:cNvPr>
            <p:cNvCxnSpPr>
              <a:cxnSpLocks/>
            </p:cNvCxnSpPr>
            <p:nvPr/>
          </p:nvCxnSpPr>
          <p:spPr>
            <a:xfrm>
              <a:off x="7646606" y="3950208"/>
              <a:ext cx="175037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964094F-081D-2D40-87BC-C50DF1C276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9634" y="2743200"/>
              <a:ext cx="486973" cy="120700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59B173-6918-954F-8D90-F9F09ABE1B50}"/>
              </a:ext>
            </a:extLst>
          </p:cNvPr>
          <p:cNvGrpSpPr/>
          <p:nvPr/>
        </p:nvGrpSpPr>
        <p:grpSpPr>
          <a:xfrm>
            <a:off x="8836074" y="2453498"/>
            <a:ext cx="2520208" cy="2546569"/>
            <a:chOff x="6884259" y="4228578"/>
            <a:chExt cx="2520208" cy="254656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67EC01-8CDF-7242-8A21-7C3A03D5994C}"/>
                </a:ext>
              </a:extLst>
            </p:cNvPr>
            <p:cNvSpPr txBox="1"/>
            <p:nvPr/>
          </p:nvSpPr>
          <p:spPr>
            <a:xfrm>
              <a:off x="6884259" y="422857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4)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B7C9643-0403-544B-8B45-D2E5D73B61C5}"/>
                </a:ext>
              </a:extLst>
            </p:cNvPr>
            <p:cNvCxnSpPr>
              <a:cxnSpLocks/>
            </p:cNvCxnSpPr>
            <p:nvPr/>
          </p:nvCxnSpPr>
          <p:spPr>
            <a:xfrm>
              <a:off x="7402882" y="6230290"/>
              <a:ext cx="1231753" cy="1647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C5B386-F443-004D-B7FA-55A7DCC125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14630" y="6246765"/>
              <a:ext cx="789837" cy="31806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Pie 34">
              <a:extLst>
                <a:ext uri="{FF2B5EF4-FFF2-40B4-BE49-F238E27FC236}">
                  <a16:creationId xmlns:a16="http://schemas.microsoft.com/office/drawing/2014/main" id="{F211374A-DF88-244C-AC73-3060194CCFDD}"/>
                </a:ext>
              </a:extLst>
            </p:cNvPr>
            <p:cNvSpPr/>
            <p:nvPr/>
          </p:nvSpPr>
          <p:spPr>
            <a:xfrm rot="10800000">
              <a:off x="8030649" y="5685432"/>
              <a:ext cx="1207971" cy="1089715"/>
            </a:xfrm>
            <a:prstGeom prst="pie">
              <a:avLst>
                <a:gd name="adj1" fmla="val 0"/>
                <a:gd name="adj2" fmla="val 1216359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2" name="Pie 41">
            <a:extLst>
              <a:ext uri="{FF2B5EF4-FFF2-40B4-BE49-F238E27FC236}">
                <a16:creationId xmlns:a16="http://schemas.microsoft.com/office/drawing/2014/main" id="{BA7E37DF-E352-7147-B607-B031285E43A2}"/>
              </a:ext>
            </a:extLst>
          </p:cNvPr>
          <p:cNvSpPr/>
          <p:nvPr/>
        </p:nvSpPr>
        <p:spPr>
          <a:xfrm rot="5400000">
            <a:off x="6314877" y="4109415"/>
            <a:ext cx="740085" cy="702413"/>
          </a:xfrm>
          <a:prstGeom prst="pie">
            <a:avLst>
              <a:gd name="adj1" fmla="val 9469217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3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023A2-7ADF-064A-8146-2ED8DEC64C7A}"/>
              </a:ext>
            </a:extLst>
          </p:cNvPr>
          <p:cNvSpPr txBox="1"/>
          <p:nvPr/>
        </p:nvSpPr>
        <p:spPr>
          <a:xfrm>
            <a:off x="256032" y="253561"/>
            <a:ext cx="1436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Recap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527AC-1818-994E-8F6A-DDA1DB81677C}"/>
              </a:ext>
            </a:extLst>
          </p:cNvPr>
          <p:cNvSpPr txBox="1"/>
          <p:nvPr/>
        </p:nvSpPr>
        <p:spPr>
          <a:xfrm>
            <a:off x="3843204" y="961447"/>
            <a:ext cx="450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you identify the different types of angles?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E94EAF-B619-CC44-8135-835952BE8AC1}"/>
              </a:ext>
            </a:extLst>
          </p:cNvPr>
          <p:cNvGrpSpPr/>
          <p:nvPr/>
        </p:nvGrpSpPr>
        <p:grpSpPr>
          <a:xfrm>
            <a:off x="421938" y="1954458"/>
            <a:ext cx="2306368" cy="2011680"/>
            <a:chOff x="682752" y="1938528"/>
            <a:chExt cx="2306368" cy="20116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890979-1A28-2C46-B252-671E1D3D8FC2}"/>
                </a:ext>
              </a:extLst>
            </p:cNvPr>
            <p:cNvSpPr txBox="1"/>
            <p:nvPr/>
          </p:nvSpPr>
          <p:spPr>
            <a:xfrm>
              <a:off x="682752" y="193852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1)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BFD1AF-C002-6D4A-A116-E387AA32A96B}"/>
                </a:ext>
              </a:extLst>
            </p:cNvPr>
            <p:cNvCxnSpPr>
              <a:cxnSpLocks/>
            </p:cNvCxnSpPr>
            <p:nvPr/>
          </p:nvCxnSpPr>
          <p:spPr>
            <a:xfrm>
              <a:off x="1238744" y="3950208"/>
              <a:ext cx="175037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739159-F020-BD4F-B7EE-26A1E49D1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5711" y="2307860"/>
              <a:ext cx="0" cy="164234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3DD9E16-18DD-1946-B782-ECBC937EF979}"/>
                </a:ext>
              </a:extLst>
            </p:cNvPr>
            <p:cNvSpPr/>
            <p:nvPr/>
          </p:nvSpPr>
          <p:spPr>
            <a:xfrm>
              <a:off x="1252301" y="3657598"/>
              <a:ext cx="303058" cy="2769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DE9A269-4A4E-854D-9412-0FCF904542FF}"/>
              </a:ext>
            </a:extLst>
          </p:cNvPr>
          <p:cNvGrpSpPr/>
          <p:nvPr/>
        </p:nvGrpSpPr>
        <p:grpSpPr>
          <a:xfrm>
            <a:off x="3000624" y="1907743"/>
            <a:ext cx="2438905" cy="2229230"/>
            <a:chOff x="2978563" y="4228578"/>
            <a:chExt cx="2438905" cy="222923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3272879-6E22-3244-BAD3-04AA3A4C64DF}"/>
                </a:ext>
              </a:extLst>
            </p:cNvPr>
            <p:cNvGrpSpPr/>
            <p:nvPr/>
          </p:nvGrpSpPr>
          <p:grpSpPr>
            <a:xfrm>
              <a:off x="2978563" y="4228578"/>
              <a:ext cx="2438905" cy="2025520"/>
              <a:chOff x="3657095" y="1924688"/>
              <a:chExt cx="2438905" cy="202552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E6414A-F686-6749-A3BB-8DF950B42B86}"/>
                  </a:ext>
                </a:extLst>
              </p:cNvPr>
              <p:cNvSpPr txBox="1"/>
              <p:nvPr/>
            </p:nvSpPr>
            <p:spPr>
              <a:xfrm>
                <a:off x="3657095" y="1924688"/>
                <a:ext cx="372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2)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B7AEA2F-BB3E-534C-B210-11222EC30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5624" y="3950208"/>
                <a:ext cx="175037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18BB385-F763-3C4A-AC66-38C2F9410E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5624" y="3237470"/>
                <a:ext cx="1750376" cy="71273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Pie 28">
              <a:extLst>
                <a:ext uri="{FF2B5EF4-FFF2-40B4-BE49-F238E27FC236}">
                  <a16:creationId xmlns:a16="http://schemas.microsoft.com/office/drawing/2014/main" id="{6BCECC7B-92BD-5648-AAEC-64284D0703B9}"/>
                </a:ext>
              </a:extLst>
            </p:cNvPr>
            <p:cNvSpPr/>
            <p:nvPr/>
          </p:nvSpPr>
          <p:spPr>
            <a:xfrm rot="5400000">
              <a:off x="3538152" y="6060960"/>
              <a:ext cx="429173" cy="364524"/>
            </a:xfrm>
            <a:prstGeom prst="pie">
              <a:avLst>
                <a:gd name="adj1" fmla="val 14696349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0CD4207-831A-D342-B664-17AB550931E0}"/>
              </a:ext>
            </a:extLst>
          </p:cNvPr>
          <p:cNvGrpSpPr/>
          <p:nvPr/>
        </p:nvGrpSpPr>
        <p:grpSpPr>
          <a:xfrm>
            <a:off x="5656334" y="1790238"/>
            <a:ext cx="2765544" cy="2383481"/>
            <a:chOff x="6698150" y="1569376"/>
            <a:chExt cx="2765544" cy="238348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A3F67E-4A3C-FB47-A54F-F2774D896568}"/>
                </a:ext>
              </a:extLst>
            </p:cNvPr>
            <p:cNvGrpSpPr/>
            <p:nvPr/>
          </p:nvGrpSpPr>
          <p:grpSpPr>
            <a:xfrm>
              <a:off x="6698150" y="1569376"/>
              <a:ext cx="2765544" cy="2025520"/>
              <a:chOff x="6631438" y="1924688"/>
              <a:chExt cx="2765544" cy="202552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B377A1-6A4D-864A-820C-FFCF4BFE7057}"/>
                  </a:ext>
                </a:extLst>
              </p:cNvPr>
              <p:cNvSpPr txBox="1"/>
              <p:nvPr/>
            </p:nvSpPr>
            <p:spPr>
              <a:xfrm>
                <a:off x="6631438" y="1924688"/>
                <a:ext cx="372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3)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4016AA3-2421-4C42-A68C-48981527CB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606" y="3950208"/>
                <a:ext cx="175037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964094F-081D-2D40-87BC-C50DF1C276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59634" y="2743200"/>
                <a:ext cx="486973" cy="120700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Pie 29">
              <a:extLst>
                <a:ext uri="{FF2B5EF4-FFF2-40B4-BE49-F238E27FC236}">
                  <a16:creationId xmlns:a16="http://schemas.microsoft.com/office/drawing/2014/main" id="{711A64B9-2DFD-B348-BBA7-987F5B92A2D6}"/>
                </a:ext>
              </a:extLst>
            </p:cNvPr>
            <p:cNvSpPr/>
            <p:nvPr/>
          </p:nvSpPr>
          <p:spPr>
            <a:xfrm rot="5400000">
              <a:off x="7355586" y="3231608"/>
              <a:ext cx="740085" cy="702413"/>
            </a:xfrm>
            <a:prstGeom prst="pie">
              <a:avLst>
                <a:gd name="adj1" fmla="val 9469217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59B173-6918-954F-8D90-F9F09ABE1B50}"/>
              </a:ext>
            </a:extLst>
          </p:cNvPr>
          <p:cNvGrpSpPr/>
          <p:nvPr/>
        </p:nvGrpSpPr>
        <p:grpSpPr>
          <a:xfrm>
            <a:off x="8836074" y="1802146"/>
            <a:ext cx="2520208" cy="2546569"/>
            <a:chOff x="6884259" y="4228578"/>
            <a:chExt cx="2520208" cy="254656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67EC01-8CDF-7242-8A21-7C3A03D5994C}"/>
                </a:ext>
              </a:extLst>
            </p:cNvPr>
            <p:cNvSpPr txBox="1"/>
            <p:nvPr/>
          </p:nvSpPr>
          <p:spPr>
            <a:xfrm>
              <a:off x="6884259" y="422857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4)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B7C9643-0403-544B-8B45-D2E5D73B61C5}"/>
                </a:ext>
              </a:extLst>
            </p:cNvPr>
            <p:cNvCxnSpPr>
              <a:cxnSpLocks/>
            </p:cNvCxnSpPr>
            <p:nvPr/>
          </p:nvCxnSpPr>
          <p:spPr>
            <a:xfrm>
              <a:off x="7402882" y="6230290"/>
              <a:ext cx="1231753" cy="1647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C5B386-F443-004D-B7FA-55A7DCC125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14630" y="6246765"/>
              <a:ext cx="789837" cy="31806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Pie 34">
              <a:extLst>
                <a:ext uri="{FF2B5EF4-FFF2-40B4-BE49-F238E27FC236}">
                  <a16:creationId xmlns:a16="http://schemas.microsoft.com/office/drawing/2014/main" id="{F211374A-DF88-244C-AC73-3060194CCFDD}"/>
                </a:ext>
              </a:extLst>
            </p:cNvPr>
            <p:cNvSpPr/>
            <p:nvPr/>
          </p:nvSpPr>
          <p:spPr>
            <a:xfrm rot="10800000">
              <a:off x="8030649" y="5685432"/>
              <a:ext cx="1207971" cy="1089715"/>
            </a:xfrm>
            <a:prstGeom prst="pie">
              <a:avLst>
                <a:gd name="adj1" fmla="val 0"/>
                <a:gd name="adj2" fmla="val 1216359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05CD6C5-8ABA-5343-B62A-BBF49C8E17A2}"/>
              </a:ext>
            </a:extLst>
          </p:cNvPr>
          <p:cNvSpPr txBox="1"/>
          <p:nvPr/>
        </p:nvSpPr>
        <p:spPr>
          <a:xfrm>
            <a:off x="1001565" y="4330303"/>
            <a:ext cx="12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 angle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475F5E-091F-CF41-8AFE-B1421685CBAF}"/>
              </a:ext>
            </a:extLst>
          </p:cNvPr>
          <p:cNvSpPr txBox="1"/>
          <p:nvPr/>
        </p:nvSpPr>
        <p:spPr>
          <a:xfrm>
            <a:off x="3843204" y="4330303"/>
            <a:ext cx="134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Acute angle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FCD076-F0D8-4E48-9FE2-41B0C78755BD}"/>
              </a:ext>
            </a:extLst>
          </p:cNvPr>
          <p:cNvSpPr txBox="1"/>
          <p:nvPr/>
        </p:nvSpPr>
        <p:spPr>
          <a:xfrm>
            <a:off x="6671502" y="4330303"/>
            <a:ext cx="147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Obtuse angle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030577-05F7-CD4D-907B-34D82600AABB}"/>
              </a:ext>
            </a:extLst>
          </p:cNvPr>
          <p:cNvSpPr txBox="1"/>
          <p:nvPr/>
        </p:nvSpPr>
        <p:spPr>
          <a:xfrm>
            <a:off x="9572068" y="4330303"/>
            <a:ext cx="136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Reflex angle </a:t>
            </a: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2085334B-EC60-9B45-9408-A6F061BC287F}"/>
              </a:ext>
            </a:extLst>
          </p:cNvPr>
          <p:cNvSpPr/>
          <p:nvPr/>
        </p:nvSpPr>
        <p:spPr>
          <a:xfrm>
            <a:off x="7244558" y="4840350"/>
            <a:ext cx="4220277" cy="1564667"/>
          </a:xfrm>
          <a:prstGeom prst="cloudCallout">
            <a:avLst>
              <a:gd name="adj1" fmla="val -73961"/>
              <a:gd name="adj2" fmla="val -5117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Acute angles measure less than 90</a:t>
            </a:r>
            <a:r>
              <a:rPr lang="en-GB" sz="1200" dirty="0">
                <a:solidFill>
                  <a:schemeClr val="tx1"/>
                </a:solidFill>
              </a:rPr>
              <a:t>°.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Right angles measure exactly </a:t>
            </a:r>
            <a:r>
              <a:rPr lang="en-US" sz="1200" dirty="0">
                <a:solidFill>
                  <a:schemeClr val="tx1"/>
                </a:solidFill>
              </a:rPr>
              <a:t>90</a:t>
            </a:r>
            <a:r>
              <a:rPr lang="en-GB" sz="1200" dirty="0">
                <a:solidFill>
                  <a:schemeClr val="tx1"/>
                </a:solidFill>
              </a:rPr>
              <a:t>°.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Obtuse angles measure from </a:t>
            </a:r>
            <a:r>
              <a:rPr lang="en-US" sz="1200" dirty="0">
                <a:solidFill>
                  <a:schemeClr val="tx1"/>
                </a:solidFill>
              </a:rPr>
              <a:t>90</a:t>
            </a:r>
            <a:r>
              <a:rPr lang="en-GB" sz="1200" dirty="0">
                <a:solidFill>
                  <a:schemeClr val="tx1"/>
                </a:solidFill>
              </a:rPr>
              <a:t>°-180°.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Reflex angles measure from 180°-360°.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0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DE8937-A9DC-6444-9727-C1FD0E3B283B}"/>
              </a:ext>
            </a:extLst>
          </p:cNvPr>
          <p:cNvSpPr txBox="1"/>
          <p:nvPr/>
        </p:nvSpPr>
        <p:spPr>
          <a:xfrm>
            <a:off x="256032" y="253561"/>
            <a:ext cx="1436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Recap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467488-1A2C-FA48-ACB2-4D3BB6BA4A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6086D-EE15-154E-B1E0-C977EB9B4906}"/>
              </a:ext>
            </a:extLst>
          </p:cNvPr>
          <p:cNvSpPr txBox="1"/>
          <p:nvPr/>
        </p:nvSpPr>
        <p:spPr>
          <a:xfrm>
            <a:off x="3808386" y="961447"/>
            <a:ext cx="457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you work out the missing numbers below?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6D67D-C3CF-A044-99B7-EDC60696F877}"/>
              </a:ext>
            </a:extLst>
          </p:cNvPr>
          <p:cNvSpPr txBox="1"/>
          <p:nvPr/>
        </p:nvSpPr>
        <p:spPr>
          <a:xfrm>
            <a:off x="4441926" y="1741569"/>
            <a:ext cx="266290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/>
              <a:t>100 + ____ = 180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  90 + ____ = 180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  75 + ____ = 180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180 – 30 = ____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180 – 45 = ____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180 – 20 = ____</a:t>
            </a:r>
          </a:p>
        </p:txBody>
      </p:sp>
    </p:spTree>
    <p:extLst>
      <p:ext uri="{BB962C8B-B14F-4D97-AF65-F5344CB8AC3E}">
        <p14:creationId xmlns:p14="http://schemas.microsoft.com/office/powerpoint/2010/main" val="36419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DE8937-A9DC-6444-9727-C1FD0E3B283B}"/>
              </a:ext>
            </a:extLst>
          </p:cNvPr>
          <p:cNvSpPr txBox="1"/>
          <p:nvPr/>
        </p:nvSpPr>
        <p:spPr>
          <a:xfrm>
            <a:off x="256032" y="253561"/>
            <a:ext cx="1436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Recap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467488-1A2C-FA48-ACB2-4D3BB6BA4A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6086D-EE15-154E-B1E0-C977EB9B4906}"/>
              </a:ext>
            </a:extLst>
          </p:cNvPr>
          <p:cNvSpPr txBox="1"/>
          <p:nvPr/>
        </p:nvSpPr>
        <p:spPr>
          <a:xfrm>
            <a:off x="3808386" y="961447"/>
            <a:ext cx="457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you work out the missing numbers below?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6D67D-C3CF-A044-99B7-EDC60696F877}"/>
              </a:ext>
            </a:extLst>
          </p:cNvPr>
          <p:cNvSpPr txBox="1"/>
          <p:nvPr/>
        </p:nvSpPr>
        <p:spPr>
          <a:xfrm>
            <a:off x="4441926" y="1741569"/>
            <a:ext cx="250741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/>
              <a:t>100 + </a:t>
            </a:r>
            <a:r>
              <a:rPr lang="en-US" sz="2400" u="sng" dirty="0">
                <a:solidFill>
                  <a:srgbClr val="0070C0"/>
                </a:solidFill>
              </a:rPr>
              <a:t>80</a:t>
            </a:r>
            <a:r>
              <a:rPr lang="en-US" sz="2400" dirty="0"/>
              <a:t> = 180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  90 + </a:t>
            </a:r>
            <a:r>
              <a:rPr lang="en-US" sz="2400" u="sng" dirty="0">
                <a:solidFill>
                  <a:srgbClr val="0070C0"/>
                </a:solidFill>
              </a:rPr>
              <a:t>90</a:t>
            </a:r>
            <a:r>
              <a:rPr lang="en-US" sz="2400" dirty="0"/>
              <a:t> = 180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  75 + </a:t>
            </a:r>
            <a:r>
              <a:rPr lang="en-US" sz="2400" u="sng" dirty="0">
                <a:solidFill>
                  <a:srgbClr val="0070C0"/>
                </a:solidFill>
              </a:rPr>
              <a:t>105</a:t>
            </a:r>
            <a:r>
              <a:rPr lang="en-US" sz="2400" dirty="0"/>
              <a:t> = 180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180 – 30 = </a:t>
            </a:r>
            <a:r>
              <a:rPr lang="en-US" sz="2400" u="sng" dirty="0">
                <a:solidFill>
                  <a:srgbClr val="0070C0"/>
                </a:solidFill>
              </a:rPr>
              <a:t>150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180 – 45 = </a:t>
            </a:r>
            <a:r>
              <a:rPr lang="en-US" sz="2400" u="sng" dirty="0">
                <a:solidFill>
                  <a:srgbClr val="0070C0"/>
                </a:solidFill>
              </a:rPr>
              <a:t>135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180 – 20 = </a:t>
            </a:r>
            <a:r>
              <a:rPr lang="en-US" sz="2400" u="sng" dirty="0">
                <a:solidFill>
                  <a:srgbClr val="0070C0"/>
                </a:solidFill>
              </a:rPr>
              <a:t>160</a:t>
            </a:r>
          </a:p>
        </p:txBody>
      </p:sp>
    </p:spTree>
    <p:extLst>
      <p:ext uri="{BB962C8B-B14F-4D97-AF65-F5344CB8AC3E}">
        <p14:creationId xmlns:p14="http://schemas.microsoft.com/office/powerpoint/2010/main" val="14426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square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0395" y="382001"/>
            <a:ext cx="5267763" cy="68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1" y="168167"/>
            <a:ext cx="277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C00000"/>
                </a:solidFill>
              </a:rPr>
              <a:t>I draw a horizontal and a vertical line, that meet at a point.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40579" y="1938948"/>
            <a:ext cx="640184" cy="60895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946777" y="1925950"/>
            <a:ext cx="10511" cy="31846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930795" y="1937194"/>
            <a:ext cx="3599791" cy="1576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52279" y="3652338"/>
            <a:ext cx="2354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This is a </a:t>
            </a:r>
            <a:r>
              <a:rPr lang="en-GB" sz="2000" b="1" i="1" dirty="0">
                <a:solidFill>
                  <a:srgbClr val="C00000"/>
                </a:solidFill>
              </a:rPr>
              <a:t>right angle</a:t>
            </a:r>
            <a:r>
              <a:rPr lang="en-GB" i="1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663952" y="2547905"/>
            <a:ext cx="1382508" cy="36302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14380" y="2746665"/>
            <a:ext cx="2491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We use this symbol to show a </a:t>
            </a:r>
            <a:r>
              <a:rPr lang="en-GB" sz="2000" b="1" i="1" dirty="0">
                <a:solidFill>
                  <a:srgbClr val="C00000"/>
                </a:solidFill>
              </a:rPr>
              <a:t>right angle.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562A3-5AD0-4EE8-9451-737384ADC125}"/>
              </a:ext>
            </a:extLst>
          </p:cNvPr>
          <p:cNvSpPr txBox="1"/>
          <p:nvPr/>
        </p:nvSpPr>
        <p:spPr>
          <a:xfrm>
            <a:off x="5752279" y="4143676"/>
            <a:ext cx="2964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A </a:t>
            </a:r>
            <a:r>
              <a:rPr lang="en-GB" sz="2000" b="1" i="1" dirty="0">
                <a:solidFill>
                  <a:srgbClr val="C00000"/>
                </a:solidFill>
              </a:rPr>
              <a:t>right angle</a:t>
            </a:r>
            <a:r>
              <a:rPr lang="en-GB" sz="2000" i="1" dirty="0">
                <a:solidFill>
                  <a:srgbClr val="C00000"/>
                </a:solidFill>
              </a:rPr>
              <a:t> always will have a degree of </a:t>
            </a:r>
            <a:r>
              <a:rPr lang="en-GB" sz="2000" b="1" i="1" dirty="0">
                <a:solidFill>
                  <a:srgbClr val="C00000"/>
                </a:solidFill>
              </a:rPr>
              <a:t>90°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748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  <p:bldP spid="16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C631F6-89E6-2F4C-BDFC-60D0558D6623}"/>
              </a:ext>
            </a:extLst>
          </p:cNvPr>
          <p:cNvCxnSpPr/>
          <p:nvPr/>
        </p:nvCxnSpPr>
        <p:spPr>
          <a:xfrm>
            <a:off x="3008054" y="3378896"/>
            <a:ext cx="65260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e 6">
            <a:extLst>
              <a:ext uri="{FF2B5EF4-FFF2-40B4-BE49-F238E27FC236}">
                <a16:creationId xmlns:a16="http://schemas.microsoft.com/office/drawing/2014/main" id="{F7B2ACBD-06CF-5C4D-8CDB-A913FA3C23F8}"/>
              </a:ext>
            </a:extLst>
          </p:cNvPr>
          <p:cNvSpPr/>
          <p:nvPr/>
        </p:nvSpPr>
        <p:spPr>
          <a:xfrm rot="5400000">
            <a:off x="5753853" y="2981947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185DAB-0530-A241-B1E0-1B024938E47A}"/>
              </a:ext>
            </a:extLst>
          </p:cNvPr>
          <p:cNvSpPr txBox="1"/>
          <p:nvPr/>
        </p:nvSpPr>
        <p:spPr>
          <a:xfrm>
            <a:off x="2483245" y="1325678"/>
            <a:ext cx="7225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Angles on a straight line </a:t>
            </a:r>
            <a:r>
              <a:rPr lang="en-US" sz="2800" u="sng" dirty="0"/>
              <a:t>ALWAYS</a:t>
            </a:r>
            <a:r>
              <a:rPr lang="en-US" sz="2800" dirty="0"/>
              <a:t> add up to 180</a:t>
            </a:r>
            <a:r>
              <a:rPr lang="en-GB" sz="2800" dirty="0"/>
              <a:t>°.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F158B-0185-CC4B-B348-3C2FDA5530B7}"/>
              </a:ext>
            </a:extLst>
          </p:cNvPr>
          <p:cNvSpPr txBox="1"/>
          <p:nvPr/>
        </p:nvSpPr>
        <p:spPr>
          <a:xfrm>
            <a:off x="5788862" y="263189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</a:t>
            </a:r>
            <a:r>
              <a:rPr lang="en-GB" dirty="0"/>
              <a:t>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6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52E476-CD96-1A40-B14D-5F7F5A7050BE}"/>
              </a:ext>
            </a:extLst>
          </p:cNvPr>
          <p:cNvCxnSpPr/>
          <p:nvPr/>
        </p:nvCxnSpPr>
        <p:spPr>
          <a:xfrm>
            <a:off x="2995862" y="4061648"/>
            <a:ext cx="65260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Pie 4">
            <a:extLst>
              <a:ext uri="{FF2B5EF4-FFF2-40B4-BE49-F238E27FC236}">
                <a16:creationId xmlns:a16="http://schemas.microsoft.com/office/drawing/2014/main" id="{F0BC75CA-6C9E-7547-AC73-1E0D40ADEAB8}"/>
              </a:ext>
            </a:extLst>
          </p:cNvPr>
          <p:cNvSpPr/>
          <p:nvPr/>
        </p:nvSpPr>
        <p:spPr>
          <a:xfrm rot="5400000">
            <a:off x="5741661" y="3667183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AE21B6-01E4-3B45-9491-0919773FE16B}"/>
              </a:ext>
            </a:extLst>
          </p:cNvPr>
          <p:cNvCxnSpPr>
            <a:cxnSpLocks/>
          </p:cNvCxnSpPr>
          <p:nvPr/>
        </p:nvCxnSpPr>
        <p:spPr>
          <a:xfrm>
            <a:off x="4828032" y="1331049"/>
            <a:ext cx="1316736" cy="27305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FE63D9-EA40-2D49-B498-6E3D0D8D7022}"/>
              </a:ext>
            </a:extLst>
          </p:cNvPr>
          <p:cNvSpPr txBox="1"/>
          <p:nvPr/>
        </p:nvSpPr>
        <p:spPr>
          <a:xfrm>
            <a:off x="326211" y="601033"/>
            <a:ext cx="4209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we have two angles on a straight line.</a:t>
            </a:r>
          </a:p>
          <a:p>
            <a:r>
              <a:rPr 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E3C84B-FEA4-7F43-9A24-90C5D629E66E}"/>
              </a:ext>
            </a:extLst>
          </p:cNvPr>
          <p:cNvSpPr txBox="1"/>
          <p:nvPr/>
        </p:nvSpPr>
        <p:spPr>
          <a:xfrm>
            <a:off x="5474208" y="362102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A851FC-D209-E54B-991A-6CF48B34E831}"/>
              </a:ext>
            </a:extLst>
          </p:cNvPr>
          <p:cNvGrpSpPr/>
          <p:nvPr/>
        </p:nvGrpSpPr>
        <p:grpSpPr>
          <a:xfrm>
            <a:off x="2446020" y="4677304"/>
            <a:ext cx="3954780" cy="646331"/>
            <a:chOff x="2995862" y="4272953"/>
            <a:chExt cx="3263030" cy="646331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1A53A3F-5036-CF45-BFD8-0E3107BCA340}"/>
                </a:ext>
              </a:extLst>
            </p:cNvPr>
            <p:cNvSpPr/>
            <p:nvPr/>
          </p:nvSpPr>
          <p:spPr>
            <a:xfrm>
              <a:off x="2995862" y="4288130"/>
              <a:ext cx="3148906" cy="6156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5CA06CD-DD1E-5446-A1A1-136E1AC612D6}"/>
                </a:ext>
              </a:extLst>
            </p:cNvPr>
            <p:cNvSpPr txBox="1"/>
            <p:nvPr/>
          </p:nvSpPr>
          <p:spPr>
            <a:xfrm>
              <a:off x="3057746" y="4272953"/>
              <a:ext cx="32011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Because we don’t know the size of this angle, we will call it x.</a:t>
              </a:r>
            </a:p>
          </p:txBody>
        </p:sp>
      </p:grp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10BE3BB4-4BB9-0F46-9F19-D784CDC1ED3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51835" y="4082593"/>
            <a:ext cx="614763" cy="588940"/>
          </a:xfrm>
          <a:prstGeom prst="curved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931428D-6512-2C47-92C6-6052286F0CE4}"/>
              </a:ext>
            </a:extLst>
          </p:cNvPr>
          <p:cNvSpPr txBox="1"/>
          <p:nvPr/>
        </p:nvSpPr>
        <p:spPr>
          <a:xfrm>
            <a:off x="6400800" y="345033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  <a:r>
              <a:rPr lang="en-GB" dirty="0"/>
              <a:t>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1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FE63D9-EA40-2D49-B498-6E3D0D8D7022}"/>
              </a:ext>
            </a:extLst>
          </p:cNvPr>
          <p:cNvSpPr txBox="1"/>
          <p:nvPr/>
        </p:nvSpPr>
        <p:spPr>
          <a:xfrm>
            <a:off x="326211" y="601033"/>
            <a:ext cx="4209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we have two angles on a straight line.</a:t>
            </a:r>
          </a:p>
          <a:p>
            <a:r>
              <a:rPr lang="en-US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63D350-E604-5740-8A13-1062B13695BC}"/>
              </a:ext>
            </a:extLst>
          </p:cNvPr>
          <p:cNvGrpSpPr/>
          <p:nvPr/>
        </p:nvGrpSpPr>
        <p:grpSpPr>
          <a:xfrm>
            <a:off x="3181599" y="2306197"/>
            <a:ext cx="6526060" cy="3057773"/>
            <a:chOff x="2995862" y="1331049"/>
            <a:chExt cx="6526060" cy="305777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E52E476-CD96-1A40-B14D-5F7F5A7050BE}"/>
                </a:ext>
              </a:extLst>
            </p:cNvPr>
            <p:cNvCxnSpPr/>
            <p:nvPr/>
          </p:nvCxnSpPr>
          <p:spPr>
            <a:xfrm>
              <a:off x="2995862" y="4061648"/>
              <a:ext cx="65260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Pie 4">
              <a:extLst>
                <a:ext uri="{FF2B5EF4-FFF2-40B4-BE49-F238E27FC236}">
                  <a16:creationId xmlns:a16="http://schemas.microsoft.com/office/drawing/2014/main" id="{F0BC75CA-6C9E-7547-AC73-1E0D40ADEAB8}"/>
                </a:ext>
              </a:extLst>
            </p:cNvPr>
            <p:cNvSpPr/>
            <p:nvPr/>
          </p:nvSpPr>
          <p:spPr>
            <a:xfrm rot="5400000">
              <a:off x="5741661" y="3670895"/>
              <a:ext cx="684293" cy="751562"/>
            </a:xfrm>
            <a:prstGeom prst="pie">
              <a:avLst>
                <a:gd name="adj1" fmla="val 5400000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AE21B6-01E4-3B45-9491-0919773FE16B}"/>
                </a:ext>
              </a:extLst>
            </p:cNvPr>
            <p:cNvCxnSpPr>
              <a:cxnSpLocks/>
            </p:cNvCxnSpPr>
            <p:nvPr/>
          </p:nvCxnSpPr>
          <p:spPr>
            <a:xfrm>
              <a:off x="4828032" y="1331049"/>
              <a:ext cx="1316736" cy="273059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31428D-6512-2C47-92C6-6052286F0CE4}"/>
                </a:ext>
              </a:extLst>
            </p:cNvPr>
            <p:cNvSpPr txBox="1"/>
            <p:nvPr/>
          </p:nvSpPr>
          <p:spPr>
            <a:xfrm>
              <a:off x="6400800" y="3450336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  <a:r>
                <a:rPr lang="en-GB" dirty="0"/>
                <a:t>°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E3C84B-FEA4-7F43-9A24-90C5D629E66E}"/>
                </a:ext>
              </a:extLst>
            </p:cNvPr>
            <p:cNvSpPr txBox="1"/>
            <p:nvPr/>
          </p:nvSpPr>
          <p:spPr>
            <a:xfrm>
              <a:off x="5474208" y="362102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A851FC-D209-E54B-991A-6CF48B34E831}"/>
              </a:ext>
            </a:extLst>
          </p:cNvPr>
          <p:cNvGrpSpPr/>
          <p:nvPr/>
        </p:nvGrpSpPr>
        <p:grpSpPr>
          <a:xfrm>
            <a:off x="866989" y="1096310"/>
            <a:ext cx="3668772" cy="615656"/>
            <a:chOff x="2995862" y="4288130"/>
            <a:chExt cx="3201146" cy="61565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1A53A3F-5036-CF45-BFD8-0E3107BCA340}"/>
                </a:ext>
              </a:extLst>
            </p:cNvPr>
            <p:cNvSpPr/>
            <p:nvPr/>
          </p:nvSpPr>
          <p:spPr>
            <a:xfrm>
              <a:off x="2995862" y="4288130"/>
              <a:ext cx="3148906" cy="6156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5CA06CD-DD1E-5446-A1A1-136E1AC612D6}"/>
                </a:ext>
              </a:extLst>
            </p:cNvPr>
            <p:cNvSpPr txBox="1"/>
            <p:nvPr/>
          </p:nvSpPr>
          <p:spPr>
            <a:xfrm>
              <a:off x="2995862" y="4397475"/>
              <a:ext cx="3201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we work out the size of angle x?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75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3D350-E604-5740-8A13-1062B13695BC}"/>
              </a:ext>
            </a:extLst>
          </p:cNvPr>
          <p:cNvGrpSpPr/>
          <p:nvPr/>
        </p:nvGrpSpPr>
        <p:grpSpPr>
          <a:xfrm>
            <a:off x="3181599" y="2306197"/>
            <a:ext cx="6526060" cy="3045897"/>
            <a:chOff x="2995862" y="1331049"/>
            <a:chExt cx="6526060" cy="304589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E52E476-CD96-1A40-B14D-5F7F5A7050BE}"/>
                </a:ext>
              </a:extLst>
            </p:cNvPr>
            <p:cNvCxnSpPr/>
            <p:nvPr/>
          </p:nvCxnSpPr>
          <p:spPr>
            <a:xfrm>
              <a:off x="2995862" y="4061648"/>
              <a:ext cx="65260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Pie 4">
              <a:extLst>
                <a:ext uri="{FF2B5EF4-FFF2-40B4-BE49-F238E27FC236}">
                  <a16:creationId xmlns:a16="http://schemas.microsoft.com/office/drawing/2014/main" id="{F0BC75CA-6C9E-7547-AC73-1E0D40ADEAB8}"/>
                </a:ext>
              </a:extLst>
            </p:cNvPr>
            <p:cNvSpPr/>
            <p:nvPr/>
          </p:nvSpPr>
          <p:spPr>
            <a:xfrm rot="5400000">
              <a:off x="5741661" y="3659019"/>
              <a:ext cx="684293" cy="751562"/>
            </a:xfrm>
            <a:prstGeom prst="pie">
              <a:avLst>
                <a:gd name="adj1" fmla="val 5400000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AE21B6-01E4-3B45-9491-0919773FE16B}"/>
                </a:ext>
              </a:extLst>
            </p:cNvPr>
            <p:cNvCxnSpPr>
              <a:cxnSpLocks/>
            </p:cNvCxnSpPr>
            <p:nvPr/>
          </p:nvCxnSpPr>
          <p:spPr>
            <a:xfrm>
              <a:off x="4828032" y="1331049"/>
              <a:ext cx="1316736" cy="273059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31428D-6512-2C47-92C6-6052286F0CE4}"/>
                </a:ext>
              </a:extLst>
            </p:cNvPr>
            <p:cNvSpPr txBox="1"/>
            <p:nvPr/>
          </p:nvSpPr>
          <p:spPr>
            <a:xfrm>
              <a:off x="6400800" y="3450336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  <a:r>
                <a:rPr lang="en-GB" dirty="0"/>
                <a:t>°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E3C84B-FEA4-7F43-9A24-90C5D629E66E}"/>
                </a:ext>
              </a:extLst>
            </p:cNvPr>
            <p:cNvSpPr txBox="1"/>
            <p:nvPr/>
          </p:nvSpPr>
          <p:spPr>
            <a:xfrm>
              <a:off x="5474208" y="362102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B21EE8-B9B0-0545-BD25-8D884B795EFF}"/>
              </a:ext>
            </a:extLst>
          </p:cNvPr>
          <p:cNvSpPr/>
          <p:nvPr/>
        </p:nvSpPr>
        <p:spPr>
          <a:xfrm>
            <a:off x="2374106" y="1428620"/>
            <a:ext cx="7443787" cy="39719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If I asked you to work out… 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marL="457200" indent="-457200" algn="ctr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180-100= ___</a:t>
            </a:r>
          </a:p>
          <a:p>
            <a:pPr marL="457200" indent="-457200" algn="ctr">
              <a:buAutoNum type="arabicParenR"/>
            </a:pP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2) 100+ __ = 180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Could you do it?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Yes! We did this at the start of the lesson.</a:t>
            </a:r>
          </a:p>
        </p:txBody>
      </p:sp>
    </p:spTree>
    <p:extLst>
      <p:ext uri="{BB962C8B-B14F-4D97-AF65-F5344CB8AC3E}">
        <p14:creationId xmlns:p14="http://schemas.microsoft.com/office/powerpoint/2010/main" val="36455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3D350-E604-5740-8A13-1062B13695BC}"/>
              </a:ext>
            </a:extLst>
          </p:cNvPr>
          <p:cNvGrpSpPr/>
          <p:nvPr/>
        </p:nvGrpSpPr>
        <p:grpSpPr>
          <a:xfrm>
            <a:off x="6635023" y="1673480"/>
            <a:ext cx="5224433" cy="3057773"/>
            <a:chOff x="3532551" y="1331049"/>
            <a:chExt cx="5224433" cy="305777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E52E476-CD96-1A40-B14D-5F7F5A7050BE}"/>
                </a:ext>
              </a:extLst>
            </p:cNvPr>
            <p:cNvCxnSpPr>
              <a:cxnSpLocks/>
            </p:cNvCxnSpPr>
            <p:nvPr/>
          </p:nvCxnSpPr>
          <p:spPr>
            <a:xfrm>
              <a:off x="3532551" y="4061648"/>
              <a:ext cx="522443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Pie 4">
              <a:extLst>
                <a:ext uri="{FF2B5EF4-FFF2-40B4-BE49-F238E27FC236}">
                  <a16:creationId xmlns:a16="http://schemas.microsoft.com/office/drawing/2014/main" id="{F0BC75CA-6C9E-7547-AC73-1E0D40ADEAB8}"/>
                </a:ext>
              </a:extLst>
            </p:cNvPr>
            <p:cNvSpPr/>
            <p:nvPr/>
          </p:nvSpPr>
          <p:spPr>
            <a:xfrm rot="5400000">
              <a:off x="5741661" y="3670895"/>
              <a:ext cx="684293" cy="751562"/>
            </a:xfrm>
            <a:prstGeom prst="pie">
              <a:avLst>
                <a:gd name="adj1" fmla="val 5400000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AE21B6-01E4-3B45-9491-0919773FE16B}"/>
                </a:ext>
              </a:extLst>
            </p:cNvPr>
            <p:cNvCxnSpPr>
              <a:cxnSpLocks/>
            </p:cNvCxnSpPr>
            <p:nvPr/>
          </p:nvCxnSpPr>
          <p:spPr>
            <a:xfrm>
              <a:off x="4828032" y="1331049"/>
              <a:ext cx="1316736" cy="273059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31428D-6512-2C47-92C6-6052286F0CE4}"/>
                </a:ext>
              </a:extLst>
            </p:cNvPr>
            <p:cNvSpPr txBox="1"/>
            <p:nvPr/>
          </p:nvSpPr>
          <p:spPr>
            <a:xfrm>
              <a:off x="6400800" y="3450336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  <a:r>
                <a:rPr lang="en-GB" dirty="0"/>
                <a:t>°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E3C84B-FEA4-7F43-9A24-90C5D629E66E}"/>
                </a:ext>
              </a:extLst>
            </p:cNvPr>
            <p:cNvSpPr txBox="1"/>
            <p:nvPr/>
          </p:nvSpPr>
          <p:spPr>
            <a:xfrm>
              <a:off x="5474208" y="362102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F896C70-B8B3-9D46-A7E9-B63F8FC8D9CC}"/>
              </a:ext>
            </a:extLst>
          </p:cNvPr>
          <p:cNvSpPr/>
          <p:nvPr/>
        </p:nvSpPr>
        <p:spPr>
          <a:xfrm>
            <a:off x="778411" y="688438"/>
            <a:ext cx="5206184" cy="54522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4FD4F-823E-EB49-A84E-D55B87DC98DA}"/>
              </a:ext>
            </a:extLst>
          </p:cNvPr>
          <p:cNvSpPr txBox="1"/>
          <p:nvPr/>
        </p:nvSpPr>
        <p:spPr>
          <a:xfrm>
            <a:off x="939609" y="1061127"/>
            <a:ext cx="470208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We do the same thing when we want to find the value of x.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 know that angles on a straight line add up to 180</a:t>
            </a:r>
            <a:r>
              <a:rPr lang="en-GB" dirty="0"/>
              <a:t>°.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So, 100° plus something must equal 180°. 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Or, we can say that 180</a:t>
            </a:r>
            <a:r>
              <a:rPr lang="en-GB" dirty="0"/>
              <a:t>° minus 100° equals the size of angle x.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Either way, our answer is 80°. </a:t>
            </a:r>
          </a:p>
          <a:p>
            <a:r>
              <a:rPr lang="en-GB" dirty="0"/>
              <a:t>       x= </a:t>
            </a:r>
            <a:r>
              <a:rPr lang="en-GB" b="1" u="sng" dirty="0"/>
              <a:t>80°</a:t>
            </a:r>
            <a:endParaRPr lang="en-US" b="1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469142-E56A-DC41-B972-5A77DAD82580}"/>
              </a:ext>
            </a:extLst>
          </p:cNvPr>
          <p:cNvSpPr txBox="1"/>
          <p:nvPr/>
        </p:nvSpPr>
        <p:spPr>
          <a:xfrm>
            <a:off x="4085133" y="359412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100+</a:t>
            </a:r>
            <a:r>
              <a:rPr lang="en-US" b="1" u="sng" dirty="0">
                <a:solidFill>
                  <a:schemeClr val="accent1"/>
                </a:solidFill>
              </a:rPr>
              <a:t>80</a:t>
            </a:r>
            <a:r>
              <a:rPr lang="en-US" b="1" dirty="0"/>
              <a:t>=180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6FFED2-0E56-DA40-AF34-1A69D67A7616}"/>
              </a:ext>
            </a:extLst>
          </p:cNvPr>
          <p:cNvSpPr txBox="1"/>
          <p:nvPr/>
        </p:nvSpPr>
        <p:spPr>
          <a:xfrm>
            <a:off x="4085133" y="451941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180- 100 = </a:t>
            </a:r>
            <a:r>
              <a:rPr lang="en-US" b="1" u="sng" dirty="0">
                <a:solidFill>
                  <a:schemeClr val="accent1"/>
                </a:solidFill>
              </a:rPr>
              <a:t>80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038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6577C2-0D9E-B248-A384-3219F3F72A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D7797-57AB-6043-AC45-1423417764CD}"/>
              </a:ext>
            </a:extLst>
          </p:cNvPr>
          <p:cNvSpPr txBox="1"/>
          <p:nvPr/>
        </p:nvSpPr>
        <p:spPr>
          <a:xfrm>
            <a:off x="260458" y="283930"/>
            <a:ext cx="482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Our working out should look like this.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64805524-5601-1F4E-AB15-4A9647DB37E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12665" y="514762"/>
          <a:ext cx="6351564" cy="5398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9297">
                  <a:extLst>
                    <a:ext uri="{9D8B030D-6E8A-4147-A177-3AD203B41FA5}">
                      <a16:colId xmlns:a16="http://schemas.microsoft.com/office/drawing/2014/main" val="1524006667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459507764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2548364353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693623905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1145339092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2661613890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816787466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1563995460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2712975543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2385244563"/>
                    </a:ext>
                  </a:extLst>
                </a:gridCol>
                <a:gridCol w="563706">
                  <a:extLst>
                    <a:ext uri="{9D8B030D-6E8A-4147-A177-3AD203B41FA5}">
                      <a16:colId xmlns:a16="http://schemas.microsoft.com/office/drawing/2014/main" val="1141608293"/>
                    </a:ext>
                  </a:extLst>
                </a:gridCol>
                <a:gridCol w="494888">
                  <a:extLst>
                    <a:ext uri="{9D8B030D-6E8A-4147-A177-3AD203B41FA5}">
                      <a16:colId xmlns:a16="http://schemas.microsoft.com/office/drawing/2014/main" val="4259730435"/>
                    </a:ext>
                  </a:extLst>
                </a:gridCol>
              </a:tblGrid>
              <a:tr h="602468">
                <a:tc>
                  <a:txBody>
                    <a:bodyPr/>
                    <a:lstStyle/>
                    <a:p>
                      <a:r>
                        <a:rPr lang="en-GB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+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3200" dirty="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4793011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881536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°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39915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1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/>
                        <a:t>or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400382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738094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047112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2731821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°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48863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B4790F1-7C72-F946-94B0-78B953788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" y="2058935"/>
            <a:ext cx="4153181" cy="2192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60F4F1-F95B-644D-B4C6-23075CA96353}"/>
              </a:ext>
            </a:extLst>
          </p:cNvPr>
          <p:cNvSpPr txBox="1"/>
          <p:nvPr/>
        </p:nvSpPr>
        <p:spPr>
          <a:xfrm>
            <a:off x="708660" y="1394460"/>
            <a:ext cx="2894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out the size of angle x.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0A7E73EF-3922-644B-87ED-ACDF0293299F}"/>
              </a:ext>
            </a:extLst>
          </p:cNvPr>
          <p:cNvSpPr/>
          <p:nvPr/>
        </p:nvSpPr>
        <p:spPr>
          <a:xfrm>
            <a:off x="10328233" y="5288743"/>
            <a:ext cx="1596336" cy="1377616"/>
          </a:xfrm>
          <a:prstGeom prst="cloudCallout">
            <a:avLst>
              <a:gd name="adj1" fmla="val -101628"/>
              <a:gd name="adj2" fmla="val -33074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Always remember your degrees symbol. </a:t>
            </a:r>
          </a:p>
        </p:txBody>
      </p:sp>
    </p:spTree>
    <p:extLst>
      <p:ext uri="{BB962C8B-B14F-4D97-AF65-F5344CB8AC3E}">
        <p14:creationId xmlns:p14="http://schemas.microsoft.com/office/powerpoint/2010/main" val="39005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10" name="Cloud Callout 9">
            <a:extLst>
              <a:ext uri="{FF2B5EF4-FFF2-40B4-BE49-F238E27FC236}">
                <a16:creationId xmlns:a16="http://schemas.microsoft.com/office/drawing/2014/main" id="{469999D0-E09F-994D-B6F4-C702CD52FFB1}"/>
              </a:ext>
            </a:extLst>
          </p:cNvPr>
          <p:cNvSpPr/>
          <p:nvPr/>
        </p:nvSpPr>
        <p:spPr>
          <a:xfrm>
            <a:off x="9539221" y="4968356"/>
            <a:ext cx="2375845" cy="1564667"/>
          </a:xfrm>
          <a:prstGeom prst="cloudCallout">
            <a:avLst>
              <a:gd name="adj1" fmla="val -56405"/>
              <a:gd name="adj2" fmla="val -10346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Angles on a straight line always add up to 180</a:t>
            </a:r>
            <a:r>
              <a:rPr lang="en-GB" sz="1600" dirty="0">
                <a:solidFill>
                  <a:schemeClr val="tx1"/>
                </a:solidFill>
              </a:rPr>
              <a:t>°.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A052E-2DEA-5941-9648-699515043EDE}"/>
              </a:ext>
            </a:extLst>
          </p:cNvPr>
          <p:cNvSpPr txBox="1"/>
          <p:nvPr/>
        </p:nvSpPr>
        <p:spPr>
          <a:xfrm>
            <a:off x="326211" y="601033"/>
            <a:ext cx="4209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we have two angles on a straight line.</a:t>
            </a:r>
          </a:p>
          <a:p>
            <a:r>
              <a:rPr lang="en-US" dirty="0"/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5EF52-2A39-904C-B8B8-DE66496B4C14}"/>
              </a:ext>
            </a:extLst>
          </p:cNvPr>
          <p:cNvGrpSpPr/>
          <p:nvPr/>
        </p:nvGrpSpPr>
        <p:grpSpPr>
          <a:xfrm>
            <a:off x="596600" y="1059548"/>
            <a:ext cx="3668772" cy="615656"/>
            <a:chOff x="2995862" y="4288130"/>
            <a:chExt cx="3201146" cy="615656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DCAFF82-1887-5C46-A0D3-A47ED98B56D5}"/>
                </a:ext>
              </a:extLst>
            </p:cNvPr>
            <p:cNvSpPr/>
            <p:nvPr/>
          </p:nvSpPr>
          <p:spPr>
            <a:xfrm>
              <a:off x="2995862" y="4288130"/>
              <a:ext cx="3148906" cy="6156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7E7AF9-C9F4-D949-981D-118E26A88098}"/>
                </a:ext>
              </a:extLst>
            </p:cNvPr>
            <p:cNvSpPr txBox="1"/>
            <p:nvPr/>
          </p:nvSpPr>
          <p:spPr>
            <a:xfrm>
              <a:off x="2995862" y="4397475"/>
              <a:ext cx="3201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we work out the size of angle x?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97D2A5-18C1-1E46-B779-7B63207679F2}"/>
              </a:ext>
            </a:extLst>
          </p:cNvPr>
          <p:cNvGrpSpPr/>
          <p:nvPr/>
        </p:nvGrpSpPr>
        <p:grpSpPr>
          <a:xfrm>
            <a:off x="2490414" y="1879681"/>
            <a:ext cx="7048807" cy="3387534"/>
            <a:chOff x="2490414" y="1879681"/>
            <a:chExt cx="7048807" cy="3387534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BDB102B8-8588-B741-A021-F5C3CADC4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0414" y="1879681"/>
              <a:ext cx="7048807" cy="338753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 with low confidence">
              <a:extLst>
                <a:ext uri="{FF2B5EF4-FFF2-40B4-BE49-F238E27FC236}">
                  <a16:creationId xmlns:a16="http://schemas.microsoft.com/office/drawing/2014/main" id="{EFB6C5D1-A65D-B149-A6CD-346E63B6C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51" t="984"/>
            <a:stretch/>
          </p:blipFill>
          <p:spPr>
            <a:xfrm>
              <a:off x="6586086" y="4241370"/>
              <a:ext cx="497205" cy="216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9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0C2BA65-ACD2-D749-979D-8FF91B87DD2D}"/>
              </a:ext>
            </a:extLst>
          </p:cNvPr>
          <p:cNvSpPr/>
          <p:nvPr/>
        </p:nvSpPr>
        <p:spPr>
          <a:xfrm>
            <a:off x="935603" y="3082947"/>
            <a:ext cx="5206184" cy="31722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76CD8D-4E41-A946-981A-FD9587F4649C}"/>
              </a:ext>
            </a:extLst>
          </p:cNvPr>
          <p:cNvSpPr txBox="1"/>
          <p:nvPr/>
        </p:nvSpPr>
        <p:spPr>
          <a:xfrm>
            <a:off x="1192126" y="3163535"/>
            <a:ext cx="4702085" cy="304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We know that angles on a straight line add up to 180</a:t>
            </a:r>
            <a:r>
              <a:rPr lang="en-GB" sz="2400" dirty="0"/>
              <a:t>°.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So, 70° plus something must equal 180°.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Or, we can say that 180</a:t>
            </a:r>
            <a:r>
              <a:rPr lang="en-GB" sz="2400" dirty="0"/>
              <a:t>° minus 70° equals the size of angle x.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Either way, our answer is 110°.  x= </a:t>
            </a:r>
            <a:r>
              <a:rPr lang="en-GB" sz="2400" b="1" u="sng" dirty="0"/>
              <a:t>110°</a:t>
            </a:r>
            <a:endParaRPr lang="en-US" sz="2400" b="1" u="sn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C03BD0-EDD3-4D4F-A723-2ABD00C66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920" y="2928449"/>
            <a:ext cx="4077397" cy="362254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6AF8401-61C2-554D-94E4-CE3AB9A5074C}"/>
              </a:ext>
            </a:extLst>
          </p:cNvPr>
          <p:cNvGrpSpPr/>
          <p:nvPr/>
        </p:nvGrpSpPr>
        <p:grpSpPr>
          <a:xfrm>
            <a:off x="2314839" y="328143"/>
            <a:ext cx="6833785" cy="2597443"/>
            <a:chOff x="2314839" y="328143"/>
            <a:chExt cx="6833785" cy="2597443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BDB102B8-8588-B741-A021-F5C3CADC4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182" b="11729"/>
            <a:stretch/>
          </p:blipFill>
          <p:spPr>
            <a:xfrm>
              <a:off x="2314839" y="328143"/>
              <a:ext cx="6833785" cy="2597443"/>
            </a:xfrm>
            <a:prstGeom prst="rect">
              <a:avLst/>
            </a:prstGeom>
          </p:spPr>
        </p:pic>
        <p:pic>
          <p:nvPicPr>
            <p:cNvPr id="22" name="Picture 21" descr="Background pattern&#10;&#10;Description automatically generated with low confidence">
              <a:extLst>
                <a:ext uri="{FF2B5EF4-FFF2-40B4-BE49-F238E27FC236}">
                  <a16:creationId xmlns:a16="http://schemas.microsoft.com/office/drawing/2014/main" id="{3983D978-9BEF-3848-82A3-AA4270214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51" t="984"/>
            <a:stretch/>
          </p:blipFill>
          <p:spPr>
            <a:xfrm>
              <a:off x="6277055" y="2314414"/>
              <a:ext cx="473529" cy="206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88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7600EB-35BC-4041-B9B3-F539D1E5D429}"/>
              </a:ext>
            </a:extLst>
          </p:cNvPr>
          <p:cNvSpPr/>
          <p:nvPr/>
        </p:nvSpPr>
        <p:spPr>
          <a:xfrm>
            <a:off x="414528" y="1247364"/>
            <a:ext cx="3755136" cy="4604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CE0A4C-AA38-424C-A8FB-46535F8B99F0}"/>
              </a:ext>
            </a:extLst>
          </p:cNvPr>
          <p:cNvSpPr txBox="1"/>
          <p:nvPr/>
        </p:nvSpPr>
        <p:spPr>
          <a:xfrm>
            <a:off x="326211" y="601033"/>
            <a:ext cx="215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Try this on your own.</a:t>
            </a:r>
          </a:p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949C1-ABFC-7A4A-872D-7F013D55409C}"/>
              </a:ext>
            </a:extLst>
          </p:cNvPr>
          <p:cNvSpPr txBox="1"/>
          <p:nvPr/>
        </p:nvSpPr>
        <p:spPr>
          <a:xfrm>
            <a:off x="474362" y="1301870"/>
            <a:ext cx="353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we workout the size of angle x?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469999D0-E09F-994D-B6F4-C702CD52FFB1}"/>
              </a:ext>
            </a:extLst>
          </p:cNvPr>
          <p:cNvSpPr/>
          <p:nvPr/>
        </p:nvSpPr>
        <p:spPr>
          <a:xfrm>
            <a:off x="9539221" y="4968356"/>
            <a:ext cx="2375845" cy="1564667"/>
          </a:xfrm>
          <a:prstGeom prst="cloudCallout">
            <a:avLst>
              <a:gd name="adj1" fmla="val -56405"/>
              <a:gd name="adj2" fmla="val -10346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Angles on a straight line always add up to 180</a:t>
            </a:r>
            <a:r>
              <a:rPr lang="en-GB" sz="1600" dirty="0">
                <a:solidFill>
                  <a:schemeClr val="tx1"/>
                </a:solidFill>
              </a:rPr>
              <a:t>°.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8E69B6-2435-4D4B-B645-65FF9B753751}"/>
              </a:ext>
            </a:extLst>
          </p:cNvPr>
          <p:cNvGrpSpPr/>
          <p:nvPr/>
        </p:nvGrpSpPr>
        <p:grpSpPr>
          <a:xfrm>
            <a:off x="2372368" y="2178050"/>
            <a:ext cx="6997011" cy="2790306"/>
            <a:chOff x="2372368" y="2178050"/>
            <a:chExt cx="6997011" cy="27903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66A145-9BC1-6C4A-9803-5861ABECB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72368" y="2178050"/>
              <a:ext cx="6997011" cy="2790306"/>
            </a:xfrm>
            <a:prstGeom prst="rect">
              <a:avLst/>
            </a:prstGeom>
          </p:spPr>
        </p:pic>
        <p:pic>
          <p:nvPicPr>
            <p:cNvPr id="9" name="Picture 8" descr="Background pattern&#10;&#10;Description automatically generated with low confidence">
              <a:extLst>
                <a:ext uri="{FF2B5EF4-FFF2-40B4-BE49-F238E27FC236}">
                  <a16:creationId xmlns:a16="http://schemas.microsoft.com/office/drawing/2014/main" id="{17FE6D3D-75BB-E747-94C5-A7EA8489A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51" t="984"/>
            <a:stretch/>
          </p:blipFill>
          <p:spPr>
            <a:xfrm>
              <a:off x="6219292" y="3895241"/>
              <a:ext cx="497205" cy="216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104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DF5EAD8-CE66-2F45-9DF1-E637BA57F4BF}"/>
              </a:ext>
            </a:extLst>
          </p:cNvPr>
          <p:cNvSpPr/>
          <p:nvPr/>
        </p:nvSpPr>
        <p:spPr>
          <a:xfrm>
            <a:off x="968936" y="3104146"/>
            <a:ext cx="5206184" cy="31966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BCCE33-1672-8541-B0D8-ED0AB08EA4A9}"/>
              </a:ext>
            </a:extLst>
          </p:cNvPr>
          <p:cNvSpPr txBox="1"/>
          <p:nvPr/>
        </p:nvSpPr>
        <p:spPr>
          <a:xfrm>
            <a:off x="1220985" y="2884430"/>
            <a:ext cx="470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We know that angles on a straight line add up to 180</a:t>
            </a:r>
            <a:r>
              <a:rPr lang="en-GB" sz="2400" dirty="0"/>
              <a:t>°.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So, 140° plus something must equal 180°.  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Or, we can say that 180</a:t>
            </a:r>
            <a:r>
              <a:rPr lang="en-GB" sz="2400" dirty="0"/>
              <a:t>° minus 140° equals the size of angle x.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Either way, our answer is 40°.    x= </a:t>
            </a:r>
            <a:r>
              <a:rPr lang="en-GB" sz="2400" b="1" u="sng" dirty="0"/>
              <a:t>40°</a:t>
            </a:r>
            <a:endParaRPr lang="en-US" sz="2400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604F9F-0C61-8147-9C38-EF60559A4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355" y="2776145"/>
            <a:ext cx="4146906" cy="36677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F60D86-4183-0C40-9BD5-D1522FD66BA9}"/>
              </a:ext>
            </a:extLst>
          </p:cNvPr>
          <p:cNvGrpSpPr/>
          <p:nvPr/>
        </p:nvGrpSpPr>
        <p:grpSpPr>
          <a:xfrm>
            <a:off x="2426588" y="184259"/>
            <a:ext cx="7338824" cy="2482085"/>
            <a:chOff x="2426588" y="208323"/>
            <a:chExt cx="7338824" cy="2482085"/>
          </a:xfrm>
        </p:grpSpPr>
        <p:pic>
          <p:nvPicPr>
            <p:cNvPr id="15" name="Picture 1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1393901-4F04-A54C-8BCD-EA6F219FB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82" t="8761" r="9923" b="19408"/>
            <a:stretch/>
          </p:blipFill>
          <p:spPr>
            <a:xfrm>
              <a:off x="2426588" y="208323"/>
              <a:ext cx="7338824" cy="2482085"/>
            </a:xfrm>
            <a:prstGeom prst="rect">
              <a:avLst/>
            </a:prstGeom>
          </p:spPr>
        </p:pic>
        <p:pic>
          <p:nvPicPr>
            <p:cNvPr id="14" name="Picture 13" descr="Background pattern&#10;&#10;Description automatically generated with low confidence">
              <a:extLst>
                <a:ext uri="{FF2B5EF4-FFF2-40B4-BE49-F238E27FC236}">
                  <a16:creationId xmlns:a16="http://schemas.microsoft.com/office/drawing/2014/main" id="{CA3C543C-99F0-764D-8B61-02C9C8DC6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51" t="984"/>
            <a:stretch/>
          </p:blipFill>
          <p:spPr>
            <a:xfrm>
              <a:off x="6710072" y="2040611"/>
              <a:ext cx="497205" cy="216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472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square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1572" y="450561"/>
            <a:ext cx="5267763" cy="68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1" y="168167"/>
            <a:ext cx="277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C00000"/>
                </a:solidFill>
              </a:rPr>
              <a:t>I draw two straight lines that meet at a point.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563763" y="2002112"/>
            <a:ext cx="2511970" cy="24699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30920" y="1962262"/>
            <a:ext cx="3599791" cy="1576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18130" y="2166274"/>
            <a:ext cx="3197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This is an </a:t>
            </a:r>
            <a:r>
              <a:rPr lang="en-GB" sz="2000" b="1" i="1" dirty="0">
                <a:solidFill>
                  <a:srgbClr val="C00000"/>
                </a:solidFill>
              </a:rPr>
              <a:t>acute angle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168190" y="2276874"/>
            <a:ext cx="1287850" cy="86409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68835" y="3104009"/>
            <a:ext cx="4481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An </a:t>
            </a:r>
            <a:r>
              <a:rPr lang="en-GB" sz="2000" b="1" i="1" dirty="0">
                <a:solidFill>
                  <a:srgbClr val="C00000"/>
                </a:solidFill>
              </a:rPr>
              <a:t>acute angle </a:t>
            </a:r>
            <a:r>
              <a:rPr lang="en-GB" sz="2000" i="1" dirty="0">
                <a:solidFill>
                  <a:srgbClr val="C00000"/>
                </a:solidFill>
              </a:rPr>
              <a:t>is </a:t>
            </a:r>
            <a:r>
              <a:rPr lang="en-GB" sz="2000" b="1" i="1" dirty="0">
                <a:solidFill>
                  <a:srgbClr val="C00000"/>
                </a:solidFill>
              </a:rPr>
              <a:t>less than </a:t>
            </a:r>
            <a:r>
              <a:rPr lang="en-GB" sz="2000" i="1" dirty="0">
                <a:solidFill>
                  <a:srgbClr val="C00000"/>
                </a:solidFill>
              </a:rPr>
              <a:t>a right angle. </a:t>
            </a:r>
            <a:endParaRPr lang="en-GB" sz="2000" b="1" i="1" dirty="0">
              <a:solidFill>
                <a:srgbClr val="C0000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C14A7B3-1266-4297-80DD-B32087158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361" y1="31327" x2="43403" y2="28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24535" r="54930" b="64818"/>
          <a:stretch/>
        </p:blipFill>
        <p:spPr>
          <a:xfrm>
            <a:off x="4801599" y="1928939"/>
            <a:ext cx="419717" cy="5257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CFC2C56-60FC-4351-80FC-404E32D91800}"/>
              </a:ext>
            </a:extLst>
          </p:cNvPr>
          <p:cNvSpPr txBox="1"/>
          <p:nvPr/>
        </p:nvSpPr>
        <p:spPr>
          <a:xfrm>
            <a:off x="3131131" y="4879974"/>
            <a:ext cx="2964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An </a:t>
            </a:r>
            <a:r>
              <a:rPr lang="en-GB" sz="2000" b="1" i="1" dirty="0">
                <a:solidFill>
                  <a:srgbClr val="C00000"/>
                </a:solidFill>
              </a:rPr>
              <a:t>acute angle </a:t>
            </a:r>
            <a:r>
              <a:rPr lang="en-GB" sz="2000" i="1" dirty="0">
                <a:solidFill>
                  <a:srgbClr val="C00000"/>
                </a:solidFill>
              </a:rPr>
              <a:t>will have a degree less than </a:t>
            </a:r>
            <a:r>
              <a:rPr lang="en-GB" sz="2000" b="1" i="1" dirty="0">
                <a:solidFill>
                  <a:srgbClr val="C00000"/>
                </a:solidFill>
              </a:rPr>
              <a:t>90°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890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52E476-CD96-1A40-B14D-5F7F5A7050BE}"/>
              </a:ext>
            </a:extLst>
          </p:cNvPr>
          <p:cNvCxnSpPr/>
          <p:nvPr/>
        </p:nvCxnSpPr>
        <p:spPr>
          <a:xfrm>
            <a:off x="2995862" y="4061648"/>
            <a:ext cx="65260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Pie 4">
            <a:extLst>
              <a:ext uri="{FF2B5EF4-FFF2-40B4-BE49-F238E27FC236}">
                <a16:creationId xmlns:a16="http://schemas.microsoft.com/office/drawing/2014/main" id="{F0BC75CA-6C9E-7547-AC73-1E0D40ADEAB8}"/>
              </a:ext>
            </a:extLst>
          </p:cNvPr>
          <p:cNvSpPr/>
          <p:nvPr/>
        </p:nvSpPr>
        <p:spPr>
          <a:xfrm rot="5400000">
            <a:off x="5741661" y="3671719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AE21B6-01E4-3B45-9491-0919773FE16B}"/>
              </a:ext>
            </a:extLst>
          </p:cNvPr>
          <p:cNvCxnSpPr>
            <a:cxnSpLocks/>
          </p:cNvCxnSpPr>
          <p:nvPr/>
        </p:nvCxnSpPr>
        <p:spPr>
          <a:xfrm>
            <a:off x="4680736" y="2133600"/>
            <a:ext cx="1464032" cy="192804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931428D-6512-2C47-92C6-6052286F0CE4}"/>
              </a:ext>
            </a:extLst>
          </p:cNvPr>
          <p:cNvSpPr txBox="1"/>
          <p:nvPr/>
        </p:nvSpPr>
        <p:spPr>
          <a:xfrm>
            <a:off x="5214125" y="3612115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FE63D9-EA40-2D49-B498-6E3D0D8D7022}"/>
              </a:ext>
            </a:extLst>
          </p:cNvPr>
          <p:cNvSpPr txBox="1"/>
          <p:nvPr/>
        </p:nvSpPr>
        <p:spPr>
          <a:xfrm>
            <a:off x="326211" y="601033"/>
            <a:ext cx="435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we have three angles on a straight line.</a:t>
            </a:r>
          </a:p>
          <a:p>
            <a:r>
              <a:rPr 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E3C84B-FEA4-7F43-9A24-90C5D629E66E}"/>
              </a:ext>
            </a:extLst>
          </p:cNvPr>
          <p:cNvSpPr txBox="1"/>
          <p:nvPr/>
        </p:nvSpPr>
        <p:spPr>
          <a:xfrm>
            <a:off x="6581510" y="375994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8C47A86-4ADF-0F45-A833-9A5075259635}"/>
              </a:ext>
            </a:extLst>
          </p:cNvPr>
          <p:cNvSpPr/>
          <p:nvPr/>
        </p:nvSpPr>
        <p:spPr>
          <a:xfrm>
            <a:off x="625905" y="1174806"/>
            <a:ext cx="3755136" cy="4604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E8BC62-C87C-E248-89EC-798AF3988E3D}"/>
              </a:ext>
            </a:extLst>
          </p:cNvPr>
          <p:cNvSpPr txBox="1"/>
          <p:nvPr/>
        </p:nvSpPr>
        <p:spPr>
          <a:xfrm>
            <a:off x="734142" y="1237614"/>
            <a:ext cx="353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we workout the size of angle x?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5C15F6-F0B6-4742-98B1-7C3FD196240B}"/>
              </a:ext>
            </a:extLst>
          </p:cNvPr>
          <p:cNvCxnSpPr>
            <a:cxnSpLocks/>
          </p:cNvCxnSpPr>
          <p:nvPr/>
        </p:nvCxnSpPr>
        <p:spPr>
          <a:xfrm flipH="1">
            <a:off x="6144768" y="3012946"/>
            <a:ext cx="2898970" cy="104870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FB34973-0ED9-D649-9A10-B6259C32EB6F}"/>
              </a:ext>
            </a:extLst>
          </p:cNvPr>
          <p:cNvSpPr txBox="1"/>
          <p:nvPr/>
        </p:nvSpPr>
        <p:spPr>
          <a:xfrm>
            <a:off x="5925307" y="328305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CC5057F2-D506-7F4E-84A7-6BC2DD24E7C1}"/>
              </a:ext>
            </a:extLst>
          </p:cNvPr>
          <p:cNvSpPr/>
          <p:nvPr/>
        </p:nvSpPr>
        <p:spPr>
          <a:xfrm>
            <a:off x="9539221" y="4968356"/>
            <a:ext cx="2375845" cy="1564667"/>
          </a:xfrm>
          <a:prstGeom prst="cloudCallout">
            <a:avLst>
              <a:gd name="adj1" fmla="val -43752"/>
              <a:gd name="adj2" fmla="val -85055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Angles on a straight line always add up to 180</a:t>
            </a:r>
            <a:r>
              <a:rPr lang="en-GB" sz="1600" dirty="0">
                <a:solidFill>
                  <a:schemeClr val="tx1"/>
                </a:solidFill>
              </a:rPr>
              <a:t>°.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31F9FD-A436-0A41-8D2B-858A45C4385F}"/>
              </a:ext>
            </a:extLst>
          </p:cNvPr>
          <p:cNvSpPr txBox="1"/>
          <p:nvPr/>
        </p:nvSpPr>
        <p:spPr>
          <a:xfrm>
            <a:off x="642626" y="601033"/>
            <a:ext cx="435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we have three angles on a straight line.</a:t>
            </a:r>
          </a:p>
          <a:p>
            <a:r>
              <a:rPr lang="en-US" dirty="0"/>
              <a:t>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9C706FB-CDAF-DE4F-94FE-7AA6FE3B7A44}"/>
              </a:ext>
            </a:extLst>
          </p:cNvPr>
          <p:cNvSpPr/>
          <p:nvPr/>
        </p:nvSpPr>
        <p:spPr>
          <a:xfrm>
            <a:off x="990725" y="1062142"/>
            <a:ext cx="3755136" cy="4604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E54E4D-F41E-3C48-81BE-CBBE7DC309FF}"/>
              </a:ext>
            </a:extLst>
          </p:cNvPr>
          <p:cNvSpPr txBox="1"/>
          <p:nvPr/>
        </p:nvSpPr>
        <p:spPr>
          <a:xfrm>
            <a:off x="1050559" y="1116648"/>
            <a:ext cx="353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we workout the size of angle x?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0731AB-0434-264E-BCC5-A110B225F919}"/>
              </a:ext>
            </a:extLst>
          </p:cNvPr>
          <p:cNvSpPr/>
          <p:nvPr/>
        </p:nvSpPr>
        <p:spPr>
          <a:xfrm>
            <a:off x="368956" y="1743506"/>
            <a:ext cx="5206184" cy="4247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B659C2-F549-F243-99CF-E9EDE51A3BB8}"/>
              </a:ext>
            </a:extLst>
          </p:cNvPr>
          <p:cNvSpPr txBox="1"/>
          <p:nvPr/>
        </p:nvSpPr>
        <p:spPr>
          <a:xfrm>
            <a:off x="528458" y="1540486"/>
            <a:ext cx="49104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 know that angles on a straight line add up to 180</a:t>
            </a:r>
            <a:r>
              <a:rPr lang="en-GB" dirty="0"/>
              <a:t>°.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So, 100° + 70° + something must equal 180°. 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Or, we can say that 180</a:t>
            </a:r>
            <a:r>
              <a:rPr lang="en-GB" dirty="0"/>
              <a:t>° - 100° - 70° equals the size of angle x.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Either way, our answer is 10°. </a:t>
            </a:r>
          </a:p>
          <a:p>
            <a:r>
              <a:rPr lang="en-GB" dirty="0"/>
              <a:t>       x= </a:t>
            </a:r>
            <a:r>
              <a:rPr lang="en-GB" b="1" u="sng" dirty="0"/>
              <a:t>10°</a:t>
            </a:r>
            <a:endParaRPr lang="en-US" b="1" u="sn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5303D6-6FB5-B346-A95F-F6C951C1FEA1}"/>
              </a:ext>
            </a:extLst>
          </p:cNvPr>
          <p:cNvSpPr txBox="1"/>
          <p:nvPr/>
        </p:nvSpPr>
        <p:spPr>
          <a:xfrm>
            <a:off x="3684889" y="3553735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100+70+ </a:t>
            </a:r>
            <a:r>
              <a:rPr lang="en-US" b="1" u="sng" dirty="0">
                <a:solidFill>
                  <a:schemeClr val="accent1"/>
                </a:solidFill>
              </a:rPr>
              <a:t>10</a:t>
            </a:r>
            <a:r>
              <a:rPr lang="en-US" b="1" dirty="0"/>
              <a:t>=180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EC6981-B21F-7642-93D4-86B79AACA284}"/>
              </a:ext>
            </a:extLst>
          </p:cNvPr>
          <p:cNvSpPr txBox="1"/>
          <p:nvPr/>
        </p:nvSpPr>
        <p:spPr>
          <a:xfrm>
            <a:off x="3578284" y="436851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180- 100 - 70 = </a:t>
            </a:r>
            <a:r>
              <a:rPr lang="en-US" b="1" u="sng" dirty="0">
                <a:solidFill>
                  <a:schemeClr val="accent1"/>
                </a:solidFill>
              </a:rPr>
              <a:t>10</a:t>
            </a:r>
            <a:r>
              <a:rPr lang="en-US" b="1" dirty="0"/>
              <a:t> 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22039FE-4767-6B43-A795-342441A4A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1" r="3763"/>
          <a:stretch/>
        </p:blipFill>
        <p:spPr>
          <a:xfrm>
            <a:off x="5655060" y="2360467"/>
            <a:ext cx="6348863" cy="238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52E476-CD96-1A40-B14D-5F7F5A7050BE}"/>
              </a:ext>
            </a:extLst>
          </p:cNvPr>
          <p:cNvCxnSpPr/>
          <p:nvPr/>
        </p:nvCxnSpPr>
        <p:spPr>
          <a:xfrm>
            <a:off x="2995862" y="4061648"/>
            <a:ext cx="65260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Pie 4">
            <a:extLst>
              <a:ext uri="{FF2B5EF4-FFF2-40B4-BE49-F238E27FC236}">
                <a16:creationId xmlns:a16="http://schemas.microsoft.com/office/drawing/2014/main" id="{F0BC75CA-6C9E-7547-AC73-1E0D40ADEAB8}"/>
              </a:ext>
            </a:extLst>
          </p:cNvPr>
          <p:cNvSpPr/>
          <p:nvPr/>
        </p:nvSpPr>
        <p:spPr>
          <a:xfrm rot="5400000">
            <a:off x="5741661" y="3671719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AE21B6-01E4-3B45-9491-0919773FE16B}"/>
              </a:ext>
            </a:extLst>
          </p:cNvPr>
          <p:cNvCxnSpPr>
            <a:cxnSpLocks/>
          </p:cNvCxnSpPr>
          <p:nvPr/>
        </p:nvCxnSpPr>
        <p:spPr>
          <a:xfrm>
            <a:off x="3593432" y="2406316"/>
            <a:ext cx="2551336" cy="165533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931428D-6512-2C47-92C6-6052286F0CE4}"/>
              </a:ext>
            </a:extLst>
          </p:cNvPr>
          <p:cNvSpPr txBox="1"/>
          <p:nvPr/>
        </p:nvSpPr>
        <p:spPr>
          <a:xfrm>
            <a:off x="5035954" y="3667601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FE63D9-EA40-2D49-B498-6E3D0D8D7022}"/>
              </a:ext>
            </a:extLst>
          </p:cNvPr>
          <p:cNvSpPr txBox="1"/>
          <p:nvPr/>
        </p:nvSpPr>
        <p:spPr>
          <a:xfrm>
            <a:off x="326211" y="601033"/>
            <a:ext cx="215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Try this on your own.</a:t>
            </a:r>
          </a:p>
          <a:p>
            <a:r>
              <a:rPr 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E3C84B-FEA4-7F43-9A24-90C5D629E66E}"/>
              </a:ext>
            </a:extLst>
          </p:cNvPr>
          <p:cNvSpPr txBox="1"/>
          <p:nvPr/>
        </p:nvSpPr>
        <p:spPr>
          <a:xfrm>
            <a:off x="6581510" y="367995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8C47A86-4ADF-0F45-A833-9A5075259635}"/>
              </a:ext>
            </a:extLst>
          </p:cNvPr>
          <p:cNvSpPr/>
          <p:nvPr/>
        </p:nvSpPr>
        <p:spPr>
          <a:xfrm>
            <a:off x="625905" y="1174806"/>
            <a:ext cx="3755136" cy="4604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E8BC62-C87C-E248-89EC-798AF3988E3D}"/>
              </a:ext>
            </a:extLst>
          </p:cNvPr>
          <p:cNvSpPr txBox="1"/>
          <p:nvPr/>
        </p:nvSpPr>
        <p:spPr>
          <a:xfrm>
            <a:off x="734142" y="1237614"/>
            <a:ext cx="353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we workout the size of angle x?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5C15F6-F0B6-4742-98B1-7C3FD196240B}"/>
              </a:ext>
            </a:extLst>
          </p:cNvPr>
          <p:cNvCxnSpPr>
            <a:cxnSpLocks/>
          </p:cNvCxnSpPr>
          <p:nvPr/>
        </p:nvCxnSpPr>
        <p:spPr>
          <a:xfrm flipH="1">
            <a:off x="6144768" y="2324084"/>
            <a:ext cx="2330107" cy="173756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FB34973-0ED9-D649-9A10-B6259C32EB6F}"/>
              </a:ext>
            </a:extLst>
          </p:cNvPr>
          <p:cNvSpPr txBox="1"/>
          <p:nvPr/>
        </p:nvSpPr>
        <p:spPr>
          <a:xfrm>
            <a:off x="5914340" y="327111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8E767243-F3EE-9545-99B1-353B69084A4D}"/>
              </a:ext>
            </a:extLst>
          </p:cNvPr>
          <p:cNvSpPr/>
          <p:nvPr/>
        </p:nvSpPr>
        <p:spPr>
          <a:xfrm>
            <a:off x="9539221" y="4968356"/>
            <a:ext cx="2375845" cy="1564667"/>
          </a:xfrm>
          <a:prstGeom prst="cloudCallout">
            <a:avLst>
              <a:gd name="adj1" fmla="val -48497"/>
              <a:gd name="adj2" fmla="val -8905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Angles on a straight line always add up to 180</a:t>
            </a:r>
            <a:r>
              <a:rPr lang="en-GB" sz="1600" dirty="0">
                <a:solidFill>
                  <a:schemeClr val="tx1"/>
                </a:solidFill>
              </a:rPr>
              <a:t>°.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Cloud Callout 14">
            <a:extLst>
              <a:ext uri="{FF2B5EF4-FFF2-40B4-BE49-F238E27FC236}">
                <a16:creationId xmlns:a16="http://schemas.microsoft.com/office/drawing/2014/main" id="{98F20023-6D73-704A-88FB-36AD759771C5}"/>
              </a:ext>
            </a:extLst>
          </p:cNvPr>
          <p:cNvSpPr/>
          <p:nvPr/>
        </p:nvSpPr>
        <p:spPr>
          <a:xfrm>
            <a:off x="326210" y="4832744"/>
            <a:ext cx="3267222" cy="1700280"/>
          </a:xfrm>
          <a:prstGeom prst="cloudCallout">
            <a:avLst>
              <a:gd name="adj1" fmla="val 43323"/>
              <a:gd name="adj2" fmla="val -7722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Remember, we are doing the exact same method as before, but we have one more number to put into the working out. </a:t>
            </a:r>
          </a:p>
        </p:txBody>
      </p:sp>
    </p:spTree>
    <p:extLst>
      <p:ext uri="{BB962C8B-B14F-4D97-AF65-F5344CB8AC3E}">
        <p14:creationId xmlns:p14="http://schemas.microsoft.com/office/powerpoint/2010/main" val="17289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0731AB-0434-264E-BCC5-A110B225F919}"/>
              </a:ext>
            </a:extLst>
          </p:cNvPr>
          <p:cNvSpPr/>
          <p:nvPr/>
        </p:nvSpPr>
        <p:spPr>
          <a:xfrm>
            <a:off x="686662" y="3083920"/>
            <a:ext cx="5206184" cy="3470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B659C2-F549-F243-99CF-E9EDE51A3BB8}"/>
              </a:ext>
            </a:extLst>
          </p:cNvPr>
          <p:cNvSpPr txBox="1"/>
          <p:nvPr/>
        </p:nvSpPr>
        <p:spPr>
          <a:xfrm>
            <a:off x="862457" y="2537888"/>
            <a:ext cx="49104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We know that angles on a straight line add up to 180</a:t>
            </a:r>
            <a:r>
              <a:rPr lang="en-GB" sz="2400" dirty="0"/>
              <a:t>°.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So, 110° + 40° + something must equal 180°.  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Or, we can say that 180</a:t>
            </a:r>
            <a:r>
              <a:rPr lang="en-GB" sz="2400" dirty="0"/>
              <a:t>° - 110° - 40° equals the size of angle  x.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Either way, our answer is 30°.       x= </a:t>
            </a:r>
            <a:r>
              <a:rPr lang="en-GB" sz="2400" b="1" u="sng" dirty="0"/>
              <a:t>30°</a:t>
            </a:r>
            <a:endParaRPr lang="en-US" sz="2400" b="1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1E0BC2-04EE-5940-9723-B9183D165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156" y="3221184"/>
            <a:ext cx="5595606" cy="3113612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3F9428E-7678-1E40-806C-5A7E9ED45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608" y="580711"/>
            <a:ext cx="7853301" cy="23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0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1E935F-B7C7-E940-93A5-3AB499B38E26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6D309-2ECF-FD4A-AF88-5493BE2A5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A3E0F9-79E8-5C42-837A-DE9BE30DBF7B}"/>
              </a:ext>
            </a:extLst>
          </p:cNvPr>
          <p:cNvSpPr txBox="1"/>
          <p:nvPr/>
        </p:nvSpPr>
        <p:spPr>
          <a:xfrm>
            <a:off x="256032" y="370200"/>
            <a:ext cx="6145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Emily is measuring two angles on a straight line.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6A717-2FB7-9A4B-BE06-B0E679169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185" y="1973034"/>
            <a:ext cx="2480153" cy="2480153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AC76063-B4F1-6942-9011-23C37278C555}"/>
              </a:ext>
            </a:extLst>
          </p:cNvPr>
          <p:cNvSpPr/>
          <p:nvPr/>
        </p:nvSpPr>
        <p:spPr>
          <a:xfrm>
            <a:off x="2880986" y="1703540"/>
            <a:ext cx="2542784" cy="1164920"/>
          </a:xfrm>
          <a:prstGeom prst="wedgeRoundRectCallout">
            <a:avLst>
              <a:gd name="adj1" fmla="val 116112"/>
              <a:gd name="adj2" fmla="val 25382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My angles measure 90</a:t>
            </a:r>
            <a:r>
              <a:rPr lang="en-GB" sz="2000" dirty="0">
                <a:solidFill>
                  <a:schemeClr val="tx1"/>
                </a:solidFill>
              </a:rPr>
              <a:t>°</a:t>
            </a:r>
            <a:r>
              <a:rPr lang="en-US" sz="2000" dirty="0">
                <a:solidFill>
                  <a:schemeClr val="tx1"/>
                </a:solidFill>
              </a:rPr>
              <a:t> and 100</a:t>
            </a:r>
            <a:r>
              <a:rPr lang="en-GB" sz="2000" dirty="0">
                <a:solidFill>
                  <a:schemeClr val="tx1"/>
                </a:solidFill>
              </a:rPr>
              <a:t>°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BA13F-19F9-4744-BB9C-4657E2547900}"/>
              </a:ext>
            </a:extLst>
          </p:cNvPr>
          <p:cNvSpPr txBox="1"/>
          <p:nvPr/>
        </p:nvSpPr>
        <p:spPr>
          <a:xfrm>
            <a:off x="3341656" y="4903371"/>
            <a:ext cx="5508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must one of Emily’s angles be wrong?</a:t>
            </a:r>
          </a:p>
        </p:txBody>
      </p:sp>
    </p:spTree>
    <p:extLst>
      <p:ext uri="{BB962C8B-B14F-4D97-AF65-F5344CB8AC3E}">
        <p14:creationId xmlns:p14="http://schemas.microsoft.com/office/powerpoint/2010/main" val="31950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1E935F-B7C7-E940-93A5-3AB499B38E26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6D309-2ECF-FD4A-AF88-5493BE2A58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A3E0F9-79E8-5C42-837A-DE9BE30DBF7B}"/>
              </a:ext>
            </a:extLst>
          </p:cNvPr>
          <p:cNvSpPr txBox="1"/>
          <p:nvPr/>
        </p:nvSpPr>
        <p:spPr>
          <a:xfrm>
            <a:off x="256032" y="370200"/>
            <a:ext cx="6145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Emily is measuring two angles on a straight line.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6A717-2FB7-9A4B-BE06-B0E679169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85" y="1973034"/>
            <a:ext cx="2480153" cy="2480153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AC76063-B4F1-6942-9011-23C37278C555}"/>
              </a:ext>
            </a:extLst>
          </p:cNvPr>
          <p:cNvSpPr/>
          <p:nvPr/>
        </p:nvSpPr>
        <p:spPr>
          <a:xfrm>
            <a:off x="2880986" y="1703540"/>
            <a:ext cx="2542784" cy="1164920"/>
          </a:xfrm>
          <a:prstGeom prst="wedgeRoundRectCallout">
            <a:avLst>
              <a:gd name="adj1" fmla="val 116112"/>
              <a:gd name="adj2" fmla="val 25382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My angles measure 90</a:t>
            </a:r>
            <a:r>
              <a:rPr lang="en-GB" sz="2000" dirty="0">
                <a:solidFill>
                  <a:schemeClr val="tx1"/>
                </a:solidFill>
              </a:rPr>
              <a:t>°</a:t>
            </a:r>
            <a:r>
              <a:rPr lang="en-US" sz="2000" dirty="0">
                <a:solidFill>
                  <a:schemeClr val="tx1"/>
                </a:solidFill>
              </a:rPr>
              <a:t> and 100</a:t>
            </a:r>
            <a:r>
              <a:rPr lang="en-GB" sz="2000" dirty="0">
                <a:solidFill>
                  <a:schemeClr val="tx1"/>
                </a:solidFill>
              </a:rPr>
              <a:t>°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BA13F-19F9-4744-BB9C-4657E2547900}"/>
              </a:ext>
            </a:extLst>
          </p:cNvPr>
          <p:cNvSpPr txBox="1"/>
          <p:nvPr/>
        </p:nvSpPr>
        <p:spPr>
          <a:xfrm>
            <a:off x="3341656" y="4903371"/>
            <a:ext cx="5508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must one of Emily’s angles be wrong?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D0ACEF4-6CEF-A344-BB18-2D89E8E2E125}"/>
              </a:ext>
            </a:extLst>
          </p:cNvPr>
          <p:cNvSpPr/>
          <p:nvPr/>
        </p:nvSpPr>
        <p:spPr>
          <a:xfrm>
            <a:off x="2286229" y="4697260"/>
            <a:ext cx="7619541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Angles on a straight line </a:t>
            </a:r>
            <a:r>
              <a:rPr lang="en-US" u="sng" dirty="0">
                <a:solidFill>
                  <a:schemeClr val="tx1"/>
                </a:solidFill>
              </a:rPr>
              <a:t>ALWAYS</a:t>
            </a:r>
            <a:r>
              <a:rPr lang="en-US" dirty="0">
                <a:solidFill>
                  <a:schemeClr val="tx1"/>
                </a:solidFill>
              </a:rPr>
              <a:t> add up to 180</a:t>
            </a:r>
            <a:r>
              <a:rPr lang="en-GB" dirty="0">
                <a:solidFill>
                  <a:schemeClr val="tx1"/>
                </a:solidFill>
              </a:rPr>
              <a:t>°. Emily’s angles add up to 190°.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8F4640-66B9-654C-BE60-2C865A0DF85B}"/>
              </a:ext>
            </a:extLst>
          </p:cNvPr>
          <p:cNvSpPr txBox="1"/>
          <p:nvPr/>
        </p:nvSpPr>
        <p:spPr>
          <a:xfrm>
            <a:off x="689811" y="134753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E0ED7-6742-C148-838C-E184B2B805E2}"/>
              </a:ext>
            </a:extLst>
          </p:cNvPr>
          <p:cNvSpPr txBox="1"/>
          <p:nvPr/>
        </p:nvSpPr>
        <p:spPr>
          <a:xfrm>
            <a:off x="689811" y="430730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7AE03-EA28-E343-A085-519620C9D1AE}"/>
              </a:ext>
            </a:extLst>
          </p:cNvPr>
          <p:cNvSpPr txBox="1"/>
          <p:nvPr/>
        </p:nvSpPr>
        <p:spPr>
          <a:xfrm>
            <a:off x="6175329" y="136357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CD2DA-34C8-474F-9330-27B1F4D5A282}"/>
              </a:ext>
            </a:extLst>
          </p:cNvPr>
          <p:cNvSpPr txBox="1"/>
          <p:nvPr/>
        </p:nvSpPr>
        <p:spPr>
          <a:xfrm>
            <a:off x="6175329" y="430730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47B3FE-FAB9-5640-9F16-8CD426F57DE4}"/>
              </a:ext>
            </a:extLst>
          </p:cNvPr>
          <p:cNvSpPr txBox="1"/>
          <p:nvPr/>
        </p:nvSpPr>
        <p:spPr>
          <a:xfrm>
            <a:off x="3192461" y="481392"/>
            <a:ext cx="5965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Work out the size of angle x for each question.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AFED8C-2B53-E347-B891-8E9B126F7CB0}"/>
              </a:ext>
            </a:extLst>
          </p:cNvPr>
          <p:cNvGrpSpPr/>
          <p:nvPr/>
        </p:nvGrpSpPr>
        <p:grpSpPr>
          <a:xfrm>
            <a:off x="1358898" y="1567775"/>
            <a:ext cx="4233712" cy="2129685"/>
            <a:chOff x="1358898" y="1567775"/>
            <a:chExt cx="4233712" cy="2129685"/>
          </a:xfrm>
        </p:grpSpPr>
        <p:pic>
          <p:nvPicPr>
            <p:cNvPr id="12" name="Picture 11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6B8D9BB0-408A-504A-A60E-589AD018D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898" y="1567775"/>
              <a:ext cx="4233712" cy="212968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C30155-4FC2-DA45-9A11-F46F1DC7C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3796732" y="2905126"/>
              <a:ext cx="124393" cy="9875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6E71D8-7168-6F45-8355-17D1617F1291}"/>
              </a:ext>
            </a:extLst>
          </p:cNvPr>
          <p:cNvGrpSpPr/>
          <p:nvPr/>
        </p:nvGrpSpPr>
        <p:grpSpPr>
          <a:xfrm>
            <a:off x="1205236" y="3935074"/>
            <a:ext cx="4541037" cy="2391844"/>
            <a:chOff x="1205236" y="3935074"/>
            <a:chExt cx="4541037" cy="2391844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C0F9E166-0F42-074C-BE34-8256815C5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5236" y="3935074"/>
              <a:ext cx="4541037" cy="239184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AD6B62-22C1-F54C-87B9-77B8E06C3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3721835" y="5441483"/>
              <a:ext cx="124393" cy="9875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9DC253-7746-AB46-B352-B7251528EAC5}"/>
              </a:ext>
            </a:extLst>
          </p:cNvPr>
          <p:cNvGrpSpPr/>
          <p:nvPr/>
        </p:nvGrpSpPr>
        <p:grpSpPr>
          <a:xfrm>
            <a:off x="7170674" y="1732911"/>
            <a:ext cx="3988513" cy="1477331"/>
            <a:chOff x="7170674" y="1732911"/>
            <a:chExt cx="3988513" cy="1477331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829B63B8-93DD-2C48-9254-4CF2C7CAB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33" r="8150" b="27869"/>
            <a:stretch/>
          </p:blipFill>
          <p:spPr>
            <a:xfrm>
              <a:off x="7170674" y="1732911"/>
              <a:ext cx="3988513" cy="147733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E111C19-5D87-7940-9388-EB0C29B35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9173561" y="2698682"/>
              <a:ext cx="145931" cy="11585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6DE2491-4CC8-E043-BF28-791F84BEB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8" t="7270" r="67197" b="1614"/>
            <a:stretch/>
          </p:blipFill>
          <p:spPr>
            <a:xfrm>
              <a:off x="8587053" y="2940050"/>
              <a:ext cx="80698" cy="11223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60A2B2-64BF-3C46-BB44-A6FD2F194442}"/>
              </a:ext>
            </a:extLst>
          </p:cNvPr>
          <p:cNvGrpSpPr/>
          <p:nvPr/>
        </p:nvGrpSpPr>
        <p:grpSpPr>
          <a:xfrm>
            <a:off x="7170674" y="4227250"/>
            <a:ext cx="4331515" cy="2169136"/>
            <a:chOff x="7170674" y="4227250"/>
            <a:chExt cx="4331515" cy="2169136"/>
          </a:xfrm>
        </p:grpSpPr>
        <p:pic>
          <p:nvPicPr>
            <p:cNvPr id="21" name="Picture 2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C611763A-D87C-1D41-B58E-F4327BFF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70674" y="4227250"/>
              <a:ext cx="4331515" cy="216913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19EF1BC-358E-804D-908A-8E2AC1879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9130354" y="5476686"/>
              <a:ext cx="152102" cy="12075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38574EA-B1EF-634B-84B5-4E97C2464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63288" b="11440"/>
            <a:stretch/>
          </p:blipFill>
          <p:spPr>
            <a:xfrm>
              <a:off x="8863654" y="5721161"/>
              <a:ext cx="96196" cy="108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01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8F4640-66B9-654C-BE60-2C865A0DF85B}"/>
              </a:ext>
            </a:extLst>
          </p:cNvPr>
          <p:cNvSpPr txBox="1"/>
          <p:nvPr/>
        </p:nvSpPr>
        <p:spPr>
          <a:xfrm>
            <a:off x="689811" y="134753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E0ED7-6742-C148-838C-E184B2B805E2}"/>
              </a:ext>
            </a:extLst>
          </p:cNvPr>
          <p:cNvSpPr txBox="1"/>
          <p:nvPr/>
        </p:nvSpPr>
        <p:spPr>
          <a:xfrm>
            <a:off x="689811" y="430730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7AE03-EA28-E343-A085-519620C9D1AE}"/>
              </a:ext>
            </a:extLst>
          </p:cNvPr>
          <p:cNvSpPr txBox="1"/>
          <p:nvPr/>
        </p:nvSpPr>
        <p:spPr>
          <a:xfrm>
            <a:off x="6175329" y="136357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CD2DA-34C8-474F-9330-27B1F4D5A282}"/>
              </a:ext>
            </a:extLst>
          </p:cNvPr>
          <p:cNvSpPr txBox="1"/>
          <p:nvPr/>
        </p:nvSpPr>
        <p:spPr>
          <a:xfrm>
            <a:off x="6175329" y="430730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AFED8C-2B53-E347-B891-8E9B126F7CB0}"/>
              </a:ext>
            </a:extLst>
          </p:cNvPr>
          <p:cNvGrpSpPr/>
          <p:nvPr/>
        </p:nvGrpSpPr>
        <p:grpSpPr>
          <a:xfrm>
            <a:off x="1358898" y="1567775"/>
            <a:ext cx="4233712" cy="2129685"/>
            <a:chOff x="1358898" y="1567775"/>
            <a:chExt cx="4233712" cy="2129685"/>
          </a:xfrm>
        </p:grpSpPr>
        <p:pic>
          <p:nvPicPr>
            <p:cNvPr id="12" name="Picture 11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6B8D9BB0-408A-504A-A60E-589AD018D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898" y="1567775"/>
              <a:ext cx="4233712" cy="212968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C30155-4FC2-DA45-9A11-F46F1DC7C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3796732" y="2905126"/>
              <a:ext cx="124393" cy="9875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6E71D8-7168-6F45-8355-17D1617F1291}"/>
              </a:ext>
            </a:extLst>
          </p:cNvPr>
          <p:cNvGrpSpPr/>
          <p:nvPr/>
        </p:nvGrpSpPr>
        <p:grpSpPr>
          <a:xfrm>
            <a:off x="1205236" y="3935074"/>
            <a:ext cx="4541037" cy="2391844"/>
            <a:chOff x="1205236" y="3935074"/>
            <a:chExt cx="4541037" cy="2391844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C0F9E166-0F42-074C-BE34-8256815C5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5236" y="3935074"/>
              <a:ext cx="4541037" cy="239184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AD6B62-22C1-F54C-87B9-77B8E06C3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3721835" y="5441483"/>
              <a:ext cx="124393" cy="9875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9DC253-7746-AB46-B352-B7251528EAC5}"/>
              </a:ext>
            </a:extLst>
          </p:cNvPr>
          <p:cNvGrpSpPr/>
          <p:nvPr/>
        </p:nvGrpSpPr>
        <p:grpSpPr>
          <a:xfrm>
            <a:off x="7170674" y="1732911"/>
            <a:ext cx="3988513" cy="1477331"/>
            <a:chOff x="7170674" y="1732911"/>
            <a:chExt cx="3988513" cy="1477331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829B63B8-93DD-2C48-9254-4CF2C7CAB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33" r="8150" b="27869"/>
            <a:stretch/>
          </p:blipFill>
          <p:spPr>
            <a:xfrm>
              <a:off x="7170674" y="1732911"/>
              <a:ext cx="3988513" cy="147733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E111C19-5D87-7940-9388-EB0C29B35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9173561" y="2698682"/>
              <a:ext cx="145931" cy="11585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6DE2491-4CC8-E043-BF28-791F84BEB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8" t="7270" r="67197" b="1614"/>
            <a:stretch/>
          </p:blipFill>
          <p:spPr>
            <a:xfrm>
              <a:off x="8587053" y="2940050"/>
              <a:ext cx="80698" cy="11223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60A2B2-64BF-3C46-BB44-A6FD2F194442}"/>
              </a:ext>
            </a:extLst>
          </p:cNvPr>
          <p:cNvGrpSpPr/>
          <p:nvPr/>
        </p:nvGrpSpPr>
        <p:grpSpPr>
          <a:xfrm>
            <a:off x="7170674" y="4227250"/>
            <a:ext cx="4331515" cy="2169136"/>
            <a:chOff x="7170674" y="4227250"/>
            <a:chExt cx="4331515" cy="2169136"/>
          </a:xfrm>
        </p:grpSpPr>
        <p:pic>
          <p:nvPicPr>
            <p:cNvPr id="21" name="Picture 2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C611763A-D87C-1D41-B58E-F4327BFF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70674" y="4227250"/>
              <a:ext cx="4331515" cy="216913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19EF1BC-358E-804D-908A-8E2AC1879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9130354" y="5476686"/>
              <a:ext cx="152102" cy="12075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38574EA-B1EF-634B-84B5-4E97C2464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63288" b="11440"/>
            <a:stretch/>
          </p:blipFill>
          <p:spPr>
            <a:xfrm>
              <a:off x="8863654" y="5721161"/>
              <a:ext cx="96196" cy="108139"/>
            </a:xfrm>
            <a:prstGeom prst="rect">
              <a:avLst/>
            </a:prstGeom>
          </p:spPr>
        </p:pic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622DDD6-66DC-2E4A-9151-23ABF7011441}"/>
              </a:ext>
            </a:extLst>
          </p:cNvPr>
          <p:cNvSpPr/>
          <p:nvPr/>
        </p:nvSpPr>
        <p:spPr>
          <a:xfrm>
            <a:off x="1928447" y="2801815"/>
            <a:ext cx="941598" cy="2623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 = 60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60DEA45-199F-154F-8B2D-8B7B0D44B346}"/>
              </a:ext>
            </a:extLst>
          </p:cNvPr>
          <p:cNvSpPr/>
          <p:nvPr/>
        </p:nvSpPr>
        <p:spPr>
          <a:xfrm>
            <a:off x="2367887" y="5174619"/>
            <a:ext cx="1055251" cy="281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 = 115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2E2BF73-BE9B-764E-968C-27AEC4BF19B4}"/>
              </a:ext>
            </a:extLst>
          </p:cNvPr>
          <p:cNvSpPr/>
          <p:nvPr/>
        </p:nvSpPr>
        <p:spPr>
          <a:xfrm>
            <a:off x="9614849" y="5588058"/>
            <a:ext cx="894366" cy="281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 = 80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046FD39-C070-F542-9574-1C53DE1AEDDE}"/>
              </a:ext>
            </a:extLst>
          </p:cNvPr>
          <p:cNvSpPr/>
          <p:nvPr/>
        </p:nvSpPr>
        <p:spPr>
          <a:xfrm>
            <a:off x="9792705" y="2932972"/>
            <a:ext cx="941695" cy="281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 = 20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F198C3-905C-2543-95B3-B74D96AB7FAA}"/>
              </a:ext>
            </a:extLst>
          </p:cNvPr>
          <p:cNvSpPr txBox="1"/>
          <p:nvPr/>
        </p:nvSpPr>
        <p:spPr>
          <a:xfrm>
            <a:off x="3192461" y="481392"/>
            <a:ext cx="5965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Work out the size of angle x for each question.</a:t>
            </a:r>
          </a:p>
        </p:txBody>
      </p:sp>
      <p:sp>
        <p:nvSpPr>
          <p:cNvPr id="30" name="Cloud Callout 29">
            <a:extLst>
              <a:ext uri="{FF2B5EF4-FFF2-40B4-BE49-F238E27FC236}">
                <a16:creationId xmlns:a16="http://schemas.microsoft.com/office/drawing/2014/main" id="{B3246902-301D-334B-A0DA-EBC3205D9F9B}"/>
              </a:ext>
            </a:extLst>
          </p:cNvPr>
          <p:cNvSpPr/>
          <p:nvPr/>
        </p:nvSpPr>
        <p:spPr>
          <a:xfrm>
            <a:off x="953580" y="288072"/>
            <a:ext cx="1947522" cy="1164035"/>
          </a:xfrm>
          <a:prstGeom prst="cloudCallout">
            <a:avLst>
              <a:gd name="adj1" fmla="val 74199"/>
              <a:gd name="adj2" fmla="val 7123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Did you remember your degrees symbol?</a:t>
            </a:r>
          </a:p>
        </p:txBody>
      </p:sp>
    </p:spTree>
    <p:extLst>
      <p:ext uri="{BB962C8B-B14F-4D97-AF65-F5344CB8AC3E}">
        <p14:creationId xmlns:p14="http://schemas.microsoft.com/office/powerpoint/2010/main" val="213353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9CCE92-E4F0-1941-BA22-0AAA8456AE35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D2554-B73C-F946-9408-B3EA8F67C8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BD1795-1BCA-0548-AB1D-4EA3DB3DE85D}"/>
              </a:ext>
            </a:extLst>
          </p:cNvPr>
          <p:cNvCxnSpPr/>
          <p:nvPr/>
        </p:nvCxnSpPr>
        <p:spPr>
          <a:xfrm>
            <a:off x="2995862" y="3610711"/>
            <a:ext cx="65260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Pie 5">
            <a:extLst>
              <a:ext uri="{FF2B5EF4-FFF2-40B4-BE49-F238E27FC236}">
                <a16:creationId xmlns:a16="http://schemas.microsoft.com/office/drawing/2014/main" id="{C33CE019-FA0B-E449-AD16-C70A9D0817D6}"/>
              </a:ext>
            </a:extLst>
          </p:cNvPr>
          <p:cNvSpPr/>
          <p:nvPr/>
        </p:nvSpPr>
        <p:spPr>
          <a:xfrm rot="5400000">
            <a:off x="5741661" y="3220782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B9ED2F-6763-D249-8BA1-B28207FA5C98}"/>
              </a:ext>
            </a:extLst>
          </p:cNvPr>
          <p:cNvCxnSpPr>
            <a:cxnSpLocks/>
          </p:cNvCxnSpPr>
          <p:nvPr/>
        </p:nvCxnSpPr>
        <p:spPr>
          <a:xfrm>
            <a:off x="3593432" y="1955379"/>
            <a:ext cx="2551336" cy="165533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82ED031-7DC2-074E-B0DB-891D17B9C76C}"/>
              </a:ext>
            </a:extLst>
          </p:cNvPr>
          <p:cNvSpPr txBox="1"/>
          <p:nvPr/>
        </p:nvSpPr>
        <p:spPr>
          <a:xfrm>
            <a:off x="6581510" y="322902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2D25D7-F6A4-C240-B981-9A20050C8930}"/>
              </a:ext>
            </a:extLst>
          </p:cNvPr>
          <p:cNvSpPr txBox="1"/>
          <p:nvPr/>
        </p:nvSpPr>
        <p:spPr>
          <a:xfrm>
            <a:off x="5565570" y="277278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778244-DDB6-EB42-9252-EE72A170F0BB}"/>
              </a:ext>
            </a:extLst>
          </p:cNvPr>
          <p:cNvSpPr txBox="1"/>
          <p:nvPr/>
        </p:nvSpPr>
        <p:spPr>
          <a:xfrm>
            <a:off x="4148223" y="551073"/>
            <a:ext cx="389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would we work this out?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7A7EA6-EC3B-B44B-9984-9CBE8A2BC20D}"/>
              </a:ext>
            </a:extLst>
          </p:cNvPr>
          <p:cNvCxnSpPr>
            <a:cxnSpLocks/>
          </p:cNvCxnSpPr>
          <p:nvPr/>
        </p:nvCxnSpPr>
        <p:spPr>
          <a:xfrm flipH="1">
            <a:off x="6144770" y="1540701"/>
            <a:ext cx="2747235" cy="20664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0AF0064-A91C-5A45-9A48-AD5E7D0951F9}"/>
              </a:ext>
            </a:extLst>
          </p:cNvPr>
          <p:cNvSpPr txBox="1"/>
          <p:nvPr/>
        </p:nvSpPr>
        <p:spPr>
          <a:xfrm>
            <a:off x="5430988" y="325441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693A0-6B54-C644-9912-2F33910D8E23}"/>
              </a:ext>
            </a:extLst>
          </p:cNvPr>
          <p:cNvSpPr txBox="1"/>
          <p:nvPr/>
        </p:nvSpPr>
        <p:spPr>
          <a:xfrm>
            <a:off x="4412982" y="4169184"/>
            <a:ext cx="3533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Angles x and y are equal.</a:t>
            </a:r>
          </a:p>
          <a:p>
            <a:pPr algn="ctr"/>
            <a:r>
              <a:rPr lang="en-US" dirty="0"/>
              <a:t>Work out the size of angles x and y.</a:t>
            </a:r>
          </a:p>
        </p:txBody>
      </p:sp>
    </p:spTree>
    <p:extLst>
      <p:ext uri="{BB962C8B-B14F-4D97-AF65-F5344CB8AC3E}">
        <p14:creationId xmlns:p14="http://schemas.microsoft.com/office/powerpoint/2010/main" val="6104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9CCE92-E4F0-1941-BA22-0AAA8456AE35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D2554-B73C-F946-9408-B3EA8F67C8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778244-DDB6-EB42-9252-EE72A170F0BB}"/>
              </a:ext>
            </a:extLst>
          </p:cNvPr>
          <p:cNvSpPr txBox="1"/>
          <p:nvPr/>
        </p:nvSpPr>
        <p:spPr>
          <a:xfrm>
            <a:off x="4425374" y="416367"/>
            <a:ext cx="297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would we work this out?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693A0-6B54-C644-9912-2F33910D8E23}"/>
              </a:ext>
            </a:extLst>
          </p:cNvPr>
          <p:cNvSpPr txBox="1"/>
          <p:nvPr/>
        </p:nvSpPr>
        <p:spPr>
          <a:xfrm>
            <a:off x="1219109" y="1009220"/>
            <a:ext cx="3480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Angles x and y are equal.</a:t>
            </a:r>
          </a:p>
          <a:p>
            <a:pPr algn="ctr"/>
            <a:r>
              <a:rPr lang="en-US" dirty="0"/>
              <a:t>Work out the size of angles x and 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C468C-1112-324A-98B6-1803FAAB4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299" y="2998731"/>
            <a:ext cx="5039480" cy="1689593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3B08883-C9B3-C44D-ABF0-40AFCBFA96C0}"/>
              </a:ext>
            </a:extLst>
          </p:cNvPr>
          <p:cNvSpPr/>
          <p:nvPr/>
        </p:nvSpPr>
        <p:spPr>
          <a:xfrm>
            <a:off x="356430" y="1730979"/>
            <a:ext cx="5206184" cy="46454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AA9E89-4D41-AF40-A6AC-752FA1FD477B}"/>
              </a:ext>
            </a:extLst>
          </p:cNvPr>
          <p:cNvSpPr txBox="1"/>
          <p:nvPr/>
        </p:nvSpPr>
        <p:spPr>
          <a:xfrm>
            <a:off x="516829" y="1373097"/>
            <a:ext cx="491043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 know that angles on a straight line add up to 180</a:t>
            </a:r>
            <a:r>
              <a:rPr lang="en-GB" dirty="0"/>
              <a:t>°.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We already know the size of one angle. If we minus 100 from 180 we are left with 80.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In the question it states that x and y are equal. So, if we divide 80 by 2, we will find the size of angles x and y.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x = 40° y = 40°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81A0D-F73A-B04D-9746-74F77C1A83BA}"/>
              </a:ext>
            </a:extLst>
          </p:cNvPr>
          <p:cNvSpPr txBox="1"/>
          <p:nvPr/>
        </p:nvSpPr>
        <p:spPr>
          <a:xfrm>
            <a:off x="3784527" y="3682389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180-100=</a:t>
            </a:r>
            <a:r>
              <a:rPr lang="en-US" b="1" u="sng" dirty="0"/>
              <a:t>80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B25039-275F-414C-AB3B-6FADDD7A5C63}"/>
              </a:ext>
            </a:extLst>
          </p:cNvPr>
          <p:cNvSpPr txBox="1"/>
          <p:nvPr/>
        </p:nvSpPr>
        <p:spPr>
          <a:xfrm>
            <a:off x="3879104" y="5094521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 ÷ 2 = </a:t>
            </a:r>
            <a:r>
              <a:rPr lang="en-US" b="1" u="sng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33242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square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5067" y="493634"/>
            <a:ext cx="5267763" cy="68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>
            <a:off x="3208398" y="2034676"/>
            <a:ext cx="2102071" cy="18476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292515" y="2018035"/>
            <a:ext cx="3599791" cy="1576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1" y="168167"/>
            <a:ext cx="277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C00000"/>
                </a:solidFill>
              </a:rPr>
              <a:t>I draw two straight lines that meet at a point.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6429" y="2542124"/>
            <a:ext cx="2848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This is an </a:t>
            </a:r>
            <a:r>
              <a:rPr lang="en-GB" sz="2000" b="1" i="1" dirty="0">
                <a:solidFill>
                  <a:srgbClr val="C00000"/>
                </a:solidFill>
              </a:rPr>
              <a:t>obtuse angle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759270" y="2315448"/>
            <a:ext cx="1177158" cy="39086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51627" y="3327631"/>
            <a:ext cx="6000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An </a:t>
            </a:r>
            <a:r>
              <a:rPr lang="en-GB" sz="2000" b="1" i="1" dirty="0">
                <a:solidFill>
                  <a:srgbClr val="C00000"/>
                </a:solidFill>
              </a:rPr>
              <a:t>obtuse angle </a:t>
            </a:r>
            <a:r>
              <a:rPr lang="en-GB" sz="2000" i="1" dirty="0">
                <a:solidFill>
                  <a:srgbClr val="C00000"/>
                </a:solidFill>
              </a:rPr>
              <a:t>is </a:t>
            </a:r>
            <a:r>
              <a:rPr lang="en-GB" sz="2000" b="1" i="1" dirty="0">
                <a:solidFill>
                  <a:srgbClr val="C00000"/>
                </a:solidFill>
              </a:rPr>
              <a:t>more than </a:t>
            </a:r>
            <a:r>
              <a:rPr lang="en-GB" sz="2000" i="1" dirty="0">
                <a:solidFill>
                  <a:srgbClr val="C00000"/>
                </a:solidFill>
              </a:rPr>
              <a:t>one right angle but less than </a:t>
            </a:r>
            <a:r>
              <a:rPr lang="en-GB" sz="2000" b="1" i="1" dirty="0">
                <a:solidFill>
                  <a:srgbClr val="C00000"/>
                </a:solidFill>
              </a:rPr>
              <a:t>two right angles</a:t>
            </a:r>
            <a:r>
              <a:rPr lang="en-GB" sz="2000" i="1" dirty="0">
                <a:solidFill>
                  <a:srgbClr val="C00000"/>
                </a:solidFill>
              </a:rPr>
              <a:t>. </a:t>
            </a:r>
            <a:endParaRPr lang="en-GB" sz="2000" b="1" i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AE2BA-62CF-4EDF-BCB7-19928C7E7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757" y1="31481" x2="39757" y2="31481"/>
                        <a14:foregroundMark x1="40278" y1="30401" x2="35156" y2="35957"/>
                        <a14:foregroundMark x1="35156" y1="35957" x2="31771" y2="35031"/>
                        <a14:foregroundMark x1="40712" y1="27006" x2="37240" y2="34722"/>
                        <a14:foregroundMark x1="37240" y1="34722" x2="31684" y2="34414"/>
                        <a14:foregroundMark x1="31684" y1="34414" x2="31163" y2="33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27" t="24046" r="58159" b="62585"/>
          <a:stretch/>
        </p:blipFill>
        <p:spPr>
          <a:xfrm>
            <a:off x="4825631" y="1932953"/>
            <a:ext cx="1080988" cy="6601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40775F-BCF7-498E-B014-64B72D0C3A9D}"/>
              </a:ext>
            </a:extLst>
          </p:cNvPr>
          <p:cNvSpPr txBox="1"/>
          <p:nvPr/>
        </p:nvSpPr>
        <p:spPr>
          <a:xfrm>
            <a:off x="5453993" y="4878501"/>
            <a:ext cx="3309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An </a:t>
            </a:r>
            <a:r>
              <a:rPr lang="en-GB" sz="2000" b="1" i="1" dirty="0">
                <a:solidFill>
                  <a:srgbClr val="C00000"/>
                </a:solidFill>
              </a:rPr>
              <a:t>obtuse angle </a:t>
            </a:r>
            <a:r>
              <a:rPr lang="en-GB" sz="2000" i="1" dirty="0">
                <a:solidFill>
                  <a:srgbClr val="C00000"/>
                </a:solidFill>
              </a:rPr>
              <a:t>will have a degree more than </a:t>
            </a:r>
            <a:r>
              <a:rPr lang="en-GB" sz="2000" b="1" i="1" dirty="0">
                <a:solidFill>
                  <a:srgbClr val="C00000"/>
                </a:solidFill>
              </a:rPr>
              <a:t>90° </a:t>
            </a:r>
            <a:r>
              <a:rPr lang="en-GB" sz="2000" i="1" dirty="0">
                <a:solidFill>
                  <a:srgbClr val="C00000"/>
                </a:solidFill>
              </a:rPr>
              <a:t>and less than</a:t>
            </a:r>
            <a:r>
              <a:rPr lang="en-GB" sz="2000" b="1" i="1" dirty="0">
                <a:solidFill>
                  <a:srgbClr val="C00000"/>
                </a:solidFill>
              </a:rPr>
              <a:t> 180°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637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9CCE92-E4F0-1941-BA22-0AAA8456AE35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D2554-B73C-F946-9408-B3EA8F67C8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BD1795-1BCA-0548-AB1D-4EA3DB3DE85D}"/>
              </a:ext>
            </a:extLst>
          </p:cNvPr>
          <p:cNvCxnSpPr/>
          <p:nvPr/>
        </p:nvCxnSpPr>
        <p:spPr>
          <a:xfrm>
            <a:off x="2995862" y="3610711"/>
            <a:ext cx="65260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Pie 5">
            <a:extLst>
              <a:ext uri="{FF2B5EF4-FFF2-40B4-BE49-F238E27FC236}">
                <a16:creationId xmlns:a16="http://schemas.microsoft.com/office/drawing/2014/main" id="{C33CE019-FA0B-E449-AD16-C70A9D0817D6}"/>
              </a:ext>
            </a:extLst>
          </p:cNvPr>
          <p:cNvSpPr/>
          <p:nvPr/>
        </p:nvSpPr>
        <p:spPr>
          <a:xfrm rot="5400000">
            <a:off x="5741661" y="3220782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B9ED2F-6763-D249-8BA1-B28207FA5C98}"/>
              </a:ext>
            </a:extLst>
          </p:cNvPr>
          <p:cNvCxnSpPr>
            <a:cxnSpLocks/>
          </p:cNvCxnSpPr>
          <p:nvPr/>
        </p:nvCxnSpPr>
        <p:spPr>
          <a:xfrm>
            <a:off x="3306871" y="2233622"/>
            <a:ext cx="2837897" cy="137708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82ED031-7DC2-074E-B0DB-891D17B9C76C}"/>
              </a:ext>
            </a:extLst>
          </p:cNvPr>
          <p:cNvSpPr txBox="1"/>
          <p:nvPr/>
        </p:nvSpPr>
        <p:spPr>
          <a:xfrm>
            <a:off x="5418962" y="325803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2D25D7-F6A4-C240-B981-9A20050C8930}"/>
              </a:ext>
            </a:extLst>
          </p:cNvPr>
          <p:cNvSpPr txBox="1"/>
          <p:nvPr/>
        </p:nvSpPr>
        <p:spPr>
          <a:xfrm>
            <a:off x="5565570" y="2772786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  <a:r>
              <a:rPr lang="en-GB" dirty="0"/>
              <a:t>°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7A7EA6-EC3B-B44B-9984-9CBE8A2BC20D}"/>
              </a:ext>
            </a:extLst>
          </p:cNvPr>
          <p:cNvCxnSpPr>
            <a:cxnSpLocks/>
          </p:cNvCxnSpPr>
          <p:nvPr/>
        </p:nvCxnSpPr>
        <p:spPr>
          <a:xfrm flipH="1">
            <a:off x="6144771" y="1063942"/>
            <a:ext cx="553578" cy="25432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0AF0064-A91C-5A45-9A48-AD5E7D0951F9}"/>
              </a:ext>
            </a:extLst>
          </p:cNvPr>
          <p:cNvSpPr txBox="1"/>
          <p:nvPr/>
        </p:nvSpPr>
        <p:spPr>
          <a:xfrm>
            <a:off x="6409487" y="300056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693A0-6B54-C644-9912-2F33910D8E23}"/>
              </a:ext>
            </a:extLst>
          </p:cNvPr>
          <p:cNvSpPr txBox="1"/>
          <p:nvPr/>
        </p:nvSpPr>
        <p:spPr>
          <a:xfrm>
            <a:off x="3722705" y="4169184"/>
            <a:ext cx="49142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Angles x and z are equal.</a:t>
            </a:r>
          </a:p>
          <a:p>
            <a:pPr algn="ctr"/>
            <a:r>
              <a:rPr lang="en-US" dirty="0"/>
              <a:t>The total of angles x and z are the same as angle y.</a:t>
            </a:r>
          </a:p>
          <a:p>
            <a:pPr algn="ctr"/>
            <a:r>
              <a:rPr lang="en-US" dirty="0"/>
              <a:t>Angle y is 30</a:t>
            </a:r>
            <a:r>
              <a:rPr lang="en-GB" dirty="0"/>
              <a:t>°</a:t>
            </a:r>
            <a:r>
              <a:rPr lang="en-US" dirty="0"/>
              <a:t> less than 80</a:t>
            </a:r>
            <a:r>
              <a:rPr lang="en-GB" dirty="0"/>
              <a:t>°.</a:t>
            </a:r>
          </a:p>
          <a:p>
            <a:pPr algn="ctr"/>
            <a:r>
              <a:rPr lang="en-GB" dirty="0"/>
              <a:t>Work out the size of angles x, y and z.</a:t>
            </a:r>
          </a:p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0C22B8-04FE-D543-B1FE-A325874D089B}"/>
              </a:ext>
            </a:extLst>
          </p:cNvPr>
          <p:cNvCxnSpPr>
            <a:cxnSpLocks/>
          </p:cNvCxnSpPr>
          <p:nvPr/>
        </p:nvCxnSpPr>
        <p:spPr>
          <a:xfrm flipH="1">
            <a:off x="6149781" y="2233622"/>
            <a:ext cx="3182109" cy="1377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D445A27-0687-F647-BF9D-EFAF76A23773}"/>
              </a:ext>
            </a:extLst>
          </p:cNvPr>
          <p:cNvSpPr txBox="1"/>
          <p:nvPr/>
        </p:nvSpPr>
        <p:spPr>
          <a:xfrm>
            <a:off x="6610036" y="3259452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5FF636-D062-254D-AC08-DADBF3530B34}"/>
              </a:ext>
            </a:extLst>
          </p:cNvPr>
          <p:cNvSpPr txBox="1"/>
          <p:nvPr/>
        </p:nvSpPr>
        <p:spPr>
          <a:xfrm>
            <a:off x="4148223" y="551073"/>
            <a:ext cx="389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would we work this out?</a:t>
            </a:r>
          </a:p>
        </p:txBody>
      </p:sp>
    </p:spTree>
    <p:extLst>
      <p:ext uri="{BB962C8B-B14F-4D97-AF65-F5344CB8AC3E}">
        <p14:creationId xmlns:p14="http://schemas.microsoft.com/office/powerpoint/2010/main" val="137948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9CCE92-E4F0-1941-BA22-0AAA8456AE35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301B8C-C9B8-8B43-BFD0-38EAAD582887}"/>
              </a:ext>
            </a:extLst>
          </p:cNvPr>
          <p:cNvSpPr/>
          <p:nvPr/>
        </p:nvSpPr>
        <p:spPr>
          <a:xfrm>
            <a:off x="356430" y="1730979"/>
            <a:ext cx="5206184" cy="47106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D2554-B73C-F946-9408-B3EA8F67C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AC20B4-FA86-CE45-8804-6E3CA224698C}"/>
              </a:ext>
            </a:extLst>
          </p:cNvPr>
          <p:cNvSpPr txBox="1"/>
          <p:nvPr/>
        </p:nvSpPr>
        <p:spPr>
          <a:xfrm>
            <a:off x="4425374" y="416367"/>
            <a:ext cx="297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would we work this out?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02B739-A11A-194F-AA9C-E4D62B78CADA}"/>
              </a:ext>
            </a:extLst>
          </p:cNvPr>
          <p:cNvSpPr txBox="1"/>
          <p:nvPr/>
        </p:nvSpPr>
        <p:spPr>
          <a:xfrm>
            <a:off x="995815" y="757341"/>
            <a:ext cx="38614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Angles x and z are equal.</a:t>
            </a:r>
          </a:p>
          <a:p>
            <a:pPr algn="ctr"/>
            <a:r>
              <a:rPr lang="en-US" sz="1400" dirty="0"/>
              <a:t>The total of angles x and z are the same as angle y.</a:t>
            </a:r>
          </a:p>
          <a:p>
            <a:pPr algn="ctr"/>
            <a:r>
              <a:rPr lang="en-US" sz="1400" dirty="0"/>
              <a:t>Angle y is 30</a:t>
            </a:r>
            <a:r>
              <a:rPr lang="en-GB" sz="1400" dirty="0"/>
              <a:t>°</a:t>
            </a:r>
            <a:r>
              <a:rPr lang="en-US" sz="1400" dirty="0"/>
              <a:t> less than 80</a:t>
            </a:r>
            <a:r>
              <a:rPr lang="en-GB" sz="1400" dirty="0"/>
              <a:t>°.</a:t>
            </a:r>
          </a:p>
          <a:p>
            <a:pPr algn="ctr"/>
            <a:r>
              <a:rPr lang="en-GB" sz="1400" dirty="0"/>
              <a:t>Work out the size of angles x, y and z.</a:t>
            </a:r>
          </a:p>
          <a:p>
            <a:pPr algn="ctr"/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C46E11-068A-BB47-ACFF-BDE4EE640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000" y="2576708"/>
            <a:ext cx="5853347" cy="2370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E2988A-592C-D64B-A674-AA0451496824}"/>
              </a:ext>
            </a:extLst>
          </p:cNvPr>
          <p:cNvSpPr txBox="1"/>
          <p:nvPr/>
        </p:nvSpPr>
        <p:spPr>
          <a:xfrm>
            <a:off x="642089" y="1342117"/>
            <a:ext cx="491043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 know that angles on a straight line add up to 180</a:t>
            </a:r>
            <a:r>
              <a:rPr lang="en-GB" dirty="0"/>
              <a:t>°.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We know that angle y is </a:t>
            </a:r>
            <a:r>
              <a:rPr lang="en-US" dirty="0"/>
              <a:t>30</a:t>
            </a:r>
            <a:r>
              <a:rPr lang="en-GB" dirty="0"/>
              <a:t>°</a:t>
            </a:r>
            <a:r>
              <a:rPr lang="en-US" dirty="0"/>
              <a:t> less than 80</a:t>
            </a:r>
            <a:r>
              <a:rPr lang="en-GB" dirty="0"/>
              <a:t>°. So, angle y= 50 °.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We know that angles x and y are equal and,     x + y = 50°. So, we can divide 50 by two to work out the size of angles x and y.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x= 25°  y=25°  z=50°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37FA9C-4FD4-7D41-B201-4FDB3AFDBCB5}"/>
              </a:ext>
            </a:extLst>
          </p:cNvPr>
          <p:cNvSpPr txBox="1"/>
          <p:nvPr/>
        </p:nvSpPr>
        <p:spPr>
          <a:xfrm>
            <a:off x="3784527" y="3607439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80-30=</a:t>
            </a:r>
            <a:r>
              <a:rPr lang="en-US" b="1" u="sng" dirty="0"/>
              <a:t>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59AF2A-9BCE-8242-81AC-4E68C6FBDA6C}"/>
              </a:ext>
            </a:extLst>
          </p:cNvPr>
          <p:cNvSpPr txBox="1"/>
          <p:nvPr/>
        </p:nvSpPr>
        <p:spPr>
          <a:xfrm>
            <a:off x="3879104" y="5124707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÷ 2 = </a:t>
            </a:r>
            <a:r>
              <a:rPr lang="en-US" b="1" u="sng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41415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9CCE92-E4F0-1941-BA22-0AAA8456AE35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D2554-B73C-F946-9408-B3EA8F67C8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5" name="Pie 4">
            <a:extLst>
              <a:ext uri="{FF2B5EF4-FFF2-40B4-BE49-F238E27FC236}">
                <a16:creationId xmlns:a16="http://schemas.microsoft.com/office/drawing/2014/main" id="{65E96C7A-9EF7-B246-A00A-E97573B89801}"/>
              </a:ext>
            </a:extLst>
          </p:cNvPr>
          <p:cNvSpPr/>
          <p:nvPr/>
        </p:nvSpPr>
        <p:spPr>
          <a:xfrm rot="5400000">
            <a:off x="5741661" y="3220782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0D5EDC-F38C-CA4B-B12B-055D799B68DA}"/>
              </a:ext>
            </a:extLst>
          </p:cNvPr>
          <p:cNvCxnSpPr>
            <a:cxnSpLocks/>
          </p:cNvCxnSpPr>
          <p:nvPr/>
        </p:nvCxnSpPr>
        <p:spPr>
          <a:xfrm>
            <a:off x="3745282" y="1691014"/>
            <a:ext cx="2399486" cy="191969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C5A2022-1324-D047-8F50-07C5BD1A5D10}"/>
              </a:ext>
            </a:extLst>
          </p:cNvPr>
          <p:cNvSpPr txBox="1"/>
          <p:nvPr/>
        </p:nvSpPr>
        <p:spPr>
          <a:xfrm>
            <a:off x="5418962" y="325803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2BED20-AB2E-784A-BD7F-71E94B80F133}"/>
              </a:ext>
            </a:extLst>
          </p:cNvPr>
          <p:cNvSpPr txBox="1"/>
          <p:nvPr/>
        </p:nvSpPr>
        <p:spPr>
          <a:xfrm>
            <a:off x="4731684" y="320804"/>
            <a:ext cx="272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Try this on your 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6D976E-20E8-564D-822D-5FA1E3E90C75}"/>
              </a:ext>
            </a:extLst>
          </p:cNvPr>
          <p:cNvSpPr txBox="1"/>
          <p:nvPr/>
        </p:nvSpPr>
        <p:spPr>
          <a:xfrm>
            <a:off x="5720162" y="2867012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2FF037-46E0-AD45-A179-0974F985903A}"/>
              </a:ext>
            </a:extLst>
          </p:cNvPr>
          <p:cNvSpPr txBox="1"/>
          <p:nvPr/>
        </p:nvSpPr>
        <p:spPr>
          <a:xfrm>
            <a:off x="6610036" y="3259452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CE5902-421B-D146-A833-C27CC1B1B889}"/>
              </a:ext>
            </a:extLst>
          </p:cNvPr>
          <p:cNvSpPr txBox="1"/>
          <p:nvPr/>
        </p:nvSpPr>
        <p:spPr>
          <a:xfrm>
            <a:off x="4409892" y="4289969"/>
            <a:ext cx="369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Angles x and y are equal.</a:t>
            </a:r>
          </a:p>
          <a:p>
            <a:pPr algn="ctr"/>
            <a:r>
              <a:rPr lang="en-US" dirty="0"/>
              <a:t>Work out the size of angles x, y and z.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9F803C-FD12-EE46-8BC0-9F493DEB9484}"/>
              </a:ext>
            </a:extLst>
          </p:cNvPr>
          <p:cNvSpPr/>
          <p:nvPr/>
        </p:nvSpPr>
        <p:spPr>
          <a:xfrm>
            <a:off x="6155735" y="3178198"/>
            <a:ext cx="368675" cy="416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F387BC-2F0C-F54C-942D-ECCAE95E8590}"/>
              </a:ext>
            </a:extLst>
          </p:cNvPr>
          <p:cNvCxnSpPr/>
          <p:nvPr/>
        </p:nvCxnSpPr>
        <p:spPr>
          <a:xfrm>
            <a:off x="2995862" y="3610711"/>
            <a:ext cx="65260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31359A-F2C8-A842-9D03-01650050319E}"/>
              </a:ext>
            </a:extLst>
          </p:cNvPr>
          <p:cNvCxnSpPr/>
          <p:nvPr/>
        </p:nvCxnSpPr>
        <p:spPr>
          <a:xfrm>
            <a:off x="6096000" y="1113183"/>
            <a:ext cx="48768" cy="251418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9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9CCE92-E4F0-1941-BA22-0AAA8456AE35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301B8C-C9B8-8B43-BFD0-38EAAD582887}"/>
              </a:ext>
            </a:extLst>
          </p:cNvPr>
          <p:cNvSpPr/>
          <p:nvPr/>
        </p:nvSpPr>
        <p:spPr>
          <a:xfrm>
            <a:off x="389403" y="3375741"/>
            <a:ext cx="5770392" cy="31722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D2554-B73C-F946-9408-B3EA8F67C8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AC20B4-FA86-CE45-8804-6E3CA224698C}"/>
              </a:ext>
            </a:extLst>
          </p:cNvPr>
          <p:cNvSpPr txBox="1"/>
          <p:nvPr/>
        </p:nvSpPr>
        <p:spPr>
          <a:xfrm>
            <a:off x="4425374" y="416367"/>
            <a:ext cx="2097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Try this on your 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E2988A-592C-D64B-A674-AA0451496824}"/>
              </a:ext>
            </a:extLst>
          </p:cNvPr>
          <p:cNvSpPr txBox="1"/>
          <p:nvPr/>
        </p:nvSpPr>
        <p:spPr>
          <a:xfrm>
            <a:off x="485074" y="3260107"/>
            <a:ext cx="57301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We know that angles on a straight line add up to 180</a:t>
            </a:r>
            <a:r>
              <a:rPr lang="en-GB" sz="2400" dirty="0"/>
              <a:t>°.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Did you spot that angle z is a right angle? So, angle z is 90°.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To work out angles x and y we divide 90° by 2 because the angles are equal.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x= 45° y=45° z=90°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82297A-5689-4244-AE0F-AE8676951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883" y="785699"/>
            <a:ext cx="6226910" cy="2473869"/>
          </a:xfrm>
          <a:prstGeom prst="rect">
            <a:avLst/>
          </a:prstGeom>
        </p:spPr>
      </p:pic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F8609AB8-7563-304B-9834-5F18B900EEF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58660" y="3846221"/>
          <a:ext cx="5327382" cy="24098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650">
                  <a:extLst>
                    <a:ext uri="{9D8B030D-6E8A-4147-A177-3AD203B41FA5}">
                      <a16:colId xmlns:a16="http://schemas.microsoft.com/office/drawing/2014/main" val="459507764"/>
                    </a:ext>
                  </a:extLst>
                </a:gridCol>
                <a:gridCol w="478650">
                  <a:extLst>
                    <a:ext uri="{9D8B030D-6E8A-4147-A177-3AD203B41FA5}">
                      <a16:colId xmlns:a16="http://schemas.microsoft.com/office/drawing/2014/main" val="2548364353"/>
                    </a:ext>
                  </a:extLst>
                </a:gridCol>
                <a:gridCol w="478650">
                  <a:extLst>
                    <a:ext uri="{9D8B030D-6E8A-4147-A177-3AD203B41FA5}">
                      <a16:colId xmlns:a16="http://schemas.microsoft.com/office/drawing/2014/main" val="693623905"/>
                    </a:ext>
                  </a:extLst>
                </a:gridCol>
                <a:gridCol w="478650">
                  <a:extLst>
                    <a:ext uri="{9D8B030D-6E8A-4147-A177-3AD203B41FA5}">
                      <a16:colId xmlns:a16="http://schemas.microsoft.com/office/drawing/2014/main" val="1145339092"/>
                    </a:ext>
                  </a:extLst>
                </a:gridCol>
                <a:gridCol w="478650">
                  <a:extLst>
                    <a:ext uri="{9D8B030D-6E8A-4147-A177-3AD203B41FA5}">
                      <a16:colId xmlns:a16="http://schemas.microsoft.com/office/drawing/2014/main" val="2661613890"/>
                    </a:ext>
                  </a:extLst>
                </a:gridCol>
                <a:gridCol w="478650">
                  <a:extLst>
                    <a:ext uri="{9D8B030D-6E8A-4147-A177-3AD203B41FA5}">
                      <a16:colId xmlns:a16="http://schemas.microsoft.com/office/drawing/2014/main" val="816787466"/>
                    </a:ext>
                  </a:extLst>
                </a:gridCol>
                <a:gridCol w="478650">
                  <a:extLst>
                    <a:ext uri="{9D8B030D-6E8A-4147-A177-3AD203B41FA5}">
                      <a16:colId xmlns:a16="http://schemas.microsoft.com/office/drawing/2014/main" val="1563995460"/>
                    </a:ext>
                  </a:extLst>
                </a:gridCol>
                <a:gridCol w="478650">
                  <a:extLst>
                    <a:ext uri="{9D8B030D-6E8A-4147-A177-3AD203B41FA5}">
                      <a16:colId xmlns:a16="http://schemas.microsoft.com/office/drawing/2014/main" val="2712975543"/>
                    </a:ext>
                  </a:extLst>
                </a:gridCol>
                <a:gridCol w="478650">
                  <a:extLst>
                    <a:ext uri="{9D8B030D-6E8A-4147-A177-3AD203B41FA5}">
                      <a16:colId xmlns:a16="http://schemas.microsoft.com/office/drawing/2014/main" val="2385244563"/>
                    </a:ext>
                  </a:extLst>
                </a:gridCol>
                <a:gridCol w="509766">
                  <a:extLst>
                    <a:ext uri="{9D8B030D-6E8A-4147-A177-3AD203B41FA5}">
                      <a16:colId xmlns:a16="http://schemas.microsoft.com/office/drawing/2014/main" val="1141608293"/>
                    </a:ext>
                  </a:extLst>
                </a:gridCol>
                <a:gridCol w="509766">
                  <a:extLst>
                    <a:ext uri="{9D8B030D-6E8A-4147-A177-3AD203B41FA5}">
                      <a16:colId xmlns:a16="http://schemas.microsoft.com/office/drawing/2014/main" val="257349357"/>
                    </a:ext>
                  </a:extLst>
                </a:gridCol>
              </a:tblGrid>
              <a:tr h="602468">
                <a:tc>
                  <a:txBody>
                    <a:bodyPr/>
                    <a:lstStyle/>
                    <a:p>
                      <a:r>
                        <a:rPr lang="en-GB" sz="3200" dirty="0"/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°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4793011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881536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r>
                        <a:rPr lang="en-GB" sz="32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÷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39915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r>
                        <a:rPr lang="en-GB" sz="3200" dirty="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/>
                        <a:t>°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°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1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770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6ED3E5-B2D0-3B4E-A67D-8EEA9077A237}"/>
              </a:ext>
            </a:extLst>
          </p:cNvPr>
          <p:cNvSpPr txBox="1"/>
          <p:nvPr/>
        </p:nvSpPr>
        <p:spPr>
          <a:xfrm>
            <a:off x="4673687" y="601033"/>
            <a:ext cx="2844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Recap of Lesson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9319C1-6B97-3F4F-8A62-1F5E1CA522FA}"/>
              </a:ext>
            </a:extLst>
          </p:cNvPr>
          <p:cNvGrpSpPr/>
          <p:nvPr/>
        </p:nvGrpSpPr>
        <p:grpSpPr>
          <a:xfrm>
            <a:off x="2704282" y="1403837"/>
            <a:ext cx="6783436" cy="584775"/>
            <a:chOff x="572141" y="2831793"/>
            <a:chExt cx="10612654" cy="175279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5E96E4-B39F-2A46-8053-923143DE817B}"/>
                </a:ext>
              </a:extLst>
            </p:cNvPr>
            <p:cNvSpPr/>
            <p:nvPr/>
          </p:nvSpPr>
          <p:spPr>
            <a:xfrm>
              <a:off x="572141" y="2831793"/>
              <a:ext cx="10612654" cy="175279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4F572-1155-5C43-AA31-CDB8785E1355}"/>
                </a:ext>
              </a:extLst>
            </p:cNvPr>
            <p:cNvSpPr txBox="1"/>
            <p:nvPr/>
          </p:nvSpPr>
          <p:spPr>
            <a:xfrm>
              <a:off x="663671" y="2831793"/>
              <a:ext cx="104295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400" u="sng" dirty="0">
                  <a:solidFill>
                    <a:prstClr val="black"/>
                  </a:solidFill>
                </a:rPr>
                <a:t>LO: To be able to </a:t>
              </a:r>
              <a:r>
                <a:rPr lang="en-GB" sz="2400" u="sng" dirty="0"/>
                <a:t>calculate angles on a straight line. </a:t>
              </a:r>
            </a:p>
            <a:p>
              <a:pPr lvl="0">
                <a:defRPr/>
              </a:pPr>
              <a:endParaRPr lang="en-GB" sz="2400" u="sng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E97655F-EF8F-3440-A2F5-464A833A6BAF}"/>
              </a:ext>
            </a:extLst>
          </p:cNvPr>
          <p:cNvSpPr/>
          <p:nvPr/>
        </p:nvSpPr>
        <p:spPr>
          <a:xfrm>
            <a:off x="2770577" y="2567354"/>
            <a:ext cx="6729046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have identified the different types of angles.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AC7ED-053C-5C48-AA1A-D59007A9E59F}"/>
              </a:ext>
            </a:extLst>
          </p:cNvPr>
          <p:cNvSpPr/>
          <p:nvPr/>
        </p:nvSpPr>
        <p:spPr>
          <a:xfrm>
            <a:off x="2770577" y="3718371"/>
            <a:ext cx="6729046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know the angle rule for a straight line.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9E0AFA-5EA1-E94C-A111-49134CD6E15B}"/>
              </a:ext>
            </a:extLst>
          </p:cNvPr>
          <p:cNvSpPr/>
          <p:nvPr/>
        </p:nvSpPr>
        <p:spPr>
          <a:xfrm>
            <a:off x="2770577" y="4869388"/>
            <a:ext cx="6729046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can calculate missing angles on a straight line.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519309-A5B7-7A40-A709-5DB84069CDB3}"/>
              </a:ext>
            </a:extLst>
          </p:cNvPr>
          <p:cNvCxnSpPr/>
          <p:nvPr/>
        </p:nvCxnSpPr>
        <p:spPr>
          <a:xfrm>
            <a:off x="6135100" y="3152129"/>
            <a:ext cx="0" cy="5662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ECCB94-C82F-E341-9707-28556B53E245}"/>
              </a:ext>
            </a:extLst>
          </p:cNvPr>
          <p:cNvCxnSpPr/>
          <p:nvPr/>
        </p:nvCxnSpPr>
        <p:spPr>
          <a:xfrm>
            <a:off x="6135100" y="4303146"/>
            <a:ext cx="0" cy="5662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6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7C1659-2D08-CF42-8C99-09E6DBDC3555}"/>
              </a:ext>
            </a:extLst>
          </p:cNvPr>
          <p:cNvSpPr txBox="1"/>
          <p:nvPr/>
        </p:nvSpPr>
        <p:spPr>
          <a:xfrm>
            <a:off x="5254752" y="2962656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Lesson</a:t>
            </a:r>
          </a:p>
        </p:txBody>
      </p:sp>
    </p:spTree>
    <p:extLst>
      <p:ext uri="{BB962C8B-B14F-4D97-AF65-F5344CB8AC3E}">
        <p14:creationId xmlns:p14="http://schemas.microsoft.com/office/powerpoint/2010/main" val="7743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solidFill>
            <a:srgbClr val="CCCC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	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GB" sz="3200" u="sng" noProof="0" dirty="0" smtClean="0">
                <a:solidFill>
                  <a:prstClr val="black"/>
                </a:solidFill>
                <a:latin typeface="Calibri" panose="020F0502020204030204"/>
              </a:rPr>
              <a:t>27</a:t>
            </a:r>
            <a:r>
              <a:rPr lang="en-GB" sz="3200" u="sng" dirty="0" smtClean="0">
                <a:solidFill>
                  <a:prstClr val="black"/>
                </a:solidFill>
                <a:latin typeface="Calibri" panose="020F0502020204030204"/>
              </a:rPr>
              <a:t>.01</a:t>
            </a:r>
            <a:r>
              <a:rPr kumimoji="0" lang="en-GB" sz="32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.2021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7" y="1727624"/>
            <a:ext cx="2219325" cy="1104900"/>
          </a:xfrm>
          <a:prstGeom prst="rect">
            <a:avLst/>
          </a:prstGeom>
          <a:ln>
            <a:solidFill>
              <a:srgbClr val="41719C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62617" y="283252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u="sng" dirty="0">
                <a:solidFill>
                  <a:prstClr val="black"/>
                </a:solidFill>
              </a:rPr>
              <a:t>LO: To be able to </a:t>
            </a:r>
            <a:r>
              <a:rPr lang="en-GB" sz="4000" u="sng" dirty="0" smtClean="0">
                <a:solidFill>
                  <a:prstClr val="black"/>
                </a:solidFill>
              </a:rPr>
              <a:t>calculate </a:t>
            </a:r>
            <a:r>
              <a:rPr lang="en-GB" sz="4000" u="sng" dirty="0">
                <a:solidFill>
                  <a:prstClr val="black"/>
                </a:solidFill>
              </a:rPr>
              <a:t>angles around a </a:t>
            </a:r>
            <a:r>
              <a:rPr lang="en-GB" sz="4000" u="sng" dirty="0" smtClean="0">
                <a:solidFill>
                  <a:prstClr val="black"/>
                </a:solidFill>
              </a:rPr>
              <a:t>point. </a:t>
            </a:r>
            <a:endParaRPr lang="en-GB" sz="4000" u="sng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5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289" y="1614274"/>
            <a:ext cx="7886700" cy="994172"/>
          </a:xfrm>
        </p:spPr>
        <p:txBody>
          <a:bodyPr/>
          <a:lstStyle/>
          <a:p>
            <a:r>
              <a:rPr lang="en-GB" dirty="0"/>
              <a:t>Times table practise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289" y="2539977"/>
            <a:ext cx="8828324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Spend at least 15mins practising your times tables.</a:t>
            </a:r>
          </a:p>
          <a:p>
            <a:endParaRPr lang="en-GB" dirty="0"/>
          </a:p>
          <a:p>
            <a:r>
              <a:rPr lang="en-GB" dirty="0"/>
              <a:t>This can be done on TTRS, hit the button or any other times table website.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Use the Times Tables Rock Stars app or website.</a:t>
            </a:r>
          </a:p>
          <a:p>
            <a:pPr marL="0" indent="0">
              <a:buNone/>
            </a:pPr>
            <a:r>
              <a:rPr lang="en-GB" dirty="0" smtClean="0"/>
              <a:t>Alternatively, c</a:t>
            </a:r>
            <a:r>
              <a:rPr lang="en-GB" dirty="0" smtClean="0"/>
              <a:t>opy </a:t>
            </a:r>
            <a:r>
              <a:rPr lang="en-GB" dirty="0"/>
              <a:t>and paste the following link into a web browser:</a:t>
            </a:r>
          </a:p>
          <a:p>
            <a:pPr marL="0" indent="0">
              <a:buNone/>
            </a:pPr>
            <a:r>
              <a:rPr lang="en-GB" sz="1700" dirty="0">
                <a:hlinkClick r:id="rId2"/>
              </a:rPr>
              <a:t>https://www.topmarks.co.uk/maths-games/7-11-years/times-tables</a:t>
            </a:r>
            <a:endParaRPr lang="en-GB" sz="1700" dirty="0"/>
          </a:p>
          <a:p>
            <a:pPr marL="0" indent="0">
              <a:buNone/>
            </a:pPr>
            <a:endParaRPr lang="en-GB" sz="1125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42" y="358132"/>
            <a:ext cx="3583333" cy="13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121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882" y="2219006"/>
            <a:ext cx="7197260" cy="2637592"/>
          </a:xfrm>
          <a:prstGeom prst="rect">
            <a:avLst/>
          </a:prstGeom>
        </p:spPr>
      </p:pic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316328" y="-50278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>
                <a:solidFill>
                  <a:srgbClr val="C00000"/>
                </a:solidFill>
              </a:rPr>
              <a:t>Recap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7" name="标题 57345"/>
          <p:cNvSpPr txBox="1">
            <a:spLocks noChangeArrowheads="1"/>
          </p:cNvSpPr>
          <p:nvPr/>
        </p:nvSpPr>
        <p:spPr>
          <a:xfrm>
            <a:off x="5160600" y="4874622"/>
            <a:ext cx="6867525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altLang="zh-CN" sz="3200" i="1" dirty="0" smtClean="0">
                <a:solidFill>
                  <a:srgbClr val="C00000"/>
                </a:solidFill>
              </a:rPr>
              <a:t>Remember, angles on a straight line add up to 180°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 altLang="zh-CN" sz="2800" i="1" dirty="0" smtClean="0">
                <a:solidFill>
                  <a:schemeClr val="accent6"/>
                </a:solidFill>
              </a:rPr>
              <a:t>Can you complete the number sentences below?</a:t>
            </a:r>
            <a:endParaRPr lang="zh-CN" altLang="en-US" sz="28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6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93" y="1448298"/>
            <a:ext cx="5651863" cy="4431778"/>
          </a:xfrm>
          <a:prstGeom prst="rect">
            <a:avLst/>
          </a:prstGeom>
        </p:spPr>
      </p:pic>
      <p:sp>
        <p:nvSpPr>
          <p:cNvPr id="8" name="AutoShape 6" descr="Understanding Angles and its Types – MathsTips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标题 57345"/>
          <p:cNvSpPr>
            <a:spLocks noGrp="1" noChangeArrowheads="1"/>
          </p:cNvSpPr>
          <p:nvPr>
            <p:ph type="title"/>
          </p:nvPr>
        </p:nvSpPr>
        <p:spPr>
          <a:xfrm>
            <a:off x="316328" y="-50278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There are 360°in a full turn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square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5067" y="493634"/>
            <a:ext cx="5267763" cy="68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H="1" flipV="1">
            <a:off x="2441720" y="680048"/>
            <a:ext cx="2868751" cy="1354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292515" y="2018035"/>
            <a:ext cx="3599791" cy="1576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92410" y="223607"/>
            <a:ext cx="277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C00000"/>
                </a:solidFill>
              </a:rPr>
              <a:t>I draw two straight lines that meet at a point.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8848" y="3006898"/>
            <a:ext cx="2848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This is a </a:t>
            </a:r>
            <a:r>
              <a:rPr lang="en-GB" sz="2000" b="1" i="1" dirty="0">
                <a:solidFill>
                  <a:srgbClr val="C00000"/>
                </a:solidFill>
              </a:rPr>
              <a:t>reflex angle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161689" y="2780222"/>
            <a:ext cx="1177158" cy="39086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50014" y="3699481"/>
            <a:ext cx="6000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A </a:t>
            </a:r>
            <a:r>
              <a:rPr lang="en-GB" sz="2000" b="1" i="1" dirty="0">
                <a:solidFill>
                  <a:srgbClr val="C00000"/>
                </a:solidFill>
              </a:rPr>
              <a:t>reflex angle </a:t>
            </a:r>
            <a:r>
              <a:rPr lang="en-GB" sz="2000" i="1" dirty="0">
                <a:solidFill>
                  <a:srgbClr val="C00000"/>
                </a:solidFill>
              </a:rPr>
              <a:t>is </a:t>
            </a:r>
            <a:r>
              <a:rPr lang="en-GB" sz="2000" b="1" i="1" dirty="0">
                <a:solidFill>
                  <a:srgbClr val="C00000"/>
                </a:solidFill>
              </a:rPr>
              <a:t>more than </a:t>
            </a:r>
            <a:r>
              <a:rPr lang="en-GB" sz="2000" i="1" dirty="0">
                <a:solidFill>
                  <a:srgbClr val="C00000"/>
                </a:solidFill>
              </a:rPr>
              <a:t>two right angles. </a:t>
            </a:r>
            <a:endParaRPr lang="en-GB" sz="2000" b="1" i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0775F-BCF7-498E-B014-64B72D0C3A9D}"/>
              </a:ext>
            </a:extLst>
          </p:cNvPr>
          <p:cNvSpPr txBox="1"/>
          <p:nvPr/>
        </p:nvSpPr>
        <p:spPr>
          <a:xfrm>
            <a:off x="3596640" y="4878501"/>
            <a:ext cx="607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A </a:t>
            </a:r>
            <a:r>
              <a:rPr lang="en-GB" sz="2000" b="1" i="1" dirty="0">
                <a:solidFill>
                  <a:srgbClr val="C00000"/>
                </a:solidFill>
              </a:rPr>
              <a:t>reflex angle </a:t>
            </a:r>
            <a:r>
              <a:rPr lang="en-GB" sz="2000" i="1" dirty="0">
                <a:solidFill>
                  <a:srgbClr val="C00000"/>
                </a:solidFill>
              </a:rPr>
              <a:t>will have a degree more than </a:t>
            </a:r>
            <a:r>
              <a:rPr lang="en-GB" sz="2000" b="1" i="1" dirty="0">
                <a:solidFill>
                  <a:srgbClr val="C00000"/>
                </a:solidFill>
              </a:rPr>
              <a:t>180° </a:t>
            </a:r>
            <a:r>
              <a:rPr lang="en-GB" sz="2000" i="1" dirty="0">
                <a:solidFill>
                  <a:srgbClr val="C00000"/>
                </a:solidFill>
              </a:rPr>
              <a:t>and less than</a:t>
            </a:r>
            <a:r>
              <a:rPr lang="en-GB" sz="2000" b="1" i="1" dirty="0">
                <a:solidFill>
                  <a:srgbClr val="C00000"/>
                </a:solidFill>
              </a:rPr>
              <a:t> 360°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1" name="Picture 10" descr="A blue wire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ACDB3F65-C056-4B5A-8193-A435B7132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833" y1="37191" x2="20833" y2="37191"/>
                        <a14:foregroundMark x1="32986" y1="42284" x2="32986" y2="42284"/>
                        <a14:foregroundMark x1="31771" y1="47222" x2="31597" y2="47531"/>
                        <a14:foregroundMark x1="31337" y1="47840" x2="25521" y2="51852"/>
                        <a14:foregroundMark x1="25521" y1="51852" x2="21007" y2="45988"/>
                        <a14:foregroundMark x1="21007" y1="45988" x2="20833" y2="36883"/>
                        <a14:foregroundMark x1="32726" y1="41358" x2="32205" y2="44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4" t="33749" r="65092" b="45297"/>
          <a:stretch/>
        </p:blipFill>
        <p:spPr>
          <a:xfrm>
            <a:off x="4427220" y="1707930"/>
            <a:ext cx="1609547" cy="103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871" y="1389700"/>
            <a:ext cx="5679358" cy="4960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18988"/>
          <a:stretch/>
        </p:blipFill>
        <p:spPr>
          <a:xfrm>
            <a:off x="2699619" y="1389700"/>
            <a:ext cx="5679358" cy="4018323"/>
          </a:xfrm>
          <a:prstGeom prst="rect">
            <a:avLst/>
          </a:prstGeom>
        </p:spPr>
      </p:pic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316328" y="-50278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that meet at a point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6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316328" y="-50278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that meet at a point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29193" y="1549922"/>
            <a:ext cx="10515600" cy="42693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These will always have a total of 360°</a:t>
            </a:r>
          </a:p>
          <a:p>
            <a:pPr marL="0" indent="0">
              <a:buNone/>
            </a:pP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To find a missing angle we can find the total of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the angles we have and subtract this from 360°</a:t>
            </a:r>
          </a:p>
          <a:p>
            <a:pPr marL="0" indent="0">
              <a:buNone/>
            </a:pP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E.g.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100 + 120 = 220°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360 – 220 = 140°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Therefore, the missing angle is 140°</a:t>
            </a:r>
          </a:p>
        </p:txBody>
      </p:sp>
      <p:pic>
        <p:nvPicPr>
          <p:cNvPr id="10" name="Picture 2" descr="C:\Users\deborah.donnelly\AppData\Local\Microsoft\Windows\Temporary Internet Files\Content.IE5\JQX6PPAZ\angles_at_a_point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693" y="1911883"/>
            <a:ext cx="3427870" cy="29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403896" y="2917411"/>
            <a:ext cx="518474" cy="301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435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316328" y="-50278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that meet at a point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73" y="2200117"/>
            <a:ext cx="3448086" cy="317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29193" y="1549922"/>
            <a:ext cx="6281207" cy="42693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Another example:</a:t>
            </a:r>
          </a:p>
          <a:p>
            <a:pPr marL="0" indent="0">
              <a:buNone/>
            </a:pP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To find the missing angle (c), we need to firstly add all of the known angles together.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110° + </a:t>
            </a:r>
            <a:r>
              <a:rPr lang="en-GB" dirty="0" smtClean="0">
                <a:solidFill>
                  <a:schemeClr val="accent6"/>
                </a:solidFill>
              </a:rPr>
              <a:t>75° + 50° + 63° = 298°</a:t>
            </a:r>
          </a:p>
          <a:p>
            <a:pPr marL="0" indent="0">
              <a:buNone/>
            </a:pP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Next, we subtract this from 360°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360° - 298°  = 62°</a:t>
            </a:r>
          </a:p>
          <a:p>
            <a:pPr marL="0" indent="0">
              <a:buNone/>
            </a:pP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C00000"/>
                </a:solidFill>
              </a:rPr>
              <a:t>C = </a:t>
            </a:r>
            <a:r>
              <a:rPr lang="en-GB" dirty="0">
                <a:solidFill>
                  <a:srgbClr val="C00000"/>
                </a:solidFill>
              </a:rPr>
              <a:t>62°</a:t>
            </a:r>
          </a:p>
        </p:txBody>
      </p:sp>
    </p:spTree>
    <p:extLst>
      <p:ext uri="{BB962C8B-B14F-4D97-AF65-F5344CB8AC3E}">
        <p14:creationId xmlns:p14="http://schemas.microsoft.com/office/powerpoint/2010/main" val="38724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0"/>
            <a:ext cx="8925516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Task 1: </a:t>
            </a:r>
            <a:r>
              <a:rPr lang="en-GB" altLang="zh-CN" sz="3200" i="1" dirty="0" smtClean="0">
                <a:solidFill>
                  <a:srgbClr val="C00000"/>
                </a:solidFill>
              </a:rPr>
              <a:t>Have a go at finding the missing angles.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10" name="标题 57345"/>
          <p:cNvSpPr txBox="1">
            <a:spLocks noChangeArrowheads="1"/>
          </p:cNvSpPr>
          <p:nvPr/>
        </p:nvSpPr>
        <p:spPr>
          <a:xfrm>
            <a:off x="7463246" y="1615971"/>
            <a:ext cx="4441371" cy="3922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GB" altLang="zh-CN" sz="2800" i="1" dirty="0" smtClean="0">
                <a:solidFill>
                  <a:srgbClr val="252A98"/>
                </a:solidFill>
              </a:rPr>
              <a:t>Add the known angles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GB" altLang="zh-CN" sz="2800" i="1" dirty="0" smtClean="0">
                <a:solidFill>
                  <a:srgbClr val="252A98"/>
                </a:solidFill>
              </a:rPr>
              <a:t>Subtract the known angles from 360.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GB" altLang="zh-CN" sz="2800" i="1" dirty="0" smtClean="0">
                <a:solidFill>
                  <a:srgbClr val="252A98"/>
                </a:solidFill>
              </a:rPr>
              <a:t>Remember to add your °symbol in your answer.</a:t>
            </a:r>
            <a:endParaRPr lang="zh-CN" altLang="en-US" sz="2800" i="1" dirty="0">
              <a:solidFill>
                <a:srgbClr val="252A9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057" y="844731"/>
            <a:ext cx="5153534" cy="572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9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111" y="758099"/>
            <a:ext cx="5153534" cy="5728929"/>
          </a:xfrm>
          <a:prstGeom prst="rect">
            <a:avLst/>
          </a:prstGeom>
        </p:spPr>
      </p:pic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54860"/>
            <a:ext cx="6783207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Task 1:</a:t>
            </a:r>
            <a:r>
              <a:rPr lang="en-GB" altLang="zh-CN" sz="3200" i="1" dirty="0" smtClean="0">
                <a:solidFill>
                  <a:srgbClr val="C00000"/>
                </a:solidFill>
              </a:rPr>
              <a:t> Answers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10" name="标题 57345"/>
          <p:cNvSpPr txBox="1">
            <a:spLocks noChangeArrowheads="1"/>
          </p:cNvSpPr>
          <p:nvPr/>
        </p:nvSpPr>
        <p:spPr>
          <a:xfrm>
            <a:off x="3614058" y="1620616"/>
            <a:ext cx="1236617" cy="770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altLang="zh-CN" sz="2400" i="1" dirty="0" smtClean="0">
                <a:solidFill>
                  <a:srgbClr val="FF0000"/>
                </a:solidFill>
              </a:rPr>
              <a:t>240°</a:t>
            </a:r>
            <a:endParaRPr lang="zh-CN" altLang="en-US" sz="2400" i="1" dirty="0">
              <a:solidFill>
                <a:srgbClr val="FF0000"/>
              </a:solidFill>
            </a:endParaRPr>
          </a:p>
        </p:txBody>
      </p:sp>
      <p:sp>
        <p:nvSpPr>
          <p:cNvPr id="9" name="标题 57345"/>
          <p:cNvSpPr txBox="1">
            <a:spLocks noChangeArrowheads="1"/>
          </p:cNvSpPr>
          <p:nvPr/>
        </p:nvSpPr>
        <p:spPr>
          <a:xfrm>
            <a:off x="6570617" y="749822"/>
            <a:ext cx="1236617" cy="770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altLang="zh-CN" sz="2400" i="1" dirty="0" smtClean="0">
                <a:solidFill>
                  <a:srgbClr val="FF0000"/>
                </a:solidFill>
              </a:rPr>
              <a:t>135°</a:t>
            </a:r>
            <a:endParaRPr lang="zh-CN" altLang="en-US" sz="2400" i="1" dirty="0">
              <a:solidFill>
                <a:srgbClr val="FF0000"/>
              </a:solidFill>
            </a:endParaRPr>
          </a:p>
        </p:txBody>
      </p:sp>
      <p:sp>
        <p:nvSpPr>
          <p:cNvPr id="11" name="标题 57345"/>
          <p:cNvSpPr txBox="1">
            <a:spLocks noChangeArrowheads="1"/>
          </p:cNvSpPr>
          <p:nvPr/>
        </p:nvSpPr>
        <p:spPr>
          <a:xfrm>
            <a:off x="3400698" y="3279504"/>
            <a:ext cx="1236617" cy="770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altLang="zh-CN" sz="2400" i="1" dirty="0" smtClean="0">
                <a:solidFill>
                  <a:srgbClr val="FF0000"/>
                </a:solidFill>
              </a:rPr>
              <a:t>50°</a:t>
            </a:r>
            <a:endParaRPr lang="zh-CN" altLang="en-US" sz="2400" i="1" dirty="0">
              <a:solidFill>
                <a:srgbClr val="FF0000"/>
              </a:solidFill>
            </a:endParaRPr>
          </a:p>
        </p:txBody>
      </p:sp>
      <p:sp>
        <p:nvSpPr>
          <p:cNvPr id="12" name="标题 57345"/>
          <p:cNvSpPr txBox="1">
            <a:spLocks noChangeArrowheads="1"/>
          </p:cNvSpPr>
          <p:nvPr/>
        </p:nvSpPr>
        <p:spPr>
          <a:xfrm>
            <a:off x="6887073" y="3622564"/>
            <a:ext cx="1236617" cy="770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altLang="zh-CN" sz="2400" i="1" dirty="0" smtClean="0">
                <a:solidFill>
                  <a:srgbClr val="FF0000"/>
                </a:solidFill>
              </a:rPr>
              <a:t>138°</a:t>
            </a:r>
            <a:endParaRPr lang="zh-CN" altLang="en-US" sz="2400" i="1" dirty="0">
              <a:solidFill>
                <a:srgbClr val="FF0000"/>
              </a:solidFill>
            </a:endParaRPr>
          </a:p>
        </p:txBody>
      </p:sp>
      <p:sp>
        <p:nvSpPr>
          <p:cNvPr id="14" name="标题 57345"/>
          <p:cNvSpPr txBox="1">
            <a:spLocks noChangeArrowheads="1"/>
          </p:cNvSpPr>
          <p:nvPr/>
        </p:nvSpPr>
        <p:spPr>
          <a:xfrm>
            <a:off x="6474120" y="4767741"/>
            <a:ext cx="1236617" cy="770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altLang="zh-CN" sz="2400" i="1" dirty="0" smtClean="0">
                <a:solidFill>
                  <a:srgbClr val="FF0000"/>
                </a:solidFill>
              </a:rPr>
              <a:t>118°</a:t>
            </a:r>
            <a:endParaRPr lang="zh-CN" altLang="en-US" sz="2400" i="1" dirty="0">
              <a:solidFill>
                <a:srgbClr val="FF0000"/>
              </a:solidFill>
            </a:endParaRPr>
          </a:p>
        </p:txBody>
      </p:sp>
      <p:sp>
        <p:nvSpPr>
          <p:cNvPr id="15" name="标题 57345"/>
          <p:cNvSpPr txBox="1">
            <a:spLocks noChangeArrowheads="1"/>
          </p:cNvSpPr>
          <p:nvPr/>
        </p:nvSpPr>
        <p:spPr>
          <a:xfrm>
            <a:off x="4353582" y="5599409"/>
            <a:ext cx="1236617" cy="770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altLang="zh-CN" sz="2400" i="1" dirty="0" smtClean="0">
                <a:solidFill>
                  <a:srgbClr val="FF0000"/>
                </a:solidFill>
              </a:rPr>
              <a:t>117°</a:t>
            </a:r>
            <a:endParaRPr lang="zh-CN" alt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115131"/>
            <a:ext cx="6783207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i="1" dirty="0" smtClean="0">
                <a:solidFill>
                  <a:srgbClr val="C00000"/>
                </a:solidFill>
              </a:rPr>
              <a:t>Task 1 Extension:</a:t>
            </a:r>
            <a:endParaRPr lang="zh-CN" altLang="en-US" sz="3200" b="1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10" name="标题 57345"/>
          <p:cNvSpPr txBox="1">
            <a:spLocks noChangeArrowheads="1"/>
          </p:cNvSpPr>
          <p:nvPr/>
        </p:nvSpPr>
        <p:spPr>
          <a:xfrm>
            <a:off x="3326676" y="606178"/>
            <a:ext cx="5843450" cy="572064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i="1" dirty="0">
                <a:solidFill>
                  <a:srgbClr val="002060"/>
                </a:solidFill>
                <a:latin typeface="+mn-lt"/>
              </a:rPr>
              <a:t>Four angles make up a full turn.</a:t>
            </a:r>
          </a:p>
          <a:p>
            <a:pPr algn="ctr"/>
            <a:endParaRPr lang="en-GB" sz="3200" i="1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3200" i="1" dirty="0">
                <a:solidFill>
                  <a:srgbClr val="C00000"/>
                </a:solidFill>
              </a:rPr>
              <a:t>Angle A is a third of a right angle.</a:t>
            </a:r>
          </a:p>
          <a:p>
            <a:pPr algn="ctr"/>
            <a:r>
              <a:rPr lang="en-GB" sz="3200" i="1" dirty="0">
                <a:solidFill>
                  <a:srgbClr val="C00000"/>
                </a:solidFill>
              </a:rPr>
              <a:t>Angle B is 4 times more than angle A.</a:t>
            </a:r>
          </a:p>
          <a:p>
            <a:pPr algn="ctr"/>
            <a:r>
              <a:rPr lang="en-GB" sz="3200" i="1" dirty="0">
                <a:solidFill>
                  <a:srgbClr val="C00000"/>
                </a:solidFill>
              </a:rPr>
              <a:t>Angle C is a right angle.</a:t>
            </a:r>
          </a:p>
          <a:p>
            <a:pPr algn="ctr"/>
            <a:r>
              <a:rPr lang="en-GB" sz="3200" i="1" dirty="0">
                <a:solidFill>
                  <a:srgbClr val="C00000"/>
                </a:solidFill>
              </a:rPr>
              <a:t>Angle D is the remaining turn left.</a:t>
            </a:r>
          </a:p>
          <a:p>
            <a:endParaRPr lang="en-GB" sz="3200" i="1" dirty="0">
              <a:solidFill>
                <a:srgbClr val="002060"/>
              </a:solidFill>
              <a:latin typeface="+mn-lt"/>
            </a:endParaRPr>
          </a:p>
          <a:p>
            <a:r>
              <a:rPr lang="en-GB" sz="2800" i="1" dirty="0">
                <a:solidFill>
                  <a:srgbClr val="002060"/>
                </a:solidFill>
                <a:latin typeface="+mn-lt"/>
              </a:rPr>
              <a:t>What are the 4 angles</a:t>
            </a:r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?</a:t>
            </a:r>
          </a:p>
          <a:p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A=</a:t>
            </a:r>
          </a:p>
          <a:p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B=</a:t>
            </a:r>
          </a:p>
          <a:p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C=</a:t>
            </a:r>
          </a:p>
          <a:p>
            <a:r>
              <a:rPr lang="en-GB" sz="2800" i="1" dirty="0">
                <a:solidFill>
                  <a:srgbClr val="002060"/>
                </a:solidFill>
                <a:latin typeface="+mn-lt"/>
              </a:rPr>
              <a:t>D</a:t>
            </a:r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=  </a:t>
            </a:r>
            <a:endParaRPr lang="en-GB" sz="2800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253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115131"/>
            <a:ext cx="6783207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i="1" dirty="0" smtClean="0">
                <a:solidFill>
                  <a:srgbClr val="C00000"/>
                </a:solidFill>
              </a:rPr>
              <a:t>Task 1 Answers:</a:t>
            </a:r>
            <a:endParaRPr lang="zh-CN" altLang="en-US" sz="3200" b="1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10" name="标题 57345"/>
          <p:cNvSpPr txBox="1">
            <a:spLocks noChangeArrowheads="1"/>
          </p:cNvSpPr>
          <p:nvPr/>
        </p:nvSpPr>
        <p:spPr>
          <a:xfrm>
            <a:off x="3326676" y="606178"/>
            <a:ext cx="5843450" cy="572064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i="1" dirty="0">
                <a:solidFill>
                  <a:srgbClr val="002060"/>
                </a:solidFill>
                <a:latin typeface="+mn-lt"/>
              </a:rPr>
              <a:t>Four angles make up a full turn.</a:t>
            </a:r>
          </a:p>
          <a:p>
            <a:pPr algn="ctr"/>
            <a:endParaRPr lang="en-GB" sz="3200" i="1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3200" i="1" dirty="0">
                <a:solidFill>
                  <a:srgbClr val="C00000"/>
                </a:solidFill>
                <a:latin typeface="+mn-lt"/>
              </a:rPr>
              <a:t>Angle A is a third of a right angle.</a:t>
            </a:r>
          </a:p>
          <a:p>
            <a:pPr algn="ctr"/>
            <a:r>
              <a:rPr lang="en-GB" sz="3200" i="1" dirty="0">
                <a:solidFill>
                  <a:srgbClr val="C00000"/>
                </a:solidFill>
                <a:latin typeface="+mn-lt"/>
              </a:rPr>
              <a:t>Angle B is 4 times more than angle A.</a:t>
            </a:r>
          </a:p>
          <a:p>
            <a:pPr algn="ctr"/>
            <a:r>
              <a:rPr lang="en-GB" sz="3200" i="1" dirty="0">
                <a:solidFill>
                  <a:srgbClr val="C00000"/>
                </a:solidFill>
                <a:latin typeface="+mn-lt"/>
              </a:rPr>
              <a:t>Angle C is a right angle.</a:t>
            </a:r>
          </a:p>
          <a:p>
            <a:pPr algn="ctr"/>
            <a:r>
              <a:rPr lang="en-GB" sz="3200" i="1" dirty="0">
                <a:solidFill>
                  <a:srgbClr val="C00000"/>
                </a:solidFill>
                <a:latin typeface="+mn-lt"/>
              </a:rPr>
              <a:t>Angle D </a:t>
            </a:r>
            <a:r>
              <a:rPr lang="en-GB" sz="3200" i="1" dirty="0" smtClean="0">
                <a:solidFill>
                  <a:srgbClr val="C00000"/>
                </a:solidFill>
                <a:latin typeface="+mn-lt"/>
              </a:rPr>
              <a:t>is the remaining turn left.</a:t>
            </a:r>
            <a:endParaRPr lang="en-GB" sz="3200" i="1" dirty="0">
              <a:solidFill>
                <a:srgbClr val="C00000"/>
              </a:solidFill>
              <a:latin typeface="+mn-lt"/>
            </a:endParaRPr>
          </a:p>
          <a:p>
            <a:endParaRPr lang="en-GB" sz="3200" i="1" dirty="0">
              <a:solidFill>
                <a:srgbClr val="002060"/>
              </a:solidFill>
              <a:latin typeface="+mn-lt"/>
            </a:endParaRPr>
          </a:p>
          <a:p>
            <a:r>
              <a:rPr lang="en-GB" sz="2800" i="1" dirty="0">
                <a:solidFill>
                  <a:srgbClr val="002060"/>
                </a:solidFill>
                <a:latin typeface="+mn-lt"/>
              </a:rPr>
              <a:t>What are the 4 angles</a:t>
            </a:r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?</a:t>
            </a:r>
          </a:p>
          <a:p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A= </a:t>
            </a:r>
            <a:r>
              <a:rPr lang="en-GB" sz="2800" i="1" dirty="0" smtClean="0">
                <a:solidFill>
                  <a:schemeClr val="accent6"/>
                </a:solidFill>
                <a:latin typeface="+mn-lt"/>
              </a:rPr>
              <a:t>(90° ÷ 3)= </a:t>
            </a:r>
            <a:r>
              <a:rPr lang="en-GB" sz="2800" i="1" dirty="0" smtClean="0">
                <a:solidFill>
                  <a:srgbClr val="FF0000"/>
                </a:solidFill>
                <a:latin typeface="+mn-lt"/>
              </a:rPr>
              <a:t>30°</a:t>
            </a:r>
          </a:p>
          <a:p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B= </a:t>
            </a:r>
            <a:r>
              <a:rPr lang="en-GB" sz="2800" i="1" dirty="0" smtClean="0">
                <a:solidFill>
                  <a:schemeClr val="accent6"/>
                </a:solidFill>
                <a:latin typeface="+mn-lt"/>
              </a:rPr>
              <a:t>(30° x 4) = </a:t>
            </a:r>
            <a:r>
              <a:rPr lang="en-GB" sz="2800" i="1" dirty="0" smtClean="0">
                <a:solidFill>
                  <a:srgbClr val="FF0000"/>
                </a:solidFill>
                <a:latin typeface="+mn-lt"/>
              </a:rPr>
              <a:t>120°</a:t>
            </a:r>
          </a:p>
          <a:p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C= </a:t>
            </a:r>
            <a:r>
              <a:rPr lang="en-GB" sz="2800" i="1" dirty="0" smtClean="0">
                <a:solidFill>
                  <a:srgbClr val="FF0000"/>
                </a:solidFill>
                <a:latin typeface="+mn-lt"/>
              </a:rPr>
              <a:t>90°</a:t>
            </a:r>
          </a:p>
          <a:p>
            <a:r>
              <a:rPr lang="en-GB" sz="2800" i="1" dirty="0">
                <a:solidFill>
                  <a:srgbClr val="002060"/>
                </a:solidFill>
                <a:latin typeface="+mn-lt"/>
              </a:rPr>
              <a:t>D</a:t>
            </a:r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= </a:t>
            </a:r>
            <a:r>
              <a:rPr lang="en-GB" sz="2800" i="1" dirty="0" smtClean="0">
                <a:solidFill>
                  <a:schemeClr val="accent6"/>
                </a:solidFill>
                <a:latin typeface="+mn-lt"/>
              </a:rPr>
              <a:t>(360° - 30° – 120° – 90°) = </a:t>
            </a:r>
            <a:r>
              <a:rPr lang="en-GB" sz="2800" i="1" dirty="0" smtClean="0">
                <a:solidFill>
                  <a:srgbClr val="FF0000"/>
                </a:solidFill>
                <a:latin typeface="+mn-lt"/>
              </a:rPr>
              <a:t>120° </a:t>
            </a:r>
            <a:endParaRPr lang="en-GB" sz="2800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97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76991" y="-283124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Vertically opposite angles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8204" y="1088572"/>
            <a:ext cx="11516081" cy="561702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800" i="1" dirty="0">
                <a:solidFill>
                  <a:srgbClr val="002060"/>
                </a:solidFill>
              </a:rPr>
              <a:t>Angles vertically opposite each other are equal.</a:t>
            </a:r>
          </a:p>
          <a:p>
            <a:pPr marL="0" indent="0">
              <a:buNone/>
            </a:pPr>
            <a:r>
              <a:rPr lang="en-GB" sz="3800" i="1" dirty="0">
                <a:solidFill>
                  <a:srgbClr val="002060"/>
                </a:solidFill>
              </a:rPr>
              <a:t>In this example </a:t>
            </a:r>
            <a:r>
              <a:rPr lang="en-GB" sz="3800" i="1" dirty="0">
                <a:solidFill>
                  <a:schemeClr val="accent6"/>
                </a:solidFill>
              </a:rPr>
              <a:t>angle A = angle B</a:t>
            </a:r>
            <a:r>
              <a:rPr lang="en-GB" sz="3800" i="1" dirty="0">
                <a:solidFill>
                  <a:srgbClr val="0070C0"/>
                </a:solidFill>
              </a:rPr>
              <a:t> </a:t>
            </a:r>
            <a:r>
              <a:rPr lang="en-GB" sz="3800" i="1" dirty="0">
                <a:solidFill>
                  <a:srgbClr val="002060"/>
                </a:solidFill>
              </a:rPr>
              <a:t>and</a:t>
            </a:r>
            <a:r>
              <a:rPr lang="en-GB" sz="3800" i="1" dirty="0"/>
              <a:t> </a:t>
            </a:r>
            <a:r>
              <a:rPr lang="en-GB" sz="3800" i="1" dirty="0">
                <a:solidFill>
                  <a:schemeClr val="accent6"/>
                </a:solidFill>
              </a:rPr>
              <a:t>angle C = angle D</a:t>
            </a:r>
          </a:p>
          <a:p>
            <a:pPr marL="0" indent="0">
              <a:buNone/>
            </a:pPr>
            <a:endParaRPr lang="en-GB" sz="38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3800" i="1" dirty="0">
                <a:solidFill>
                  <a:srgbClr val="002060"/>
                </a:solidFill>
              </a:rPr>
              <a:t>We only need to know 1 angle to work out all of the other angles.</a:t>
            </a:r>
          </a:p>
          <a:p>
            <a:pPr marL="0" indent="0">
              <a:buNone/>
            </a:pPr>
            <a:r>
              <a:rPr lang="en-GB" sz="3800" i="1" dirty="0">
                <a:solidFill>
                  <a:srgbClr val="002060"/>
                </a:solidFill>
              </a:rPr>
              <a:t>If angle A is 80°, angle B will also be 80° because they are </a:t>
            </a:r>
          </a:p>
          <a:p>
            <a:pPr marL="0" indent="0">
              <a:buNone/>
            </a:pPr>
            <a:r>
              <a:rPr lang="en-GB" sz="3800" i="1" dirty="0">
                <a:solidFill>
                  <a:schemeClr val="accent6"/>
                </a:solidFill>
              </a:rPr>
              <a:t>vertically opposite</a:t>
            </a:r>
            <a:r>
              <a:rPr lang="en-GB" sz="3800" i="1" dirty="0"/>
              <a:t>. </a:t>
            </a:r>
            <a:endParaRPr lang="en-GB" sz="3800" i="1" dirty="0" smtClean="0"/>
          </a:p>
          <a:p>
            <a:pPr marL="0" indent="0">
              <a:buNone/>
            </a:pPr>
            <a:endParaRPr lang="en-GB" sz="38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3800" i="1" dirty="0" smtClean="0">
                <a:solidFill>
                  <a:srgbClr val="002060"/>
                </a:solidFill>
              </a:rPr>
              <a:t>We </a:t>
            </a:r>
            <a:r>
              <a:rPr lang="en-GB" sz="3800" i="1" dirty="0">
                <a:solidFill>
                  <a:srgbClr val="002060"/>
                </a:solidFill>
              </a:rPr>
              <a:t>can then use angle A to find out angle </a:t>
            </a:r>
          </a:p>
          <a:p>
            <a:pPr marL="0" indent="0">
              <a:buNone/>
            </a:pPr>
            <a:r>
              <a:rPr lang="en-GB" sz="3800" i="1" dirty="0">
                <a:solidFill>
                  <a:srgbClr val="002060"/>
                </a:solidFill>
              </a:rPr>
              <a:t>C (or D), as together they make a straight line. </a:t>
            </a:r>
            <a:endParaRPr lang="en-GB" sz="38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38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3800" i="1" dirty="0">
                <a:solidFill>
                  <a:srgbClr val="002060"/>
                </a:solidFill>
              </a:rPr>
              <a:t>We know angles on a straight line total 180°.  </a:t>
            </a:r>
          </a:p>
          <a:p>
            <a:pPr marL="0" indent="0">
              <a:buNone/>
            </a:pPr>
            <a:r>
              <a:rPr lang="en-GB" sz="3800" i="1" dirty="0">
                <a:solidFill>
                  <a:srgbClr val="002060"/>
                </a:solidFill>
              </a:rPr>
              <a:t>180 – 80 = 100. </a:t>
            </a:r>
            <a:endParaRPr lang="en-GB" sz="38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38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3800" i="1" dirty="0" smtClean="0">
                <a:solidFill>
                  <a:srgbClr val="002060"/>
                </a:solidFill>
              </a:rPr>
              <a:t>If </a:t>
            </a:r>
            <a:r>
              <a:rPr lang="en-GB" sz="3800" i="1" dirty="0">
                <a:solidFill>
                  <a:srgbClr val="002060"/>
                </a:solidFill>
              </a:rPr>
              <a:t>angle C is 100°, angle D will also be 100°, as </a:t>
            </a:r>
          </a:p>
          <a:p>
            <a:pPr marL="0" indent="0">
              <a:buNone/>
            </a:pPr>
            <a:r>
              <a:rPr lang="en-GB" sz="3800" i="1" dirty="0">
                <a:solidFill>
                  <a:srgbClr val="002060"/>
                </a:solidFill>
              </a:rPr>
              <a:t>they are </a:t>
            </a:r>
            <a:r>
              <a:rPr lang="en-GB" sz="3800" i="1" dirty="0" smtClean="0">
                <a:solidFill>
                  <a:srgbClr val="002060"/>
                </a:solidFill>
              </a:rPr>
              <a:t>also </a:t>
            </a:r>
            <a:r>
              <a:rPr lang="en-GB" sz="3800" i="1" dirty="0" smtClean="0">
                <a:solidFill>
                  <a:schemeClr val="accent6"/>
                </a:solidFill>
              </a:rPr>
              <a:t>vertically opposite.</a:t>
            </a:r>
            <a:endParaRPr lang="en-GB" sz="3200" i="1" dirty="0"/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3" descr="C:\Users\deborah.donnelly\AppData\Local\Microsoft\Windows\Temporary Internet Files\Content.IE5\JQX6PPAZ\Vertical_Angles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973" y="2029579"/>
            <a:ext cx="2630848" cy="343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59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76991" y="-283124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Vertically opposite angles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8205" y="1088572"/>
            <a:ext cx="6653930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We can work out what angle both x and y are worth, by using the known angle.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We know that the angle vertically opposite 112° is also </a:t>
            </a:r>
            <a:r>
              <a:rPr lang="en-GB" sz="2000" i="1" dirty="0">
                <a:solidFill>
                  <a:srgbClr val="002060"/>
                </a:solidFill>
              </a:rPr>
              <a:t>worth 112</a:t>
            </a:r>
            <a:r>
              <a:rPr lang="en-GB" sz="2000" i="1" dirty="0" smtClean="0">
                <a:solidFill>
                  <a:srgbClr val="002060"/>
                </a:solidFill>
              </a:rPr>
              <a:t>°.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X and y are vertically opposite, so they will both be equal.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112° and y are on a straight line together. So 180° - 112° will reveal the value of y and therefore x.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i="1" dirty="0">
                <a:solidFill>
                  <a:srgbClr val="002060"/>
                </a:solidFill>
              </a:rPr>
              <a:t>180° - 112</a:t>
            </a:r>
            <a:r>
              <a:rPr lang="en-GB" sz="2000" i="1" dirty="0" smtClean="0">
                <a:solidFill>
                  <a:srgbClr val="002060"/>
                </a:solidFill>
              </a:rPr>
              <a:t>° = 68°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X and y = </a:t>
            </a:r>
            <a:r>
              <a:rPr lang="en-GB" sz="2000" i="1" dirty="0">
                <a:solidFill>
                  <a:srgbClr val="002060"/>
                </a:solidFill>
              </a:rPr>
              <a:t>68°</a:t>
            </a:r>
            <a:endParaRPr lang="en-GB" sz="20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3" descr="C:\Users\deborah.donnelly\AppData\Local\Microsoft\Windows\Temporary Internet Files\Content.IE5\G49PVN5E\1062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516" y="3491220"/>
            <a:ext cx="28575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26345" y="395189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59500" y="391057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27446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76991" y="-283124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Vertically opposite angles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8205" y="1088572"/>
            <a:ext cx="6653930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An alternative way of answering this question would be: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112° + 112° (two vertically opposite angles) = 224°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Then subtract this from 360°.</a:t>
            </a:r>
          </a:p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360° - 224° = 136°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There for x + y = 136°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136° ÷ 2 = 68°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X and y both equal 68°</a:t>
            </a:r>
            <a:endParaRPr lang="en-GB" sz="20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3" descr="C:\Users\deborah.donnelly\AppData\Local\Microsoft\Windows\Temporary Internet Files\Content.IE5\G49PVN5E\1062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516" y="3491220"/>
            <a:ext cx="28575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26345" y="395189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59500" y="391057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4558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square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5067" y="493634"/>
            <a:ext cx="5267763" cy="68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5897212" y="2375724"/>
            <a:ext cx="3132488" cy="15317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879255" y="3890839"/>
            <a:ext cx="3599791" cy="1576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67170" y="1308249"/>
            <a:ext cx="277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C00000"/>
                </a:solidFill>
              </a:rPr>
              <a:t>I draw two straight lines that meet at a point.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5588" y="4879702"/>
            <a:ext cx="2848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This is also another</a:t>
            </a:r>
          </a:p>
          <a:p>
            <a:r>
              <a:rPr lang="en-GB" sz="2000" b="1" i="1" dirty="0">
                <a:solidFill>
                  <a:srgbClr val="C00000"/>
                </a:solidFill>
              </a:rPr>
              <a:t>reflex angle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748429" y="4653026"/>
            <a:ext cx="1177158" cy="39086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E4B95E-3559-4900-ADA0-686BCB26E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18290" r="70493" b="53399"/>
          <a:stretch/>
        </p:blipFill>
        <p:spPr>
          <a:xfrm>
            <a:off x="5239085" y="3289686"/>
            <a:ext cx="1485125" cy="139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5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76991" y="-283124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Vertically opposite angles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58"/>
          <a:stretch/>
        </p:blipFill>
        <p:spPr>
          <a:xfrm>
            <a:off x="1811383" y="1758445"/>
            <a:ext cx="3226867" cy="4582333"/>
          </a:xfrm>
          <a:prstGeom prst="rect">
            <a:avLst/>
          </a:prstGeom>
        </p:spPr>
      </p:pic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8205" y="1088572"/>
            <a:ext cx="6653930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i="1" dirty="0" smtClean="0">
                <a:solidFill>
                  <a:srgbClr val="002060"/>
                </a:solidFill>
              </a:rPr>
              <a:t>Task 2:</a:t>
            </a:r>
            <a:r>
              <a:rPr lang="en-GB" sz="2400" i="1" dirty="0" smtClean="0">
                <a:solidFill>
                  <a:srgbClr val="002060"/>
                </a:solidFill>
              </a:rPr>
              <a:t> Have a go at calculating the missing angles, using your knowledge of vertically opposite angles.</a:t>
            </a: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234907" y="2350022"/>
            <a:ext cx="415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227008" y="2900104"/>
            <a:ext cx="43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638370" y="5144068"/>
            <a:ext cx="415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4034"/>
          <a:stretch/>
        </p:blipFill>
        <p:spPr>
          <a:xfrm>
            <a:off x="7044516" y="1655826"/>
            <a:ext cx="3179347" cy="4944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34189" y="3831771"/>
            <a:ext cx="1870566" cy="740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033706" y="3350857"/>
            <a:ext cx="4316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751643" y="2508722"/>
            <a:ext cx="43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8902597" y="2875160"/>
            <a:ext cx="43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112135" y="5062092"/>
            <a:ext cx="4316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g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7967446" y="5071102"/>
            <a:ext cx="4316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602099" y="5783539"/>
            <a:ext cx="4316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66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76991" y="-283124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Vertically opposite angles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58"/>
          <a:stretch/>
        </p:blipFill>
        <p:spPr>
          <a:xfrm>
            <a:off x="1811383" y="1758445"/>
            <a:ext cx="3226867" cy="4582333"/>
          </a:xfrm>
          <a:prstGeom prst="rect">
            <a:avLst/>
          </a:prstGeom>
        </p:spPr>
      </p:pic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8205" y="1088572"/>
            <a:ext cx="6653930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i="1" dirty="0" smtClean="0">
                <a:solidFill>
                  <a:srgbClr val="002060"/>
                </a:solidFill>
              </a:rPr>
              <a:t>Task 2 Answers</a:t>
            </a:r>
            <a:r>
              <a:rPr lang="en-GB" sz="2400" i="1" dirty="0" smtClean="0">
                <a:solidFill>
                  <a:srgbClr val="002060"/>
                </a:solidFill>
              </a:rPr>
              <a:t>.</a:t>
            </a: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234907" y="2350022"/>
            <a:ext cx="415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227008" y="2900104"/>
            <a:ext cx="43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638370" y="5144068"/>
            <a:ext cx="415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4034"/>
          <a:stretch/>
        </p:blipFill>
        <p:spPr>
          <a:xfrm>
            <a:off x="6981885" y="1655826"/>
            <a:ext cx="3179347" cy="4944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34189" y="3831771"/>
            <a:ext cx="1870566" cy="740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033706" y="3350857"/>
            <a:ext cx="4316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751643" y="2508722"/>
            <a:ext cx="43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8902597" y="2875160"/>
            <a:ext cx="43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112135" y="5062092"/>
            <a:ext cx="4316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g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7967446" y="5071102"/>
            <a:ext cx="4316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602099" y="5783539"/>
            <a:ext cx="4316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i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211977" y="2640058"/>
            <a:ext cx="525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29°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14018" y="2368329"/>
            <a:ext cx="7178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151°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3207" y="2976057"/>
            <a:ext cx="612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151°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15282" y="2490247"/>
            <a:ext cx="525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47°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51673" y="3310110"/>
            <a:ext cx="8163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133°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91433" y="2859070"/>
            <a:ext cx="525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47°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21206" y="5144068"/>
            <a:ext cx="525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48°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80276" y="5547746"/>
            <a:ext cx="6515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132°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77800" y="4997901"/>
            <a:ext cx="6603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107°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81885" y="5032247"/>
            <a:ext cx="525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73°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37121" y="5823022"/>
            <a:ext cx="6282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107°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3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7C1659-2D08-CF42-8C99-09E6DBDC3555}"/>
              </a:ext>
            </a:extLst>
          </p:cNvPr>
          <p:cNvSpPr txBox="1"/>
          <p:nvPr/>
        </p:nvSpPr>
        <p:spPr>
          <a:xfrm>
            <a:off x="5254752" y="2962656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Lesson</a:t>
            </a:r>
          </a:p>
        </p:txBody>
      </p:sp>
    </p:spTree>
    <p:extLst>
      <p:ext uri="{BB962C8B-B14F-4D97-AF65-F5344CB8AC3E}">
        <p14:creationId xmlns:p14="http://schemas.microsoft.com/office/powerpoint/2010/main" val="406214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solidFill>
            <a:srgbClr val="CCCC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	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GB" sz="3200" u="sng" noProof="0" dirty="0" smtClean="0">
                <a:solidFill>
                  <a:prstClr val="black"/>
                </a:solidFill>
                <a:latin typeface="Calibri" panose="020F0502020204030204"/>
              </a:rPr>
              <a:t>28</a:t>
            </a:r>
            <a:r>
              <a:rPr lang="en-GB" sz="3200" u="sng" dirty="0" smtClean="0">
                <a:solidFill>
                  <a:prstClr val="black"/>
                </a:solidFill>
                <a:latin typeface="Calibri" panose="020F0502020204030204"/>
              </a:rPr>
              <a:t>.01</a:t>
            </a:r>
            <a:r>
              <a:rPr kumimoji="0" lang="en-GB" sz="32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.2021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7" y="1727624"/>
            <a:ext cx="2219325" cy="1104900"/>
          </a:xfrm>
          <a:prstGeom prst="rect">
            <a:avLst/>
          </a:prstGeom>
          <a:ln>
            <a:solidFill>
              <a:srgbClr val="41719C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62617" y="283252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u="sng" dirty="0">
                <a:solidFill>
                  <a:prstClr val="black"/>
                </a:solidFill>
              </a:rPr>
              <a:t>LO: To be able to calculate angles in </a:t>
            </a:r>
            <a:r>
              <a:rPr lang="en-GB" sz="4000" u="sng" dirty="0" smtClean="0">
                <a:solidFill>
                  <a:prstClr val="black"/>
                </a:solidFill>
              </a:rPr>
              <a:t>triangles and quadrilaterals.</a:t>
            </a:r>
            <a:endParaRPr lang="en-GB" sz="4000" u="sng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2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289" y="1614274"/>
            <a:ext cx="7886700" cy="994172"/>
          </a:xfrm>
        </p:spPr>
        <p:txBody>
          <a:bodyPr/>
          <a:lstStyle/>
          <a:p>
            <a:r>
              <a:rPr lang="en-GB" dirty="0"/>
              <a:t>Times table practise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289" y="2539977"/>
            <a:ext cx="8828324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Spend at least 15mins practising your times tables.</a:t>
            </a:r>
          </a:p>
          <a:p>
            <a:endParaRPr lang="en-GB" dirty="0"/>
          </a:p>
          <a:p>
            <a:r>
              <a:rPr lang="en-GB" dirty="0"/>
              <a:t>This can be done on TTRS, hit the button or any other times table website.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Use the Times Tables Rock Stars app or website.</a:t>
            </a:r>
          </a:p>
          <a:p>
            <a:pPr marL="0" indent="0">
              <a:buNone/>
            </a:pPr>
            <a:r>
              <a:rPr lang="en-GB" dirty="0" smtClean="0"/>
              <a:t>Alternatively, c</a:t>
            </a:r>
            <a:r>
              <a:rPr lang="en-GB" dirty="0" smtClean="0"/>
              <a:t>opy </a:t>
            </a:r>
            <a:r>
              <a:rPr lang="en-GB" dirty="0"/>
              <a:t>and paste the following link into a web browser:</a:t>
            </a:r>
          </a:p>
          <a:p>
            <a:pPr marL="0" indent="0">
              <a:buNone/>
            </a:pPr>
            <a:r>
              <a:rPr lang="en-GB" sz="1700" dirty="0">
                <a:hlinkClick r:id="rId2"/>
              </a:rPr>
              <a:t>https://www.topmarks.co.uk/maths-games/7-11-years/times-tables</a:t>
            </a:r>
            <a:endParaRPr lang="en-GB" sz="1700" dirty="0"/>
          </a:p>
          <a:p>
            <a:pPr marL="0" indent="0">
              <a:buNone/>
            </a:pPr>
            <a:endParaRPr lang="en-GB" sz="1125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42" y="358132"/>
            <a:ext cx="3583333" cy="13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73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76991" y="-283124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in a triangle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8205" y="1088572"/>
            <a:ext cx="6653930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739" y="1389700"/>
            <a:ext cx="7816070" cy="46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76991" y="-283124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in a triangle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8205" y="1088572"/>
            <a:ext cx="6653930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5722"/>
          <a:stretch/>
        </p:blipFill>
        <p:spPr>
          <a:xfrm>
            <a:off x="1958071" y="850228"/>
            <a:ext cx="7816070" cy="29995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363" y="3849815"/>
            <a:ext cx="5768374" cy="277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2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76991" y="-283124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in a triangle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8205" y="1088572"/>
            <a:ext cx="6653930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7736"/>
          <a:stretch/>
        </p:blipFill>
        <p:spPr>
          <a:xfrm>
            <a:off x="244610" y="1444795"/>
            <a:ext cx="11375309" cy="173740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785170" y="3309922"/>
            <a:ext cx="1002418" cy="727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E.g.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662" y="3309921"/>
            <a:ext cx="3927259" cy="317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7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-188436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in a triangle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76400" y="1372429"/>
            <a:ext cx="10515600" cy="4269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Interior angles in an triangle always add to 180°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We can use this to find missing angles.</a:t>
            </a:r>
          </a:p>
          <a:p>
            <a:pPr marL="0" indent="0">
              <a:buNone/>
            </a:pP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E.g.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38° + 85° + c = 180°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38° + 85</a:t>
            </a:r>
            <a:r>
              <a:rPr lang="en-GB" dirty="0" smtClean="0">
                <a:solidFill>
                  <a:schemeClr val="accent6"/>
                </a:solidFill>
              </a:rPr>
              <a:t>° = 123°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180° - 123° = 57°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C00000"/>
                </a:solidFill>
              </a:rPr>
              <a:t>C = 57°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64" t="4178" r="34405" b="57691"/>
          <a:stretch/>
        </p:blipFill>
        <p:spPr>
          <a:xfrm>
            <a:off x="6539697" y="2414022"/>
            <a:ext cx="3345084" cy="28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8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-188436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in a triangle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76400" y="1372429"/>
            <a:ext cx="10515600" cy="4269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Another example:</a:t>
            </a:r>
          </a:p>
          <a:p>
            <a:pPr marL="0" indent="0">
              <a:buNone/>
            </a:pP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E.g.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52° + 69° + c = 180°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52° </a:t>
            </a:r>
            <a:r>
              <a:rPr lang="en-GB" dirty="0">
                <a:solidFill>
                  <a:schemeClr val="accent6"/>
                </a:solidFill>
              </a:rPr>
              <a:t>+ </a:t>
            </a:r>
            <a:r>
              <a:rPr lang="en-GB" dirty="0" smtClean="0">
                <a:solidFill>
                  <a:schemeClr val="accent6"/>
                </a:solidFill>
              </a:rPr>
              <a:t>69° = 121°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180° - 121° = 59°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C00000"/>
                </a:solidFill>
              </a:rPr>
              <a:t>C = 59°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949" y="2029579"/>
            <a:ext cx="3934371" cy="35753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4633" y="4402028"/>
            <a:ext cx="360911" cy="584775"/>
          </a:xfrm>
          <a:prstGeom prst="rect">
            <a:avLst/>
          </a:prstGeom>
          <a:solidFill>
            <a:srgbClr val="FFFFE5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29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5124" name="Line 22"/>
          <p:cNvSpPr>
            <a:spLocks noChangeShapeType="1"/>
          </p:cNvSpPr>
          <p:nvPr/>
        </p:nvSpPr>
        <p:spPr bwMode="auto">
          <a:xfrm flipH="1">
            <a:off x="3503613" y="2133600"/>
            <a:ext cx="4824412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5" name="Line 23"/>
          <p:cNvSpPr>
            <a:spLocks noChangeShapeType="1"/>
          </p:cNvSpPr>
          <p:nvPr/>
        </p:nvSpPr>
        <p:spPr bwMode="auto">
          <a:xfrm>
            <a:off x="3503613" y="3429001"/>
            <a:ext cx="4824412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92414" y="3048187"/>
            <a:ext cx="1506896" cy="689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i="1" dirty="0">
                <a:solidFill>
                  <a:srgbClr val="C00000"/>
                </a:solidFill>
                <a:latin typeface="+mn-lt"/>
              </a:rPr>
              <a:t>Less than 90°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37B45-2E9C-496E-BC2C-5B855D568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57" b="37823" l="38370" r="510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86" t="12099" r="47378" b="59319"/>
          <a:stretch/>
        </p:blipFill>
        <p:spPr>
          <a:xfrm>
            <a:off x="4413706" y="2576689"/>
            <a:ext cx="1791245" cy="18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9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0"/>
            <a:ext cx="8925516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Task 1: </a:t>
            </a:r>
            <a:r>
              <a:rPr lang="en-GB" altLang="zh-CN" sz="3200" i="1" dirty="0" smtClean="0">
                <a:solidFill>
                  <a:srgbClr val="C00000"/>
                </a:solidFill>
              </a:rPr>
              <a:t>Have a go at finding the missing angles.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9496" y="1839839"/>
            <a:ext cx="9637384" cy="3667954"/>
            <a:chOff x="553096" y="1565519"/>
            <a:chExt cx="9637384" cy="36679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53601"/>
            <a:stretch/>
          </p:blipFill>
          <p:spPr>
            <a:xfrm>
              <a:off x="553096" y="1565519"/>
              <a:ext cx="4154272" cy="36679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54239"/>
            <a:stretch/>
          </p:blipFill>
          <p:spPr>
            <a:xfrm>
              <a:off x="5868381" y="1615971"/>
              <a:ext cx="4154272" cy="361750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484880" y="2458720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76408" y="4683760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859520" y="2662457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775607" y="4836160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811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0"/>
            <a:ext cx="8925516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Task 1 Answers: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9496" y="1839839"/>
            <a:ext cx="9637384" cy="3667954"/>
            <a:chOff x="553096" y="1565519"/>
            <a:chExt cx="9637384" cy="36679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53601"/>
            <a:stretch/>
          </p:blipFill>
          <p:spPr>
            <a:xfrm>
              <a:off x="553096" y="1565519"/>
              <a:ext cx="4154272" cy="36679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54239"/>
            <a:stretch/>
          </p:blipFill>
          <p:spPr>
            <a:xfrm>
              <a:off x="5868381" y="1615971"/>
              <a:ext cx="4154272" cy="361750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484880" y="2458720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76408" y="4683760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859520" y="2662457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775607" y="4836160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406152" y="2119502"/>
            <a:ext cx="81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41°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81594" y="4344542"/>
            <a:ext cx="81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97°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96879" y="2341419"/>
            <a:ext cx="81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55°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80792" y="4529208"/>
            <a:ext cx="81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121°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0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639" y="982095"/>
            <a:ext cx="6857772" cy="5159554"/>
          </a:xfrm>
          <a:prstGeom prst="rect">
            <a:avLst/>
          </a:prstGeom>
        </p:spPr>
      </p:pic>
      <p:sp>
        <p:nvSpPr>
          <p:cNvPr id="7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0"/>
            <a:ext cx="8925516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Task 2: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3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731" y="1149532"/>
            <a:ext cx="6583455" cy="4949891"/>
          </a:xfrm>
          <a:prstGeom prst="rect">
            <a:avLst/>
          </a:prstGeom>
        </p:spPr>
      </p:pic>
      <p:sp>
        <p:nvSpPr>
          <p:cNvPr id="7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0"/>
            <a:ext cx="8925516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Task 2 answers: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8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0"/>
            <a:ext cx="8925516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Quadrilaterals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11" y="240416"/>
            <a:ext cx="6044429" cy="137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50" y="1616870"/>
            <a:ext cx="5122109" cy="49607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040" y="2060956"/>
            <a:ext cx="5432985" cy="40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0"/>
            <a:ext cx="8925516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Quadrilaterals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69" y="1748657"/>
            <a:ext cx="4828244" cy="3168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487" y="1748657"/>
            <a:ext cx="4686706" cy="35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0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0"/>
            <a:ext cx="8925516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Quadrilaterals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9" y="2208415"/>
            <a:ext cx="4854361" cy="2644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491" y="1638116"/>
            <a:ext cx="4122777" cy="42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2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14130" y="203200"/>
            <a:ext cx="11195550" cy="4155440"/>
          </a:xfrm>
        </p:spPr>
        <p:txBody>
          <a:bodyPr anchor="t">
            <a:normAutofit/>
          </a:bodyPr>
          <a:lstStyle/>
          <a:p>
            <a:r>
              <a:rPr lang="en-GB" altLang="zh-CN" sz="3200" b="1" dirty="0" smtClean="0">
                <a:solidFill>
                  <a:srgbClr val="C00000"/>
                </a:solidFill>
              </a:rPr>
              <a:t>Quadrilaterals</a:t>
            </a:r>
            <a:br>
              <a:rPr lang="en-GB" altLang="zh-CN" sz="3200" b="1" dirty="0" smtClean="0">
                <a:solidFill>
                  <a:srgbClr val="C00000"/>
                </a:solidFill>
              </a:rPr>
            </a:br>
            <a:r>
              <a:rPr lang="en-GB" altLang="zh-CN" sz="3200" b="1" dirty="0">
                <a:solidFill>
                  <a:srgbClr val="C00000"/>
                </a:solidFill>
              </a:rPr>
              <a:t/>
            </a:r>
            <a:br>
              <a:rPr lang="en-GB" altLang="zh-CN" sz="3200" b="1" dirty="0">
                <a:solidFill>
                  <a:srgbClr val="C00000"/>
                </a:solidFill>
              </a:rPr>
            </a:br>
            <a:r>
              <a:rPr lang="en-GB" altLang="zh-CN" sz="3200" i="1" dirty="0">
                <a:solidFill>
                  <a:schemeClr val="accent5">
                    <a:lumMod val="50000"/>
                  </a:schemeClr>
                </a:solidFill>
              </a:rPr>
              <a:t>The sum </a:t>
            </a:r>
            <a:r>
              <a:rPr lang="en-GB" altLang="zh-CN" sz="3200" i="1" dirty="0" smtClean="0">
                <a:solidFill>
                  <a:schemeClr val="accent5">
                    <a:lumMod val="50000"/>
                  </a:schemeClr>
                </a:solidFill>
              </a:rPr>
              <a:t>of interior </a:t>
            </a:r>
            <a:r>
              <a:rPr lang="en-GB" altLang="zh-CN" sz="3200" i="1" dirty="0">
                <a:solidFill>
                  <a:schemeClr val="accent5">
                    <a:lumMod val="50000"/>
                  </a:schemeClr>
                </a:solidFill>
              </a:rPr>
              <a:t>angles in a quadrilateral is </a:t>
            </a:r>
            <a:r>
              <a:rPr lang="en-GB" altLang="zh-CN" sz="3200" i="1" dirty="0" smtClean="0">
                <a:solidFill>
                  <a:schemeClr val="accent5">
                    <a:lumMod val="50000"/>
                  </a:schemeClr>
                </a:solidFill>
              </a:rPr>
              <a:t>360°</a:t>
            </a:r>
            <a:br>
              <a:rPr lang="en-GB" altLang="zh-CN" sz="3200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altLang="zh-CN" sz="3200" i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GB" altLang="zh-CN" sz="3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altLang="zh-CN" sz="3200" i="1" dirty="0" smtClean="0">
                <a:solidFill>
                  <a:schemeClr val="accent5">
                    <a:lumMod val="50000"/>
                  </a:schemeClr>
                </a:solidFill>
              </a:rPr>
              <a:t>As we did with triangles, we can use this information to find missing angles.</a:t>
            </a:r>
            <a:endParaRPr lang="zh-CN" altLang="en-US" sz="3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3566"/>
          <a:stretch/>
        </p:blipFill>
        <p:spPr>
          <a:xfrm>
            <a:off x="752904" y="3353512"/>
            <a:ext cx="7708487" cy="244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9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14130" y="203200"/>
            <a:ext cx="5658350" cy="782320"/>
          </a:xfrm>
        </p:spPr>
        <p:txBody>
          <a:bodyPr anchor="t">
            <a:normAutofit fontScale="90000"/>
          </a:bodyPr>
          <a:lstStyle/>
          <a:p>
            <a:r>
              <a:rPr lang="en-GB" altLang="zh-CN" sz="3200" b="1" dirty="0" smtClean="0">
                <a:solidFill>
                  <a:srgbClr val="C00000"/>
                </a:solidFill>
              </a:rPr>
              <a:t>Quadrilaterals</a:t>
            </a:r>
            <a:br>
              <a:rPr lang="en-GB" altLang="zh-CN" sz="3200" b="1" dirty="0" smtClean="0">
                <a:solidFill>
                  <a:srgbClr val="C00000"/>
                </a:solidFill>
              </a:rPr>
            </a:br>
            <a:endParaRPr lang="zh-CN" altLang="en-US" sz="3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092" b="23566"/>
          <a:stretch/>
        </p:blipFill>
        <p:spPr>
          <a:xfrm>
            <a:off x="6431280" y="2672792"/>
            <a:ext cx="5311791" cy="24478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010" y="1137920"/>
            <a:ext cx="66845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</a:rPr>
              <a:t>Interior angles in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</a:rPr>
              <a:t>a quadrilateral always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</a:rPr>
              <a:t>add to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</a:rPr>
              <a:t>360°</a:t>
            </a:r>
            <a:endParaRPr lang="en-GB" sz="3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</a:rPr>
              <a:t>We can use this to find missing angles.</a:t>
            </a:r>
          </a:p>
          <a:p>
            <a:endParaRPr lang="en-GB" sz="3200" dirty="0">
              <a:solidFill>
                <a:schemeClr val="accent6"/>
              </a:solidFill>
            </a:endParaRPr>
          </a:p>
          <a:p>
            <a:r>
              <a:rPr lang="en-GB" sz="3200" dirty="0">
                <a:solidFill>
                  <a:schemeClr val="accent6"/>
                </a:solidFill>
              </a:rPr>
              <a:t>E.g.</a:t>
            </a:r>
          </a:p>
          <a:p>
            <a:r>
              <a:rPr lang="en-GB" sz="3200" dirty="0" smtClean="0">
                <a:solidFill>
                  <a:schemeClr val="accent6"/>
                </a:solidFill>
              </a:rPr>
              <a:t>100° </a:t>
            </a:r>
            <a:r>
              <a:rPr lang="en-GB" sz="3200" dirty="0">
                <a:solidFill>
                  <a:schemeClr val="accent6"/>
                </a:solidFill>
              </a:rPr>
              <a:t>+ </a:t>
            </a:r>
            <a:r>
              <a:rPr lang="en-GB" sz="3200" dirty="0" smtClean="0">
                <a:solidFill>
                  <a:schemeClr val="accent6"/>
                </a:solidFill>
              </a:rPr>
              <a:t>70° </a:t>
            </a:r>
            <a:r>
              <a:rPr lang="en-GB" sz="3200" dirty="0">
                <a:solidFill>
                  <a:schemeClr val="accent6"/>
                </a:solidFill>
              </a:rPr>
              <a:t>+ </a:t>
            </a:r>
            <a:r>
              <a:rPr lang="en-GB" sz="3200" dirty="0" smtClean="0">
                <a:solidFill>
                  <a:schemeClr val="accent6"/>
                </a:solidFill>
              </a:rPr>
              <a:t>30° + d </a:t>
            </a:r>
            <a:r>
              <a:rPr lang="en-GB" sz="3200" dirty="0">
                <a:solidFill>
                  <a:schemeClr val="accent6"/>
                </a:solidFill>
              </a:rPr>
              <a:t>= </a:t>
            </a:r>
            <a:r>
              <a:rPr lang="en-GB" sz="3200" dirty="0" smtClean="0">
                <a:solidFill>
                  <a:schemeClr val="accent6"/>
                </a:solidFill>
              </a:rPr>
              <a:t>360°</a:t>
            </a:r>
            <a:endParaRPr lang="en-GB" sz="3200" dirty="0">
              <a:solidFill>
                <a:schemeClr val="accent6"/>
              </a:solidFill>
            </a:endParaRPr>
          </a:p>
          <a:p>
            <a:r>
              <a:rPr lang="en-GB" sz="3200" dirty="0">
                <a:solidFill>
                  <a:schemeClr val="accent6"/>
                </a:solidFill>
              </a:rPr>
              <a:t>100° + 70° + 30° </a:t>
            </a:r>
            <a:r>
              <a:rPr lang="en-GB" sz="3200" dirty="0" smtClean="0">
                <a:solidFill>
                  <a:schemeClr val="accent6"/>
                </a:solidFill>
              </a:rPr>
              <a:t>= 200°</a:t>
            </a:r>
          </a:p>
          <a:p>
            <a:r>
              <a:rPr lang="en-GB" sz="3200" dirty="0" smtClean="0">
                <a:solidFill>
                  <a:schemeClr val="accent6"/>
                </a:solidFill>
              </a:rPr>
              <a:t>360° </a:t>
            </a:r>
            <a:r>
              <a:rPr lang="en-GB" sz="3200" dirty="0">
                <a:solidFill>
                  <a:schemeClr val="accent6"/>
                </a:solidFill>
              </a:rPr>
              <a:t>- 2</a:t>
            </a:r>
            <a:r>
              <a:rPr lang="en-GB" sz="3200" dirty="0" smtClean="0">
                <a:solidFill>
                  <a:schemeClr val="accent6"/>
                </a:solidFill>
              </a:rPr>
              <a:t>00° = 160°</a:t>
            </a:r>
            <a:endParaRPr lang="en-GB" sz="3200" dirty="0">
              <a:solidFill>
                <a:schemeClr val="accent6"/>
              </a:solidFill>
            </a:endParaRPr>
          </a:p>
          <a:p>
            <a:r>
              <a:rPr lang="en-GB" sz="3200" dirty="0" smtClean="0">
                <a:solidFill>
                  <a:srgbClr val="C00000"/>
                </a:solidFill>
              </a:rPr>
              <a:t>d = 160°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14130" y="203200"/>
            <a:ext cx="5658350" cy="782320"/>
          </a:xfrm>
        </p:spPr>
        <p:txBody>
          <a:bodyPr anchor="t">
            <a:normAutofit fontScale="90000"/>
          </a:bodyPr>
          <a:lstStyle/>
          <a:p>
            <a:r>
              <a:rPr lang="en-GB" altLang="zh-CN" sz="3200" b="1" dirty="0" smtClean="0">
                <a:solidFill>
                  <a:srgbClr val="C00000"/>
                </a:solidFill>
              </a:rPr>
              <a:t>Task 3: Find the missing angles</a:t>
            </a:r>
            <a:br>
              <a:rPr lang="en-GB" altLang="zh-CN" sz="3200" b="1" dirty="0" smtClean="0">
                <a:solidFill>
                  <a:srgbClr val="C00000"/>
                </a:solidFill>
              </a:rPr>
            </a:br>
            <a:endParaRPr lang="zh-CN" altLang="en-US" sz="3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29" y="1114698"/>
            <a:ext cx="8698002" cy="49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9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5123" name="Rectangle 2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GB" altLang="en-US" i="1" dirty="0">
                <a:solidFill>
                  <a:srgbClr val="C00000"/>
                </a:solidFill>
              </a:rPr>
              <a:t>This is an acute angle</a:t>
            </a:r>
          </a:p>
        </p:txBody>
      </p:sp>
      <p:sp>
        <p:nvSpPr>
          <p:cNvPr id="5124" name="Line 22"/>
          <p:cNvSpPr>
            <a:spLocks noChangeShapeType="1"/>
          </p:cNvSpPr>
          <p:nvPr/>
        </p:nvSpPr>
        <p:spPr bwMode="auto">
          <a:xfrm flipH="1">
            <a:off x="3503613" y="2133600"/>
            <a:ext cx="4824412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5" name="Line 23"/>
          <p:cNvSpPr>
            <a:spLocks noChangeShapeType="1"/>
          </p:cNvSpPr>
          <p:nvPr/>
        </p:nvSpPr>
        <p:spPr bwMode="auto">
          <a:xfrm>
            <a:off x="3503613" y="3429001"/>
            <a:ext cx="4824412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92414" y="3048187"/>
            <a:ext cx="1506896" cy="689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i="1" dirty="0">
                <a:solidFill>
                  <a:srgbClr val="C00000"/>
                </a:solidFill>
                <a:latin typeface="+mn-lt"/>
              </a:rPr>
              <a:t>Less than 90°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37B45-2E9C-496E-BC2C-5B855D568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57" b="37823" l="38370" r="510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86" t="12099" r="47378" b="59319"/>
          <a:stretch/>
        </p:blipFill>
        <p:spPr>
          <a:xfrm>
            <a:off x="4413706" y="2576689"/>
            <a:ext cx="1791245" cy="18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3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14130" y="203200"/>
            <a:ext cx="6456636" cy="782320"/>
          </a:xfrm>
        </p:spPr>
        <p:txBody>
          <a:bodyPr anchor="t">
            <a:normAutofit fontScale="90000"/>
          </a:bodyPr>
          <a:lstStyle/>
          <a:p>
            <a:r>
              <a:rPr lang="en-GB" altLang="zh-CN" sz="3200" b="1" dirty="0" smtClean="0">
                <a:solidFill>
                  <a:srgbClr val="C00000"/>
                </a:solidFill>
              </a:rPr>
              <a:t>Task 3 (</a:t>
            </a:r>
            <a:r>
              <a:rPr lang="en-GB" altLang="zh-CN" sz="3200" b="1" dirty="0" err="1" smtClean="0">
                <a:solidFill>
                  <a:srgbClr val="C00000"/>
                </a:solidFill>
              </a:rPr>
              <a:t>cont</a:t>
            </a:r>
            <a:r>
              <a:rPr lang="en-GB" altLang="zh-CN" sz="3200" b="1" dirty="0" smtClean="0">
                <a:solidFill>
                  <a:srgbClr val="C00000"/>
                </a:solidFill>
              </a:rPr>
              <a:t>): Find the missing angles</a:t>
            </a:r>
            <a:br>
              <a:rPr lang="en-GB" altLang="zh-CN" sz="3200" b="1" dirty="0" smtClean="0">
                <a:solidFill>
                  <a:srgbClr val="C00000"/>
                </a:solidFill>
              </a:rPr>
            </a:br>
            <a:endParaRPr lang="zh-CN" altLang="en-US" sz="3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62" y="1477285"/>
            <a:ext cx="8336235" cy="4383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4330" y="1477285"/>
            <a:ext cx="7663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c)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35360" y="1394553"/>
            <a:ext cx="7663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d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2982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14130" y="203200"/>
            <a:ext cx="6456636" cy="782320"/>
          </a:xfrm>
        </p:spPr>
        <p:txBody>
          <a:bodyPr anchor="t">
            <a:normAutofit fontScale="90000"/>
          </a:bodyPr>
          <a:lstStyle/>
          <a:p>
            <a:r>
              <a:rPr lang="en-GB" altLang="zh-CN" sz="3200" b="1" dirty="0" smtClean="0">
                <a:solidFill>
                  <a:srgbClr val="C00000"/>
                </a:solidFill>
              </a:rPr>
              <a:t>Extension: </a:t>
            </a:r>
            <a:br>
              <a:rPr lang="en-GB" altLang="zh-CN" sz="3200" b="1" dirty="0" smtClean="0">
                <a:solidFill>
                  <a:srgbClr val="C00000"/>
                </a:solidFill>
              </a:rPr>
            </a:br>
            <a:endParaRPr lang="zh-CN" altLang="en-US" sz="3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331" y="1062446"/>
            <a:ext cx="8293495" cy="5181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307772" y="1402079"/>
            <a:ext cx="975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ular Callout 8"/>
          <p:cNvSpPr/>
          <p:nvPr/>
        </p:nvSpPr>
        <p:spPr>
          <a:xfrm>
            <a:off x="3283132" y="269966"/>
            <a:ext cx="4798422" cy="836023"/>
          </a:xfrm>
          <a:prstGeom prst="wedgeRoundRectCallout">
            <a:avLst>
              <a:gd name="adj1" fmla="val -56405"/>
              <a:gd name="adj2" fmla="val 479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Flick back through the slides to check the properties if an isosceles triangle.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03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7C1659-2D08-CF42-8C99-09E6DBDC3555}"/>
              </a:ext>
            </a:extLst>
          </p:cNvPr>
          <p:cNvSpPr txBox="1"/>
          <p:nvPr/>
        </p:nvSpPr>
        <p:spPr>
          <a:xfrm>
            <a:off x="5254752" y="2962656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Lesson</a:t>
            </a:r>
          </a:p>
        </p:txBody>
      </p:sp>
    </p:spTree>
    <p:extLst>
      <p:ext uri="{BB962C8B-B14F-4D97-AF65-F5344CB8AC3E}">
        <p14:creationId xmlns:p14="http://schemas.microsoft.com/office/powerpoint/2010/main" val="304999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solidFill>
            <a:srgbClr val="CCCC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	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GB" sz="3200" u="sng" noProof="0" dirty="0" smtClean="0">
                <a:solidFill>
                  <a:prstClr val="black"/>
                </a:solidFill>
                <a:latin typeface="Calibri" panose="020F0502020204030204"/>
              </a:rPr>
              <a:t>29</a:t>
            </a:r>
            <a:r>
              <a:rPr lang="en-GB" sz="3200" u="sng" dirty="0" smtClean="0">
                <a:solidFill>
                  <a:prstClr val="black"/>
                </a:solidFill>
                <a:latin typeface="Calibri" panose="020F0502020204030204"/>
              </a:rPr>
              <a:t>.01</a:t>
            </a:r>
            <a:r>
              <a:rPr kumimoji="0" lang="en-GB" sz="32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.2021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7" y="1727624"/>
            <a:ext cx="2219325" cy="1104900"/>
          </a:xfrm>
          <a:prstGeom prst="rect">
            <a:avLst/>
          </a:prstGeom>
          <a:ln>
            <a:solidFill>
              <a:srgbClr val="41719C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62617" y="283252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u="sng" dirty="0">
                <a:solidFill>
                  <a:prstClr val="black"/>
                </a:solidFill>
              </a:rPr>
              <a:t>LO: To be able to solve reasoning problems involving angles.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3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289" y="1614274"/>
            <a:ext cx="7886700" cy="994172"/>
          </a:xfrm>
        </p:spPr>
        <p:txBody>
          <a:bodyPr/>
          <a:lstStyle/>
          <a:p>
            <a:r>
              <a:rPr lang="en-GB" dirty="0"/>
              <a:t>Times table practise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289" y="2539977"/>
            <a:ext cx="8828324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Spend at least 15mins practising your times tables.</a:t>
            </a:r>
          </a:p>
          <a:p>
            <a:endParaRPr lang="en-GB" dirty="0"/>
          </a:p>
          <a:p>
            <a:r>
              <a:rPr lang="en-GB" dirty="0"/>
              <a:t>This can be done on TTRS, hit the button or any other times table website.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Use the Times Tables Rock Stars app or website.</a:t>
            </a:r>
          </a:p>
          <a:p>
            <a:pPr marL="0" indent="0">
              <a:buNone/>
            </a:pPr>
            <a:r>
              <a:rPr lang="en-GB" dirty="0" smtClean="0"/>
              <a:t>Alternatively, c</a:t>
            </a:r>
            <a:r>
              <a:rPr lang="en-GB" dirty="0" smtClean="0"/>
              <a:t>opy </a:t>
            </a:r>
            <a:r>
              <a:rPr lang="en-GB" dirty="0"/>
              <a:t>and paste the following link into a web browser:</a:t>
            </a:r>
          </a:p>
          <a:p>
            <a:pPr marL="0" indent="0">
              <a:buNone/>
            </a:pPr>
            <a:r>
              <a:rPr lang="en-GB" sz="1700" dirty="0">
                <a:hlinkClick r:id="rId2"/>
              </a:rPr>
              <a:t>https://www.topmarks.co.uk/maths-games/7-11-years/times-tables</a:t>
            </a:r>
            <a:endParaRPr lang="en-GB" sz="1700" dirty="0"/>
          </a:p>
          <a:p>
            <a:pPr marL="0" indent="0">
              <a:buNone/>
            </a:pPr>
            <a:endParaRPr lang="en-GB" sz="1125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42" y="358132"/>
            <a:ext cx="3583333" cy="13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796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-50278"/>
            <a:ext cx="9000529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zh-CN" sz="4000" i="1" dirty="0" smtClean="0">
                <a:solidFill>
                  <a:srgbClr val="C00000"/>
                </a:solidFill>
              </a:rPr>
              <a:t>Let’s reason about angles on a straight line</a:t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 1: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867990" y="3452421"/>
            <a:ext cx="3944982" cy="310895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2000" i="1" dirty="0" smtClean="0">
                <a:solidFill>
                  <a:srgbClr val="002060"/>
                </a:solidFill>
              </a:rPr>
              <a:t>The total of angle f and g are the same as angle e</a:t>
            </a:r>
            <a:endParaRPr lang="en-GB" sz="2000" i="1" dirty="0">
              <a:solidFill>
                <a:srgbClr val="002060"/>
              </a:solidFill>
            </a:endParaRPr>
          </a:p>
          <a:p>
            <a:r>
              <a:rPr lang="en-GB" sz="2000" i="1" dirty="0" smtClean="0">
                <a:solidFill>
                  <a:srgbClr val="002060"/>
                </a:solidFill>
              </a:rPr>
              <a:t>Angle e is 10° more than the size of the given angle</a:t>
            </a:r>
          </a:p>
          <a:p>
            <a:r>
              <a:rPr lang="en-GB" sz="2000" i="1" dirty="0" smtClean="0">
                <a:solidFill>
                  <a:srgbClr val="002060"/>
                </a:solidFill>
              </a:rPr>
              <a:t>Angle g is 10° larger than angle f</a:t>
            </a: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3592"/>
          <a:stretch/>
        </p:blipFill>
        <p:spPr>
          <a:xfrm>
            <a:off x="1529921" y="1169246"/>
            <a:ext cx="4638532" cy="236155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C631F6-89E6-2F4C-BDFC-60D0558D6623}"/>
              </a:ext>
            </a:extLst>
          </p:cNvPr>
          <p:cNvCxnSpPr/>
          <p:nvPr/>
        </p:nvCxnSpPr>
        <p:spPr>
          <a:xfrm>
            <a:off x="7855131" y="3692435"/>
            <a:ext cx="3675017" cy="87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ie 9">
            <a:extLst>
              <a:ext uri="{FF2B5EF4-FFF2-40B4-BE49-F238E27FC236}">
                <a16:creationId xmlns:a16="http://schemas.microsoft.com/office/drawing/2014/main" id="{F7B2ACBD-06CF-5C4D-8CDB-A913FA3C23F8}"/>
              </a:ext>
            </a:extLst>
          </p:cNvPr>
          <p:cNvSpPr/>
          <p:nvPr/>
        </p:nvSpPr>
        <p:spPr>
          <a:xfrm rot="5400000">
            <a:off x="9202447" y="3304164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6F158B-0185-CC4B-B348-3C2FDA5530B7}"/>
              </a:ext>
            </a:extLst>
          </p:cNvPr>
          <p:cNvSpPr txBox="1"/>
          <p:nvPr/>
        </p:nvSpPr>
        <p:spPr>
          <a:xfrm>
            <a:off x="9237456" y="2954113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715794" y="2029579"/>
            <a:ext cx="3953692" cy="31089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Remember, angles on a straight line always add up to 180°.</a:t>
            </a: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29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-50278"/>
            <a:ext cx="9000529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zh-CN" sz="4000" i="1" dirty="0" smtClean="0">
                <a:solidFill>
                  <a:srgbClr val="C00000"/>
                </a:solidFill>
              </a:rPr>
              <a:t>Let’s reason about angles on a straight line</a:t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 1 answers 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867990" y="3452421"/>
            <a:ext cx="3944982" cy="310895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2000" i="1" dirty="0" smtClean="0">
                <a:solidFill>
                  <a:srgbClr val="002060"/>
                </a:solidFill>
              </a:rPr>
              <a:t>The total of angle f and g are the same as angle e</a:t>
            </a:r>
            <a:endParaRPr lang="en-GB" sz="2000" i="1" dirty="0">
              <a:solidFill>
                <a:srgbClr val="002060"/>
              </a:solidFill>
            </a:endParaRPr>
          </a:p>
          <a:p>
            <a:r>
              <a:rPr lang="en-GB" sz="2000" i="1" dirty="0" smtClean="0">
                <a:solidFill>
                  <a:srgbClr val="002060"/>
                </a:solidFill>
              </a:rPr>
              <a:t>Angle e is 10° more than the size of the given angle</a:t>
            </a:r>
          </a:p>
          <a:p>
            <a:r>
              <a:rPr lang="en-GB" sz="2000" i="1" dirty="0" smtClean="0">
                <a:solidFill>
                  <a:srgbClr val="002060"/>
                </a:solidFill>
              </a:rPr>
              <a:t>Angle g is 10° larger than angle f</a:t>
            </a: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3592"/>
          <a:stretch/>
        </p:blipFill>
        <p:spPr>
          <a:xfrm>
            <a:off x="1529921" y="1169246"/>
            <a:ext cx="4638532" cy="236155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C631F6-89E6-2F4C-BDFC-60D0558D6623}"/>
              </a:ext>
            </a:extLst>
          </p:cNvPr>
          <p:cNvCxnSpPr/>
          <p:nvPr/>
        </p:nvCxnSpPr>
        <p:spPr>
          <a:xfrm>
            <a:off x="7855131" y="3692435"/>
            <a:ext cx="3675017" cy="87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ie 9">
            <a:extLst>
              <a:ext uri="{FF2B5EF4-FFF2-40B4-BE49-F238E27FC236}">
                <a16:creationId xmlns:a16="http://schemas.microsoft.com/office/drawing/2014/main" id="{F7B2ACBD-06CF-5C4D-8CDB-A913FA3C23F8}"/>
              </a:ext>
            </a:extLst>
          </p:cNvPr>
          <p:cNvSpPr/>
          <p:nvPr/>
        </p:nvSpPr>
        <p:spPr>
          <a:xfrm rot="5400000">
            <a:off x="9202447" y="3304164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6F158B-0185-CC4B-B348-3C2FDA5530B7}"/>
              </a:ext>
            </a:extLst>
          </p:cNvPr>
          <p:cNvSpPr txBox="1"/>
          <p:nvPr/>
        </p:nvSpPr>
        <p:spPr>
          <a:xfrm>
            <a:off x="9237456" y="2954113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715794" y="2029579"/>
            <a:ext cx="3953692" cy="31089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Remember, angles on a straight line always add up to 180°.</a:t>
            </a: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159726" y="2940064"/>
            <a:ext cx="635726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64°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2548" y="2876949"/>
            <a:ext cx="635726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37°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025352">
            <a:off x="3594653" y="2434319"/>
            <a:ext cx="5090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27°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4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-50278"/>
            <a:ext cx="9000529" cy="16002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4000" i="1" dirty="0" smtClean="0">
                <a:solidFill>
                  <a:srgbClr val="C00000"/>
                </a:solidFill>
              </a:rPr>
              <a:t>Let’s reason about angles around a point</a:t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 2 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957448" y="3853016"/>
            <a:ext cx="3944982" cy="310895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2000" i="1" dirty="0" smtClean="0">
                <a:solidFill>
                  <a:srgbClr val="002060"/>
                </a:solidFill>
              </a:rPr>
              <a:t>Angle b is the same as the opposite angle.</a:t>
            </a:r>
          </a:p>
          <a:p>
            <a:r>
              <a:rPr lang="en-GB" sz="2000" i="1" dirty="0" smtClean="0">
                <a:solidFill>
                  <a:srgbClr val="002060"/>
                </a:solidFill>
              </a:rPr>
              <a:t>Angles a and c are equal.</a:t>
            </a: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715794" y="2029579"/>
            <a:ext cx="3953692" cy="31089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Remember, angles around a point add up to 360°</a:t>
            </a: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745" y="1201122"/>
            <a:ext cx="4092290" cy="2663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18988"/>
          <a:stretch/>
        </p:blipFill>
        <p:spPr>
          <a:xfrm>
            <a:off x="8203436" y="2799371"/>
            <a:ext cx="2978370" cy="21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5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-50278"/>
            <a:ext cx="9000529" cy="16002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4000" i="1" dirty="0" smtClean="0">
                <a:solidFill>
                  <a:srgbClr val="C00000"/>
                </a:solidFill>
              </a:rPr>
              <a:t>Let’s reason about angles around a point</a:t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 2 answers 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957448" y="3853016"/>
            <a:ext cx="3944982" cy="310895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2000" i="1" dirty="0" smtClean="0">
                <a:solidFill>
                  <a:srgbClr val="002060"/>
                </a:solidFill>
              </a:rPr>
              <a:t>Angle b is the same as the opposite angle.</a:t>
            </a:r>
          </a:p>
          <a:p>
            <a:r>
              <a:rPr lang="en-GB" sz="2000" i="1" dirty="0" smtClean="0">
                <a:solidFill>
                  <a:srgbClr val="002060"/>
                </a:solidFill>
              </a:rPr>
              <a:t>Angles a and c are equal.</a:t>
            </a: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715794" y="2029579"/>
            <a:ext cx="3953692" cy="31089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Remember, angles around a point add up to 360°</a:t>
            </a: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745" y="1201122"/>
            <a:ext cx="4092290" cy="2663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18988"/>
          <a:stretch/>
        </p:blipFill>
        <p:spPr>
          <a:xfrm>
            <a:off x="8203436" y="2799371"/>
            <a:ext cx="2978370" cy="21072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93215" y="3444486"/>
            <a:ext cx="635726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114°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0900" y="2758417"/>
            <a:ext cx="635726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66°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8259" y="2092308"/>
            <a:ext cx="6872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114°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1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-50278"/>
            <a:ext cx="6867525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zh-CN" sz="4000" i="1" dirty="0" smtClean="0">
                <a:solidFill>
                  <a:srgbClr val="C00000"/>
                </a:solidFill>
              </a:rPr>
              <a:t>Let’s reason about angles at a point</a:t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 3 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947576" y="2029579"/>
            <a:ext cx="3582572" cy="31089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Remember what we learnt about vertically opposite angles.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Where two angles directly opposite each other are equal.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481" y="949976"/>
            <a:ext cx="3653144" cy="5424918"/>
          </a:xfrm>
          <a:prstGeom prst="rect">
            <a:avLst/>
          </a:prstGeom>
        </p:spPr>
      </p:pic>
      <p:pic>
        <p:nvPicPr>
          <p:cNvPr id="13" name="Picture 3" descr="C:\Users\deborah.donnelly\AppData\Local\Microsoft\Windows\Temporary Internet Files\Content.IE5\JQX6PPAZ\Vertical_Angles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210" y="2664823"/>
            <a:ext cx="1340804" cy="174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68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2679</TotalTime>
  <Words>3781</Words>
  <Application>Microsoft Office PowerPoint</Application>
  <PresentationFormat>Widescreen</PresentationFormat>
  <Paragraphs>759</Paragraphs>
  <Slides>105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105</vt:i4>
      </vt:variant>
    </vt:vector>
  </HeadingPairs>
  <TitlesOfParts>
    <vt:vector size="112" baseType="lpstr">
      <vt:lpstr>宋体</vt:lpstr>
      <vt:lpstr>Arial</vt:lpstr>
      <vt:lpstr>Calibri</vt:lpstr>
      <vt:lpstr>Calibri Light</vt:lpstr>
      <vt:lpstr>1_Office Theme</vt:lpstr>
      <vt:lpstr>Office Theme</vt:lpstr>
      <vt:lpstr>2_Office Theme</vt:lpstr>
      <vt:lpstr>PowerPoint Presentation</vt:lpstr>
      <vt:lpstr>Times table practise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type of angle is this?</vt:lpstr>
      <vt:lpstr>What type of angle is this?</vt:lpstr>
      <vt:lpstr>What type of angle is this?</vt:lpstr>
      <vt:lpstr>What type of angle is this?</vt:lpstr>
      <vt:lpstr>What type of angle is this?</vt:lpstr>
      <vt:lpstr>What type of angle is this?</vt:lpstr>
      <vt:lpstr>What type of angle is this?</vt:lpstr>
      <vt:lpstr>What type of angle is this?</vt:lpstr>
      <vt:lpstr>What type of angle is this?</vt:lpstr>
      <vt:lpstr>What type of angle is this?</vt:lpstr>
      <vt:lpstr>A reminder:</vt:lpstr>
      <vt:lpstr>Have a go at ordering these angles from smallest to largest.</vt:lpstr>
      <vt:lpstr>Have a go at ordering these angles from smallest to largest.</vt:lpstr>
      <vt:lpstr>Name each of these angles.</vt:lpstr>
      <vt:lpstr>Name each of these angles.</vt:lpstr>
      <vt:lpstr>PowerPoint Presentation</vt:lpstr>
      <vt:lpstr>PowerPoint Presentation</vt:lpstr>
      <vt:lpstr>Times table practise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Times table practise</vt:lpstr>
      <vt:lpstr>Recap</vt:lpstr>
      <vt:lpstr>There are 360°in a full turn</vt:lpstr>
      <vt:lpstr>Angles that meet at a point</vt:lpstr>
      <vt:lpstr>Angles that meet at a point</vt:lpstr>
      <vt:lpstr>Angles that meet at a point</vt:lpstr>
      <vt:lpstr>Task 1: Have a go at finding the missing angles.</vt:lpstr>
      <vt:lpstr>Task 1: Answers</vt:lpstr>
      <vt:lpstr>Task 1 Extension:</vt:lpstr>
      <vt:lpstr>Task 1 Answers:</vt:lpstr>
      <vt:lpstr>Vertically opposite angles</vt:lpstr>
      <vt:lpstr>Vertically opposite angles</vt:lpstr>
      <vt:lpstr>Vertically opposite angles</vt:lpstr>
      <vt:lpstr>Vertically opposite angles</vt:lpstr>
      <vt:lpstr>Vertically opposite angles</vt:lpstr>
      <vt:lpstr>PowerPoint Presentation</vt:lpstr>
      <vt:lpstr>PowerPoint Presentation</vt:lpstr>
      <vt:lpstr>Times table practise</vt:lpstr>
      <vt:lpstr>Angles in a triangle</vt:lpstr>
      <vt:lpstr>Angles in a triangle</vt:lpstr>
      <vt:lpstr>Angles in a triangle</vt:lpstr>
      <vt:lpstr>Angles in a triangle</vt:lpstr>
      <vt:lpstr>Angles in a triangle</vt:lpstr>
      <vt:lpstr>Task 1: Have a go at finding the missing angles.</vt:lpstr>
      <vt:lpstr>Task 1 Answers:</vt:lpstr>
      <vt:lpstr>Task 2:</vt:lpstr>
      <vt:lpstr>Task 2 answers:</vt:lpstr>
      <vt:lpstr>Quadrilaterals</vt:lpstr>
      <vt:lpstr>Quadrilaterals</vt:lpstr>
      <vt:lpstr>Quadrilaterals</vt:lpstr>
      <vt:lpstr>Quadrilaterals  The sum of interior angles in a quadrilateral is 360°  As we did with triangles, we can use this information to find missing angles.</vt:lpstr>
      <vt:lpstr>Quadrilaterals </vt:lpstr>
      <vt:lpstr>Task 3: Find the missing angles </vt:lpstr>
      <vt:lpstr>Task 3 (cont): Find the missing angles </vt:lpstr>
      <vt:lpstr>Extension:  </vt:lpstr>
      <vt:lpstr>PowerPoint Presentation</vt:lpstr>
      <vt:lpstr>PowerPoint Presentation</vt:lpstr>
      <vt:lpstr>Times table practise</vt:lpstr>
      <vt:lpstr>Let’s reason about angles on a straight line Task 1:</vt:lpstr>
      <vt:lpstr>Let’s reason about angles on a straight line Task 1 answers :</vt:lpstr>
      <vt:lpstr>Let’s reason about angles around a point Task 2 :</vt:lpstr>
      <vt:lpstr>Let’s reason about angles around a point Task 2 answers :</vt:lpstr>
      <vt:lpstr>Let’s reason about angles at a point Task 3 :</vt:lpstr>
      <vt:lpstr>Let’s reason about angles at a point Task 3 answers:</vt:lpstr>
      <vt:lpstr>Let’s reason about angles Task 4:</vt:lpstr>
      <vt:lpstr>Let’s reason about angles at a point Task 4 answers :</vt:lpstr>
      <vt:lpstr>Let’s reason about angles inside of triangles Tasks 5 and 6 :</vt:lpstr>
      <vt:lpstr>Let’s reason about angles inside of triangles Tasks 5 and 6 answers: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Palmer</dc:creator>
  <cp:lastModifiedBy>P. Gingell [ Wheatley Hill Primary School ]</cp:lastModifiedBy>
  <cp:revision>99</cp:revision>
  <dcterms:created xsi:type="dcterms:W3CDTF">2020-08-27T09:09:54Z</dcterms:created>
  <dcterms:modified xsi:type="dcterms:W3CDTF">2021-01-22T12:09:50Z</dcterms:modified>
</cp:coreProperties>
</file>