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95" r:id="rId3"/>
    <p:sldId id="293" r:id="rId4"/>
    <p:sldId id="308" r:id="rId5"/>
    <p:sldId id="294" r:id="rId6"/>
    <p:sldId id="309" r:id="rId7"/>
    <p:sldId id="310" r:id="rId8"/>
    <p:sldId id="311" r:id="rId9"/>
    <p:sldId id="296" r:id="rId10"/>
    <p:sldId id="312" r:id="rId11"/>
    <p:sldId id="313" r:id="rId12"/>
    <p:sldId id="314" r:id="rId13"/>
    <p:sldId id="316" r:id="rId14"/>
    <p:sldId id="272" r:id="rId15"/>
    <p:sldId id="283" r:id="rId16"/>
    <p:sldId id="317" r:id="rId17"/>
    <p:sldId id="318" r:id="rId18"/>
    <p:sldId id="281" r:id="rId19"/>
    <p:sldId id="319" r:id="rId20"/>
    <p:sldId id="320" r:id="rId21"/>
    <p:sldId id="331" r:id="rId22"/>
    <p:sldId id="322" r:id="rId23"/>
    <p:sldId id="323" r:id="rId24"/>
    <p:sldId id="324" r:id="rId25"/>
    <p:sldId id="325" r:id="rId26"/>
    <p:sldId id="326" r:id="rId27"/>
    <p:sldId id="321" r:id="rId28"/>
    <p:sldId id="327" r:id="rId29"/>
    <p:sldId id="328" r:id="rId30"/>
    <p:sldId id="329" r:id="rId31"/>
    <p:sldId id="33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ff" initials="s" lastIdx="1" clrIdx="0">
    <p:extLst>
      <p:ext uri="{19B8F6BF-5375-455C-9EA6-DF929625EA0E}">
        <p15:presenceInfo xmlns:p15="http://schemas.microsoft.com/office/powerpoint/2012/main" userId="staf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C0D0EB"/>
    <a:srgbClr val="33CCFF"/>
    <a:srgbClr val="CC00CC"/>
    <a:srgbClr val="FF00FF"/>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70" d="100"/>
          <a:sy n="70" d="100"/>
        </p:scale>
        <p:origin x="5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01T18:05:20.294" idx="1">
    <p:pos x="10" y="10"/>
    <p:text/>
    <p:extLst>
      <p:ext uri="{C676402C-5697-4E1C-873F-D02D1690AC5C}">
        <p15:threadingInfo xmlns:p15="http://schemas.microsoft.com/office/powerpoint/2012/main" timeZoneBias="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F9E1E-D82E-43CB-B68E-0AE3A8AE42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3E70C38-5167-45FE-92D7-DAA586A7D4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13A34A-75A3-4F3D-B717-81ACBFDA7859}"/>
              </a:ext>
            </a:extLst>
          </p:cNvPr>
          <p:cNvSpPr>
            <a:spLocks noGrp="1"/>
          </p:cNvSpPr>
          <p:nvPr>
            <p:ph type="dt" sz="half" idx="10"/>
          </p:nvPr>
        </p:nvSpPr>
        <p:spPr/>
        <p:txBody>
          <a:bodyPr/>
          <a:lstStyle/>
          <a:p>
            <a:fld id="{DD76298A-FED4-4F81-9AFE-6B0E4AEC2FBC}" type="datetimeFigureOut">
              <a:rPr lang="en-GB" smtClean="0"/>
              <a:t>21/02/2021</a:t>
            </a:fld>
            <a:endParaRPr lang="en-GB"/>
          </a:p>
        </p:txBody>
      </p:sp>
      <p:sp>
        <p:nvSpPr>
          <p:cNvPr id="5" name="Footer Placeholder 4">
            <a:extLst>
              <a:ext uri="{FF2B5EF4-FFF2-40B4-BE49-F238E27FC236}">
                <a16:creationId xmlns:a16="http://schemas.microsoft.com/office/drawing/2014/main" id="{920E556A-9191-4290-8963-02666680C0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F22D5C-C00F-4600-AC64-5385B3CE2467}"/>
              </a:ext>
            </a:extLst>
          </p:cNvPr>
          <p:cNvSpPr>
            <a:spLocks noGrp="1"/>
          </p:cNvSpPr>
          <p:nvPr>
            <p:ph type="sldNum" sz="quarter" idx="12"/>
          </p:nvPr>
        </p:nvSpPr>
        <p:spPr/>
        <p:txBody>
          <a:bodyPr/>
          <a:lstStyle/>
          <a:p>
            <a:fld id="{CB350A4F-6206-453F-BA96-E3463942E044}" type="slidenum">
              <a:rPr lang="en-GB" smtClean="0"/>
              <a:t>‹#›</a:t>
            </a:fld>
            <a:endParaRPr lang="en-GB"/>
          </a:p>
        </p:txBody>
      </p:sp>
    </p:spTree>
    <p:extLst>
      <p:ext uri="{BB962C8B-B14F-4D97-AF65-F5344CB8AC3E}">
        <p14:creationId xmlns:p14="http://schemas.microsoft.com/office/powerpoint/2010/main" val="1830261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B4247-3F89-4EE9-A991-287431FD9E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8523E02-F3F1-4875-9528-D86EF915AC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9A212D-DBA1-4558-B23C-956E91F117CF}"/>
              </a:ext>
            </a:extLst>
          </p:cNvPr>
          <p:cNvSpPr>
            <a:spLocks noGrp="1"/>
          </p:cNvSpPr>
          <p:nvPr>
            <p:ph type="dt" sz="half" idx="10"/>
          </p:nvPr>
        </p:nvSpPr>
        <p:spPr/>
        <p:txBody>
          <a:bodyPr/>
          <a:lstStyle/>
          <a:p>
            <a:fld id="{DD76298A-FED4-4F81-9AFE-6B0E4AEC2FBC}" type="datetimeFigureOut">
              <a:rPr lang="en-GB" smtClean="0"/>
              <a:t>21/02/2021</a:t>
            </a:fld>
            <a:endParaRPr lang="en-GB"/>
          </a:p>
        </p:txBody>
      </p:sp>
      <p:sp>
        <p:nvSpPr>
          <p:cNvPr id="5" name="Footer Placeholder 4">
            <a:extLst>
              <a:ext uri="{FF2B5EF4-FFF2-40B4-BE49-F238E27FC236}">
                <a16:creationId xmlns:a16="http://schemas.microsoft.com/office/drawing/2014/main" id="{7DD63DC3-47A3-4B69-8C10-6FAA58E919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106EB5-B5AC-4C0A-907B-FC7551E4991A}"/>
              </a:ext>
            </a:extLst>
          </p:cNvPr>
          <p:cNvSpPr>
            <a:spLocks noGrp="1"/>
          </p:cNvSpPr>
          <p:nvPr>
            <p:ph type="sldNum" sz="quarter" idx="12"/>
          </p:nvPr>
        </p:nvSpPr>
        <p:spPr/>
        <p:txBody>
          <a:bodyPr/>
          <a:lstStyle/>
          <a:p>
            <a:fld id="{CB350A4F-6206-453F-BA96-E3463942E044}" type="slidenum">
              <a:rPr lang="en-GB" smtClean="0"/>
              <a:t>‹#›</a:t>
            </a:fld>
            <a:endParaRPr lang="en-GB"/>
          </a:p>
        </p:txBody>
      </p:sp>
    </p:spTree>
    <p:extLst>
      <p:ext uri="{BB962C8B-B14F-4D97-AF65-F5344CB8AC3E}">
        <p14:creationId xmlns:p14="http://schemas.microsoft.com/office/powerpoint/2010/main" val="92019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BC83AE-D400-4FF1-A0B3-40DD44621F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0E3380-9E25-46C1-B47A-BD995965BD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E80379-4098-4191-A321-20BA4D8870D4}"/>
              </a:ext>
            </a:extLst>
          </p:cNvPr>
          <p:cNvSpPr>
            <a:spLocks noGrp="1"/>
          </p:cNvSpPr>
          <p:nvPr>
            <p:ph type="dt" sz="half" idx="10"/>
          </p:nvPr>
        </p:nvSpPr>
        <p:spPr/>
        <p:txBody>
          <a:bodyPr/>
          <a:lstStyle/>
          <a:p>
            <a:fld id="{DD76298A-FED4-4F81-9AFE-6B0E4AEC2FBC}" type="datetimeFigureOut">
              <a:rPr lang="en-GB" smtClean="0"/>
              <a:t>21/02/2021</a:t>
            </a:fld>
            <a:endParaRPr lang="en-GB"/>
          </a:p>
        </p:txBody>
      </p:sp>
      <p:sp>
        <p:nvSpPr>
          <p:cNvPr id="5" name="Footer Placeholder 4">
            <a:extLst>
              <a:ext uri="{FF2B5EF4-FFF2-40B4-BE49-F238E27FC236}">
                <a16:creationId xmlns:a16="http://schemas.microsoft.com/office/drawing/2014/main" id="{9EA1AE63-67C9-4C07-9B51-C2E9521597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40D778-705A-4326-92EC-DF689CA2DA1D}"/>
              </a:ext>
            </a:extLst>
          </p:cNvPr>
          <p:cNvSpPr>
            <a:spLocks noGrp="1"/>
          </p:cNvSpPr>
          <p:nvPr>
            <p:ph type="sldNum" sz="quarter" idx="12"/>
          </p:nvPr>
        </p:nvSpPr>
        <p:spPr/>
        <p:txBody>
          <a:bodyPr/>
          <a:lstStyle/>
          <a:p>
            <a:fld id="{CB350A4F-6206-453F-BA96-E3463942E044}" type="slidenum">
              <a:rPr lang="en-GB" smtClean="0"/>
              <a:t>‹#›</a:t>
            </a:fld>
            <a:endParaRPr lang="en-GB"/>
          </a:p>
        </p:txBody>
      </p:sp>
    </p:spTree>
    <p:extLst>
      <p:ext uri="{BB962C8B-B14F-4D97-AF65-F5344CB8AC3E}">
        <p14:creationId xmlns:p14="http://schemas.microsoft.com/office/powerpoint/2010/main" val="16731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37645-4794-4A25-B487-0C9578AD08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1AF00F-6713-4FD5-960C-12BEEEEA67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D7CD3F-FF27-4BA6-9B33-944DE2C49ABE}"/>
              </a:ext>
            </a:extLst>
          </p:cNvPr>
          <p:cNvSpPr>
            <a:spLocks noGrp="1"/>
          </p:cNvSpPr>
          <p:nvPr>
            <p:ph type="dt" sz="half" idx="10"/>
          </p:nvPr>
        </p:nvSpPr>
        <p:spPr/>
        <p:txBody>
          <a:bodyPr/>
          <a:lstStyle/>
          <a:p>
            <a:fld id="{DD76298A-FED4-4F81-9AFE-6B0E4AEC2FBC}" type="datetimeFigureOut">
              <a:rPr lang="en-GB" smtClean="0"/>
              <a:t>21/02/2021</a:t>
            </a:fld>
            <a:endParaRPr lang="en-GB"/>
          </a:p>
        </p:txBody>
      </p:sp>
      <p:sp>
        <p:nvSpPr>
          <p:cNvPr id="5" name="Footer Placeholder 4">
            <a:extLst>
              <a:ext uri="{FF2B5EF4-FFF2-40B4-BE49-F238E27FC236}">
                <a16:creationId xmlns:a16="http://schemas.microsoft.com/office/drawing/2014/main" id="{74C25D3D-C31D-466F-BD8C-BF92CD90DC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84B977-5F6C-42D4-98AB-14D329EF138F}"/>
              </a:ext>
            </a:extLst>
          </p:cNvPr>
          <p:cNvSpPr>
            <a:spLocks noGrp="1"/>
          </p:cNvSpPr>
          <p:nvPr>
            <p:ph type="sldNum" sz="quarter" idx="12"/>
          </p:nvPr>
        </p:nvSpPr>
        <p:spPr/>
        <p:txBody>
          <a:bodyPr/>
          <a:lstStyle/>
          <a:p>
            <a:fld id="{CB350A4F-6206-453F-BA96-E3463942E044}" type="slidenum">
              <a:rPr lang="en-GB" smtClean="0"/>
              <a:t>‹#›</a:t>
            </a:fld>
            <a:endParaRPr lang="en-GB"/>
          </a:p>
        </p:txBody>
      </p:sp>
    </p:spTree>
    <p:extLst>
      <p:ext uri="{BB962C8B-B14F-4D97-AF65-F5344CB8AC3E}">
        <p14:creationId xmlns:p14="http://schemas.microsoft.com/office/powerpoint/2010/main" val="2538698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48F2-6D38-4877-BF3C-94D844F372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5CCC09-0906-4FFF-B73A-5759CCB439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4808D5-4582-40BB-BC66-732668BE5312}"/>
              </a:ext>
            </a:extLst>
          </p:cNvPr>
          <p:cNvSpPr>
            <a:spLocks noGrp="1"/>
          </p:cNvSpPr>
          <p:nvPr>
            <p:ph type="dt" sz="half" idx="10"/>
          </p:nvPr>
        </p:nvSpPr>
        <p:spPr/>
        <p:txBody>
          <a:bodyPr/>
          <a:lstStyle/>
          <a:p>
            <a:fld id="{DD76298A-FED4-4F81-9AFE-6B0E4AEC2FBC}" type="datetimeFigureOut">
              <a:rPr lang="en-GB" smtClean="0"/>
              <a:t>21/02/2021</a:t>
            </a:fld>
            <a:endParaRPr lang="en-GB"/>
          </a:p>
        </p:txBody>
      </p:sp>
      <p:sp>
        <p:nvSpPr>
          <p:cNvPr id="5" name="Footer Placeholder 4">
            <a:extLst>
              <a:ext uri="{FF2B5EF4-FFF2-40B4-BE49-F238E27FC236}">
                <a16:creationId xmlns:a16="http://schemas.microsoft.com/office/drawing/2014/main" id="{FEA5BD5B-9962-40A6-A219-2523EC865F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9905EC-2705-450A-82F6-567E53AB1210}"/>
              </a:ext>
            </a:extLst>
          </p:cNvPr>
          <p:cNvSpPr>
            <a:spLocks noGrp="1"/>
          </p:cNvSpPr>
          <p:nvPr>
            <p:ph type="sldNum" sz="quarter" idx="12"/>
          </p:nvPr>
        </p:nvSpPr>
        <p:spPr/>
        <p:txBody>
          <a:bodyPr/>
          <a:lstStyle/>
          <a:p>
            <a:fld id="{CB350A4F-6206-453F-BA96-E3463942E044}" type="slidenum">
              <a:rPr lang="en-GB" smtClean="0"/>
              <a:t>‹#›</a:t>
            </a:fld>
            <a:endParaRPr lang="en-GB"/>
          </a:p>
        </p:txBody>
      </p:sp>
    </p:spTree>
    <p:extLst>
      <p:ext uri="{BB962C8B-B14F-4D97-AF65-F5344CB8AC3E}">
        <p14:creationId xmlns:p14="http://schemas.microsoft.com/office/powerpoint/2010/main" val="95327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85730-6E6B-4779-8C77-335746D27B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9A2978-B2B0-4EA6-980D-2399D3451D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139B23C-9C0D-4766-80A6-78C7AC04AF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1FFC555-49FB-4FC4-A483-97E7A6D72180}"/>
              </a:ext>
            </a:extLst>
          </p:cNvPr>
          <p:cNvSpPr>
            <a:spLocks noGrp="1"/>
          </p:cNvSpPr>
          <p:nvPr>
            <p:ph type="dt" sz="half" idx="10"/>
          </p:nvPr>
        </p:nvSpPr>
        <p:spPr/>
        <p:txBody>
          <a:bodyPr/>
          <a:lstStyle/>
          <a:p>
            <a:fld id="{DD76298A-FED4-4F81-9AFE-6B0E4AEC2FBC}" type="datetimeFigureOut">
              <a:rPr lang="en-GB" smtClean="0"/>
              <a:t>21/02/2021</a:t>
            </a:fld>
            <a:endParaRPr lang="en-GB"/>
          </a:p>
        </p:txBody>
      </p:sp>
      <p:sp>
        <p:nvSpPr>
          <p:cNvPr id="6" name="Footer Placeholder 5">
            <a:extLst>
              <a:ext uri="{FF2B5EF4-FFF2-40B4-BE49-F238E27FC236}">
                <a16:creationId xmlns:a16="http://schemas.microsoft.com/office/drawing/2014/main" id="{3AB1A5CF-E154-4B7E-ABA8-5D78B1503F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D9C76F-3B71-49AC-80C2-17C5DF138E3E}"/>
              </a:ext>
            </a:extLst>
          </p:cNvPr>
          <p:cNvSpPr>
            <a:spLocks noGrp="1"/>
          </p:cNvSpPr>
          <p:nvPr>
            <p:ph type="sldNum" sz="quarter" idx="12"/>
          </p:nvPr>
        </p:nvSpPr>
        <p:spPr/>
        <p:txBody>
          <a:bodyPr/>
          <a:lstStyle/>
          <a:p>
            <a:fld id="{CB350A4F-6206-453F-BA96-E3463942E044}" type="slidenum">
              <a:rPr lang="en-GB" smtClean="0"/>
              <a:t>‹#›</a:t>
            </a:fld>
            <a:endParaRPr lang="en-GB"/>
          </a:p>
        </p:txBody>
      </p:sp>
    </p:spTree>
    <p:extLst>
      <p:ext uri="{BB962C8B-B14F-4D97-AF65-F5344CB8AC3E}">
        <p14:creationId xmlns:p14="http://schemas.microsoft.com/office/powerpoint/2010/main" val="2697376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4561C-09BD-4F64-8D2D-0DEE984ED15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6678A4-CC71-4FFB-823E-C0231D8C06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EB3F7E-B495-4409-B0CC-CFEF9AA241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9BB14A-5CA0-43FD-8372-B8E6BF7857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DD5590-9966-4D1A-B9B0-8B844DDE79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BC6CAE-56A8-45CE-AC0B-6049A2F7EFF9}"/>
              </a:ext>
            </a:extLst>
          </p:cNvPr>
          <p:cNvSpPr>
            <a:spLocks noGrp="1"/>
          </p:cNvSpPr>
          <p:nvPr>
            <p:ph type="dt" sz="half" idx="10"/>
          </p:nvPr>
        </p:nvSpPr>
        <p:spPr/>
        <p:txBody>
          <a:bodyPr/>
          <a:lstStyle/>
          <a:p>
            <a:fld id="{DD76298A-FED4-4F81-9AFE-6B0E4AEC2FBC}" type="datetimeFigureOut">
              <a:rPr lang="en-GB" smtClean="0"/>
              <a:t>21/02/2021</a:t>
            </a:fld>
            <a:endParaRPr lang="en-GB"/>
          </a:p>
        </p:txBody>
      </p:sp>
      <p:sp>
        <p:nvSpPr>
          <p:cNvPr id="8" name="Footer Placeholder 7">
            <a:extLst>
              <a:ext uri="{FF2B5EF4-FFF2-40B4-BE49-F238E27FC236}">
                <a16:creationId xmlns:a16="http://schemas.microsoft.com/office/drawing/2014/main" id="{4F5EE76D-B176-42E4-9C70-2B2295A4783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D56D7C-D1CF-4D5E-94FC-2B50DBFC8B24}"/>
              </a:ext>
            </a:extLst>
          </p:cNvPr>
          <p:cNvSpPr>
            <a:spLocks noGrp="1"/>
          </p:cNvSpPr>
          <p:nvPr>
            <p:ph type="sldNum" sz="quarter" idx="12"/>
          </p:nvPr>
        </p:nvSpPr>
        <p:spPr/>
        <p:txBody>
          <a:bodyPr/>
          <a:lstStyle/>
          <a:p>
            <a:fld id="{CB350A4F-6206-453F-BA96-E3463942E044}" type="slidenum">
              <a:rPr lang="en-GB" smtClean="0"/>
              <a:t>‹#›</a:t>
            </a:fld>
            <a:endParaRPr lang="en-GB"/>
          </a:p>
        </p:txBody>
      </p:sp>
    </p:spTree>
    <p:extLst>
      <p:ext uri="{BB962C8B-B14F-4D97-AF65-F5344CB8AC3E}">
        <p14:creationId xmlns:p14="http://schemas.microsoft.com/office/powerpoint/2010/main" val="330707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067C4-7A67-4DBA-803F-CD79CD182BA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3609CBF-B8CD-4F35-A08B-A292376A8C95}"/>
              </a:ext>
            </a:extLst>
          </p:cNvPr>
          <p:cNvSpPr>
            <a:spLocks noGrp="1"/>
          </p:cNvSpPr>
          <p:nvPr>
            <p:ph type="dt" sz="half" idx="10"/>
          </p:nvPr>
        </p:nvSpPr>
        <p:spPr/>
        <p:txBody>
          <a:bodyPr/>
          <a:lstStyle/>
          <a:p>
            <a:fld id="{DD76298A-FED4-4F81-9AFE-6B0E4AEC2FBC}" type="datetimeFigureOut">
              <a:rPr lang="en-GB" smtClean="0"/>
              <a:t>21/02/2021</a:t>
            </a:fld>
            <a:endParaRPr lang="en-GB"/>
          </a:p>
        </p:txBody>
      </p:sp>
      <p:sp>
        <p:nvSpPr>
          <p:cNvPr id="4" name="Footer Placeholder 3">
            <a:extLst>
              <a:ext uri="{FF2B5EF4-FFF2-40B4-BE49-F238E27FC236}">
                <a16:creationId xmlns:a16="http://schemas.microsoft.com/office/drawing/2014/main" id="{620B5681-5508-434E-8308-F5204FDE0A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FC1D1F-9675-4A37-B954-A0A4B05F140E}"/>
              </a:ext>
            </a:extLst>
          </p:cNvPr>
          <p:cNvSpPr>
            <a:spLocks noGrp="1"/>
          </p:cNvSpPr>
          <p:nvPr>
            <p:ph type="sldNum" sz="quarter" idx="12"/>
          </p:nvPr>
        </p:nvSpPr>
        <p:spPr/>
        <p:txBody>
          <a:bodyPr/>
          <a:lstStyle/>
          <a:p>
            <a:fld id="{CB350A4F-6206-453F-BA96-E3463942E044}" type="slidenum">
              <a:rPr lang="en-GB" smtClean="0"/>
              <a:t>‹#›</a:t>
            </a:fld>
            <a:endParaRPr lang="en-GB"/>
          </a:p>
        </p:txBody>
      </p:sp>
    </p:spTree>
    <p:extLst>
      <p:ext uri="{BB962C8B-B14F-4D97-AF65-F5344CB8AC3E}">
        <p14:creationId xmlns:p14="http://schemas.microsoft.com/office/powerpoint/2010/main" val="3090419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0913D7-881E-428F-ABB1-86999693EA7D}"/>
              </a:ext>
            </a:extLst>
          </p:cNvPr>
          <p:cNvSpPr>
            <a:spLocks noGrp="1"/>
          </p:cNvSpPr>
          <p:nvPr>
            <p:ph type="dt" sz="half" idx="10"/>
          </p:nvPr>
        </p:nvSpPr>
        <p:spPr/>
        <p:txBody>
          <a:bodyPr/>
          <a:lstStyle/>
          <a:p>
            <a:fld id="{DD76298A-FED4-4F81-9AFE-6B0E4AEC2FBC}" type="datetimeFigureOut">
              <a:rPr lang="en-GB" smtClean="0"/>
              <a:t>21/02/2021</a:t>
            </a:fld>
            <a:endParaRPr lang="en-GB"/>
          </a:p>
        </p:txBody>
      </p:sp>
      <p:sp>
        <p:nvSpPr>
          <p:cNvPr id="3" name="Footer Placeholder 2">
            <a:extLst>
              <a:ext uri="{FF2B5EF4-FFF2-40B4-BE49-F238E27FC236}">
                <a16:creationId xmlns:a16="http://schemas.microsoft.com/office/drawing/2014/main" id="{FCA775A3-C36A-4131-83A7-0F2852FAFF9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543F8B6-C648-475C-A049-EF1FE786B81B}"/>
              </a:ext>
            </a:extLst>
          </p:cNvPr>
          <p:cNvSpPr>
            <a:spLocks noGrp="1"/>
          </p:cNvSpPr>
          <p:nvPr>
            <p:ph type="sldNum" sz="quarter" idx="12"/>
          </p:nvPr>
        </p:nvSpPr>
        <p:spPr/>
        <p:txBody>
          <a:bodyPr/>
          <a:lstStyle/>
          <a:p>
            <a:fld id="{CB350A4F-6206-453F-BA96-E3463942E044}" type="slidenum">
              <a:rPr lang="en-GB" smtClean="0"/>
              <a:t>‹#›</a:t>
            </a:fld>
            <a:endParaRPr lang="en-GB"/>
          </a:p>
        </p:txBody>
      </p:sp>
    </p:spTree>
    <p:extLst>
      <p:ext uri="{BB962C8B-B14F-4D97-AF65-F5344CB8AC3E}">
        <p14:creationId xmlns:p14="http://schemas.microsoft.com/office/powerpoint/2010/main" val="3614119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AAD6A-E7D1-4631-B1E0-E01B8E8719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63F0AD5-FDEA-4766-8EEF-6208F92A62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6F9E171-78D6-4C1F-96FD-ADAC0DD5E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5D8A19-51D2-4D2D-98B2-E02A208C5859}"/>
              </a:ext>
            </a:extLst>
          </p:cNvPr>
          <p:cNvSpPr>
            <a:spLocks noGrp="1"/>
          </p:cNvSpPr>
          <p:nvPr>
            <p:ph type="dt" sz="half" idx="10"/>
          </p:nvPr>
        </p:nvSpPr>
        <p:spPr/>
        <p:txBody>
          <a:bodyPr/>
          <a:lstStyle/>
          <a:p>
            <a:fld id="{DD76298A-FED4-4F81-9AFE-6B0E4AEC2FBC}" type="datetimeFigureOut">
              <a:rPr lang="en-GB" smtClean="0"/>
              <a:t>21/02/2021</a:t>
            </a:fld>
            <a:endParaRPr lang="en-GB"/>
          </a:p>
        </p:txBody>
      </p:sp>
      <p:sp>
        <p:nvSpPr>
          <p:cNvPr id="6" name="Footer Placeholder 5">
            <a:extLst>
              <a:ext uri="{FF2B5EF4-FFF2-40B4-BE49-F238E27FC236}">
                <a16:creationId xmlns:a16="http://schemas.microsoft.com/office/drawing/2014/main" id="{8B7D4BC4-F6B7-4576-93AC-BE6CAD415C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C80462-CD1A-41B5-B325-7BDBEA8A484C}"/>
              </a:ext>
            </a:extLst>
          </p:cNvPr>
          <p:cNvSpPr>
            <a:spLocks noGrp="1"/>
          </p:cNvSpPr>
          <p:nvPr>
            <p:ph type="sldNum" sz="quarter" idx="12"/>
          </p:nvPr>
        </p:nvSpPr>
        <p:spPr/>
        <p:txBody>
          <a:bodyPr/>
          <a:lstStyle/>
          <a:p>
            <a:fld id="{CB350A4F-6206-453F-BA96-E3463942E044}" type="slidenum">
              <a:rPr lang="en-GB" smtClean="0"/>
              <a:t>‹#›</a:t>
            </a:fld>
            <a:endParaRPr lang="en-GB"/>
          </a:p>
        </p:txBody>
      </p:sp>
    </p:spTree>
    <p:extLst>
      <p:ext uri="{BB962C8B-B14F-4D97-AF65-F5344CB8AC3E}">
        <p14:creationId xmlns:p14="http://schemas.microsoft.com/office/powerpoint/2010/main" val="264700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1E3B9-9210-4A1E-A928-0AEF96C6BB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CC5509F-994E-4E15-BC29-6CB3C5705F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AB6057E-56E6-46B8-9548-7F235B060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3D430F-3A80-4A29-9E9F-92E3EE0AE34C}"/>
              </a:ext>
            </a:extLst>
          </p:cNvPr>
          <p:cNvSpPr>
            <a:spLocks noGrp="1"/>
          </p:cNvSpPr>
          <p:nvPr>
            <p:ph type="dt" sz="half" idx="10"/>
          </p:nvPr>
        </p:nvSpPr>
        <p:spPr/>
        <p:txBody>
          <a:bodyPr/>
          <a:lstStyle/>
          <a:p>
            <a:fld id="{DD76298A-FED4-4F81-9AFE-6B0E4AEC2FBC}" type="datetimeFigureOut">
              <a:rPr lang="en-GB" smtClean="0"/>
              <a:t>21/02/2021</a:t>
            </a:fld>
            <a:endParaRPr lang="en-GB"/>
          </a:p>
        </p:txBody>
      </p:sp>
      <p:sp>
        <p:nvSpPr>
          <p:cNvPr id="6" name="Footer Placeholder 5">
            <a:extLst>
              <a:ext uri="{FF2B5EF4-FFF2-40B4-BE49-F238E27FC236}">
                <a16:creationId xmlns:a16="http://schemas.microsoft.com/office/drawing/2014/main" id="{FE14A086-D57F-48E3-98C5-19D92F7B48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820C5E-462D-4480-B042-ABA279623F3C}"/>
              </a:ext>
            </a:extLst>
          </p:cNvPr>
          <p:cNvSpPr>
            <a:spLocks noGrp="1"/>
          </p:cNvSpPr>
          <p:nvPr>
            <p:ph type="sldNum" sz="quarter" idx="12"/>
          </p:nvPr>
        </p:nvSpPr>
        <p:spPr/>
        <p:txBody>
          <a:bodyPr/>
          <a:lstStyle/>
          <a:p>
            <a:fld id="{CB350A4F-6206-453F-BA96-E3463942E044}" type="slidenum">
              <a:rPr lang="en-GB" smtClean="0"/>
              <a:t>‹#›</a:t>
            </a:fld>
            <a:endParaRPr lang="en-GB"/>
          </a:p>
        </p:txBody>
      </p:sp>
    </p:spTree>
    <p:extLst>
      <p:ext uri="{BB962C8B-B14F-4D97-AF65-F5344CB8AC3E}">
        <p14:creationId xmlns:p14="http://schemas.microsoft.com/office/powerpoint/2010/main" val="351617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33EB57-105F-4017-9BD3-A513992683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D1BBCC-D6A5-4473-911F-44DA22E700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93BDE3-D4A0-4E5E-9551-32799E5E52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6298A-FED4-4F81-9AFE-6B0E4AEC2FBC}" type="datetimeFigureOut">
              <a:rPr lang="en-GB" smtClean="0"/>
              <a:t>21/02/2021</a:t>
            </a:fld>
            <a:endParaRPr lang="en-GB"/>
          </a:p>
        </p:txBody>
      </p:sp>
      <p:sp>
        <p:nvSpPr>
          <p:cNvPr id="5" name="Footer Placeholder 4">
            <a:extLst>
              <a:ext uri="{FF2B5EF4-FFF2-40B4-BE49-F238E27FC236}">
                <a16:creationId xmlns:a16="http://schemas.microsoft.com/office/drawing/2014/main" id="{3D162FE8-FA8B-492C-98F7-95AA3078F2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611DCC-2B61-46C5-AEA3-873504C4DC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350A4F-6206-453F-BA96-E3463942E044}" type="slidenum">
              <a:rPr lang="en-GB" smtClean="0"/>
              <a:t>‹#›</a:t>
            </a:fld>
            <a:endParaRPr lang="en-GB"/>
          </a:p>
        </p:txBody>
      </p:sp>
    </p:spTree>
    <p:extLst>
      <p:ext uri="{BB962C8B-B14F-4D97-AF65-F5344CB8AC3E}">
        <p14:creationId xmlns:p14="http://schemas.microsoft.com/office/powerpoint/2010/main" val="159957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8.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107092" y="90616"/>
            <a:ext cx="11977816" cy="6647935"/>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676" y="5987219"/>
            <a:ext cx="588390" cy="588390"/>
          </a:xfrm>
          <a:prstGeom prst="rect">
            <a:avLst/>
          </a:prstGeom>
        </p:spPr>
      </p:pic>
      <p:sp>
        <p:nvSpPr>
          <p:cNvPr id="6" name="Rectangle 5"/>
          <p:cNvSpPr/>
          <p:nvPr/>
        </p:nvSpPr>
        <p:spPr>
          <a:xfrm>
            <a:off x="189471" y="5905850"/>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864066" y="6033803"/>
            <a:ext cx="402830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Subject</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GB" sz="2400" dirty="0">
                <a:solidFill>
                  <a:prstClr val="black"/>
                </a:solidFill>
                <a:latin typeface="Calibri" panose="020F0502020204030204"/>
              </a:rPr>
              <a:t>Maths </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p:cNvSpPr/>
          <p:nvPr/>
        </p:nvSpPr>
        <p:spPr>
          <a:xfrm>
            <a:off x="189470" y="164755"/>
            <a:ext cx="8040129"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273361" y="222475"/>
            <a:ext cx="742633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10" name="Picture 9"/>
          <p:cNvPicPr>
            <a:picLocks noChangeAspect="1"/>
          </p:cNvPicPr>
          <p:nvPr/>
        </p:nvPicPr>
        <p:blipFill>
          <a:blip r:embed="rId3"/>
          <a:stretch>
            <a:fillRect/>
          </a:stretch>
        </p:blipFill>
        <p:spPr>
          <a:xfrm>
            <a:off x="553093" y="1728060"/>
            <a:ext cx="2219325" cy="1104900"/>
          </a:xfrm>
          <a:prstGeom prst="rect">
            <a:avLst/>
          </a:prstGeom>
        </p:spPr>
      </p:pic>
      <p:sp>
        <p:nvSpPr>
          <p:cNvPr id="11" name="Rectangle 10"/>
          <p:cNvSpPr/>
          <p:nvPr/>
        </p:nvSpPr>
        <p:spPr>
          <a:xfrm>
            <a:off x="569871" y="2835982"/>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p:cNvSpPr txBox="1"/>
          <p:nvPr/>
        </p:nvSpPr>
        <p:spPr>
          <a:xfrm>
            <a:off x="661401" y="2819203"/>
            <a:ext cx="10429593"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black"/>
                </a:solidFill>
                <a:effectLst/>
                <a:uLnTx/>
                <a:uFillTx/>
                <a:ea typeface="+mn-ea"/>
                <a:cs typeface="+mn-cs"/>
              </a:rPr>
              <a:t>L.O. To be able to identify the value of each symbol in a pictogram and </a:t>
            </a:r>
            <a:r>
              <a:rPr lang="en-GB" sz="3600" dirty="0">
                <a:solidFill>
                  <a:prstClr val="black"/>
                </a:solidFill>
              </a:rPr>
              <a:t>use it to </a:t>
            </a:r>
            <a:r>
              <a:rPr kumimoji="0" lang="en-GB" sz="3600" b="0" i="0" u="none" strike="noStrike" kern="1200" cap="none" spc="0" normalizeH="0" baseline="0" noProof="0" dirty="0">
                <a:ln>
                  <a:noFill/>
                </a:ln>
                <a:solidFill>
                  <a:prstClr val="black"/>
                </a:solidFill>
                <a:effectLst/>
                <a:uLnTx/>
                <a:uFillTx/>
                <a:ea typeface="+mn-ea"/>
                <a:cs typeface="+mn-cs"/>
              </a:rPr>
              <a:t>find the total amount. </a:t>
            </a:r>
            <a:endParaRPr kumimoji="0" lang="en-GB" sz="3600" b="0" i="0" u="none" strike="noStrike" kern="1200" cap="none" spc="0" normalizeH="0" baseline="0" noProof="0" dirty="0">
              <a:ln>
                <a:noFill/>
              </a:ln>
              <a:solidFill>
                <a:prstClr val="black"/>
              </a:solidFill>
              <a:effectLst/>
              <a:uLnTx/>
              <a:uFillTx/>
              <a:latin typeface="+mj-lt"/>
              <a:ea typeface="+mn-ea"/>
              <a:cs typeface="+mn-cs"/>
            </a:endParaRPr>
          </a:p>
        </p:txBody>
      </p:sp>
      <p:pic>
        <p:nvPicPr>
          <p:cNvPr id="14" name="Picture 13"/>
          <p:cNvPicPr>
            <a:picLocks noChangeAspect="1"/>
          </p:cNvPicPr>
          <p:nvPr/>
        </p:nvPicPr>
        <p:blipFill>
          <a:blip r:embed="rId4"/>
          <a:stretch>
            <a:fillRect/>
          </a:stretch>
        </p:blipFill>
        <p:spPr>
          <a:xfrm>
            <a:off x="4646197" y="5963140"/>
            <a:ext cx="834561" cy="640100"/>
          </a:xfrm>
          <a:prstGeom prst="rect">
            <a:avLst/>
          </a:prstGeom>
        </p:spPr>
      </p:pic>
      <p:sp>
        <p:nvSpPr>
          <p:cNvPr id="2" name="TextBox 1"/>
          <p:cNvSpPr txBox="1"/>
          <p:nvPr/>
        </p:nvSpPr>
        <p:spPr>
          <a:xfrm>
            <a:off x="334320" y="135842"/>
            <a:ext cx="7895279" cy="584775"/>
          </a:xfrm>
          <a:prstGeom prst="rect">
            <a:avLst/>
          </a:prstGeom>
          <a:noFill/>
        </p:spPr>
        <p:txBody>
          <a:bodyPr wrap="square" rtlCol="0">
            <a:spAutoFit/>
          </a:bodyPr>
          <a:lstStyle/>
          <a:p>
            <a:r>
              <a:rPr lang="en-GB" sz="3200" dirty="0"/>
              <a:t>Date: Monday 22</a:t>
            </a:r>
            <a:r>
              <a:rPr lang="en-GB" sz="3200" baseline="30000" dirty="0"/>
              <a:t>nd</a:t>
            </a:r>
            <a:r>
              <a:rPr lang="en-GB" sz="3200" dirty="0"/>
              <a:t> February 2021 </a:t>
            </a:r>
            <a:endParaRPr lang="en-GB" dirty="0"/>
          </a:p>
        </p:txBody>
      </p:sp>
    </p:spTree>
    <p:extLst>
      <p:ext uri="{BB962C8B-B14F-4D97-AF65-F5344CB8AC3E}">
        <p14:creationId xmlns:p14="http://schemas.microsoft.com/office/powerpoint/2010/main" val="2814585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AutoShape 14" descr="The 37 most valuable £2 coins in circulation - have you got any in your  pocket? - Mirror Onl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098" name="Picture 2" descr="Pictograms explained for parents | Pictogram definition | Primary-school  pictograms | TheSchoolR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959" y="2124711"/>
            <a:ext cx="5562600" cy="33147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798502" y="2099776"/>
            <a:ext cx="5262880" cy="3046988"/>
          </a:xfrm>
          <a:prstGeom prst="rect">
            <a:avLst/>
          </a:prstGeom>
        </p:spPr>
        <p:txBody>
          <a:bodyPr wrap="square">
            <a:spAutoFit/>
          </a:bodyPr>
          <a:lstStyle/>
          <a:p>
            <a:r>
              <a:rPr lang="en-GB" sz="2400" dirty="0">
                <a:latin typeface="+mj-lt"/>
              </a:rPr>
              <a:t>I can see that the key represents 2s therefore I will need to count in 2s.</a:t>
            </a:r>
          </a:p>
          <a:p>
            <a:endParaRPr lang="en-GB" sz="2400" dirty="0">
              <a:latin typeface="+mj-lt"/>
            </a:endParaRPr>
          </a:p>
          <a:p>
            <a:r>
              <a:rPr lang="en-GB" sz="2400" dirty="0">
                <a:latin typeface="+mj-lt"/>
              </a:rPr>
              <a:t>Question:</a:t>
            </a:r>
          </a:p>
          <a:p>
            <a:endParaRPr lang="en-GB" sz="2400" dirty="0">
              <a:latin typeface="+mj-lt"/>
            </a:endParaRPr>
          </a:p>
          <a:p>
            <a:r>
              <a:rPr lang="en-GB" sz="2400" dirty="0">
                <a:latin typeface="+mj-lt"/>
              </a:rPr>
              <a:t>How many cakes are sold on Tuesday?</a:t>
            </a:r>
          </a:p>
          <a:p>
            <a:endParaRPr lang="en-GB" sz="2400" dirty="0">
              <a:latin typeface="+mj-lt"/>
            </a:endParaRPr>
          </a:p>
          <a:p>
            <a:endParaRPr lang="en-GB" sz="2400" dirty="0">
              <a:latin typeface="+mj-lt"/>
            </a:endParaRPr>
          </a:p>
        </p:txBody>
      </p:sp>
      <p:sp>
        <p:nvSpPr>
          <p:cNvPr id="4" name="TextBox 3"/>
          <p:cNvSpPr txBox="1"/>
          <p:nvPr/>
        </p:nvSpPr>
        <p:spPr>
          <a:xfrm>
            <a:off x="4561840" y="3159760"/>
            <a:ext cx="223520" cy="369332"/>
          </a:xfrm>
          <a:prstGeom prst="rect">
            <a:avLst/>
          </a:prstGeom>
          <a:solidFill>
            <a:schemeClr val="bg1"/>
          </a:solidFill>
        </p:spPr>
        <p:txBody>
          <a:bodyPr wrap="square" rtlCol="0">
            <a:spAutoFit/>
          </a:bodyPr>
          <a:lstStyle/>
          <a:p>
            <a:r>
              <a:rPr lang="en-GB" dirty="0">
                <a:solidFill>
                  <a:srgbClr val="FF66CC"/>
                </a:solidFill>
              </a:rPr>
              <a:t>2</a:t>
            </a:r>
          </a:p>
        </p:txBody>
      </p:sp>
      <p:sp>
        <p:nvSpPr>
          <p:cNvPr id="7" name="TextBox 6"/>
          <p:cNvSpPr txBox="1"/>
          <p:nvPr/>
        </p:nvSpPr>
        <p:spPr>
          <a:xfrm>
            <a:off x="2204720" y="5588000"/>
            <a:ext cx="2580640" cy="707886"/>
          </a:xfrm>
          <a:prstGeom prst="rect">
            <a:avLst/>
          </a:prstGeom>
          <a:noFill/>
        </p:spPr>
        <p:txBody>
          <a:bodyPr wrap="square" rtlCol="0">
            <a:spAutoFit/>
          </a:bodyPr>
          <a:lstStyle/>
          <a:p>
            <a:r>
              <a:rPr lang="en-GB" sz="4000" dirty="0"/>
              <a:t>Pictogram</a:t>
            </a:r>
          </a:p>
        </p:txBody>
      </p:sp>
      <p:cxnSp>
        <p:nvCxnSpPr>
          <p:cNvPr id="5" name="Straight Arrow Connector 4"/>
          <p:cNvCxnSpPr/>
          <p:nvPr/>
        </p:nvCxnSpPr>
        <p:spPr>
          <a:xfrm flipH="1">
            <a:off x="5677399" y="1767840"/>
            <a:ext cx="853440" cy="8874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2" descr="Pictograms explained for parents | Pictogram definition | Primary-school  pictograms | TheSchoolRun"/>
          <p:cNvPicPr>
            <a:picLocks noChangeAspect="1" noChangeArrowheads="1"/>
          </p:cNvPicPr>
          <p:nvPr/>
        </p:nvPicPr>
        <p:blipFill rotWithShape="1">
          <a:blip r:embed="rId2">
            <a:extLst>
              <a:ext uri="{28A0092B-C50C-407E-A947-70E740481C1C}">
                <a14:useLocalDpi xmlns:a14="http://schemas.microsoft.com/office/drawing/2010/main" val="0"/>
              </a:ext>
            </a:extLst>
          </a:blip>
          <a:srcRect l="-237" t="13142" r="55307" b="70613"/>
          <a:stretch/>
        </p:blipFill>
        <p:spPr bwMode="auto">
          <a:xfrm>
            <a:off x="6930582" y="4376147"/>
            <a:ext cx="2499360" cy="53848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8316096" y="4893501"/>
            <a:ext cx="1087120" cy="369332"/>
          </a:xfrm>
          <a:prstGeom prst="rect">
            <a:avLst/>
          </a:prstGeom>
          <a:noFill/>
        </p:spPr>
        <p:txBody>
          <a:bodyPr wrap="square" rtlCol="0">
            <a:spAutoFit/>
          </a:bodyPr>
          <a:lstStyle/>
          <a:p>
            <a:r>
              <a:rPr lang="en-GB" dirty="0"/>
              <a:t>  2    2    1</a:t>
            </a:r>
          </a:p>
        </p:txBody>
      </p:sp>
      <p:sp>
        <p:nvSpPr>
          <p:cNvPr id="10" name="TextBox 9"/>
          <p:cNvSpPr txBox="1"/>
          <p:nvPr/>
        </p:nvSpPr>
        <p:spPr>
          <a:xfrm>
            <a:off x="6930582" y="5614776"/>
            <a:ext cx="2153920" cy="707886"/>
          </a:xfrm>
          <a:prstGeom prst="rect">
            <a:avLst/>
          </a:prstGeom>
          <a:noFill/>
        </p:spPr>
        <p:txBody>
          <a:bodyPr wrap="square" rtlCol="0">
            <a:spAutoFit/>
          </a:bodyPr>
          <a:lstStyle/>
          <a:p>
            <a:r>
              <a:rPr lang="en-GB" sz="4000" dirty="0"/>
              <a:t>2+2+1= 5</a:t>
            </a:r>
          </a:p>
        </p:txBody>
      </p:sp>
      <p:sp>
        <p:nvSpPr>
          <p:cNvPr id="14" name="TextBox 13"/>
          <p:cNvSpPr txBox="1"/>
          <p:nvPr/>
        </p:nvSpPr>
        <p:spPr>
          <a:xfrm>
            <a:off x="6530839" y="1346697"/>
            <a:ext cx="1785257" cy="584775"/>
          </a:xfrm>
          <a:prstGeom prst="rect">
            <a:avLst/>
          </a:prstGeom>
          <a:noFill/>
        </p:spPr>
        <p:txBody>
          <a:bodyPr wrap="square" rtlCol="0">
            <a:spAutoFit/>
          </a:bodyPr>
          <a:lstStyle/>
          <a:p>
            <a:r>
              <a:rPr lang="en-GB" sz="3200" dirty="0"/>
              <a:t>Key</a:t>
            </a:r>
          </a:p>
        </p:txBody>
      </p:sp>
      <p:pic>
        <p:nvPicPr>
          <p:cNvPr id="18" name="Picture 17">
            <a:extLst>
              <a:ext uri="{FF2B5EF4-FFF2-40B4-BE49-F238E27FC236}">
                <a16:creationId xmlns:a16="http://schemas.microsoft.com/office/drawing/2014/main" id="{EE04F357-D0F3-40F3-8BFB-C5CCCC0B8D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2922" y="154691"/>
            <a:ext cx="1318460" cy="979055"/>
          </a:xfrm>
          <a:prstGeom prst="rect">
            <a:avLst/>
          </a:prstGeom>
        </p:spPr>
      </p:pic>
      <p:cxnSp>
        <p:nvCxnSpPr>
          <p:cNvPr id="19" name="Straight Connector 18">
            <a:extLst>
              <a:ext uri="{FF2B5EF4-FFF2-40B4-BE49-F238E27FC236}">
                <a16:creationId xmlns:a16="http://schemas.microsoft.com/office/drawing/2014/main" id="{3BE49FA5-9352-4C6A-8BCB-14586DF8D251}"/>
              </a:ext>
            </a:extLst>
          </p:cNvPr>
          <p:cNvCxnSpPr/>
          <p:nvPr/>
        </p:nvCxnSpPr>
        <p:spPr>
          <a:xfrm>
            <a:off x="6930582" y="6260785"/>
            <a:ext cx="463890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71872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AutoShape 14" descr="The 37 most valuable £2 coins in circulation - have you got any in your  pocket? - Mirror Onl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098" name="Picture 2" descr="Pictograms explained for parents | Pictogram definition | Primary-school  pictograms | TheSchoolR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759" y="2124711"/>
            <a:ext cx="5562600" cy="33147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705600" y="2091936"/>
            <a:ext cx="5262880" cy="3046988"/>
          </a:xfrm>
          <a:prstGeom prst="rect">
            <a:avLst/>
          </a:prstGeom>
        </p:spPr>
        <p:txBody>
          <a:bodyPr wrap="square">
            <a:spAutoFit/>
          </a:bodyPr>
          <a:lstStyle/>
          <a:p>
            <a:r>
              <a:rPr lang="en-GB" sz="2400" dirty="0">
                <a:latin typeface="+mj-lt"/>
              </a:rPr>
              <a:t>I can see that the key represents 6 and so I will need to count in 6s.</a:t>
            </a:r>
          </a:p>
          <a:p>
            <a:endParaRPr lang="en-GB" sz="2400" dirty="0">
              <a:latin typeface="+mj-lt"/>
            </a:endParaRPr>
          </a:p>
          <a:p>
            <a:r>
              <a:rPr lang="en-GB" sz="2400" dirty="0">
                <a:latin typeface="+mj-lt"/>
              </a:rPr>
              <a:t>Question:</a:t>
            </a:r>
          </a:p>
          <a:p>
            <a:endParaRPr lang="en-GB" sz="2400" dirty="0">
              <a:latin typeface="+mj-lt"/>
            </a:endParaRPr>
          </a:p>
          <a:p>
            <a:r>
              <a:rPr lang="en-GB" sz="2400" dirty="0">
                <a:latin typeface="+mj-lt"/>
              </a:rPr>
              <a:t>How many cakes are sold on Thursday?</a:t>
            </a:r>
          </a:p>
          <a:p>
            <a:endParaRPr lang="en-GB" sz="2400" dirty="0">
              <a:latin typeface="+mj-lt"/>
            </a:endParaRPr>
          </a:p>
          <a:p>
            <a:endParaRPr lang="en-GB" sz="2400" dirty="0">
              <a:latin typeface="+mj-lt"/>
            </a:endParaRPr>
          </a:p>
        </p:txBody>
      </p:sp>
      <p:sp>
        <p:nvSpPr>
          <p:cNvPr id="7" name="TextBox 6"/>
          <p:cNvSpPr txBox="1"/>
          <p:nvPr/>
        </p:nvSpPr>
        <p:spPr>
          <a:xfrm>
            <a:off x="2204720" y="5588000"/>
            <a:ext cx="2580640" cy="707886"/>
          </a:xfrm>
          <a:prstGeom prst="rect">
            <a:avLst/>
          </a:prstGeom>
          <a:noFill/>
        </p:spPr>
        <p:txBody>
          <a:bodyPr wrap="square" rtlCol="0">
            <a:spAutoFit/>
          </a:bodyPr>
          <a:lstStyle/>
          <a:p>
            <a:r>
              <a:rPr lang="en-GB" sz="4000" dirty="0"/>
              <a:t>Pictogram</a:t>
            </a:r>
          </a:p>
        </p:txBody>
      </p:sp>
      <p:cxnSp>
        <p:nvCxnSpPr>
          <p:cNvPr id="5" name="Straight Arrow Connector 4"/>
          <p:cNvCxnSpPr/>
          <p:nvPr/>
        </p:nvCxnSpPr>
        <p:spPr>
          <a:xfrm flipH="1">
            <a:off x="5677399" y="1767840"/>
            <a:ext cx="853440" cy="8874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087359" y="4878717"/>
            <a:ext cx="1584960" cy="369332"/>
          </a:xfrm>
          <a:prstGeom prst="rect">
            <a:avLst/>
          </a:prstGeom>
          <a:noFill/>
        </p:spPr>
        <p:txBody>
          <a:bodyPr wrap="square" rtlCol="0">
            <a:spAutoFit/>
          </a:bodyPr>
          <a:lstStyle/>
          <a:p>
            <a:r>
              <a:rPr lang="en-GB" dirty="0"/>
              <a:t>  </a:t>
            </a:r>
          </a:p>
        </p:txBody>
      </p:sp>
      <p:sp>
        <p:nvSpPr>
          <p:cNvPr id="10" name="TextBox 9"/>
          <p:cNvSpPr txBox="1"/>
          <p:nvPr/>
        </p:nvSpPr>
        <p:spPr>
          <a:xfrm>
            <a:off x="6827816" y="5641456"/>
            <a:ext cx="3088641" cy="707886"/>
          </a:xfrm>
          <a:prstGeom prst="rect">
            <a:avLst/>
          </a:prstGeom>
          <a:noFill/>
        </p:spPr>
        <p:txBody>
          <a:bodyPr wrap="square" rtlCol="0">
            <a:spAutoFit/>
          </a:bodyPr>
          <a:lstStyle/>
          <a:p>
            <a:r>
              <a:rPr lang="en-GB" sz="4000" dirty="0"/>
              <a:t>6+6+6+1= </a:t>
            </a:r>
          </a:p>
        </p:txBody>
      </p:sp>
      <p:pic>
        <p:nvPicPr>
          <p:cNvPr id="12" name="Picture 2" descr="Pictograms explained for parents | Pictogram definition | Primary-school  pictograms | TheSchoolRun"/>
          <p:cNvPicPr>
            <a:picLocks noChangeAspect="1" noChangeArrowheads="1"/>
          </p:cNvPicPr>
          <p:nvPr/>
        </p:nvPicPr>
        <p:blipFill rotWithShape="1">
          <a:blip r:embed="rId2">
            <a:extLst>
              <a:ext uri="{28A0092B-C50C-407E-A947-70E740481C1C}">
                <a14:useLocalDpi xmlns:a14="http://schemas.microsoft.com/office/drawing/2010/main" val="0"/>
              </a:ext>
            </a:extLst>
          </a:blip>
          <a:srcRect l="481" t="41894" r="50438" b="44628"/>
          <a:stretch/>
        </p:blipFill>
        <p:spPr bwMode="auto">
          <a:xfrm>
            <a:off x="6705600" y="4455347"/>
            <a:ext cx="2794000" cy="457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618514" y="1485901"/>
            <a:ext cx="1785257" cy="369332"/>
          </a:xfrm>
          <a:prstGeom prst="rect">
            <a:avLst/>
          </a:prstGeom>
          <a:noFill/>
        </p:spPr>
        <p:txBody>
          <a:bodyPr wrap="square" rtlCol="0">
            <a:spAutoFit/>
          </a:bodyPr>
          <a:lstStyle/>
          <a:p>
            <a:r>
              <a:rPr lang="en-GB" dirty="0"/>
              <a:t>key</a:t>
            </a:r>
          </a:p>
        </p:txBody>
      </p:sp>
      <p:sp>
        <p:nvSpPr>
          <p:cNvPr id="17" name="Title 1">
            <a:extLst>
              <a:ext uri="{FF2B5EF4-FFF2-40B4-BE49-F238E27FC236}">
                <a16:creationId xmlns:a16="http://schemas.microsoft.com/office/drawing/2014/main" id="{01E47921-E3D8-4C1C-B00B-B94DB5CC7B73}"/>
              </a:ext>
            </a:extLst>
          </p:cNvPr>
          <p:cNvSpPr>
            <a:spLocks noGrp="1"/>
          </p:cNvSpPr>
          <p:nvPr>
            <p:ph type="title"/>
          </p:nvPr>
        </p:nvSpPr>
        <p:spPr>
          <a:xfrm>
            <a:off x="683759" y="263841"/>
            <a:ext cx="10515600"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GB" sz="3200" dirty="0"/>
              <a:t>Let’s try  together to read information from the pictogram so that we can answer questions.</a:t>
            </a:r>
          </a:p>
        </p:txBody>
      </p:sp>
      <p:cxnSp>
        <p:nvCxnSpPr>
          <p:cNvPr id="13" name="Straight Connector 12">
            <a:extLst>
              <a:ext uri="{FF2B5EF4-FFF2-40B4-BE49-F238E27FC236}">
                <a16:creationId xmlns:a16="http://schemas.microsoft.com/office/drawing/2014/main" id="{47EFCFD7-0DDE-4F33-A272-42701130EAE8}"/>
              </a:ext>
            </a:extLst>
          </p:cNvPr>
          <p:cNvCxnSpPr/>
          <p:nvPr/>
        </p:nvCxnSpPr>
        <p:spPr>
          <a:xfrm>
            <a:off x="6705600" y="6349342"/>
            <a:ext cx="463890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5621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AutoShape 14" descr="The 37 most valuable £2 coins in circulation - have you got any in your  pocket? - Mirror Onl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 name="Title 1">
            <a:extLst>
              <a:ext uri="{FF2B5EF4-FFF2-40B4-BE49-F238E27FC236}">
                <a16:creationId xmlns:a16="http://schemas.microsoft.com/office/drawing/2014/main" id="{01E47921-E3D8-4C1C-B00B-B94DB5CC7B73}"/>
              </a:ext>
            </a:extLst>
          </p:cNvPr>
          <p:cNvSpPr>
            <a:spLocks noGrp="1"/>
          </p:cNvSpPr>
          <p:nvPr>
            <p:ph type="title"/>
          </p:nvPr>
        </p:nvSpPr>
        <p:spPr>
          <a:xfrm>
            <a:off x="155575" y="135403"/>
            <a:ext cx="10515600"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GB" sz="3200" dirty="0"/>
              <a:t>Can you read the information from the pictogram and answer the questions?</a:t>
            </a:r>
          </a:p>
        </p:txBody>
      </p:sp>
      <p:pic>
        <p:nvPicPr>
          <p:cNvPr id="4098" name="Picture 2" descr="Pictograms explained for parents | Pictogram definition | Primary-school  pictograms | TheSchoolR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740" y="2124711"/>
            <a:ext cx="5562600" cy="33147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530839" y="1657302"/>
            <a:ext cx="5262880" cy="4154984"/>
          </a:xfrm>
          <a:prstGeom prst="rect">
            <a:avLst/>
          </a:prstGeom>
        </p:spPr>
        <p:txBody>
          <a:bodyPr wrap="square">
            <a:spAutoFit/>
          </a:bodyPr>
          <a:lstStyle/>
          <a:p>
            <a:endParaRPr lang="en-GB" sz="2400" dirty="0">
              <a:latin typeface="+mj-lt"/>
            </a:endParaRPr>
          </a:p>
          <a:p>
            <a:r>
              <a:rPr lang="en-GB" sz="2400" dirty="0">
                <a:latin typeface="+mj-lt"/>
              </a:rPr>
              <a:t>Question:</a:t>
            </a:r>
            <a:r>
              <a:rPr lang="en-GB" sz="1600" dirty="0">
                <a:solidFill>
                  <a:srgbClr val="FF0000"/>
                </a:solidFill>
                <a:latin typeface="+mj-lt"/>
              </a:rPr>
              <a:t> remember to show your working out</a:t>
            </a:r>
          </a:p>
          <a:p>
            <a:endParaRPr lang="en-GB" sz="2400" dirty="0">
              <a:latin typeface="+mj-lt"/>
            </a:endParaRPr>
          </a:p>
          <a:p>
            <a:r>
              <a:rPr lang="en-GB" sz="2400" dirty="0">
                <a:latin typeface="+mj-lt"/>
              </a:rPr>
              <a:t>How many cakes were sold on Monday?</a:t>
            </a:r>
          </a:p>
          <a:p>
            <a:endParaRPr lang="en-GB" sz="2400" dirty="0">
              <a:latin typeface="+mj-lt"/>
            </a:endParaRPr>
          </a:p>
          <a:p>
            <a:endParaRPr lang="en-GB" sz="2400" dirty="0">
              <a:latin typeface="+mj-lt"/>
            </a:endParaRPr>
          </a:p>
          <a:p>
            <a:r>
              <a:rPr lang="en-GB" sz="2400" dirty="0">
                <a:latin typeface="+mj-lt"/>
              </a:rPr>
              <a:t>How many cakes were sold on Friday?</a:t>
            </a:r>
          </a:p>
          <a:p>
            <a:endParaRPr lang="en-GB" sz="2400" dirty="0">
              <a:latin typeface="+mj-lt"/>
            </a:endParaRPr>
          </a:p>
          <a:p>
            <a:endParaRPr lang="en-GB" sz="2400" dirty="0">
              <a:latin typeface="+mj-lt"/>
            </a:endParaRPr>
          </a:p>
          <a:p>
            <a:endParaRPr lang="en-GB" sz="2400" dirty="0">
              <a:latin typeface="+mj-lt"/>
            </a:endParaRPr>
          </a:p>
          <a:p>
            <a:r>
              <a:rPr lang="en-GB" sz="2400" dirty="0">
                <a:latin typeface="+mj-lt"/>
              </a:rPr>
              <a:t>How many cakes were sold on Sunday?</a:t>
            </a:r>
          </a:p>
        </p:txBody>
      </p:sp>
      <p:sp>
        <p:nvSpPr>
          <p:cNvPr id="7" name="TextBox 6"/>
          <p:cNvSpPr txBox="1"/>
          <p:nvPr/>
        </p:nvSpPr>
        <p:spPr>
          <a:xfrm>
            <a:off x="2204720" y="5588000"/>
            <a:ext cx="2580640" cy="707886"/>
          </a:xfrm>
          <a:prstGeom prst="rect">
            <a:avLst/>
          </a:prstGeom>
          <a:noFill/>
        </p:spPr>
        <p:txBody>
          <a:bodyPr wrap="square" rtlCol="0">
            <a:spAutoFit/>
          </a:bodyPr>
          <a:lstStyle/>
          <a:p>
            <a:r>
              <a:rPr lang="en-GB" sz="4000" dirty="0"/>
              <a:t>Pictogram</a:t>
            </a:r>
          </a:p>
        </p:txBody>
      </p:sp>
      <p:cxnSp>
        <p:nvCxnSpPr>
          <p:cNvPr id="5" name="Straight Arrow Connector 4"/>
          <p:cNvCxnSpPr/>
          <p:nvPr/>
        </p:nvCxnSpPr>
        <p:spPr>
          <a:xfrm flipH="1">
            <a:off x="5677399" y="1767840"/>
            <a:ext cx="853440" cy="8874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618514" y="1485901"/>
            <a:ext cx="1785257" cy="369332"/>
          </a:xfrm>
          <a:prstGeom prst="rect">
            <a:avLst/>
          </a:prstGeom>
          <a:noFill/>
        </p:spPr>
        <p:txBody>
          <a:bodyPr wrap="square" rtlCol="0">
            <a:spAutoFit/>
          </a:bodyPr>
          <a:lstStyle/>
          <a:p>
            <a:r>
              <a:rPr lang="en-GB" dirty="0"/>
              <a:t>scale/key</a:t>
            </a:r>
          </a:p>
        </p:txBody>
      </p:sp>
      <p:sp>
        <p:nvSpPr>
          <p:cNvPr id="4" name="TextBox 3"/>
          <p:cNvSpPr txBox="1"/>
          <p:nvPr/>
        </p:nvSpPr>
        <p:spPr>
          <a:xfrm>
            <a:off x="4632960" y="3180796"/>
            <a:ext cx="226423" cy="369332"/>
          </a:xfrm>
          <a:prstGeom prst="rect">
            <a:avLst/>
          </a:prstGeom>
          <a:solidFill>
            <a:schemeClr val="bg1"/>
          </a:solidFill>
          <a:ln>
            <a:solidFill>
              <a:schemeClr val="bg1"/>
            </a:solidFill>
          </a:ln>
        </p:spPr>
        <p:txBody>
          <a:bodyPr wrap="square" rtlCol="0">
            <a:spAutoFit/>
          </a:bodyPr>
          <a:lstStyle/>
          <a:p>
            <a:r>
              <a:rPr lang="en-GB" dirty="0"/>
              <a:t>2</a:t>
            </a:r>
          </a:p>
        </p:txBody>
      </p:sp>
      <p:cxnSp>
        <p:nvCxnSpPr>
          <p:cNvPr id="13" name="Straight Connector 12"/>
          <p:cNvCxnSpPr/>
          <p:nvPr/>
        </p:nvCxnSpPr>
        <p:spPr>
          <a:xfrm>
            <a:off x="6618514" y="3734794"/>
            <a:ext cx="463890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618514" y="4950147"/>
            <a:ext cx="463890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618514" y="6453146"/>
            <a:ext cx="463890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A189A976-8270-46EC-A3D8-54DE012182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3454" y="70209"/>
            <a:ext cx="1299108" cy="854666"/>
          </a:xfrm>
          <a:prstGeom prst="rect">
            <a:avLst/>
          </a:prstGeom>
        </p:spPr>
      </p:pic>
    </p:spTree>
    <p:extLst>
      <p:ext uri="{BB962C8B-B14F-4D97-AF65-F5344CB8AC3E}">
        <p14:creationId xmlns:p14="http://schemas.microsoft.com/office/powerpoint/2010/main" val="24493747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9771017" y="1132114"/>
            <a:ext cx="2002972" cy="369332"/>
          </a:xfrm>
          <a:prstGeom prst="rect">
            <a:avLst/>
          </a:prstGeom>
          <a:noFill/>
        </p:spPr>
        <p:txBody>
          <a:bodyPr wrap="square" rtlCol="0">
            <a:spAutoFit/>
          </a:bodyPr>
          <a:lstStyle/>
          <a:p>
            <a:r>
              <a:rPr lang="en-GB" dirty="0"/>
              <a:t> </a:t>
            </a:r>
          </a:p>
        </p:txBody>
      </p:sp>
      <p:sp>
        <p:nvSpPr>
          <p:cNvPr id="2" name="Rectangle 1"/>
          <p:cNvSpPr/>
          <p:nvPr/>
        </p:nvSpPr>
        <p:spPr>
          <a:xfrm>
            <a:off x="727462" y="5064425"/>
            <a:ext cx="4972002" cy="369332"/>
          </a:xfrm>
          <a:prstGeom prst="rect">
            <a:avLst/>
          </a:prstGeom>
        </p:spPr>
        <p:txBody>
          <a:bodyPr wrap="none">
            <a:spAutoFit/>
          </a:bodyPr>
          <a:lstStyle/>
          <a:p>
            <a:r>
              <a:rPr lang="en-GB" dirty="0"/>
              <a:t>https://www.youtube.com/watch?v=7oyDsm-k9YQ</a:t>
            </a:r>
          </a:p>
        </p:txBody>
      </p:sp>
      <p:sp>
        <p:nvSpPr>
          <p:cNvPr id="5" name="TextBox 4"/>
          <p:cNvSpPr txBox="1"/>
          <p:nvPr/>
        </p:nvSpPr>
        <p:spPr>
          <a:xfrm>
            <a:off x="1329662" y="239434"/>
            <a:ext cx="9919063" cy="1569660"/>
          </a:xfrm>
          <a:prstGeom prst="rect">
            <a:avLst/>
          </a:prstGeom>
          <a:noFill/>
        </p:spPr>
        <p:txBody>
          <a:bodyPr wrap="square" rtlCol="0">
            <a:spAutoFit/>
          </a:bodyPr>
          <a:lstStyle/>
          <a:p>
            <a:r>
              <a:rPr lang="en-GB" sz="3200" dirty="0"/>
              <a:t>Here are a couple of videos to help further support your learning. Click on the links under the videos or copy and paste the links into your web browser</a:t>
            </a:r>
            <a:r>
              <a:rPr lang="en-GB" dirty="0"/>
              <a:t>.</a:t>
            </a:r>
          </a:p>
        </p:txBody>
      </p:sp>
      <p:pic>
        <p:nvPicPr>
          <p:cNvPr id="6" name="Picture 5"/>
          <p:cNvPicPr>
            <a:picLocks noChangeAspect="1"/>
          </p:cNvPicPr>
          <p:nvPr/>
        </p:nvPicPr>
        <p:blipFill>
          <a:blip r:embed="rId2"/>
          <a:stretch>
            <a:fillRect/>
          </a:stretch>
        </p:blipFill>
        <p:spPr>
          <a:xfrm>
            <a:off x="953485" y="2331978"/>
            <a:ext cx="4305949" cy="2409281"/>
          </a:xfrm>
          <a:prstGeom prst="rect">
            <a:avLst/>
          </a:prstGeom>
        </p:spPr>
      </p:pic>
      <p:sp>
        <p:nvSpPr>
          <p:cNvPr id="8" name="Rectangle 7"/>
          <p:cNvSpPr/>
          <p:nvPr/>
        </p:nvSpPr>
        <p:spPr>
          <a:xfrm>
            <a:off x="6017622" y="4741259"/>
            <a:ext cx="6096000" cy="646331"/>
          </a:xfrm>
          <a:prstGeom prst="rect">
            <a:avLst/>
          </a:prstGeom>
        </p:spPr>
        <p:txBody>
          <a:bodyPr>
            <a:spAutoFit/>
          </a:bodyPr>
          <a:lstStyle/>
          <a:p>
            <a:r>
              <a:rPr lang="en-GB" dirty="0"/>
              <a:t>https://classroom.thenational.academy/lessons/reading-and-understanding-pictograms-6xj62c?activity=video&amp;step=1</a:t>
            </a:r>
          </a:p>
        </p:txBody>
      </p:sp>
      <p:pic>
        <p:nvPicPr>
          <p:cNvPr id="9" name="Picture 8"/>
          <p:cNvPicPr>
            <a:picLocks noChangeAspect="1"/>
          </p:cNvPicPr>
          <p:nvPr/>
        </p:nvPicPr>
        <p:blipFill>
          <a:blip r:embed="rId3"/>
          <a:stretch>
            <a:fillRect/>
          </a:stretch>
        </p:blipFill>
        <p:spPr>
          <a:xfrm>
            <a:off x="6897733" y="2116741"/>
            <a:ext cx="3996690" cy="2592056"/>
          </a:xfrm>
          <a:prstGeom prst="rect">
            <a:avLst/>
          </a:prstGeom>
        </p:spPr>
      </p:pic>
    </p:spTree>
    <p:extLst>
      <p:ext uri="{BB962C8B-B14F-4D97-AF65-F5344CB8AC3E}">
        <p14:creationId xmlns:p14="http://schemas.microsoft.com/office/powerpoint/2010/main" val="829430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107092" y="90616"/>
            <a:ext cx="11977816" cy="6647935"/>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676" y="5987219"/>
            <a:ext cx="588390" cy="588390"/>
          </a:xfrm>
          <a:prstGeom prst="rect">
            <a:avLst/>
          </a:prstGeom>
        </p:spPr>
      </p:pic>
      <p:sp>
        <p:nvSpPr>
          <p:cNvPr id="6" name="Rectangle 5"/>
          <p:cNvSpPr/>
          <p:nvPr/>
        </p:nvSpPr>
        <p:spPr>
          <a:xfrm>
            <a:off x="189471" y="5905850"/>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864066" y="6033803"/>
            <a:ext cx="402830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Subject</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GB" sz="2400" dirty="0">
                <a:solidFill>
                  <a:prstClr val="black"/>
                </a:solidFill>
                <a:latin typeface="Calibri" panose="020F0502020204030204"/>
              </a:rPr>
              <a:t>Maths</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p:cNvSpPr/>
          <p:nvPr/>
        </p:nvSpPr>
        <p:spPr>
          <a:xfrm>
            <a:off x="189470" y="164755"/>
            <a:ext cx="8040129"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273361" y="222475"/>
            <a:ext cx="742633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 Date:</a:t>
            </a:r>
            <a:r>
              <a:rPr kumimoji="0" lang="en-GB" sz="32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GB" sz="3200" b="0" i="0" u="none" strike="noStrike" kern="1200" cap="none" spc="0" normalizeH="0" noProof="0" dirty="0" err="1">
                <a:ln>
                  <a:noFill/>
                </a:ln>
                <a:solidFill>
                  <a:prstClr val="black"/>
                </a:solidFill>
                <a:effectLst/>
                <a:uLnTx/>
                <a:uFillTx/>
                <a:latin typeface="Calibri" panose="020F0502020204030204"/>
                <a:ea typeface="+mn-ea"/>
                <a:cs typeface="+mn-cs"/>
              </a:rPr>
              <a:t>Wednesd</a:t>
            </a:r>
            <a:r>
              <a:rPr lang="en-GB" sz="3200" dirty="0">
                <a:solidFill>
                  <a:prstClr val="black"/>
                </a:solidFill>
                <a:latin typeface="Calibri" panose="020F0502020204030204"/>
              </a:rPr>
              <a:t>ay</a:t>
            </a:r>
            <a:r>
              <a:rPr kumimoji="0" lang="en-GB" sz="32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GB" sz="3200" b="0" i="0" u="none" strike="noStrike" kern="1200" cap="none" spc="0" normalizeH="0" dirty="0">
                <a:ln>
                  <a:noFill/>
                </a:ln>
                <a:solidFill>
                  <a:prstClr val="black"/>
                </a:solidFill>
                <a:effectLst/>
                <a:uLnTx/>
                <a:uFillTx/>
                <a:latin typeface="Calibri" panose="020F0502020204030204"/>
                <a:ea typeface="+mn-ea"/>
                <a:cs typeface="+mn-cs"/>
              </a:rPr>
              <a:t>24</a:t>
            </a:r>
            <a:r>
              <a:rPr kumimoji="0" lang="en-GB" sz="3200" b="0" i="0" u="none" strike="noStrike" kern="1200" cap="none" spc="0" normalizeH="0" baseline="30000" noProof="0" dirty="0" err="1">
                <a:ln>
                  <a:noFill/>
                </a:ln>
                <a:solidFill>
                  <a:prstClr val="black"/>
                </a:solidFill>
                <a:effectLst/>
                <a:uLnTx/>
                <a:uFillTx/>
                <a:latin typeface="Calibri" panose="020F0502020204030204"/>
                <a:ea typeface="+mn-ea"/>
                <a:cs typeface="+mn-cs"/>
              </a:rPr>
              <a:t>th</a:t>
            </a:r>
            <a:r>
              <a:rPr kumimoji="0" lang="en-GB" sz="3200" b="0" i="0" u="none" strike="noStrike" kern="1200" cap="none" spc="0" normalizeH="0" noProof="0" dirty="0">
                <a:ln>
                  <a:noFill/>
                </a:ln>
                <a:solidFill>
                  <a:prstClr val="black"/>
                </a:solidFill>
                <a:effectLst/>
                <a:uLnTx/>
                <a:uFillTx/>
                <a:latin typeface="Calibri" panose="020F0502020204030204"/>
                <a:ea typeface="+mn-ea"/>
                <a:cs typeface="+mn-cs"/>
              </a:rPr>
              <a:t> January 2021 </a:t>
            </a:r>
            <a:endPar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9"/>
          <p:cNvPicPr>
            <a:picLocks noChangeAspect="1"/>
          </p:cNvPicPr>
          <p:nvPr/>
        </p:nvPicPr>
        <p:blipFill>
          <a:blip r:embed="rId3"/>
          <a:stretch>
            <a:fillRect/>
          </a:stretch>
        </p:blipFill>
        <p:spPr>
          <a:xfrm>
            <a:off x="553093" y="1728060"/>
            <a:ext cx="2219325" cy="1104900"/>
          </a:xfrm>
          <a:prstGeom prst="rect">
            <a:avLst/>
          </a:prstGeom>
        </p:spPr>
      </p:pic>
      <p:sp>
        <p:nvSpPr>
          <p:cNvPr id="11" name="Rectangle 10"/>
          <p:cNvSpPr/>
          <p:nvPr/>
        </p:nvSpPr>
        <p:spPr>
          <a:xfrm>
            <a:off x="569871" y="2835982"/>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p:cNvSpPr txBox="1"/>
          <p:nvPr/>
        </p:nvSpPr>
        <p:spPr>
          <a:xfrm>
            <a:off x="661401" y="2819203"/>
            <a:ext cx="10429593"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ea typeface="+mn-ea"/>
                <a:cs typeface="+mn-cs"/>
              </a:rPr>
              <a:t>L.O.</a:t>
            </a:r>
            <a:r>
              <a:rPr kumimoji="0" lang="en-GB" sz="4000" b="0" i="0" u="none" strike="noStrike" kern="1200" cap="none" spc="0" normalizeH="0" noProof="0" dirty="0">
                <a:ln>
                  <a:noFill/>
                </a:ln>
                <a:solidFill>
                  <a:prstClr val="black"/>
                </a:solidFill>
                <a:effectLst/>
                <a:uLnTx/>
                <a:uFillTx/>
                <a:ea typeface="+mn-ea"/>
                <a:cs typeface="+mn-cs"/>
              </a:rPr>
              <a:t> To be able to gather information and construct a pictogram.</a:t>
            </a:r>
            <a:endParaRPr kumimoji="0" lang="en-GB" sz="4000" b="0" i="0" u="none" strike="noStrike" kern="1200" cap="none" spc="0" normalizeH="0" baseline="0" noProof="0" dirty="0">
              <a:ln>
                <a:noFill/>
              </a:ln>
              <a:solidFill>
                <a:prstClr val="black"/>
              </a:solidFill>
              <a:effectLst/>
              <a:uLnTx/>
              <a:uFillTx/>
              <a:ea typeface="+mn-ea"/>
              <a:cs typeface="+mn-cs"/>
            </a:endParaRPr>
          </a:p>
        </p:txBody>
      </p:sp>
      <p:pic>
        <p:nvPicPr>
          <p:cNvPr id="14" name="Picture 13"/>
          <p:cNvPicPr>
            <a:picLocks noChangeAspect="1"/>
          </p:cNvPicPr>
          <p:nvPr/>
        </p:nvPicPr>
        <p:blipFill>
          <a:blip r:embed="rId4"/>
          <a:stretch>
            <a:fillRect/>
          </a:stretch>
        </p:blipFill>
        <p:spPr>
          <a:xfrm>
            <a:off x="4646197" y="5963140"/>
            <a:ext cx="834561" cy="640100"/>
          </a:xfrm>
          <a:prstGeom prst="rect">
            <a:avLst/>
          </a:prstGeom>
        </p:spPr>
      </p:pic>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703" y="5970440"/>
            <a:ext cx="588390" cy="588390"/>
          </a:xfrm>
          <a:prstGeom prst="rect">
            <a:avLst/>
          </a:prstGeom>
        </p:spPr>
      </p:pic>
    </p:spTree>
    <p:extLst>
      <p:ext uri="{BB962C8B-B14F-4D97-AF65-F5344CB8AC3E}">
        <p14:creationId xmlns:p14="http://schemas.microsoft.com/office/powerpoint/2010/main" val="1781976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t="66988" r="80073" b="16675"/>
          <a:stretch/>
        </p:blipFill>
        <p:spPr>
          <a:xfrm>
            <a:off x="3750372" y="3644022"/>
            <a:ext cx="864293" cy="1020780"/>
          </a:xfrm>
          <a:prstGeom prst="rect">
            <a:avLst/>
          </a:prstGeom>
        </p:spPr>
      </p:pic>
      <p:sp>
        <p:nvSpPr>
          <p:cNvPr id="4" name="TextBox 3"/>
          <p:cNvSpPr txBox="1"/>
          <p:nvPr/>
        </p:nvSpPr>
        <p:spPr>
          <a:xfrm>
            <a:off x="9771017" y="1132114"/>
            <a:ext cx="2002972" cy="369332"/>
          </a:xfrm>
          <a:prstGeom prst="rect">
            <a:avLst/>
          </a:prstGeom>
          <a:noFill/>
        </p:spPr>
        <p:txBody>
          <a:bodyPr wrap="square" rtlCol="0">
            <a:spAutoFit/>
          </a:bodyPr>
          <a:lstStyle/>
          <a:p>
            <a:r>
              <a:rPr lang="en-GB" dirty="0"/>
              <a:t> </a:t>
            </a:r>
          </a:p>
        </p:txBody>
      </p:sp>
      <p:sp>
        <p:nvSpPr>
          <p:cNvPr id="26" name="Title 1">
            <a:extLst>
              <a:ext uri="{FF2B5EF4-FFF2-40B4-BE49-F238E27FC236}">
                <a16:creationId xmlns:a16="http://schemas.microsoft.com/office/drawing/2014/main" id="{01E47921-E3D8-4C1C-B00B-B94DB5CC7B73}"/>
              </a:ext>
            </a:extLst>
          </p:cNvPr>
          <p:cNvSpPr>
            <a:spLocks noGrp="1"/>
          </p:cNvSpPr>
          <p:nvPr>
            <p:ph type="title"/>
          </p:nvPr>
        </p:nvSpPr>
        <p:spPr>
          <a:xfrm>
            <a:off x="846319" y="160338"/>
            <a:ext cx="10515600"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GB" sz="3200" dirty="0"/>
              <a:t>Today we are going to try and collect and construct our very own pictogram.</a:t>
            </a:r>
          </a:p>
        </p:txBody>
      </p:sp>
      <p:sp>
        <p:nvSpPr>
          <p:cNvPr id="3" name="TextBox 2"/>
          <p:cNvSpPr txBox="1"/>
          <p:nvPr/>
        </p:nvSpPr>
        <p:spPr>
          <a:xfrm>
            <a:off x="567645" y="1736347"/>
            <a:ext cx="4901338" cy="1754326"/>
          </a:xfrm>
          <a:prstGeom prst="rect">
            <a:avLst/>
          </a:prstGeom>
          <a:noFill/>
        </p:spPr>
        <p:txBody>
          <a:bodyPr wrap="square" rtlCol="0">
            <a:spAutoFit/>
          </a:bodyPr>
          <a:lstStyle/>
          <a:p>
            <a:r>
              <a:rPr lang="en-GB" dirty="0"/>
              <a:t>If you are at home you could collect your data by phoning your family, friends or you could even phone school and ask myself and Danielle, we would love to here from you!</a:t>
            </a:r>
          </a:p>
          <a:p>
            <a:endParaRPr lang="en-GB" dirty="0"/>
          </a:p>
          <a:p>
            <a:r>
              <a:rPr lang="en-GB" dirty="0"/>
              <a:t>Here are some ideas:     </a:t>
            </a:r>
          </a:p>
        </p:txBody>
      </p:sp>
      <p:pic>
        <p:nvPicPr>
          <p:cNvPr id="32" name="Picture 31"/>
          <p:cNvPicPr>
            <a:picLocks noChangeAspect="1"/>
          </p:cNvPicPr>
          <p:nvPr/>
        </p:nvPicPr>
        <p:blipFill rotWithShape="1">
          <a:blip r:embed="rId2"/>
          <a:srcRect t="50133" r="80522" b="33323"/>
          <a:stretch/>
        </p:blipFill>
        <p:spPr>
          <a:xfrm>
            <a:off x="4826427" y="3623560"/>
            <a:ext cx="885192" cy="1083056"/>
          </a:xfrm>
          <a:prstGeom prst="rect">
            <a:avLst/>
          </a:prstGeom>
        </p:spPr>
      </p:pic>
      <p:pic>
        <p:nvPicPr>
          <p:cNvPr id="33" name="Picture 32"/>
          <p:cNvPicPr>
            <a:picLocks noChangeAspect="1"/>
          </p:cNvPicPr>
          <p:nvPr/>
        </p:nvPicPr>
        <p:blipFill rotWithShape="1">
          <a:blip r:embed="rId2"/>
          <a:srcRect t="33812" r="81355" b="49644"/>
          <a:stretch/>
        </p:blipFill>
        <p:spPr>
          <a:xfrm>
            <a:off x="2677608" y="3682469"/>
            <a:ext cx="829853" cy="1060699"/>
          </a:xfrm>
          <a:prstGeom prst="rect">
            <a:avLst/>
          </a:prstGeom>
        </p:spPr>
      </p:pic>
      <p:pic>
        <p:nvPicPr>
          <p:cNvPr id="34" name="Picture 33"/>
          <p:cNvPicPr>
            <a:picLocks noChangeAspect="1"/>
          </p:cNvPicPr>
          <p:nvPr/>
        </p:nvPicPr>
        <p:blipFill rotWithShape="1">
          <a:blip r:embed="rId2"/>
          <a:srcRect l="131" t="16690" r="81034" b="67300"/>
          <a:stretch/>
        </p:blipFill>
        <p:spPr>
          <a:xfrm>
            <a:off x="1493047" y="3644022"/>
            <a:ext cx="867786" cy="1062594"/>
          </a:xfrm>
          <a:prstGeom prst="rect">
            <a:avLst/>
          </a:prstGeom>
        </p:spPr>
      </p:pic>
      <p:pic>
        <p:nvPicPr>
          <p:cNvPr id="35" name="Picture 34"/>
          <p:cNvPicPr>
            <a:picLocks noChangeAspect="1"/>
          </p:cNvPicPr>
          <p:nvPr/>
        </p:nvPicPr>
        <p:blipFill rotWithShape="1">
          <a:blip r:embed="rId2"/>
          <a:srcRect r="81142" b="84066"/>
          <a:stretch/>
        </p:blipFill>
        <p:spPr>
          <a:xfrm>
            <a:off x="341215" y="3644022"/>
            <a:ext cx="872990" cy="1062594"/>
          </a:xfrm>
          <a:prstGeom prst="rect">
            <a:avLst/>
          </a:prstGeom>
        </p:spPr>
      </p:pic>
      <p:sp>
        <p:nvSpPr>
          <p:cNvPr id="9" name="AutoShape 2" descr="https://www.doodlemaths.com/wp-content/themes/doodle-foundation/assets/app/img/concept/600xNx1172_1.png.pagespeed.ic.MxO7P2vC0Y.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3"/>
          <a:stretch>
            <a:fillRect/>
          </a:stretch>
        </p:blipFill>
        <p:spPr>
          <a:xfrm>
            <a:off x="7119683" y="4664802"/>
            <a:ext cx="3855737" cy="1947147"/>
          </a:xfrm>
          <a:prstGeom prst="rect">
            <a:avLst/>
          </a:prstGeom>
        </p:spPr>
      </p:pic>
      <p:sp>
        <p:nvSpPr>
          <p:cNvPr id="13" name="Rectangle 12">
            <a:extLst>
              <a:ext uri="{FF2B5EF4-FFF2-40B4-BE49-F238E27FC236}">
                <a16:creationId xmlns:a16="http://schemas.microsoft.com/office/drawing/2014/main" id="{00B94E53-1973-4186-915F-D6AE348FD013}"/>
              </a:ext>
            </a:extLst>
          </p:cNvPr>
          <p:cNvSpPr/>
          <p:nvPr/>
        </p:nvSpPr>
        <p:spPr>
          <a:xfrm>
            <a:off x="6692401" y="1559630"/>
            <a:ext cx="5262880" cy="3046988"/>
          </a:xfrm>
          <a:prstGeom prst="rect">
            <a:avLst/>
          </a:prstGeom>
        </p:spPr>
        <p:txBody>
          <a:bodyPr wrap="square">
            <a:spAutoFit/>
          </a:bodyPr>
          <a:lstStyle/>
          <a:p>
            <a:r>
              <a:rPr lang="en-GB" sz="2400" dirty="0">
                <a:solidFill>
                  <a:srgbClr val="202124"/>
                </a:solidFill>
                <a:latin typeface="+mj-lt"/>
              </a:rPr>
              <a:t>Pictograms are set out in a similar way to a bar chart. However, they use pictures instead of bars and do not have numbers on an axis. </a:t>
            </a:r>
          </a:p>
          <a:p>
            <a:r>
              <a:rPr lang="en-GB" sz="2400" dirty="0">
                <a:solidFill>
                  <a:srgbClr val="202124"/>
                </a:solidFill>
                <a:latin typeface="+mj-lt"/>
              </a:rPr>
              <a:t>Each picture could represent 1 or more items, and half or part-pictures represent fractions of a number. This information is usually represented in a key.</a:t>
            </a:r>
            <a:endParaRPr lang="en-GB" sz="2400" dirty="0">
              <a:latin typeface="+mj-lt"/>
            </a:endParaRPr>
          </a:p>
        </p:txBody>
      </p:sp>
    </p:spTree>
    <p:extLst>
      <p:ext uri="{BB962C8B-B14F-4D97-AF65-F5344CB8AC3E}">
        <p14:creationId xmlns:p14="http://schemas.microsoft.com/office/powerpoint/2010/main" val="2984251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9771017" y="1132114"/>
            <a:ext cx="2002972" cy="369332"/>
          </a:xfrm>
          <a:prstGeom prst="rect">
            <a:avLst/>
          </a:prstGeom>
          <a:noFill/>
        </p:spPr>
        <p:txBody>
          <a:bodyPr wrap="square" rtlCol="0">
            <a:spAutoFit/>
          </a:bodyPr>
          <a:lstStyle/>
          <a:p>
            <a:r>
              <a:rPr lang="en-GB" dirty="0"/>
              <a:t> </a:t>
            </a:r>
          </a:p>
        </p:txBody>
      </p:sp>
      <p:sp>
        <p:nvSpPr>
          <p:cNvPr id="2" name="TextBox 1"/>
          <p:cNvSpPr txBox="1"/>
          <p:nvPr/>
        </p:nvSpPr>
        <p:spPr>
          <a:xfrm>
            <a:off x="545074" y="619036"/>
            <a:ext cx="5278056" cy="1938992"/>
          </a:xfrm>
          <a:prstGeom prst="rect">
            <a:avLst/>
          </a:prstGeom>
          <a:noFill/>
        </p:spPr>
        <p:txBody>
          <a:bodyPr wrap="square" rtlCol="0">
            <a:spAutoFit/>
          </a:bodyPr>
          <a:lstStyle/>
          <a:p>
            <a:r>
              <a:rPr lang="en-GB" sz="2400" dirty="0"/>
              <a:t>First I thought of what data I was going to collect. </a:t>
            </a:r>
          </a:p>
          <a:p>
            <a:r>
              <a:rPr lang="en-GB" sz="2400" dirty="0"/>
              <a:t>I am going collect data about people’s favourite colours and the colours I am going to collect data about are:</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39599" t="83690" r="40364" b="-563"/>
          <a:stretch/>
        </p:blipFill>
        <p:spPr>
          <a:xfrm>
            <a:off x="512233" y="2913815"/>
            <a:ext cx="956194" cy="1159971"/>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40201" t="66778" r="40091" b="16804"/>
          <a:stretch/>
        </p:blipFill>
        <p:spPr>
          <a:xfrm>
            <a:off x="2741692" y="2913815"/>
            <a:ext cx="940517" cy="1128620"/>
          </a:xfrm>
          <a:prstGeom prst="rect">
            <a:avLst/>
          </a:prstGeom>
        </p:spPr>
      </p:pic>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39925" t="50323" r="40474" b="33944"/>
          <a:stretch/>
        </p:blipFill>
        <p:spPr>
          <a:xfrm>
            <a:off x="3851175" y="2913815"/>
            <a:ext cx="935333" cy="1081596"/>
          </a:xfrm>
          <a:prstGeom prst="rect">
            <a:avLst/>
          </a:prstGeom>
        </p:spPr>
      </p:pic>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40117" t="33830" r="39872" b="50399"/>
          <a:stretch/>
        </p:blipFill>
        <p:spPr>
          <a:xfrm>
            <a:off x="1610929" y="2951577"/>
            <a:ext cx="954926" cy="1084205"/>
          </a:xfrm>
          <a:prstGeom prst="rect">
            <a:avLst/>
          </a:prstGeom>
        </p:spPr>
      </p:pic>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40694" t="16728" r="39598" b="66855"/>
          <a:stretch/>
        </p:blipFill>
        <p:spPr>
          <a:xfrm>
            <a:off x="4993759" y="2929369"/>
            <a:ext cx="940517" cy="1128620"/>
          </a:xfrm>
          <a:prstGeom prst="rect">
            <a:avLst/>
          </a:prstGeom>
        </p:spPr>
      </p:pic>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40639" t="44" r="40639" b="84223"/>
          <a:stretch/>
        </p:blipFill>
        <p:spPr>
          <a:xfrm>
            <a:off x="6120221" y="2922299"/>
            <a:ext cx="893490" cy="1081595"/>
          </a:xfrm>
          <a:prstGeom prst="rect">
            <a:avLst/>
          </a:prstGeom>
        </p:spPr>
      </p:pic>
      <p:sp>
        <p:nvSpPr>
          <p:cNvPr id="5" name="TextBox 4"/>
          <p:cNvSpPr txBox="1"/>
          <p:nvPr/>
        </p:nvSpPr>
        <p:spPr>
          <a:xfrm>
            <a:off x="491899" y="4413776"/>
            <a:ext cx="5440101" cy="1938992"/>
          </a:xfrm>
          <a:prstGeom prst="rect">
            <a:avLst/>
          </a:prstGeom>
          <a:noFill/>
        </p:spPr>
        <p:txBody>
          <a:bodyPr wrap="square" rtlCol="0">
            <a:spAutoFit/>
          </a:bodyPr>
          <a:lstStyle/>
          <a:p>
            <a:r>
              <a:rPr lang="en-GB" sz="2400" dirty="0"/>
              <a:t>Next, I rang around school and asked my work friends what their favourite colour is:</a:t>
            </a:r>
          </a:p>
          <a:p>
            <a:r>
              <a:rPr lang="en-GB" sz="2400" dirty="0"/>
              <a:t>“ What is your favourite colour? Here are your choices”.</a:t>
            </a:r>
          </a:p>
        </p:txBody>
      </p:sp>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l="40485" t="-682" r="39620" b="7"/>
          <a:stretch/>
        </p:blipFill>
        <p:spPr>
          <a:xfrm>
            <a:off x="7439949" y="1966596"/>
            <a:ext cx="636363" cy="4638992"/>
          </a:xfrm>
          <a:prstGeom prst="rect">
            <a:avLst/>
          </a:prstGeom>
        </p:spPr>
      </p:pic>
      <p:sp>
        <p:nvSpPr>
          <p:cNvPr id="13" name="TextBox 12"/>
          <p:cNvSpPr txBox="1"/>
          <p:nvPr/>
        </p:nvSpPr>
        <p:spPr>
          <a:xfrm>
            <a:off x="8152037" y="2222074"/>
            <a:ext cx="3017520" cy="369332"/>
          </a:xfrm>
          <a:prstGeom prst="rect">
            <a:avLst/>
          </a:prstGeom>
          <a:noFill/>
        </p:spPr>
        <p:txBody>
          <a:bodyPr wrap="square" rtlCol="0">
            <a:spAutoFit/>
          </a:bodyPr>
          <a:lstStyle/>
          <a:p>
            <a:r>
              <a:rPr lang="en-GB" dirty="0"/>
              <a:t>3 people like red.</a:t>
            </a:r>
          </a:p>
        </p:txBody>
      </p:sp>
      <p:sp>
        <p:nvSpPr>
          <p:cNvPr id="14" name="TextBox 13"/>
          <p:cNvSpPr txBox="1"/>
          <p:nvPr/>
        </p:nvSpPr>
        <p:spPr>
          <a:xfrm>
            <a:off x="8152037" y="2867184"/>
            <a:ext cx="3017520" cy="369332"/>
          </a:xfrm>
          <a:prstGeom prst="rect">
            <a:avLst/>
          </a:prstGeom>
          <a:noFill/>
        </p:spPr>
        <p:txBody>
          <a:bodyPr wrap="square" rtlCol="0">
            <a:spAutoFit/>
          </a:bodyPr>
          <a:lstStyle/>
          <a:p>
            <a:r>
              <a:rPr lang="en-GB" dirty="0"/>
              <a:t>2 people like yellow.</a:t>
            </a:r>
          </a:p>
        </p:txBody>
      </p:sp>
      <p:sp>
        <p:nvSpPr>
          <p:cNvPr id="15" name="TextBox 14"/>
          <p:cNvSpPr txBox="1"/>
          <p:nvPr/>
        </p:nvSpPr>
        <p:spPr>
          <a:xfrm>
            <a:off x="8262257" y="3666572"/>
            <a:ext cx="3017520" cy="369332"/>
          </a:xfrm>
          <a:prstGeom prst="rect">
            <a:avLst/>
          </a:prstGeom>
          <a:noFill/>
        </p:spPr>
        <p:txBody>
          <a:bodyPr wrap="square" rtlCol="0">
            <a:spAutoFit/>
          </a:bodyPr>
          <a:lstStyle/>
          <a:p>
            <a:r>
              <a:rPr lang="en-GB" dirty="0"/>
              <a:t>6 people like pink.</a:t>
            </a:r>
          </a:p>
        </p:txBody>
      </p:sp>
      <p:sp>
        <p:nvSpPr>
          <p:cNvPr id="16" name="TextBox 15"/>
          <p:cNvSpPr txBox="1"/>
          <p:nvPr/>
        </p:nvSpPr>
        <p:spPr>
          <a:xfrm>
            <a:off x="8262257" y="4404225"/>
            <a:ext cx="3017520" cy="369332"/>
          </a:xfrm>
          <a:prstGeom prst="rect">
            <a:avLst/>
          </a:prstGeom>
          <a:noFill/>
        </p:spPr>
        <p:txBody>
          <a:bodyPr wrap="square" rtlCol="0">
            <a:spAutoFit/>
          </a:bodyPr>
          <a:lstStyle/>
          <a:p>
            <a:r>
              <a:rPr lang="en-GB" dirty="0"/>
              <a:t>3 people like blue.</a:t>
            </a:r>
          </a:p>
        </p:txBody>
      </p:sp>
      <p:sp>
        <p:nvSpPr>
          <p:cNvPr id="17" name="TextBox 16"/>
          <p:cNvSpPr txBox="1"/>
          <p:nvPr/>
        </p:nvSpPr>
        <p:spPr>
          <a:xfrm>
            <a:off x="8262257" y="5128247"/>
            <a:ext cx="3017520" cy="369332"/>
          </a:xfrm>
          <a:prstGeom prst="rect">
            <a:avLst/>
          </a:prstGeom>
          <a:noFill/>
        </p:spPr>
        <p:txBody>
          <a:bodyPr wrap="square" rtlCol="0">
            <a:spAutoFit/>
          </a:bodyPr>
          <a:lstStyle/>
          <a:p>
            <a:r>
              <a:rPr lang="en-GB" dirty="0"/>
              <a:t>1 people like green.</a:t>
            </a:r>
          </a:p>
        </p:txBody>
      </p:sp>
      <p:sp>
        <p:nvSpPr>
          <p:cNvPr id="18" name="TextBox 17"/>
          <p:cNvSpPr txBox="1"/>
          <p:nvPr/>
        </p:nvSpPr>
        <p:spPr>
          <a:xfrm>
            <a:off x="8299180" y="5969000"/>
            <a:ext cx="3017520" cy="369332"/>
          </a:xfrm>
          <a:prstGeom prst="rect">
            <a:avLst/>
          </a:prstGeom>
          <a:noFill/>
        </p:spPr>
        <p:txBody>
          <a:bodyPr wrap="square" rtlCol="0">
            <a:spAutoFit/>
          </a:bodyPr>
          <a:lstStyle/>
          <a:p>
            <a:r>
              <a:rPr lang="en-GB" dirty="0"/>
              <a:t>5 people like purple.</a:t>
            </a:r>
          </a:p>
        </p:txBody>
      </p:sp>
      <p:sp>
        <p:nvSpPr>
          <p:cNvPr id="19" name="TextBox 18"/>
          <p:cNvSpPr txBox="1"/>
          <p:nvPr/>
        </p:nvSpPr>
        <p:spPr>
          <a:xfrm>
            <a:off x="7580671" y="1219200"/>
            <a:ext cx="3421626" cy="369332"/>
          </a:xfrm>
          <a:prstGeom prst="rect">
            <a:avLst/>
          </a:prstGeom>
          <a:noFill/>
        </p:spPr>
        <p:txBody>
          <a:bodyPr wrap="square" rtlCol="0">
            <a:spAutoFit/>
          </a:bodyPr>
          <a:lstStyle/>
          <a:p>
            <a:r>
              <a:rPr lang="en-GB" dirty="0"/>
              <a:t>Here are my results:</a:t>
            </a:r>
          </a:p>
        </p:txBody>
      </p:sp>
      <p:pic>
        <p:nvPicPr>
          <p:cNvPr id="20" name="Picture 19">
            <a:extLst>
              <a:ext uri="{FF2B5EF4-FFF2-40B4-BE49-F238E27FC236}">
                <a16:creationId xmlns:a16="http://schemas.microsoft.com/office/drawing/2014/main" id="{9A56942C-337A-4AB5-8586-9B6307739F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2922" y="154691"/>
            <a:ext cx="1318460" cy="979055"/>
          </a:xfrm>
          <a:prstGeom prst="rect">
            <a:avLst/>
          </a:prstGeom>
        </p:spPr>
      </p:pic>
    </p:spTree>
    <p:extLst>
      <p:ext uri="{BB962C8B-B14F-4D97-AF65-F5344CB8AC3E}">
        <p14:creationId xmlns:p14="http://schemas.microsoft.com/office/powerpoint/2010/main" val="2043723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9771017" y="1132114"/>
            <a:ext cx="2002972" cy="369332"/>
          </a:xfrm>
          <a:prstGeom prst="rect">
            <a:avLst/>
          </a:prstGeom>
          <a:noFill/>
        </p:spPr>
        <p:txBody>
          <a:bodyPr wrap="square" rtlCol="0">
            <a:spAutoFit/>
          </a:bodyPr>
          <a:lstStyle/>
          <a:p>
            <a:r>
              <a:rPr lang="en-GB" dirty="0"/>
              <a:t> </a:t>
            </a:r>
          </a:p>
        </p:txBody>
      </p:sp>
      <p:sp>
        <p:nvSpPr>
          <p:cNvPr id="28" name="TextBox 27"/>
          <p:cNvSpPr txBox="1"/>
          <p:nvPr/>
        </p:nvSpPr>
        <p:spPr>
          <a:xfrm>
            <a:off x="213479" y="6053958"/>
            <a:ext cx="3199305" cy="523220"/>
          </a:xfrm>
          <a:prstGeom prst="rect">
            <a:avLst/>
          </a:prstGeom>
          <a:noFill/>
        </p:spPr>
        <p:txBody>
          <a:bodyPr wrap="square" rtlCol="0">
            <a:spAutoFit/>
          </a:bodyPr>
          <a:lstStyle/>
          <a:p>
            <a:r>
              <a:rPr lang="en-GB" sz="2800" dirty="0"/>
              <a:t>Key: Each colour = 1</a:t>
            </a:r>
          </a:p>
        </p:txBody>
      </p:sp>
      <p:graphicFrame>
        <p:nvGraphicFramePr>
          <p:cNvPr id="20" name="Table 19"/>
          <p:cNvGraphicFramePr>
            <a:graphicFrameLocks noGrp="1"/>
          </p:cNvGraphicFramePr>
          <p:nvPr>
            <p:extLst>
              <p:ext uri="{D42A27DB-BD31-4B8C-83A1-F6EECF244321}">
                <p14:modId xmlns:p14="http://schemas.microsoft.com/office/powerpoint/2010/main" val="1900600261"/>
              </p:ext>
            </p:extLst>
          </p:nvPr>
        </p:nvGraphicFramePr>
        <p:xfrm>
          <a:off x="190138" y="1596555"/>
          <a:ext cx="7638556" cy="4320524"/>
        </p:xfrm>
        <a:graphic>
          <a:graphicData uri="http://schemas.openxmlformats.org/drawingml/2006/table">
            <a:tbl>
              <a:tblPr firstRow="1" bandRow="1">
                <a:tableStyleId>{5C22544A-7EE6-4342-B048-85BDC9FD1C3A}</a:tableStyleId>
              </a:tblPr>
              <a:tblGrid>
                <a:gridCol w="1683889">
                  <a:extLst>
                    <a:ext uri="{9D8B030D-6E8A-4147-A177-3AD203B41FA5}">
                      <a16:colId xmlns:a16="http://schemas.microsoft.com/office/drawing/2014/main" val="3291275365"/>
                    </a:ext>
                  </a:extLst>
                </a:gridCol>
                <a:gridCol w="4411002">
                  <a:extLst>
                    <a:ext uri="{9D8B030D-6E8A-4147-A177-3AD203B41FA5}">
                      <a16:colId xmlns:a16="http://schemas.microsoft.com/office/drawing/2014/main" val="3533086071"/>
                    </a:ext>
                  </a:extLst>
                </a:gridCol>
                <a:gridCol w="1543665">
                  <a:extLst>
                    <a:ext uri="{9D8B030D-6E8A-4147-A177-3AD203B41FA5}">
                      <a16:colId xmlns:a16="http://schemas.microsoft.com/office/drawing/2014/main" val="3135177735"/>
                    </a:ext>
                  </a:extLst>
                </a:gridCol>
              </a:tblGrid>
              <a:tr h="368966">
                <a:tc>
                  <a:txBody>
                    <a:bodyPr/>
                    <a:lstStyle/>
                    <a:p>
                      <a:r>
                        <a:rPr lang="en-GB" dirty="0"/>
                        <a:t>Colours </a:t>
                      </a:r>
                    </a:p>
                  </a:txBody>
                  <a:tcPr/>
                </a:tc>
                <a:tc>
                  <a:txBody>
                    <a:bodyPr/>
                    <a:lstStyle/>
                    <a:p>
                      <a:r>
                        <a:rPr lang="en-GB" dirty="0"/>
                        <a:t>Number of</a:t>
                      </a:r>
                      <a:r>
                        <a:rPr lang="en-GB" baseline="0" dirty="0"/>
                        <a:t> colours</a:t>
                      </a:r>
                      <a:endParaRPr lang="en-GB" dirty="0"/>
                    </a:p>
                  </a:txBody>
                  <a:tcPr/>
                </a:tc>
                <a:tc>
                  <a:txBody>
                    <a:bodyPr/>
                    <a:lstStyle/>
                    <a:p>
                      <a:r>
                        <a:rPr lang="en-GB" dirty="0"/>
                        <a:t>Frequency</a:t>
                      </a:r>
                    </a:p>
                  </a:txBody>
                  <a:tcPr/>
                </a:tc>
                <a:extLst>
                  <a:ext uri="{0D108BD9-81ED-4DB2-BD59-A6C34878D82A}">
                    <a16:rowId xmlns:a16="http://schemas.microsoft.com/office/drawing/2014/main" val="1730866086"/>
                  </a:ext>
                </a:extLst>
              </a:tr>
              <a:tr h="658593">
                <a:tc>
                  <a:txBody>
                    <a:bodyPr/>
                    <a:lstStyle/>
                    <a:p>
                      <a:r>
                        <a:rPr lang="en-GB" dirty="0"/>
                        <a:t>Red </a:t>
                      </a:r>
                    </a:p>
                  </a:txBody>
                  <a:tcPr/>
                </a:tc>
                <a:tc>
                  <a:txBody>
                    <a:bodyPr/>
                    <a:lstStyle/>
                    <a:p>
                      <a:endParaRPr lang="en-GB" dirty="0"/>
                    </a:p>
                  </a:txBody>
                  <a:tcPr/>
                </a:tc>
                <a:tc>
                  <a:txBody>
                    <a:bodyPr/>
                    <a:lstStyle/>
                    <a:p>
                      <a:pPr algn="ctr"/>
                      <a:r>
                        <a:rPr lang="en-GB" sz="2800" dirty="0"/>
                        <a:t>3</a:t>
                      </a:r>
                    </a:p>
                  </a:txBody>
                  <a:tcPr/>
                </a:tc>
                <a:extLst>
                  <a:ext uri="{0D108BD9-81ED-4DB2-BD59-A6C34878D82A}">
                    <a16:rowId xmlns:a16="http://schemas.microsoft.com/office/drawing/2014/main" val="3217691957"/>
                  </a:ext>
                </a:extLst>
              </a:tr>
              <a:tr h="658593">
                <a:tc>
                  <a:txBody>
                    <a:bodyPr/>
                    <a:lstStyle/>
                    <a:p>
                      <a:r>
                        <a:rPr lang="en-GB" dirty="0"/>
                        <a:t>Yellow </a:t>
                      </a:r>
                    </a:p>
                  </a:txBody>
                  <a:tcPr/>
                </a:tc>
                <a:tc>
                  <a:txBody>
                    <a:bodyPr/>
                    <a:lstStyle/>
                    <a:p>
                      <a:endParaRPr lang="en-GB" dirty="0"/>
                    </a:p>
                  </a:txBody>
                  <a:tcPr/>
                </a:tc>
                <a:tc>
                  <a:txBody>
                    <a:bodyPr/>
                    <a:lstStyle/>
                    <a:p>
                      <a:pPr algn="ctr"/>
                      <a:r>
                        <a:rPr lang="en-GB" sz="2800" dirty="0"/>
                        <a:t>2</a:t>
                      </a:r>
                    </a:p>
                  </a:txBody>
                  <a:tcPr/>
                </a:tc>
                <a:extLst>
                  <a:ext uri="{0D108BD9-81ED-4DB2-BD59-A6C34878D82A}">
                    <a16:rowId xmlns:a16="http://schemas.microsoft.com/office/drawing/2014/main" val="3028818571"/>
                  </a:ext>
                </a:extLst>
              </a:tr>
              <a:tr h="658593">
                <a:tc>
                  <a:txBody>
                    <a:bodyPr/>
                    <a:lstStyle/>
                    <a:p>
                      <a:r>
                        <a:rPr lang="en-GB" dirty="0"/>
                        <a:t>Pink </a:t>
                      </a:r>
                    </a:p>
                  </a:txBody>
                  <a:tcPr/>
                </a:tc>
                <a:tc>
                  <a:txBody>
                    <a:bodyPr/>
                    <a:lstStyle/>
                    <a:p>
                      <a:endParaRPr lang="en-GB" dirty="0"/>
                    </a:p>
                  </a:txBody>
                  <a:tcPr/>
                </a:tc>
                <a:tc>
                  <a:txBody>
                    <a:bodyPr/>
                    <a:lstStyle/>
                    <a:p>
                      <a:pPr algn="ctr"/>
                      <a:r>
                        <a:rPr lang="en-GB" sz="2800" dirty="0"/>
                        <a:t>6</a:t>
                      </a:r>
                    </a:p>
                  </a:txBody>
                  <a:tcPr/>
                </a:tc>
                <a:extLst>
                  <a:ext uri="{0D108BD9-81ED-4DB2-BD59-A6C34878D82A}">
                    <a16:rowId xmlns:a16="http://schemas.microsoft.com/office/drawing/2014/main" val="3304536912"/>
                  </a:ext>
                </a:extLst>
              </a:tr>
              <a:tr h="658593">
                <a:tc>
                  <a:txBody>
                    <a:bodyPr/>
                    <a:lstStyle/>
                    <a:p>
                      <a:r>
                        <a:rPr lang="en-GB" dirty="0"/>
                        <a:t>Blue </a:t>
                      </a:r>
                    </a:p>
                  </a:txBody>
                  <a:tcPr/>
                </a:tc>
                <a:tc>
                  <a:txBody>
                    <a:bodyPr/>
                    <a:lstStyle/>
                    <a:p>
                      <a:endParaRPr lang="en-GB" dirty="0"/>
                    </a:p>
                  </a:txBody>
                  <a:tcPr/>
                </a:tc>
                <a:tc>
                  <a:txBody>
                    <a:bodyPr/>
                    <a:lstStyle/>
                    <a:p>
                      <a:pPr algn="ctr"/>
                      <a:r>
                        <a:rPr lang="en-GB" sz="2800" dirty="0"/>
                        <a:t>3</a:t>
                      </a:r>
                    </a:p>
                  </a:txBody>
                  <a:tcPr/>
                </a:tc>
                <a:extLst>
                  <a:ext uri="{0D108BD9-81ED-4DB2-BD59-A6C34878D82A}">
                    <a16:rowId xmlns:a16="http://schemas.microsoft.com/office/drawing/2014/main" val="1161537825"/>
                  </a:ext>
                </a:extLst>
              </a:tr>
              <a:tr h="658593">
                <a:tc>
                  <a:txBody>
                    <a:bodyPr/>
                    <a:lstStyle/>
                    <a:p>
                      <a:r>
                        <a:rPr lang="en-GB" dirty="0"/>
                        <a:t>Green </a:t>
                      </a:r>
                    </a:p>
                  </a:txBody>
                  <a:tcPr/>
                </a:tc>
                <a:tc>
                  <a:txBody>
                    <a:bodyPr/>
                    <a:lstStyle/>
                    <a:p>
                      <a:endParaRPr lang="en-GB" dirty="0"/>
                    </a:p>
                  </a:txBody>
                  <a:tcPr/>
                </a:tc>
                <a:tc>
                  <a:txBody>
                    <a:bodyPr/>
                    <a:lstStyle/>
                    <a:p>
                      <a:pPr algn="ctr"/>
                      <a:r>
                        <a:rPr lang="en-GB" sz="2800" dirty="0"/>
                        <a:t>1</a:t>
                      </a:r>
                    </a:p>
                  </a:txBody>
                  <a:tcPr/>
                </a:tc>
                <a:extLst>
                  <a:ext uri="{0D108BD9-81ED-4DB2-BD59-A6C34878D82A}">
                    <a16:rowId xmlns:a16="http://schemas.microsoft.com/office/drawing/2014/main" val="4281469220"/>
                  </a:ext>
                </a:extLst>
              </a:tr>
              <a:tr h="658593">
                <a:tc>
                  <a:txBody>
                    <a:bodyPr/>
                    <a:lstStyle/>
                    <a:p>
                      <a:r>
                        <a:rPr lang="en-GB" dirty="0"/>
                        <a:t>Purple</a:t>
                      </a:r>
                      <a:r>
                        <a:rPr lang="en-GB" baseline="0" dirty="0"/>
                        <a:t> </a:t>
                      </a:r>
                      <a:endParaRPr lang="en-GB" dirty="0"/>
                    </a:p>
                  </a:txBody>
                  <a:tcPr/>
                </a:tc>
                <a:tc>
                  <a:txBody>
                    <a:bodyPr/>
                    <a:lstStyle/>
                    <a:p>
                      <a:endParaRPr lang="en-GB" dirty="0"/>
                    </a:p>
                  </a:txBody>
                  <a:tcPr/>
                </a:tc>
                <a:tc>
                  <a:txBody>
                    <a:bodyPr/>
                    <a:lstStyle/>
                    <a:p>
                      <a:pPr algn="ctr"/>
                      <a:r>
                        <a:rPr lang="en-GB" sz="2800" dirty="0"/>
                        <a:t>5</a:t>
                      </a:r>
                    </a:p>
                  </a:txBody>
                  <a:tcPr/>
                </a:tc>
                <a:extLst>
                  <a:ext uri="{0D108BD9-81ED-4DB2-BD59-A6C34878D82A}">
                    <a16:rowId xmlns:a16="http://schemas.microsoft.com/office/drawing/2014/main" val="3063361191"/>
                  </a:ext>
                </a:extLst>
              </a:tr>
            </a:tbl>
          </a:graphicData>
        </a:graphic>
      </p:graphicFrame>
      <p:pic>
        <p:nvPicPr>
          <p:cNvPr id="27" name="Picture 26"/>
          <p:cNvPicPr>
            <a:picLocks noChangeAspect="1"/>
          </p:cNvPicPr>
          <p:nvPr/>
        </p:nvPicPr>
        <p:blipFill rotWithShape="1">
          <a:blip r:embed="rId2">
            <a:extLst>
              <a:ext uri="{28A0092B-C50C-407E-A947-70E740481C1C}">
                <a14:useLocalDpi xmlns:a14="http://schemas.microsoft.com/office/drawing/2010/main" val="0"/>
              </a:ext>
            </a:extLst>
          </a:blip>
          <a:srcRect l="40485" t="-682" r="39798" b="83990"/>
          <a:stretch/>
        </p:blipFill>
        <p:spPr>
          <a:xfrm>
            <a:off x="1995057" y="2024706"/>
            <a:ext cx="453831" cy="553440"/>
          </a:xfrm>
          <a:prstGeom prst="rect">
            <a:avLst/>
          </a:prstGeom>
        </p:spPr>
      </p:pic>
      <p:pic>
        <p:nvPicPr>
          <p:cNvPr id="29" name="Picture 28"/>
          <p:cNvPicPr>
            <a:picLocks noChangeAspect="1"/>
          </p:cNvPicPr>
          <p:nvPr/>
        </p:nvPicPr>
        <p:blipFill rotWithShape="1">
          <a:blip r:embed="rId2">
            <a:extLst>
              <a:ext uri="{28A0092B-C50C-407E-A947-70E740481C1C}">
                <a14:useLocalDpi xmlns:a14="http://schemas.microsoft.com/office/drawing/2010/main" val="0"/>
              </a:ext>
            </a:extLst>
          </a:blip>
          <a:srcRect l="40485" t="-682" r="39798" b="83990"/>
          <a:stretch/>
        </p:blipFill>
        <p:spPr>
          <a:xfrm>
            <a:off x="2480499" y="2042160"/>
            <a:ext cx="453832" cy="553441"/>
          </a:xfrm>
          <a:prstGeom prst="rect">
            <a:avLst/>
          </a:prstGeom>
        </p:spPr>
      </p:pic>
      <p:pic>
        <p:nvPicPr>
          <p:cNvPr id="30" name="Picture 29"/>
          <p:cNvPicPr>
            <a:picLocks noChangeAspect="1"/>
          </p:cNvPicPr>
          <p:nvPr/>
        </p:nvPicPr>
        <p:blipFill rotWithShape="1">
          <a:blip r:embed="rId2">
            <a:extLst>
              <a:ext uri="{28A0092B-C50C-407E-A947-70E740481C1C}">
                <a14:useLocalDpi xmlns:a14="http://schemas.microsoft.com/office/drawing/2010/main" val="0"/>
              </a:ext>
            </a:extLst>
          </a:blip>
          <a:srcRect l="40485" t="-682" r="39798" b="83990"/>
          <a:stretch/>
        </p:blipFill>
        <p:spPr>
          <a:xfrm>
            <a:off x="2997553" y="2042159"/>
            <a:ext cx="453832" cy="553441"/>
          </a:xfrm>
          <a:prstGeom prst="rect">
            <a:avLst/>
          </a:prstGeom>
        </p:spPr>
      </p:pic>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9636" t="16125" r="40076" b="67018"/>
          <a:stretch/>
        </p:blipFill>
        <p:spPr>
          <a:xfrm>
            <a:off x="1974242" y="2715025"/>
            <a:ext cx="506257" cy="605974"/>
          </a:xfrm>
          <a:prstGeom prst="rect">
            <a:avLst/>
          </a:prstGeom>
        </p:spPr>
      </p:pic>
      <p:pic>
        <p:nvPicPr>
          <p:cNvPr id="31" name="Picture 30"/>
          <p:cNvPicPr>
            <a:picLocks noChangeAspect="1"/>
          </p:cNvPicPr>
          <p:nvPr/>
        </p:nvPicPr>
        <p:blipFill rotWithShape="1">
          <a:blip r:embed="rId2">
            <a:extLst>
              <a:ext uri="{28A0092B-C50C-407E-A947-70E740481C1C}">
                <a14:useLocalDpi xmlns:a14="http://schemas.microsoft.com/office/drawing/2010/main" val="0"/>
              </a:ext>
            </a:extLst>
          </a:blip>
          <a:srcRect l="39636" t="16125" r="40076" b="67018"/>
          <a:stretch/>
        </p:blipFill>
        <p:spPr>
          <a:xfrm>
            <a:off x="2501345" y="2715025"/>
            <a:ext cx="506257" cy="605974"/>
          </a:xfrm>
          <a:prstGeom prst="rect">
            <a:avLst/>
          </a:prstGeom>
        </p:spPr>
      </p:pic>
      <p:pic>
        <p:nvPicPr>
          <p:cNvPr id="33" name="Picture 32"/>
          <p:cNvPicPr>
            <a:picLocks noChangeAspect="1"/>
          </p:cNvPicPr>
          <p:nvPr/>
        </p:nvPicPr>
        <p:blipFill rotWithShape="1">
          <a:blip r:embed="rId2">
            <a:extLst>
              <a:ext uri="{28A0092B-C50C-407E-A947-70E740481C1C}">
                <a14:useLocalDpi xmlns:a14="http://schemas.microsoft.com/office/drawing/2010/main" val="0"/>
              </a:ext>
            </a:extLst>
          </a:blip>
          <a:srcRect l="39832" t="32618" r="40494" b="49885"/>
          <a:stretch/>
        </p:blipFill>
        <p:spPr>
          <a:xfrm>
            <a:off x="2037026" y="3387344"/>
            <a:ext cx="443473" cy="568199"/>
          </a:xfrm>
          <a:prstGeom prst="rect">
            <a:avLst/>
          </a:prstGeom>
        </p:spPr>
      </p:pic>
      <p:pic>
        <p:nvPicPr>
          <p:cNvPr id="34" name="Picture 33"/>
          <p:cNvPicPr>
            <a:picLocks noChangeAspect="1"/>
          </p:cNvPicPr>
          <p:nvPr/>
        </p:nvPicPr>
        <p:blipFill rotWithShape="1">
          <a:blip r:embed="rId2">
            <a:extLst>
              <a:ext uri="{28A0092B-C50C-407E-A947-70E740481C1C}">
                <a14:useLocalDpi xmlns:a14="http://schemas.microsoft.com/office/drawing/2010/main" val="0"/>
              </a:ext>
            </a:extLst>
          </a:blip>
          <a:srcRect l="39832" t="32618" r="40494" b="49885"/>
          <a:stretch/>
        </p:blipFill>
        <p:spPr>
          <a:xfrm>
            <a:off x="2564129" y="3378870"/>
            <a:ext cx="443473" cy="568199"/>
          </a:xfrm>
          <a:prstGeom prst="rect">
            <a:avLst/>
          </a:prstGeom>
        </p:spPr>
      </p:pic>
      <p:pic>
        <p:nvPicPr>
          <p:cNvPr id="35" name="Picture 34"/>
          <p:cNvPicPr>
            <a:picLocks noChangeAspect="1"/>
          </p:cNvPicPr>
          <p:nvPr/>
        </p:nvPicPr>
        <p:blipFill rotWithShape="1">
          <a:blip r:embed="rId2">
            <a:extLst>
              <a:ext uri="{28A0092B-C50C-407E-A947-70E740481C1C}">
                <a14:useLocalDpi xmlns:a14="http://schemas.microsoft.com/office/drawing/2010/main" val="0"/>
              </a:ext>
            </a:extLst>
          </a:blip>
          <a:srcRect l="39832" t="32618" r="40494" b="49885"/>
          <a:stretch/>
        </p:blipFill>
        <p:spPr>
          <a:xfrm>
            <a:off x="3091232" y="3386633"/>
            <a:ext cx="443473" cy="568199"/>
          </a:xfrm>
          <a:prstGeom prst="rect">
            <a:avLst/>
          </a:prstGeom>
        </p:spPr>
      </p:pic>
      <p:pic>
        <p:nvPicPr>
          <p:cNvPr id="36" name="Picture 35"/>
          <p:cNvPicPr>
            <a:picLocks noChangeAspect="1"/>
          </p:cNvPicPr>
          <p:nvPr/>
        </p:nvPicPr>
        <p:blipFill rotWithShape="1">
          <a:blip r:embed="rId2">
            <a:extLst>
              <a:ext uri="{28A0092B-C50C-407E-A947-70E740481C1C}">
                <a14:useLocalDpi xmlns:a14="http://schemas.microsoft.com/office/drawing/2010/main" val="0"/>
              </a:ext>
            </a:extLst>
          </a:blip>
          <a:srcRect l="39832" t="32618" r="40494" b="49885"/>
          <a:stretch/>
        </p:blipFill>
        <p:spPr>
          <a:xfrm>
            <a:off x="3565943" y="3387344"/>
            <a:ext cx="443473" cy="568199"/>
          </a:xfrm>
          <a:prstGeom prst="rect">
            <a:avLst/>
          </a:prstGeom>
        </p:spPr>
      </p:pic>
      <p:pic>
        <p:nvPicPr>
          <p:cNvPr id="37" name="Picture 36"/>
          <p:cNvPicPr>
            <a:picLocks noChangeAspect="1"/>
          </p:cNvPicPr>
          <p:nvPr/>
        </p:nvPicPr>
        <p:blipFill rotWithShape="1">
          <a:blip r:embed="rId2">
            <a:extLst>
              <a:ext uri="{28A0092B-C50C-407E-A947-70E740481C1C}">
                <a14:useLocalDpi xmlns:a14="http://schemas.microsoft.com/office/drawing/2010/main" val="0"/>
              </a:ext>
            </a:extLst>
          </a:blip>
          <a:srcRect l="39832" t="32618" r="40494" b="49885"/>
          <a:stretch/>
        </p:blipFill>
        <p:spPr>
          <a:xfrm>
            <a:off x="4620149" y="3386633"/>
            <a:ext cx="443473" cy="568199"/>
          </a:xfrm>
          <a:prstGeom prst="rect">
            <a:avLst/>
          </a:prstGeom>
        </p:spPr>
      </p:pic>
      <p:pic>
        <p:nvPicPr>
          <p:cNvPr id="38" name="Picture 37"/>
          <p:cNvPicPr>
            <a:picLocks noChangeAspect="1"/>
          </p:cNvPicPr>
          <p:nvPr/>
        </p:nvPicPr>
        <p:blipFill rotWithShape="1">
          <a:blip r:embed="rId2">
            <a:extLst>
              <a:ext uri="{28A0092B-C50C-407E-A947-70E740481C1C}">
                <a14:useLocalDpi xmlns:a14="http://schemas.microsoft.com/office/drawing/2010/main" val="0"/>
              </a:ext>
            </a:extLst>
          </a:blip>
          <a:srcRect l="39832" t="32618" r="40494" b="49885"/>
          <a:stretch/>
        </p:blipFill>
        <p:spPr>
          <a:xfrm>
            <a:off x="4132181" y="3378869"/>
            <a:ext cx="443473" cy="568199"/>
          </a:xfrm>
          <a:prstGeom prst="rect">
            <a:avLst/>
          </a:prstGeom>
        </p:spPr>
      </p:pic>
      <p:pic>
        <p:nvPicPr>
          <p:cNvPr id="39" name="Picture 38"/>
          <p:cNvPicPr>
            <a:picLocks noChangeAspect="1"/>
          </p:cNvPicPr>
          <p:nvPr/>
        </p:nvPicPr>
        <p:blipFill rotWithShape="1">
          <a:blip r:embed="rId2">
            <a:extLst>
              <a:ext uri="{28A0092B-C50C-407E-A947-70E740481C1C}">
                <a14:useLocalDpi xmlns:a14="http://schemas.microsoft.com/office/drawing/2010/main" val="0"/>
              </a:ext>
            </a:extLst>
          </a:blip>
          <a:srcRect l="40273" t="50099" r="40054" b="33257"/>
          <a:stretch/>
        </p:blipFill>
        <p:spPr>
          <a:xfrm>
            <a:off x="2031674" y="3999506"/>
            <a:ext cx="483255" cy="588966"/>
          </a:xfrm>
          <a:prstGeom prst="rect">
            <a:avLst/>
          </a:prstGeom>
        </p:spPr>
      </p:pic>
      <p:pic>
        <p:nvPicPr>
          <p:cNvPr id="40" name="Picture 39"/>
          <p:cNvPicPr>
            <a:picLocks noChangeAspect="1"/>
          </p:cNvPicPr>
          <p:nvPr/>
        </p:nvPicPr>
        <p:blipFill rotWithShape="1">
          <a:blip r:embed="rId2">
            <a:extLst>
              <a:ext uri="{28A0092B-C50C-407E-A947-70E740481C1C}">
                <a14:useLocalDpi xmlns:a14="http://schemas.microsoft.com/office/drawing/2010/main" val="0"/>
              </a:ext>
            </a:extLst>
          </a:blip>
          <a:srcRect l="40427" t="67063" r="40515" b="16507"/>
          <a:stretch/>
        </p:blipFill>
        <p:spPr>
          <a:xfrm>
            <a:off x="2037026" y="4634049"/>
            <a:ext cx="492858" cy="612096"/>
          </a:xfrm>
          <a:prstGeom prst="rect">
            <a:avLst/>
          </a:prstGeom>
        </p:spPr>
      </p:pic>
      <p:pic>
        <p:nvPicPr>
          <p:cNvPr id="41" name="Picture 40"/>
          <p:cNvPicPr>
            <a:picLocks noChangeAspect="1"/>
          </p:cNvPicPr>
          <p:nvPr/>
        </p:nvPicPr>
        <p:blipFill rotWithShape="1">
          <a:blip r:embed="rId2">
            <a:extLst>
              <a:ext uri="{28A0092B-C50C-407E-A947-70E740481C1C}">
                <a14:useLocalDpi xmlns:a14="http://schemas.microsoft.com/office/drawing/2010/main" val="0"/>
              </a:ext>
            </a:extLst>
          </a:blip>
          <a:srcRect l="40485" t="83813" r="40976" b="7"/>
          <a:stretch/>
        </p:blipFill>
        <p:spPr>
          <a:xfrm>
            <a:off x="2058987" y="5331324"/>
            <a:ext cx="421512" cy="529950"/>
          </a:xfrm>
          <a:prstGeom prst="rect">
            <a:avLst/>
          </a:prstGeom>
        </p:spPr>
      </p:pic>
      <p:pic>
        <p:nvPicPr>
          <p:cNvPr id="42" name="Picture 41"/>
          <p:cNvPicPr>
            <a:picLocks noChangeAspect="1"/>
          </p:cNvPicPr>
          <p:nvPr/>
        </p:nvPicPr>
        <p:blipFill rotWithShape="1">
          <a:blip r:embed="rId2">
            <a:extLst>
              <a:ext uri="{28A0092B-C50C-407E-A947-70E740481C1C}">
                <a14:useLocalDpi xmlns:a14="http://schemas.microsoft.com/office/drawing/2010/main" val="0"/>
              </a:ext>
            </a:extLst>
          </a:blip>
          <a:srcRect l="40485" t="83813" r="40976" b="7"/>
          <a:stretch/>
        </p:blipFill>
        <p:spPr>
          <a:xfrm>
            <a:off x="2528005" y="5331324"/>
            <a:ext cx="421512" cy="529950"/>
          </a:xfrm>
          <a:prstGeom prst="rect">
            <a:avLst/>
          </a:prstGeom>
        </p:spPr>
      </p:pic>
      <p:pic>
        <p:nvPicPr>
          <p:cNvPr id="43" name="Picture 42"/>
          <p:cNvPicPr>
            <a:picLocks noChangeAspect="1"/>
          </p:cNvPicPr>
          <p:nvPr/>
        </p:nvPicPr>
        <p:blipFill rotWithShape="1">
          <a:blip r:embed="rId2">
            <a:extLst>
              <a:ext uri="{28A0092B-C50C-407E-A947-70E740481C1C}">
                <a14:useLocalDpi xmlns:a14="http://schemas.microsoft.com/office/drawing/2010/main" val="0"/>
              </a:ext>
            </a:extLst>
          </a:blip>
          <a:srcRect l="40485" t="83813" r="40976" b="7"/>
          <a:stretch/>
        </p:blipFill>
        <p:spPr>
          <a:xfrm>
            <a:off x="2991273" y="5322740"/>
            <a:ext cx="421512" cy="529950"/>
          </a:xfrm>
          <a:prstGeom prst="rect">
            <a:avLst/>
          </a:prstGeom>
        </p:spPr>
      </p:pic>
      <p:pic>
        <p:nvPicPr>
          <p:cNvPr id="44" name="Picture 43"/>
          <p:cNvPicPr>
            <a:picLocks noChangeAspect="1"/>
          </p:cNvPicPr>
          <p:nvPr/>
        </p:nvPicPr>
        <p:blipFill rotWithShape="1">
          <a:blip r:embed="rId2">
            <a:extLst>
              <a:ext uri="{28A0092B-C50C-407E-A947-70E740481C1C}">
                <a14:useLocalDpi xmlns:a14="http://schemas.microsoft.com/office/drawing/2010/main" val="0"/>
              </a:ext>
            </a:extLst>
          </a:blip>
          <a:srcRect l="40485" t="83813" r="40976" b="7"/>
          <a:stretch/>
        </p:blipFill>
        <p:spPr>
          <a:xfrm>
            <a:off x="3460291" y="5322740"/>
            <a:ext cx="421512" cy="529950"/>
          </a:xfrm>
          <a:prstGeom prst="rect">
            <a:avLst/>
          </a:prstGeom>
        </p:spPr>
      </p:pic>
      <p:pic>
        <p:nvPicPr>
          <p:cNvPr id="45" name="Picture 44"/>
          <p:cNvPicPr>
            <a:picLocks noChangeAspect="1"/>
          </p:cNvPicPr>
          <p:nvPr/>
        </p:nvPicPr>
        <p:blipFill rotWithShape="1">
          <a:blip r:embed="rId2">
            <a:extLst>
              <a:ext uri="{28A0092B-C50C-407E-A947-70E740481C1C}">
                <a14:useLocalDpi xmlns:a14="http://schemas.microsoft.com/office/drawing/2010/main" val="0"/>
              </a:ext>
            </a:extLst>
          </a:blip>
          <a:srcRect l="40485" t="83813" r="40976" b="7"/>
          <a:stretch/>
        </p:blipFill>
        <p:spPr>
          <a:xfrm>
            <a:off x="3973378" y="5322740"/>
            <a:ext cx="421512" cy="529950"/>
          </a:xfrm>
          <a:prstGeom prst="rect">
            <a:avLst/>
          </a:prstGeom>
        </p:spPr>
      </p:pic>
      <p:pic>
        <p:nvPicPr>
          <p:cNvPr id="46" name="Picture 45"/>
          <p:cNvPicPr>
            <a:picLocks noChangeAspect="1"/>
          </p:cNvPicPr>
          <p:nvPr/>
        </p:nvPicPr>
        <p:blipFill rotWithShape="1">
          <a:blip r:embed="rId2">
            <a:extLst>
              <a:ext uri="{28A0092B-C50C-407E-A947-70E740481C1C}">
                <a14:useLocalDpi xmlns:a14="http://schemas.microsoft.com/office/drawing/2010/main" val="0"/>
              </a:ext>
            </a:extLst>
          </a:blip>
          <a:srcRect l="40273" t="50099" r="40054" b="33257"/>
          <a:stretch/>
        </p:blipFill>
        <p:spPr>
          <a:xfrm>
            <a:off x="2590112" y="3993242"/>
            <a:ext cx="483255" cy="588966"/>
          </a:xfrm>
          <a:prstGeom prst="rect">
            <a:avLst/>
          </a:prstGeom>
        </p:spPr>
      </p:pic>
      <p:pic>
        <p:nvPicPr>
          <p:cNvPr id="47" name="Picture 46"/>
          <p:cNvPicPr>
            <a:picLocks noChangeAspect="1"/>
          </p:cNvPicPr>
          <p:nvPr/>
        </p:nvPicPr>
        <p:blipFill rotWithShape="1">
          <a:blip r:embed="rId2">
            <a:extLst>
              <a:ext uri="{28A0092B-C50C-407E-A947-70E740481C1C}">
                <a14:useLocalDpi xmlns:a14="http://schemas.microsoft.com/office/drawing/2010/main" val="0"/>
              </a:ext>
            </a:extLst>
          </a:blip>
          <a:srcRect l="40273" t="50099" r="40054" b="33257"/>
          <a:stretch/>
        </p:blipFill>
        <p:spPr>
          <a:xfrm>
            <a:off x="3165691" y="4008978"/>
            <a:ext cx="483255" cy="588966"/>
          </a:xfrm>
          <a:prstGeom prst="rect">
            <a:avLst/>
          </a:prstGeom>
        </p:spPr>
      </p:pic>
      <p:sp>
        <p:nvSpPr>
          <p:cNvPr id="22" name="TextBox 21"/>
          <p:cNvSpPr txBox="1"/>
          <p:nvPr/>
        </p:nvSpPr>
        <p:spPr>
          <a:xfrm>
            <a:off x="8680315" y="1770142"/>
            <a:ext cx="3090422" cy="4524315"/>
          </a:xfrm>
          <a:prstGeom prst="rect">
            <a:avLst/>
          </a:prstGeom>
          <a:noFill/>
        </p:spPr>
        <p:txBody>
          <a:bodyPr wrap="square" rtlCol="0">
            <a:spAutoFit/>
          </a:bodyPr>
          <a:lstStyle/>
          <a:p>
            <a:r>
              <a:rPr lang="en-GB" sz="2400" dirty="0"/>
              <a:t>Now I have all of my data, I began making my pictogram.</a:t>
            </a:r>
          </a:p>
          <a:p>
            <a:endParaRPr lang="en-GB" sz="2400" dirty="0"/>
          </a:p>
          <a:p>
            <a:r>
              <a:rPr lang="en-GB" sz="2400" dirty="0"/>
              <a:t>I made sure my pictogram had:</a:t>
            </a:r>
          </a:p>
          <a:p>
            <a:endParaRPr lang="en-GB" sz="2400" dirty="0"/>
          </a:p>
          <a:p>
            <a:pPr marL="171450" indent="-171450">
              <a:buFont typeface="Arial" panose="020B0604020202020204" pitchFamily="34" charset="0"/>
              <a:buChar char="•"/>
            </a:pPr>
            <a:r>
              <a:rPr lang="en-GB" sz="2400" dirty="0"/>
              <a:t>Headings</a:t>
            </a:r>
          </a:p>
          <a:p>
            <a:pPr marL="171450" indent="-171450">
              <a:buFont typeface="Arial" panose="020B0604020202020204" pitchFamily="34" charset="0"/>
              <a:buChar char="•"/>
            </a:pPr>
            <a:r>
              <a:rPr lang="en-GB" sz="2400" dirty="0"/>
              <a:t>A key</a:t>
            </a:r>
          </a:p>
          <a:p>
            <a:pPr marL="171450" indent="-171450">
              <a:buFont typeface="Arial" panose="020B0604020202020204" pitchFamily="34" charset="0"/>
              <a:buChar char="•"/>
            </a:pPr>
            <a:r>
              <a:rPr lang="en-GB" sz="2400" dirty="0"/>
              <a:t>The information I am collecting in the first column.</a:t>
            </a:r>
            <a:endParaRPr lang="en-GB" sz="1200" dirty="0"/>
          </a:p>
        </p:txBody>
      </p:sp>
      <p:pic>
        <p:nvPicPr>
          <p:cNvPr id="32" name="Picture 31">
            <a:extLst>
              <a:ext uri="{FF2B5EF4-FFF2-40B4-BE49-F238E27FC236}">
                <a16:creationId xmlns:a16="http://schemas.microsoft.com/office/drawing/2014/main" id="{C9DD1D3A-8F9C-4D74-B3F3-7C9B4377D2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2922" y="154691"/>
            <a:ext cx="1318460" cy="979055"/>
          </a:xfrm>
          <a:prstGeom prst="rect">
            <a:avLst/>
          </a:prstGeom>
        </p:spPr>
      </p:pic>
      <p:cxnSp>
        <p:nvCxnSpPr>
          <p:cNvPr id="48" name="Straight Arrow Connector 47">
            <a:extLst>
              <a:ext uri="{FF2B5EF4-FFF2-40B4-BE49-F238E27FC236}">
                <a16:creationId xmlns:a16="http://schemas.microsoft.com/office/drawing/2014/main" id="{944DCBCD-6CAD-4663-88A3-2B8A5FD44655}"/>
              </a:ext>
            </a:extLst>
          </p:cNvPr>
          <p:cNvCxnSpPr>
            <a:cxnSpLocks/>
            <a:endCxn id="28" idx="3"/>
          </p:cNvCxnSpPr>
          <p:nvPr/>
        </p:nvCxnSpPr>
        <p:spPr>
          <a:xfrm flipH="1">
            <a:off x="3412784" y="4940097"/>
            <a:ext cx="5366434" cy="1375471"/>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871082F-1BA1-4E1A-AC39-F3D827F5FD8C}"/>
              </a:ext>
            </a:extLst>
          </p:cNvPr>
          <p:cNvCxnSpPr>
            <a:cxnSpLocks/>
          </p:cNvCxnSpPr>
          <p:nvPr/>
        </p:nvCxnSpPr>
        <p:spPr>
          <a:xfrm flipH="1" flipV="1">
            <a:off x="4536829" y="1917903"/>
            <a:ext cx="4277645" cy="264708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43E27B46-28F4-4EC9-9FD6-B4595D167A6B}"/>
              </a:ext>
            </a:extLst>
          </p:cNvPr>
          <p:cNvCxnSpPr>
            <a:cxnSpLocks/>
          </p:cNvCxnSpPr>
          <p:nvPr/>
        </p:nvCxnSpPr>
        <p:spPr>
          <a:xfrm flipH="1" flipV="1">
            <a:off x="7539152" y="1864468"/>
            <a:ext cx="1279388" cy="267231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90EE902-CEF8-47AD-A696-38B7A7EE20CA}"/>
              </a:ext>
            </a:extLst>
          </p:cNvPr>
          <p:cNvCxnSpPr>
            <a:cxnSpLocks/>
          </p:cNvCxnSpPr>
          <p:nvPr/>
        </p:nvCxnSpPr>
        <p:spPr>
          <a:xfrm flipH="1" flipV="1">
            <a:off x="1362146" y="1836266"/>
            <a:ext cx="7452328" cy="272175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32291680-88BB-400D-A58C-6410960EC6EF}"/>
              </a:ext>
            </a:extLst>
          </p:cNvPr>
          <p:cNvCxnSpPr>
            <a:cxnSpLocks/>
          </p:cNvCxnSpPr>
          <p:nvPr/>
        </p:nvCxnSpPr>
        <p:spPr>
          <a:xfrm flipH="1" flipV="1">
            <a:off x="706532" y="2318879"/>
            <a:ext cx="8152438" cy="302177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021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5" name="Title 1">
            <a:extLst>
              <a:ext uri="{FF2B5EF4-FFF2-40B4-BE49-F238E27FC236}">
                <a16:creationId xmlns:a16="http://schemas.microsoft.com/office/drawing/2014/main" id="{01E47921-E3D8-4C1C-B00B-B94DB5CC7B73}"/>
              </a:ext>
            </a:extLst>
          </p:cNvPr>
          <p:cNvSpPr>
            <a:spLocks noGrp="1"/>
          </p:cNvSpPr>
          <p:nvPr>
            <p:ph type="title"/>
          </p:nvPr>
        </p:nvSpPr>
        <p:spPr>
          <a:xfrm>
            <a:off x="155575" y="229539"/>
            <a:ext cx="8587372" cy="88201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GB" sz="2800" dirty="0"/>
              <a:t>Collect data to input into your constructed a pictogram. </a:t>
            </a:r>
          </a:p>
        </p:txBody>
      </p:sp>
      <p:sp>
        <p:nvSpPr>
          <p:cNvPr id="4" name="TextBox 3"/>
          <p:cNvSpPr txBox="1"/>
          <p:nvPr/>
        </p:nvSpPr>
        <p:spPr>
          <a:xfrm>
            <a:off x="1179871" y="1474838"/>
            <a:ext cx="9783097" cy="369332"/>
          </a:xfrm>
          <a:prstGeom prst="rect">
            <a:avLst/>
          </a:prstGeom>
          <a:noFill/>
        </p:spPr>
        <p:txBody>
          <a:bodyPr wrap="square" rtlCol="0">
            <a:spAutoFit/>
          </a:bodyPr>
          <a:lstStyle/>
          <a:p>
            <a:r>
              <a:rPr lang="en-GB" dirty="0"/>
              <a:t>Now you know all about collecting and inputting data into a pictogram. It’s your turn to have a go. </a:t>
            </a:r>
          </a:p>
        </p:txBody>
      </p:sp>
      <p:sp>
        <p:nvSpPr>
          <p:cNvPr id="5" name="TextBox 4"/>
          <p:cNvSpPr txBox="1"/>
          <p:nvPr/>
        </p:nvSpPr>
        <p:spPr>
          <a:xfrm>
            <a:off x="206476" y="1834987"/>
            <a:ext cx="3372465" cy="1754326"/>
          </a:xfrm>
          <a:prstGeom prst="rect">
            <a:avLst/>
          </a:prstGeom>
          <a:noFill/>
        </p:spPr>
        <p:txBody>
          <a:bodyPr wrap="square" rtlCol="0">
            <a:spAutoFit/>
          </a:bodyPr>
          <a:lstStyle/>
          <a:p>
            <a:r>
              <a:rPr lang="en-GB" dirty="0"/>
              <a:t>Don’t forget if you are at home you could collect your data by phoning your family, friends or you could even phone school and ask myself and Danielle, we would love to here from you.</a:t>
            </a:r>
          </a:p>
        </p:txBody>
      </p:sp>
      <p:sp>
        <p:nvSpPr>
          <p:cNvPr id="6" name="TextBox 5"/>
          <p:cNvSpPr txBox="1"/>
          <p:nvPr/>
        </p:nvSpPr>
        <p:spPr>
          <a:xfrm>
            <a:off x="307975" y="3852477"/>
            <a:ext cx="4572001" cy="1477328"/>
          </a:xfrm>
          <a:prstGeom prst="rect">
            <a:avLst/>
          </a:prstGeom>
          <a:noFill/>
        </p:spPr>
        <p:txBody>
          <a:bodyPr wrap="square" rtlCol="0">
            <a:spAutoFit/>
          </a:bodyPr>
          <a:lstStyle/>
          <a:p>
            <a:r>
              <a:rPr lang="en-GB" dirty="0"/>
              <a:t>We cant wait to see all your amazing pictograms and what you choose to collect your data on. </a:t>
            </a:r>
            <a:r>
              <a:rPr lang="en-GB" b="1" u="sng" dirty="0"/>
              <a:t>Adults; please can you help you child draw their pictogram or use the blank template on the next page.</a:t>
            </a:r>
          </a:p>
        </p:txBody>
      </p:sp>
      <p:sp>
        <p:nvSpPr>
          <p:cNvPr id="7" name="TextBox 6"/>
          <p:cNvSpPr txBox="1"/>
          <p:nvPr/>
        </p:nvSpPr>
        <p:spPr>
          <a:xfrm>
            <a:off x="6272981" y="2099479"/>
            <a:ext cx="5348748" cy="369332"/>
          </a:xfrm>
          <a:prstGeom prst="rect">
            <a:avLst/>
          </a:prstGeom>
          <a:noFill/>
        </p:spPr>
        <p:txBody>
          <a:bodyPr wrap="square" rtlCol="0">
            <a:spAutoFit/>
          </a:bodyPr>
          <a:lstStyle/>
          <a:p>
            <a:r>
              <a:rPr lang="en-GB" dirty="0"/>
              <a:t>Here are a some pictures to help you with some ideas. </a:t>
            </a:r>
          </a:p>
        </p:txBody>
      </p:sp>
      <p:pic>
        <p:nvPicPr>
          <p:cNvPr id="13" name="Picture 12"/>
          <p:cNvPicPr>
            <a:picLocks noChangeAspect="1"/>
          </p:cNvPicPr>
          <p:nvPr/>
        </p:nvPicPr>
        <p:blipFill rotWithShape="1">
          <a:blip r:embed="rId2"/>
          <a:srcRect r="4746" b="14749"/>
          <a:stretch/>
        </p:blipFill>
        <p:spPr>
          <a:xfrm>
            <a:off x="7491866" y="2552965"/>
            <a:ext cx="3057832" cy="2049885"/>
          </a:xfrm>
          <a:prstGeom prst="rect">
            <a:avLst/>
          </a:prstGeom>
        </p:spPr>
      </p:pic>
      <p:sp>
        <p:nvSpPr>
          <p:cNvPr id="14" name="AutoShape 2" descr="Statistics in Year 2 (age 6–7) | Oxford Ow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3316" name="Picture 4" descr="Drawing Pictograms - Mr-Mathematics.com"/>
          <p:cNvPicPr>
            <a:picLocks noChangeAspect="1" noChangeArrowheads="1"/>
          </p:cNvPicPr>
          <p:nvPr/>
        </p:nvPicPr>
        <p:blipFill rotWithShape="1">
          <a:blip r:embed="rId3">
            <a:extLst>
              <a:ext uri="{28A0092B-C50C-407E-A947-70E740481C1C}">
                <a14:useLocalDpi xmlns:a14="http://schemas.microsoft.com/office/drawing/2010/main" val="0"/>
              </a:ext>
            </a:extLst>
          </a:blip>
          <a:srcRect l="38740" t="25181"/>
          <a:stretch/>
        </p:blipFill>
        <p:spPr bwMode="auto">
          <a:xfrm>
            <a:off x="7579998" y="4687004"/>
            <a:ext cx="2881567" cy="1982569"/>
          </a:xfrm>
          <a:prstGeom prst="rect">
            <a:avLst/>
          </a:prstGeom>
          <a:noFill/>
          <a:extLst>
            <a:ext uri="{909E8E84-426E-40DD-AFC4-6F175D3DCCD1}">
              <a14:hiddenFill xmlns:a14="http://schemas.microsoft.com/office/drawing/2010/main">
                <a:solidFill>
                  <a:srgbClr val="FFFFFF"/>
                </a:solidFill>
              </a14:hiddenFill>
            </a:ext>
          </a:extLst>
        </p:spPr>
      </p:pic>
      <p:sp>
        <p:nvSpPr>
          <p:cNvPr id="36" name="Rounded Rectangle 35"/>
          <p:cNvSpPr/>
          <p:nvPr/>
        </p:nvSpPr>
        <p:spPr>
          <a:xfrm>
            <a:off x="155575" y="5475808"/>
            <a:ext cx="4919280" cy="13025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TextBox 36"/>
          <p:cNvSpPr txBox="1"/>
          <p:nvPr/>
        </p:nvSpPr>
        <p:spPr>
          <a:xfrm>
            <a:off x="206476" y="5526925"/>
            <a:ext cx="4601497" cy="1200329"/>
          </a:xfrm>
          <a:prstGeom prst="rect">
            <a:avLst/>
          </a:prstGeom>
          <a:noFill/>
        </p:spPr>
        <p:txBody>
          <a:bodyPr wrap="square" rtlCol="0">
            <a:spAutoFit/>
          </a:bodyPr>
          <a:lstStyle/>
          <a:p>
            <a:r>
              <a:rPr lang="en-GB" dirty="0"/>
              <a:t>Challenge time:</a:t>
            </a:r>
          </a:p>
          <a:p>
            <a:r>
              <a:rPr lang="en-GB" dirty="0"/>
              <a:t>Once you have created your pictogram, can you write some questions for Danielle and I to answer?</a:t>
            </a:r>
          </a:p>
        </p:txBody>
      </p:sp>
      <p:pic>
        <p:nvPicPr>
          <p:cNvPr id="16" name="Picture 15">
            <a:extLst>
              <a:ext uri="{FF2B5EF4-FFF2-40B4-BE49-F238E27FC236}">
                <a16:creationId xmlns:a16="http://schemas.microsoft.com/office/drawing/2014/main" id="{FE424F09-1E70-4915-941E-CDC3DDE170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49698" y="70208"/>
            <a:ext cx="1582864" cy="1041345"/>
          </a:xfrm>
          <a:prstGeom prst="rect">
            <a:avLst/>
          </a:prstGeom>
        </p:spPr>
      </p:pic>
    </p:spTree>
    <p:extLst>
      <p:ext uri="{BB962C8B-B14F-4D97-AF65-F5344CB8AC3E}">
        <p14:creationId xmlns:p14="http://schemas.microsoft.com/office/powerpoint/2010/main" val="1263281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48" name="Table 47">
            <a:extLst>
              <a:ext uri="{FF2B5EF4-FFF2-40B4-BE49-F238E27FC236}">
                <a16:creationId xmlns:a16="http://schemas.microsoft.com/office/drawing/2014/main" id="{74B140D6-4EE8-4570-AF7B-B559AB993948}"/>
              </a:ext>
            </a:extLst>
          </p:cNvPr>
          <p:cNvGraphicFramePr>
            <a:graphicFrameLocks noGrp="1"/>
          </p:cNvGraphicFramePr>
          <p:nvPr>
            <p:extLst>
              <p:ext uri="{D42A27DB-BD31-4B8C-83A1-F6EECF244321}">
                <p14:modId xmlns:p14="http://schemas.microsoft.com/office/powerpoint/2010/main" val="898843450"/>
              </p:ext>
            </p:extLst>
          </p:nvPr>
        </p:nvGraphicFramePr>
        <p:xfrm>
          <a:off x="841593" y="305777"/>
          <a:ext cx="10508813" cy="5701014"/>
        </p:xfrm>
        <a:graphic>
          <a:graphicData uri="http://schemas.openxmlformats.org/drawingml/2006/table">
            <a:tbl>
              <a:tblPr firstRow="1" bandRow="1">
                <a:tableStyleId>{5C22544A-7EE6-4342-B048-85BDC9FD1C3A}</a:tableStyleId>
              </a:tblPr>
              <a:tblGrid>
                <a:gridCol w="2316626">
                  <a:extLst>
                    <a:ext uri="{9D8B030D-6E8A-4147-A177-3AD203B41FA5}">
                      <a16:colId xmlns:a16="http://schemas.microsoft.com/office/drawing/2014/main" val="3291275365"/>
                    </a:ext>
                  </a:extLst>
                </a:gridCol>
                <a:gridCol w="6068476">
                  <a:extLst>
                    <a:ext uri="{9D8B030D-6E8A-4147-A177-3AD203B41FA5}">
                      <a16:colId xmlns:a16="http://schemas.microsoft.com/office/drawing/2014/main" val="3533086071"/>
                    </a:ext>
                  </a:extLst>
                </a:gridCol>
                <a:gridCol w="2123711">
                  <a:extLst>
                    <a:ext uri="{9D8B030D-6E8A-4147-A177-3AD203B41FA5}">
                      <a16:colId xmlns:a16="http://schemas.microsoft.com/office/drawing/2014/main" val="3135177735"/>
                    </a:ext>
                  </a:extLst>
                </a:gridCol>
              </a:tblGrid>
              <a:tr h="50433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0866086"/>
                  </a:ext>
                </a:extLst>
              </a:tr>
              <a:tr h="900213">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7691957"/>
                  </a:ext>
                </a:extLst>
              </a:tr>
              <a:tr h="900213">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818571"/>
                  </a:ext>
                </a:extLst>
              </a:tr>
              <a:tr h="900213">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4536912"/>
                  </a:ext>
                </a:extLst>
              </a:tr>
              <a:tr h="900213">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1537825"/>
                  </a:ext>
                </a:extLst>
              </a:tr>
              <a:tr h="900213">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1469220"/>
                  </a:ext>
                </a:extLst>
              </a:tr>
              <a:tr h="69561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3361191"/>
                  </a:ext>
                </a:extLst>
              </a:tr>
            </a:tbl>
          </a:graphicData>
        </a:graphic>
      </p:graphicFrame>
      <p:sp>
        <p:nvSpPr>
          <p:cNvPr id="49" name="TextBox 48">
            <a:extLst>
              <a:ext uri="{FF2B5EF4-FFF2-40B4-BE49-F238E27FC236}">
                <a16:creationId xmlns:a16="http://schemas.microsoft.com/office/drawing/2014/main" id="{F0425060-FA48-4211-8A3E-8192EED0C9BA}"/>
              </a:ext>
            </a:extLst>
          </p:cNvPr>
          <p:cNvSpPr txBox="1"/>
          <p:nvPr/>
        </p:nvSpPr>
        <p:spPr>
          <a:xfrm>
            <a:off x="197436" y="6290613"/>
            <a:ext cx="3199305" cy="523220"/>
          </a:xfrm>
          <a:prstGeom prst="rect">
            <a:avLst/>
          </a:prstGeom>
          <a:noFill/>
          <a:ln>
            <a:solidFill>
              <a:schemeClr val="tx1"/>
            </a:solidFill>
          </a:ln>
        </p:spPr>
        <p:txBody>
          <a:bodyPr wrap="square" rtlCol="0">
            <a:spAutoFit/>
          </a:bodyPr>
          <a:lstStyle/>
          <a:p>
            <a:r>
              <a:rPr lang="en-GB" sz="2800" dirty="0">
                <a:ln w="19050">
                  <a:solidFill>
                    <a:schemeClr val="tx1"/>
                  </a:solidFill>
                </a:ln>
              </a:rPr>
              <a:t>Key: </a:t>
            </a:r>
          </a:p>
        </p:txBody>
      </p:sp>
    </p:spTree>
    <p:extLst>
      <p:ext uri="{BB962C8B-B14F-4D97-AF65-F5344CB8AC3E}">
        <p14:creationId xmlns:p14="http://schemas.microsoft.com/office/powerpoint/2010/main" val="256010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47921-E3D8-4C1C-B00B-B94DB5CC7B73}"/>
              </a:ext>
            </a:extLst>
          </p:cNvPr>
          <p:cNvSpPr>
            <a:spLocks noGrp="1"/>
          </p:cNvSpPr>
          <p:nvPr>
            <p:ph type="title"/>
          </p:nvPr>
        </p:nvSpPr>
        <p:spPr>
          <a:xfrm>
            <a:off x="155575" y="160338"/>
            <a:ext cx="10515600"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en-GB" sz="3200" dirty="0"/>
              <a:t>Today we are going to look at different symbols used in different types of graphs and charts and we will look at how we find their value. </a:t>
            </a:r>
          </a:p>
        </p:txBody>
      </p:sp>
      <p:sp>
        <p:nvSpPr>
          <p:cNvPr id="8" name="AutoShape 14" descr="The 37 most valuable £2 coins in circulation - have you got any in your  pocket? - Mirror Onl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9" name="Picture 18"/>
          <p:cNvPicPr>
            <a:picLocks noChangeAspect="1"/>
          </p:cNvPicPr>
          <p:nvPr/>
        </p:nvPicPr>
        <p:blipFill>
          <a:blip r:embed="rId2"/>
          <a:stretch>
            <a:fillRect/>
          </a:stretch>
        </p:blipFill>
        <p:spPr>
          <a:xfrm>
            <a:off x="585062" y="1923714"/>
            <a:ext cx="2401978" cy="2500241"/>
          </a:xfrm>
          <a:prstGeom prst="rect">
            <a:avLst/>
          </a:prstGeom>
        </p:spPr>
      </p:pic>
      <p:pic>
        <p:nvPicPr>
          <p:cNvPr id="20" name="Picture 19"/>
          <p:cNvPicPr>
            <a:picLocks noChangeAspect="1"/>
          </p:cNvPicPr>
          <p:nvPr/>
        </p:nvPicPr>
        <p:blipFill>
          <a:blip r:embed="rId3"/>
          <a:stretch>
            <a:fillRect/>
          </a:stretch>
        </p:blipFill>
        <p:spPr>
          <a:xfrm>
            <a:off x="3576602" y="2628142"/>
            <a:ext cx="3389280" cy="1795813"/>
          </a:xfrm>
          <a:prstGeom prst="rect">
            <a:avLst/>
          </a:prstGeom>
        </p:spPr>
      </p:pic>
      <p:pic>
        <p:nvPicPr>
          <p:cNvPr id="22" name="Picture 21"/>
          <p:cNvPicPr>
            <a:picLocks noChangeAspect="1"/>
          </p:cNvPicPr>
          <p:nvPr/>
        </p:nvPicPr>
        <p:blipFill>
          <a:blip r:embed="rId4"/>
          <a:stretch>
            <a:fillRect/>
          </a:stretch>
        </p:blipFill>
        <p:spPr>
          <a:xfrm>
            <a:off x="7555444" y="2628142"/>
            <a:ext cx="4190888" cy="1741200"/>
          </a:xfrm>
          <a:prstGeom prst="rect">
            <a:avLst/>
          </a:prstGeom>
        </p:spPr>
      </p:pic>
      <p:sp>
        <p:nvSpPr>
          <p:cNvPr id="6" name="TextBox 5"/>
          <p:cNvSpPr txBox="1"/>
          <p:nvPr/>
        </p:nvSpPr>
        <p:spPr>
          <a:xfrm>
            <a:off x="3952391" y="1580495"/>
            <a:ext cx="6934624" cy="923330"/>
          </a:xfrm>
          <a:prstGeom prst="rect">
            <a:avLst/>
          </a:prstGeom>
          <a:noFill/>
        </p:spPr>
        <p:txBody>
          <a:bodyPr wrap="square" rtlCol="0">
            <a:spAutoFit/>
          </a:bodyPr>
          <a:lstStyle/>
          <a:p>
            <a:r>
              <a:rPr lang="en-GB" dirty="0"/>
              <a:t>As you can see, these charts and graphs all look very different. To find the value, we need to know what to count and how many each mark or picture represents.</a:t>
            </a:r>
          </a:p>
        </p:txBody>
      </p:sp>
      <p:sp>
        <p:nvSpPr>
          <p:cNvPr id="7" name="TextBox 6"/>
          <p:cNvSpPr txBox="1"/>
          <p:nvPr/>
        </p:nvSpPr>
        <p:spPr>
          <a:xfrm>
            <a:off x="585062" y="4815840"/>
            <a:ext cx="2628401" cy="1477328"/>
          </a:xfrm>
          <a:prstGeom prst="rect">
            <a:avLst/>
          </a:prstGeom>
          <a:noFill/>
        </p:spPr>
        <p:txBody>
          <a:bodyPr wrap="square" rtlCol="0">
            <a:spAutoFit/>
          </a:bodyPr>
          <a:lstStyle/>
          <a:p>
            <a:r>
              <a:rPr lang="en-GB" dirty="0"/>
              <a:t>Here on the block graph to find the value we count the coloured blocks and each block represents 1 vehicle.</a:t>
            </a:r>
          </a:p>
        </p:txBody>
      </p:sp>
      <p:sp>
        <p:nvSpPr>
          <p:cNvPr id="9" name="TextBox 8"/>
          <p:cNvSpPr txBox="1"/>
          <p:nvPr/>
        </p:nvSpPr>
        <p:spPr>
          <a:xfrm>
            <a:off x="3576602" y="4815840"/>
            <a:ext cx="3843101" cy="1200329"/>
          </a:xfrm>
          <a:prstGeom prst="rect">
            <a:avLst/>
          </a:prstGeom>
          <a:noFill/>
        </p:spPr>
        <p:txBody>
          <a:bodyPr wrap="square" rtlCol="0">
            <a:spAutoFit/>
          </a:bodyPr>
          <a:lstStyle/>
          <a:p>
            <a:r>
              <a:rPr lang="en-GB" dirty="0"/>
              <a:t>Here on the pictogram, we count the cars above the boys names. There will be a ‘key’ next the pictogram telling us how much each car picture represents.</a:t>
            </a:r>
          </a:p>
        </p:txBody>
      </p:sp>
      <p:sp>
        <p:nvSpPr>
          <p:cNvPr id="10" name="TextBox 9"/>
          <p:cNvSpPr txBox="1"/>
          <p:nvPr/>
        </p:nvSpPr>
        <p:spPr>
          <a:xfrm>
            <a:off x="7811589" y="4742429"/>
            <a:ext cx="3831771" cy="1477328"/>
          </a:xfrm>
          <a:prstGeom prst="rect">
            <a:avLst/>
          </a:prstGeom>
          <a:noFill/>
        </p:spPr>
        <p:txBody>
          <a:bodyPr wrap="square" rtlCol="0">
            <a:spAutoFit/>
          </a:bodyPr>
          <a:lstStyle/>
          <a:p>
            <a:r>
              <a:rPr lang="en-GB" dirty="0"/>
              <a:t>Here on the tally chart, we know that each black line is worth 1 and they are grouped together in 5s to make counting larger numbers of data quicker and easier. </a:t>
            </a:r>
          </a:p>
        </p:txBody>
      </p:sp>
      <p:pic>
        <p:nvPicPr>
          <p:cNvPr id="11" name="Picture 10">
            <a:extLst>
              <a:ext uri="{FF2B5EF4-FFF2-40B4-BE49-F238E27FC236}">
                <a16:creationId xmlns:a16="http://schemas.microsoft.com/office/drawing/2014/main" id="{B668F9C7-BF3B-4F6A-8071-514CCD0C40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17965" y="160338"/>
            <a:ext cx="1318460" cy="979055"/>
          </a:xfrm>
          <a:prstGeom prst="rect">
            <a:avLst/>
          </a:prstGeom>
        </p:spPr>
      </p:pic>
    </p:spTree>
    <p:extLst>
      <p:ext uri="{BB962C8B-B14F-4D97-AF65-F5344CB8AC3E}">
        <p14:creationId xmlns:p14="http://schemas.microsoft.com/office/powerpoint/2010/main" val="34738772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107092" y="90616"/>
            <a:ext cx="11977816" cy="6647935"/>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676" y="5987219"/>
            <a:ext cx="588390" cy="588390"/>
          </a:xfrm>
          <a:prstGeom prst="rect">
            <a:avLst/>
          </a:prstGeom>
        </p:spPr>
      </p:pic>
      <p:sp>
        <p:nvSpPr>
          <p:cNvPr id="6" name="Rectangle 5"/>
          <p:cNvSpPr/>
          <p:nvPr/>
        </p:nvSpPr>
        <p:spPr>
          <a:xfrm>
            <a:off x="189471" y="5905850"/>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864066" y="6033803"/>
            <a:ext cx="402830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Subject</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GB" sz="2400" dirty="0">
                <a:solidFill>
                  <a:prstClr val="black"/>
                </a:solidFill>
                <a:latin typeface="Calibri" panose="020F0502020204030204"/>
              </a:rPr>
              <a:t>Maths</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p:cNvSpPr/>
          <p:nvPr/>
        </p:nvSpPr>
        <p:spPr>
          <a:xfrm>
            <a:off x="189470" y="164755"/>
            <a:ext cx="8040129"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273361" y="222475"/>
            <a:ext cx="742633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 Date:</a:t>
            </a:r>
            <a:r>
              <a:rPr kumimoji="0" lang="en-GB" sz="3200" b="0" i="0" u="none" strike="noStrike" kern="1200" cap="none" spc="0" normalizeH="0" noProof="0" dirty="0">
                <a:ln>
                  <a:noFill/>
                </a:ln>
                <a:solidFill>
                  <a:prstClr val="black"/>
                </a:solidFill>
                <a:effectLst/>
                <a:uLnTx/>
                <a:uFillTx/>
                <a:latin typeface="Calibri" panose="020F0502020204030204"/>
                <a:ea typeface="+mn-ea"/>
                <a:cs typeface="+mn-cs"/>
              </a:rPr>
              <a:t> </a:t>
            </a:r>
            <a:r>
              <a:rPr lang="en-GB" sz="3200" dirty="0">
                <a:solidFill>
                  <a:prstClr val="black"/>
                </a:solidFill>
                <a:latin typeface="Calibri" panose="020F0502020204030204"/>
              </a:rPr>
              <a:t>Thurs</a:t>
            </a:r>
            <a:r>
              <a:rPr kumimoji="0" lang="en-GB" sz="3200" b="0" i="0" u="none" strike="noStrike" kern="1200" cap="none" spc="0" normalizeH="0" noProof="0" dirty="0">
                <a:ln>
                  <a:noFill/>
                </a:ln>
                <a:solidFill>
                  <a:prstClr val="black"/>
                </a:solidFill>
                <a:effectLst/>
                <a:uLnTx/>
                <a:uFillTx/>
                <a:latin typeface="Calibri" panose="020F0502020204030204"/>
                <a:ea typeface="+mn-ea"/>
                <a:cs typeface="+mn-cs"/>
              </a:rPr>
              <a:t>d</a:t>
            </a:r>
            <a:r>
              <a:rPr lang="en-GB" sz="3200" dirty="0">
                <a:solidFill>
                  <a:prstClr val="black"/>
                </a:solidFill>
                <a:latin typeface="Calibri" panose="020F0502020204030204"/>
              </a:rPr>
              <a:t>ay</a:t>
            </a:r>
            <a:r>
              <a:rPr kumimoji="0" lang="en-GB" sz="32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GB" sz="3200" b="0" i="0" u="none" strike="noStrike" kern="1200" cap="none" spc="0" normalizeH="0" dirty="0">
                <a:ln>
                  <a:noFill/>
                </a:ln>
                <a:solidFill>
                  <a:prstClr val="black"/>
                </a:solidFill>
                <a:effectLst/>
                <a:uLnTx/>
                <a:uFillTx/>
                <a:latin typeface="Calibri" panose="020F0502020204030204"/>
                <a:ea typeface="+mn-ea"/>
                <a:cs typeface="+mn-cs"/>
              </a:rPr>
              <a:t>25</a:t>
            </a:r>
            <a:r>
              <a:rPr kumimoji="0" lang="en-GB" sz="3200" b="0" i="0" u="none" strike="noStrike" kern="1200" cap="none" spc="0" normalizeH="0" baseline="30000" noProof="0" dirty="0" err="1">
                <a:ln>
                  <a:noFill/>
                </a:ln>
                <a:solidFill>
                  <a:prstClr val="black"/>
                </a:solidFill>
                <a:effectLst/>
                <a:uLnTx/>
                <a:uFillTx/>
                <a:latin typeface="Calibri" panose="020F0502020204030204"/>
                <a:ea typeface="+mn-ea"/>
                <a:cs typeface="+mn-cs"/>
              </a:rPr>
              <a:t>th</a:t>
            </a:r>
            <a:r>
              <a:rPr kumimoji="0" lang="en-GB" sz="3200" b="0" i="0" u="none" strike="noStrike" kern="1200" cap="none" spc="0" normalizeH="0" noProof="0" dirty="0">
                <a:ln>
                  <a:noFill/>
                </a:ln>
                <a:solidFill>
                  <a:prstClr val="black"/>
                </a:solidFill>
                <a:effectLst/>
                <a:uLnTx/>
                <a:uFillTx/>
                <a:latin typeface="Calibri" panose="020F0502020204030204"/>
                <a:ea typeface="+mn-ea"/>
                <a:cs typeface="+mn-cs"/>
              </a:rPr>
              <a:t> January 2021 </a:t>
            </a:r>
            <a:endPar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9"/>
          <p:cNvPicPr>
            <a:picLocks noChangeAspect="1"/>
          </p:cNvPicPr>
          <p:nvPr/>
        </p:nvPicPr>
        <p:blipFill>
          <a:blip r:embed="rId3"/>
          <a:stretch>
            <a:fillRect/>
          </a:stretch>
        </p:blipFill>
        <p:spPr>
          <a:xfrm>
            <a:off x="553093" y="1728060"/>
            <a:ext cx="2219325" cy="1104900"/>
          </a:xfrm>
          <a:prstGeom prst="rect">
            <a:avLst/>
          </a:prstGeom>
        </p:spPr>
      </p:pic>
      <p:sp>
        <p:nvSpPr>
          <p:cNvPr id="11" name="Rectangle 10"/>
          <p:cNvSpPr/>
          <p:nvPr/>
        </p:nvSpPr>
        <p:spPr>
          <a:xfrm>
            <a:off x="549898" y="2849739"/>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p:cNvSpPr txBox="1"/>
          <p:nvPr/>
        </p:nvSpPr>
        <p:spPr>
          <a:xfrm>
            <a:off x="661401" y="2819203"/>
            <a:ext cx="10429593"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ea typeface="+mn-ea"/>
                <a:cs typeface="+mn-cs"/>
              </a:rPr>
              <a:t>L.O.</a:t>
            </a:r>
            <a:r>
              <a:rPr kumimoji="0" lang="en-GB" sz="4000" b="0" i="0" u="none" strike="noStrike" kern="1200" cap="none" spc="0" normalizeH="0" noProof="0" dirty="0">
                <a:ln>
                  <a:noFill/>
                </a:ln>
                <a:solidFill>
                  <a:prstClr val="black"/>
                </a:solidFill>
                <a:effectLst/>
                <a:uLnTx/>
                <a:uFillTx/>
                <a:ea typeface="+mn-ea"/>
                <a:cs typeface="+mn-cs"/>
              </a:rPr>
              <a:t> To be able to gather information </a:t>
            </a:r>
            <a:r>
              <a:rPr lang="en-GB" sz="4000" dirty="0">
                <a:solidFill>
                  <a:prstClr val="black"/>
                </a:solidFill>
              </a:rPr>
              <a:t>and input the d</a:t>
            </a:r>
            <a:r>
              <a:rPr kumimoji="0" lang="en-GB" sz="4000" b="0" i="0" u="none" strike="noStrike" kern="1200" cap="none" spc="0" normalizeH="0" noProof="0" dirty="0" err="1">
                <a:ln>
                  <a:noFill/>
                </a:ln>
                <a:solidFill>
                  <a:prstClr val="black"/>
                </a:solidFill>
                <a:effectLst/>
                <a:uLnTx/>
                <a:uFillTx/>
                <a:ea typeface="+mn-ea"/>
                <a:cs typeface="+mn-cs"/>
              </a:rPr>
              <a:t>ata</a:t>
            </a:r>
            <a:r>
              <a:rPr kumimoji="0" lang="en-GB" sz="4000" b="0" i="0" u="none" strike="noStrike" kern="1200" cap="none" spc="0" normalizeH="0" noProof="0" dirty="0">
                <a:ln>
                  <a:noFill/>
                </a:ln>
                <a:solidFill>
                  <a:prstClr val="black"/>
                </a:solidFill>
                <a:effectLst/>
                <a:uLnTx/>
                <a:uFillTx/>
                <a:ea typeface="+mn-ea"/>
                <a:cs typeface="+mn-cs"/>
              </a:rPr>
              <a:t> onto bar chart.</a:t>
            </a:r>
            <a:endParaRPr kumimoji="0" lang="en-GB" sz="4000" b="0" i="0" u="none" strike="noStrike" kern="1200" cap="none" spc="0" normalizeH="0" baseline="0" noProof="0" dirty="0">
              <a:ln>
                <a:noFill/>
              </a:ln>
              <a:solidFill>
                <a:prstClr val="black"/>
              </a:solidFill>
              <a:effectLst/>
              <a:uLnTx/>
              <a:uFillTx/>
              <a:ea typeface="+mn-ea"/>
              <a:cs typeface="+mn-cs"/>
            </a:endParaRPr>
          </a:p>
        </p:txBody>
      </p:sp>
      <p:pic>
        <p:nvPicPr>
          <p:cNvPr id="14" name="Picture 13"/>
          <p:cNvPicPr>
            <a:picLocks noChangeAspect="1"/>
          </p:cNvPicPr>
          <p:nvPr/>
        </p:nvPicPr>
        <p:blipFill>
          <a:blip r:embed="rId4"/>
          <a:stretch>
            <a:fillRect/>
          </a:stretch>
        </p:blipFill>
        <p:spPr>
          <a:xfrm>
            <a:off x="4646197" y="5963140"/>
            <a:ext cx="834561" cy="640100"/>
          </a:xfrm>
          <a:prstGeom prst="rect">
            <a:avLst/>
          </a:prstGeom>
        </p:spPr>
      </p:pic>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703" y="5970440"/>
            <a:ext cx="588390" cy="588390"/>
          </a:xfrm>
          <a:prstGeom prst="rect">
            <a:avLst/>
          </a:prstGeom>
        </p:spPr>
      </p:pic>
    </p:spTree>
    <p:extLst>
      <p:ext uri="{BB962C8B-B14F-4D97-AF65-F5344CB8AC3E}">
        <p14:creationId xmlns:p14="http://schemas.microsoft.com/office/powerpoint/2010/main" val="3615167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3" name="Title 1">
            <a:extLst>
              <a:ext uri="{FF2B5EF4-FFF2-40B4-BE49-F238E27FC236}">
                <a16:creationId xmlns:a16="http://schemas.microsoft.com/office/drawing/2014/main" id="{01E47921-E3D8-4C1C-B00B-B94DB5CC7B73}"/>
              </a:ext>
            </a:extLst>
          </p:cNvPr>
          <p:cNvSpPr>
            <a:spLocks noGrp="1"/>
          </p:cNvSpPr>
          <p:nvPr>
            <p:ph type="title"/>
          </p:nvPr>
        </p:nvSpPr>
        <p:spPr>
          <a:xfrm>
            <a:off x="191227" y="154692"/>
            <a:ext cx="10515600" cy="58228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sz="3200" dirty="0"/>
              <a:t>Here is a reminder of the features of a bar chart</a:t>
            </a:r>
          </a:p>
        </p:txBody>
      </p:sp>
      <p:pic>
        <p:nvPicPr>
          <p:cNvPr id="4" name="Picture 3"/>
          <p:cNvPicPr>
            <a:picLocks noChangeAspect="1"/>
          </p:cNvPicPr>
          <p:nvPr/>
        </p:nvPicPr>
        <p:blipFill>
          <a:blip r:embed="rId2"/>
          <a:stretch>
            <a:fillRect/>
          </a:stretch>
        </p:blipFill>
        <p:spPr>
          <a:xfrm>
            <a:off x="3815569" y="1968536"/>
            <a:ext cx="4445589" cy="2920928"/>
          </a:xfrm>
          <a:prstGeom prst="rect">
            <a:avLst/>
          </a:prstGeom>
        </p:spPr>
      </p:pic>
      <p:cxnSp>
        <p:nvCxnSpPr>
          <p:cNvPr id="23" name="Straight Arrow Connector 22"/>
          <p:cNvCxnSpPr/>
          <p:nvPr/>
        </p:nvCxnSpPr>
        <p:spPr>
          <a:xfrm>
            <a:off x="3244350" y="4613055"/>
            <a:ext cx="87085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cxnSpLocks/>
          </p:cNvCxnSpPr>
          <p:nvPr/>
        </p:nvCxnSpPr>
        <p:spPr>
          <a:xfrm flipH="1" flipV="1">
            <a:off x="6755642" y="4889464"/>
            <a:ext cx="483840" cy="68522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189211" y="5420844"/>
            <a:ext cx="1071947" cy="923330"/>
          </a:xfrm>
          <a:prstGeom prst="rect">
            <a:avLst/>
          </a:prstGeom>
          <a:noFill/>
        </p:spPr>
        <p:txBody>
          <a:bodyPr wrap="square" rtlCol="0">
            <a:spAutoFit/>
          </a:bodyPr>
          <a:lstStyle/>
          <a:p>
            <a:r>
              <a:rPr lang="en-GB" dirty="0"/>
              <a:t>Choices from survey</a:t>
            </a:r>
          </a:p>
        </p:txBody>
      </p:sp>
      <p:sp>
        <p:nvSpPr>
          <p:cNvPr id="55" name="TextBox 54"/>
          <p:cNvSpPr txBox="1"/>
          <p:nvPr/>
        </p:nvSpPr>
        <p:spPr>
          <a:xfrm>
            <a:off x="8952932" y="1936947"/>
            <a:ext cx="2980205" cy="1477328"/>
          </a:xfrm>
          <a:prstGeom prst="rect">
            <a:avLst/>
          </a:prstGeom>
          <a:noFill/>
        </p:spPr>
        <p:txBody>
          <a:bodyPr wrap="square" rtlCol="0">
            <a:spAutoFit/>
          </a:bodyPr>
          <a:lstStyle/>
          <a:p>
            <a:r>
              <a:rPr lang="en-GB" dirty="0"/>
              <a:t>On this bar chart, the types of movies are on the x-axis. The amount of movies are on the y-axis. The amount of people is counted in 2s. </a:t>
            </a:r>
          </a:p>
        </p:txBody>
      </p:sp>
      <p:cxnSp>
        <p:nvCxnSpPr>
          <p:cNvPr id="91" name="Straight Arrow Connector 90"/>
          <p:cNvCxnSpPr>
            <a:cxnSpLocks/>
          </p:cNvCxnSpPr>
          <p:nvPr/>
        </p:nvCxnSpPr>
        <p:spPr>
          <a:xfrm flipV="1">
            <a:off x="5829000" y="4674552"/>
            <a:ext cx="0" cy="7654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3437776" y="2159408"/>
            <a:ext cx="87085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2302396" y="4428389"/>
            <a:ext cx="1435452" cy="369332"/>
          </a:xfrm>
          <a:prstGeom prst="rect">
            <a:avLst/>
          </a:prstGeom>
          <a:noFill/>
        </p:spPr>
        <p:txBody>
          <a:bodyPr wrap="square" rtlCol="0">
            <a:spAutoFit/>
          </a:bodyPr>
          <a:lstStyle/>
          <a:p>
            <a:r>
              <a:rPr lang="en-GB" dirty="0"/>
              <a:t>Amount</a:t>
            </a:r>
          </a:p>
        </p:txBody>
      </p:sp>
      <p:sp>
        <p:nvSpPr>
          <p:cNvPr id="94" name="TextBox 93"/>
          <p:cNvSpPr txBox="1"/>
          <p:nvPr/>
        </p:nvSpPr>
        <p:spPr>
          <a:xfrm>
            <a:off x="2833209" y="1953095"/>
            <a:ext cx="822282" cy="369332"/>
          </a:xfrm>
          <a:prstGeom prst="rect">
            <a:avLst/>
          </a:prstGeom>
          <a:noFill/>
        </p:spPr>
        <p:txBody>
          <a:bodyPr wrap="square" rtlCol="0">
            <a:spAutoFit/>
          </a:bodyPr>
          <a:lstStyle/>
          <a:p>
            <a:r>
              <a:rPr lang="en-GB" dirty="0"/>
              <a:t>y-axis</a:t>
            </a:r>
          </a:p>
        </p:txBody>
      </p:sp>
      <p:sp>
        <p:nvSpPr>
          <p:cNvPr id="95" name="TextBox 94"/>
          <p:cNvSpPr txBox="1"/>
          <p:nvPr/>
        </p:nvSpPr>
        <p:spPr>
          <a:xfrm>
            <a:off x="5572296" y="5345105"/>
            <a:ext cx="1071947" cy="369332"/>
          </a:xfrm>
          <a:prstGeom prst="rect">
            <a:avLst/>
          </a:prstGeom>
          <a:noFill/>
        </p:spPr>
        <p:txBody>
          <a:bodyPr wrap="square" rtlCol="0">
            <a:spAutoFit/>
          </a:bodyPr>
          <a:lstStyle/>
          <a:p>
            <a:r>
              <a:rPr lang="en-GB" dirty="0"/>
              <a:t>x-axis</a:t>
            </a:r>
          </a:p>
        </p:txBody>
      </p:sp>
      <p:pic>
        <p:nvPicPr>
          <p:cNvPr id="17" name="Picture 16">
            <a:extLst>
              <a:ext uri="{FF2B5EF4-FFF2-40B4-BE49-F238E27FC236}">
                <a16:creationId xmlns:a16="http://schemas.microsoft.com/office/drawing/2014/main" id="{42BE3378-9D45-4BA2-9D16-F6EB03F201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2922" y="154691"/>
            <a:ext cx="1318460" cy="979055"/>
          </a:xfrm>
          <a:prstGeom prst="rect">
            <a:avLst/>
          </a:prstGeom>
        </p:spPr>
      </p:pic>
      <p:cxnSp>
        <p:nvCxnSpPr>
          <p:cNvPr id="20" name="Straight Arrow Connector 19">
            <a:extLst>
              <a:ext uri="{FF2B5EF4-FFF2-40B4-BE49-F238E27FC236}">
                <a16:creationId xmlns:a16="http://schemas.microsoft.com/office/drawing/2014/main" id="{B07C883B-DABE-4123-9E74-D0600BEA74DA}"/>
              </a:ext>
            </a:extLst>
          </p:cNvPr>
          <p:cNvCxnSpPr>
            <a:cxnSpLocks/>
          </p:cNvCxnSpPr>
          <p:nvPr/>
        </p:nvCxnSpPr>
        <p:spPr>
          <a:xfrm flipH="1">
            <a:off x="6096000" y="1610436"/>
            <a:ext cx="209266" cy="318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3A7F313-5EA0-4967-9408-E677C3ED676F}"/>
              </a:ext>
            </a:extLst>
          </p:cNvPr>
          <p:cNvSpPr txBox="1"/>
          <p:nvPr/>
        </p:nvSpPr>
        <p:spPr>
          <a:xfrm>
            <a:off x="6341361" y="1070985"/>
            <a:ext cx="2374710" cy="646331"/>
          </a:xfrm>
          <a:prstGeom prst="rect">
            <a:avLst/>
          </a:prstGeom>
          <a:noFill/>
        </p:spPr>
        <p:txBody>
          <a:bodyPr wrap="square" rtlCol="0">
            <a:spAutoFit/>
          </a:bodyPr>
          <a:lstStyle/>
          <a:p>
            <a:r>
              <a:rPr lang="en-GB" dirty="0"/>
              <a:t>Title to tell us what the chart is showing.</a:t>
            </a:r>
          </a:p>
        </p:txBody>
      </p:sp>
    </p:spTree>
    <p:extLst>
      <p:ext uri="{BB962C8B-B14F-4D97-AF65-F5344CB8AC3E}">
        <p14:creationId xmlns:p14="http://schemas.microsoft.com/office/powerpoint/2010/main" val="4060163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B48D287F-2B78-43DD-908F-B04E9943244A}"/>
              </a:ext>
            </a:extLst>
          </p:cNvPr>
          <p:cNvSpPr txBox="1">
            <a:spLocks noChangeArrowheads="1"/>
          </p:cNvSpPr>
          <p:nvPr/>
        </p:nvSpPr>
        <p:spPr bwMode="auto">
          <a:xfrm>
            <a:off x="2244599" y="1167306"/>
            <a:ext cx="65166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600" dirty="0">
                <a:latin typeface="Sassoon Infant Rg" pitchFamily="50" charset="0"/>
              </a:rPr>
              <a:t>Here is a bar chart showing the favourite fruit for a class of children.</a:t>
            </a:r>
          </a:p>
          <a:p>
            <a:pPr eaLnBrk="1" hangingPunct="1"/>
            <a:endParaRPr lang="en-GB" altLang="en-US" sz="1600" dirty="0">
              <a:latin typeface="Sassoon Infant Rg" pitchFamily="50" charset="0"/>
            </a:endParaRPr>
          </a:p>
          <a:p>
            <a:pPr eaLnBrk="1" hangingPunct="1"/>
            <a:r>
              <a:rPr lang="en-GB" altLang="en-US" sz="1600" dirty="0">
                <a:latin typeface="Sassoon Infant Rg" pitchFamily="50" charset="0"/>
              </a:rPr>
              <a:t>The scale counts up in 1s.</a:t>
            </a:r>
          </a:p>
        </p:txBody>
      </p:sp>
      <p:graphicFrame>
        <p:nvGraphicFramePr>
          <p:cNvPr id="5" name="Table 4">
            <a:extLst>
              <a:ext uri="{FF2B5EF4-FFF2-40B4-BE49-F238E27FC236}">
                <a16:creationId xmlns:a16="http://schemas.microsoft.com/office/drawing/2014/main" id="{7512394A-36A1-4CC3-B412-2BA0E4C1B799}"/>
              </a:ext>
            </a:extLst>
          </p:cNvPr>
          <p:cNvGraphicFramePr>
            <a:graphicFrameLocks noGrp="1"/>
          </p:cNvGraphicFramePr>
          <p:nvPr>
            <p:extLst>
              <p:ext uri="{D42A27DB-BD31-4B8C-83A1-F6EECF244321}">
                <p14:modId xmlns:p14="http://schemas.microsoft.com/office/powerpoint/2010/main" val="2771177059"/>
              </p:ext>
            </p:extLst>
          </p:nvPr>
        </p:nvGraphicFramePr>
        <p:xfrm>
          <a:off x="3824157" y="2465881"/>
          <a:ext cx="4937129" cy="3708400"/>
        </p:xfrm>
        <a:graphic>
          <a:graphicData uri="http://schemas.openxmlformats.org/drawingml/2006/table">
            <a:tbl>
              <a:tblPr firstRow="1" bandRow="1">
                <a:tableStyleId>{2D5ABB26-0587-4C30-8999-92F81FD0307C}</a:tableStyleId>
              </a:tblPr>
              <a:tblGrid>
                <a:gridCol w="620427">
                  <a:extLst>
                    <a:ext uri="{9D8B030D-6E8A-4147-A177-3AD203B41FA5}">
                      <a16:colId xmlns:a16="http://schemas.microsoft.com/office/drawing/2014/main" val="20000"/>
                    </a:ext>
                  </a:extLst>
                </a:gridCol>
                <a:gridCol w="703308">
                  <a:extLst>
                    <a:ext uri="{9D8B030D-6E8A-4147-A177-3AD203B41FA5}">
                      <a16:colId xmlns:a16="http://schemas.microsoft.com/office/drawing/2014/main" val="20001"/>
                    </a:ext>
                  </a:extLst>
                </a:gridCol>
                <a:gridCol w="208268">
                  <a:extLst>
                    <a:ext uri="{9D8B030D-6E8A-4147-A177-3AD203B41FA5}">
                      <a16:colId xmlns:a16="http://schemas.microsoft.com/office/drawing/2014/main" val="20002"/>
                    </a:ext>
                  </a:extLst>
                </a:gridCol>
                <a:gridCol w="745933">
                  <a:extLst>
                    <a:ext uri="{9D8B030D-6E8A-4147-A177-3AD203B41FA5}">
                      <a16:colId xmlns:a16="http://schemas.microsoft.com/office/drawing/2014/main" val="20003"/>
                    </a:ext>
                  </a:extLst>
                </a:gridCol>
                <a:gridCol w="208268">
                  <a:extLst>
                    <a:ext uri="{9D8B030D-6E8A-4147-A177-3AD203B41FA5}">
                      <a16:colId xmlns:a16="http://schemas.microsoft.com/office/drawing/2014/main" val="20004"/>
                    </a:ext>
                  </a:extLst>
                </a:gridCol>
                <a:gridCol w="717517">
                  <a:extLst>
                    <a:ext uri="{9D8B030D-6E8A-4147-A177-3AD203B41FA5}">
                      <a16:colId xmlns:a16="http://schemas.microsoft.com/office/drawing/2014/main" val="20005"/>
                    </a:ext>
                  </a:extLst>
                </a:gridCol>
                <a:gridCol w="227332">
                  <a:extLst>
                    <a:ext uri="{9D8B030D-6E8A-4147-A177-3AD203B41FA5}">
                      <a16:colId xmlns:a16="http://schemas.microsoft.com/office/drawing/2014/main" val="20006"/>
                    </a:ext>
                  </a:extLst>
                </a:gridCol>
                <a:gridCol w="753038">
                  <a:extLst>
                    <a:ext uri="{9D8B030D-6E8A-4147-A177-3AD203B41FA5}">
                      <a16:colId xmlns:a16="http://schemas.microsoft.com/office/drawing/2014/main" val="20007"/>
                    </a:ext>
                  </a:extLst>
                </a:gridCol>
                <a:gridCol w="753038">
                  <a:extLst>
                    <a:ext uri="{9D8B030D-6E8A-4147-A177-3AD203B41FA5}">
                      <a16:colId xmlns:a16="http://schemas.microsoft.com/office/drawing/2014/main" val="20008"/>
                    </a:ext>
                  </a:extLst>
                </a:gridCol>
              </a:tblGrid>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solidFill>
                      <a:schemeClr val="accent1">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solidFill>
                      <a:schemeClr val="accent1">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solidFill>
                      <a:schemeClr val="accent1">
                        <a:lumMod val="60000"/>
                        <a:lumOff val="40000"/>
                      </a:schemeClr>
                    </a:solidFill>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solidFill>
                      <a:schemeClr val="accent1">
                        <a:lumMod val="60000"/>
                        <a:lumOff val="40000"/>
                      </a:schemeClr>
                    </a:solidFill>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solidFill>
                      <a:schemeClr val="accent4">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1">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rgbClr val="FF9966"/>
                    </a:solidFill>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6" name="Table 5">
            <a:extLst>
              <a:ext uri="{FF2B5EF4-FFF2-40B4-BE49-F238E27FC236}">
                <a16:creationId xmlns:a16="http://schemas.microsoft.com/office/drawing/2014/main" id="{52755B3E-0243-4743-81F9-20B0B48338DC}"/>
              </a:ext>
            </a:extLst>
          </p:cNvPr>
          <p:cNvGraphicFramePr>
            <a:graphicFrameLocks noGrp="1"/>
          </p:cNvGraphicFramePr>
          <p:nvPr>
            <p:extLst>
              <p:ext uri="{D42A27DB-BD31-4B8C-83A1-F6EECF244321}">
                <p14:modId xmlns:p14="http://schemas.microsoft.com/office/powerpoint/2010/main" val="2661750799"/>
              </p:ext>
            </p:extLst>
          </p:nvPr>
        </p:nvGraphicFramePr>
        <p:xfrm>
          <a:off x="3551107" y="2369044"/>
          <a:ext cx="363538" cy="4094167"/>
        </p:xfrm>
        <a:graphic>
          <a:graphicData uri="http://schemas.openxmlformats.org/drawingml/2006/table">
            <a:tbl>
              <a:tblPr firstRow="1" bandRow="1">
                <a:tableStyleId>{2D5ABB26-0587-4C30-8999-92F81FD0307C}</a:tableStyleId>
              </a:tblPr>
              <a:tblGrid>
                <a:gridCol w="363538">
                  <a:extLst>
                    <a:ext uri="{9D8B030D-6E8A-4147-A177-3AD203B41FA5}">
                      <a16:colId xmlns:a16="http://schemas.microsoft.com/office/drawing/2014/main" val="20000"/>
                    </a:ext>
                  </a:extLst>
                </a:gridCol>
              </a:tblGrid>
              <a:tr h="372197">
                <a:tc>
                  <a:txBody>
                    <a:bodyPr/>
                    <a:lstStyle/>
                    <a:p>
                      <a:pPr algn="ctr"/>
                      <a:r>
                        <a:rPr lang="en-GB" sz="900" dirty="0">
                          <a:latin typeface="Sassoon Infant Md" panose="02000603050000020003" pitchFamily="50" charset="0"/>
                        </a:rPr>
                        <a:t>10</a:t>
                      </a:r>
                    </a:p>
                  </a:txBody>
                  <a:tcPr marL="91444" marR="91444" marT="45724" marB="45724"/>
                </a:tc>
                <a:extLst>
                  <a:ext uri="{0D108BD9-81ED-4DB2-BD59-A6C34878D82A}">
                    <a16:rowId xmlns:a16="http://schemas.microsoft.com/office/drawing/2014/main" val="10000"/>
                  </a:ext>
                </a:extLst>
              </a:tr>
              <a:tr h="372197">
                <a:tc>
                  <a:txBody>
                    <a:bodyPr/>
                    <a:lstStyle/>
                    <a:p>
                      <a:pPr algn="ctr"/>
                      <a:r>
                        <a:rPr lang="en-GB" sz="900" dirty="0">
                          <a:latin typeface="Sassoon Infant Md" panose="02000603050000020003" pitchFamily="50" charset="0"/>
                        </a:rPr>
                        <a:t>9</a:t>
                      </a:r>
                    </a:p>
                  </a:txBody>
                  <a:tcPr marL="91444" marR="91444" marT="45724" marB="45724"/>
                </a:tc>
                <a:extLst>
                  <a:ext uri="{0D108BD9-81ED-4DB2-BD59-A6C34878D82A}">
                    <a16:rowId xmlns:a16="http://schemas.microsoft.com/office/drawing/2014/main" val="10001"/>
                  </a:ext>
                </a:extLst>
              </a:tr>
              <a:tr h="372197">
                <a:tc>
                  <a:txBody>
                    <a:bodyPr/>
                    <a:lstStyle/>
                    <a:p>
                      <a:pPr algn="ctr"/>
                      <a:r>
                        <a:rPr lang="en-GB" sz="900" dirty="0">
                          <a:latin typeface="Sassoon Infant Md" panose="02000603050000020003" pitchFamily="50" charset="0"/>
                        </a:rPr>
                        <a:t>8</a:t>
                      </a:r>
                    </a:p>
                  </a:txBody>
                  <a:tcPr marL="91444" marR="91444" marT="45724" marB="45724"/>
                </a:tc>
                <a:extLst>
                  <a:ext uri="{0D108BD9-81ED-4DB2-BD59-A6C34878D82A}">
                    <a16:rowId xmlns:a16="http://schemas.microsoft.com/office/drawing/2014/main" val="10002"/>
                  </a:ext>
                </a:extLst>
              </a:tr>
              <a:tr h="372197">
                <a:tc>
                  <a:txBody>
                    <a:bodyPr/>
                    <a:lstStyle/>
                    <a:p>
                      <a:pPr algn="ctr"/>
                      <a:r>
                        <a:rPr lang="en-GB" sz="900" dirty="0">
                          <a:latin typeface="Sassoon Infant Md" panose="02000603050000020003" pitchFamily="50" charset="0"/>
                        </a:rPr>
                        <a:t>7</a:t>
                      </a:r>
                    </a:p>
                  </a:txBody>
                  <a:tcPr marL="91444" marR="91444" marT="45724" marB="45724"/>
                </a:tc>
                <a:extLst>
                  <a:ext uri="{0D108BD9-81ED-4DB2-BD59-A6C34878D82A}">
                    <a16:rowId xmlns:a16="http://schemas.microsoft.com/office/drawing/2014/main" val="10003"/>
                  </a:ext>
                </a:extLst>
              </a:tr>
              <a:tr h="372197">
                <a:tc>
                  <a:txBody>
                    <a:bodyPr/>
                    <a:lstStyle/>
                    <a:p>
                      <a:pPr algn="ctr"/>
                      <a:r>
                        <a:rPr lang="en-GB" sz="900" dirty="0">
                          <a:latin typeface="Sassoon Infant Md" panose="02000603050000020003" pitchFamily="50" charset="0"/>
                        </a:rPr>
                        <a:t>6</a:t>
                      </a:r>
                    </a:p>
                  </a:txBody>
                  <a:tcPr marL="91444" marR="91444" marT="45724" marB="45724"/>
                </a:tc>
                <a:extLst>
                  <a:ext uri="{0D108BD9-81ED-4DB2-BD59-A6C34878D82A}">
                    <a16:rowId xmlns:a16="http://schemas.microsoft.com/office/drawing/2014/main" val="10004"/>
                  </a:ext>
                </a:extLst>
              </a:tr>
              <a:tr h="372197">
                <a:tc>
                  <a:txBody>
                    <a:bodyPr/>
                    <a:lstStyle/>
                    <a:p>
                      <a:pPr algn="ctr"/>
                      <a:r>
                        <a:rPr lang="en-GB" sz="900" dirty="0">
                          <a:latin typeface="Sassoon Infant Md" panose="02000603050000020003" pitchFamily="50" charset="0"/>
                        </a:rPr>
                        <a:t>5</a:t>
                      </a:r>
                    </a:p>
                  </a:txBody>
                  <a:tcPr marL="91444" marR="91444" marT="45724" marB="45724"/>
                </a:tc>
                <a:extLst>
                  <a:ext uri="{0D108BD9-81ED-4DB2-BD59-A6C34878D82A}">
                    <a16:rowId xmlns:a16="http://schemas.microsoft.com/office/drawing/2014/main" val="10005"/>
                  </a:ext>
                </a:extLst>
              </a:tr>
              <a:tr h="372197">
                <a:tc>
                  <a:txBody>
                    <a:bodyPr/>
                    <a:lstStyle/>
                    <a:p>
                      <a:pPr algn="ctr"/>
                      <a:r>
                        <a:rPr lang="en-GB" sz="900" dirty="0">
                          <a:latin typeface="Sassoon Infant Md" panose="02000603050000020003" pitchFamily="50" charset="0"/>
                        </a:rPr>
                        <a:t>4</a:t>
                      </a:r>
                    </a:p>
                  </a:txBody>
                  <a:tcPr marL="91444" marR="91444" marT="45724" marB="45724"/>
                </a:tc>
                <a:extLst>
                  <a:ext uri="{0D108BD9-81ED-4DB2-BD59-A6C34878D82A}">
                    <a16:rowId xmlns:a16="http://schemas.microsoft.com/office/drawing/2014/main" val="10006"/>
                  </a:ext>
                </a:extLst>
              </a:tr>
              <a:tr h="372197">
                <a:tc>
                  <a:txBody>
                    <a:bodyPr/>
                    <a:lstStyle/>
                    <a:p>
                      <a:pPr algn="ctr"/>
                      <a:r>
                        <a:rPr lang="en-GB" sz="900" dirty="0">
                          <a:latin typeface="Sassoon Infant Md" panose="02000603050000020003" pitchFamily="50" charset="0"/>
                        </a:rPr>
                        <a:t>3</a:t>
                      </a:r>
                    </a:p>
                  </a:txBody>
                  <a:tcPr marL="91444" marR="91444" marT="45724" marB="45724"/>
                </a:tc>
                <a:extLst>
                  <a:ext uri="{0D108BD9-81ED-4DB2-BD59-A6C34878D82A}">
                    <a16:rowId xmlns:a16="http://schemas.microsoft.com/office/drawing/2014/main" val="10007"/>
                  </a:ext>
                </a:extLst>
              </a:tr>
              <a:tr h="372197">
                <a:tc>
                  <a:txBody>
                    <a:bodyPr/>
                    <a:lstStyle/>
                    <a:p>
                      <a:pPr algn="ctr"/>
                      <a:r>
                        <a:rPr lang="en-GB" sz="900" dirty="0">
                          <a:latin typeface="Sassoon Infant Md" panose="02000603050000020003" pitchFamily="50" charset="0"/>
                        </a:rPr>
                        <a:t>2</a:t>
                      </a:r>
                    </a:p>
                  </a:txBody>
                  <a:tcPr marL="91444" marR="91444" marT="45724" marB="45724"/>
                </a:tc>
                <a:extLst>
                  <a:ext uri="{0D108BD9-81ED-4DB2-BD59-A6C34878D82A}">
                    <a16:rowId xmlns:a16="http://schemas.microsoft.com/office/drawing/2014/main" val="10008"/>
                  </a:ext>
                </a:extLst>
              </a:tr>
              <a:tr h="372197">
                <a:tc>
                  <a:txBody>
                    <a:bodyPr/>
                    <a:lstStyle/>
                    <a:p>
                      <a:pPr algn="ctr"/>
                      <a:r>
                        <a:rPr lang="en-GB" sz="900" dirty="0">
                          <a:latin typeface="Sassoon Infant Md" panose="02000603050000020003" pitchFamily="50" charset="0"/>
                        </a:rPr>
                        <a:t>1</a:t>
                      </a:r>
                    </a:p>
                  </a:txBody>
                  <a:tcPr marL="91444" marR="91444" marT="45724" marB="45724"/>
                </a:tc>
                <a:extLst>
                  <a:ext uri="{0D108BD9-81ED-4DB2-BD59-A6C34878D82A}">
                    <a16:rowId xmlns:a16="http://schemas.microsoft.com/office/drawing/2014/main" val="10009"/>
                  </a:ext>
                </a:extLst>
              </a:tr>
              <a:tr h="372197">
                <a:tc>
                  <a:txBody>
                    <a:bodyPr/>
                    <a:lstStyle/>
                    <a:p>
                      <a:pPr algn="ctr"/>
                      <a:r>
                        <a:rPr lang="en-GB" sz="900" dirty="0">
                          <a:latin typeface="Sassoon Infant Md" panose="02000603050000020003" pitchFamily="50" charset="0"/>
                        </a:rPr>
                        <a:t>0</a:t>
                      </a:r>
                    </a:p>
                  </a:txBody>
                  <a:tcPr marL="91444" marR="91444" marT="45724" marB="45724"/>
                </a:tc>
                <a:extLst>
                  <a:ext uri="{0D108BD9-81ED-4DB2-BD59-A6C34878D82A}">
                    <a16:rowId xmlns:a16="http://schemas.microsoft.com/office/drawing/2014/main" val="10010"/>
                  </a:ext>
                </a:extLst>
              </a:tr>
            </a:tbl>
          </a:graphicData>
        </a:graphic>
      </p:graphicFrame>
      <p:graphicFrame>
        <p:nvGraphicFramePr>
          <p:cNvPr id="7" name="Table 6">
            <a:extLst>
              <a:ext uri="{FF2B5EF4-FFF2-40B4-BE49-F238E27FC236}">
                <a16:creationId xmlns:a16="http://schemas.microsoft.com/office/drawing/2014/main" id="{53EFFF3E-9FC7-44C8-B584-2D26766EFAF7}"/>
              </a:ext>
            </a:extLst>
          </p:cNvPr>
          <p:cNvGraphicFramePr>
            <a:graphicFrameLocks noGrp="1"/>
          </p:cNvGraphicFramePr>
          <p:nvPr>
            <p:extLst>
              <p:ext uri="{D42A27DB-BD31-4B8C-83A1-F6EECF244321}">
                <p14:modId xmlns:p14="http://schemas.microsoft.com/office/powerpoint/2010/main" val="60753179"/>
              </p:ext>
            </p:extLst>
          </p:nvPr>
        </p:nvGraphicFramePr>
        <p:xfrm>
          <a:off x="4368670" y="6174281"/>
          <a:ext cx="3929064" cy="371475"/>
        </p:xfrm>
        <a:graphic>
          <a:graphicData uri="http://schemas.openxmlformats.org/drawingml/2006/table">
            <a:tbl>
              <a:tblPr firstRow="1" bandRow="1">
                <a:tableStyleId>{2D5ABB26-0587-4C30-8999-92F81FD0307C}</a:tableStyleId>
              </a:tblPr>
              <a:tblGrid>
                <a:gridCol w="982266">
                  <a:extLst>
                    <a:ext uri="{9D8B030D-6E8A-4147-A177-3AD203B41FA5}">
                      <a16:colId xmlns:a16="http://schemas.microsoft.com/office/drawing/2014/main" val="20000"/>
                    </a:ext>
                  </a:extLst>
                </a:gridCol>
                <a:gridCol w="982266">
                  <a:extLst>
                    <a:ext uri="{9D8B030D-6E8A-4147-A177-3AD203B41FA5}">
                      <a16:colId xmlns:a16="http://schemas.microsoft.com/office/drawing/2014/main" val="20001"/>
                    </a:ext>
                  </a:extLst>
                </a:gridCol>
                <a:gridCol w="982266">
                  <a:extLst>
                    <a:ext uri="{9D8B030D-6E8A-4147-A177-3AD203B41FA5}">
                      <a16:colId xmlns:a16="http://schemas.microsoft.com/office/drawing/2014/main" val="20002"/>
                    </a:ext>
                  </a:extLst>
                </a:gridCol>
                <a:gridCol w="982266">
                  <a:extLst>
                    <a:ext uri="{9D8B030D-6E8A-4147-A177-3AD203B41FA5}">
                      <a16:colId xmlns:a16="http://schemas.microsoft.com/office/drawing/2014/main" val="20003"/>
                    </a:ext>
                  </a:extLst>
                </a:gridCol>
              </a:tblGrid>
              <a:tr h="371475">
                <a:tc>
                  <a:txBody>
                    <a:bodyPr/>
                    <a:lstStyle/>
                    <a:p>
                      <a:r>
                        <a:rPr lang="en-GB" sz="1600" dirty="0"/>
                        <a:t>Banana</a:t>
                      </a:r>
                    </a:p>
                  </a:txBody>
                  <a:tcPr marL="91445" marR="91445" marT="45798" marB="45798"/>
                </a:tc>
                <a:tc>
                  <a:txBody>
                    <a:bodyPr/>
                    <a:lstStyle/>
                    <a:p>
                      <a:r>
                        <a:rPr lang="en-GB" sz="1600" dirty="0"/>
                        <a:t>Grapes</a:t>
                      </a:r>
                    </a:p>
                  </a:txBody>
                  <a:tcPr marL="91445" marR="91445" marT="45798" marB="45798"/>
                </a:tc>
                <a:tc>
                  <a:txBody>
                    <a:bodyPr/>
                    <a:lstStyle/>
                    <a:p>
                      <a:r>
                        <a:rPr lang="en-GB" sz="1600" dirty="0"/>
                        <a:t>Apples</a:t>
                      </a:r>
                    </a:p>
                  </a:txBody>
                  <a:tcPr marL="91445" marR="91445" marT="45798" marB="45798"/>
                </a:tc>
                <a:tc>
                  <a:txBody>
                    <a:bodyPr/>
                    <a:lstStyle/>
                    <a:p>
                      <a:r>
                        <a:rPr lang="en-GB" sz="1600" dirty="0"/>
                        <a:t>Pears</a:t>
                      </a:r>
                    </a:p>
                  </a:txBody>
                  <a:tcPr marL="91445" marR="91445" marT="45798" marB="45798"/>
                </a:tc>
                <a:extLst>
                  <a:ext uri="{0D108BD9-81ED-4DB2-BD59-A6C34878D82A}">
                    <a16:rowId xmlns:a16="http://schemas.microsoft.com/office/drawing/2014/main" val="10000"/>
                  </a:ext>
                </a:extLst>
              </a:tr>
            </a:tbl>
          </a:graphicData>
        </a:graphic>
      </p:graphicFrame>
      <p:sp>
        <p:nvSpPr>
          <p:cNvPr id="8" name="TextBox 16">
            <a:extLst>
              <a:ext uri="{FF2B5EF4-FFF2-40B4-BE49-F238E27FC236}">
                <a16:creationId xmlns:a16="http://schemas.microsoft.com/office/drawing/2014/main" id="{8169AEBC-C913-41C2-B10F-F0F1AD8418EA}"/>
              </a:ext>
            </a:extLst>
          </p:cNvPr>
          <p:cNvSpPr txBox="1">
            <a:spLocks noChangeArrowheads="1"/>
          </p:cNvSpPr>
          <p:nvPr/>
        </p:nvSpPr>
        <p:spPr bwMode="auto">
          <a:xfrm>
            <a:off x="1139695" y="451154"/>
            <a:ext cx="8208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Favourite Fruit</a:t>
            </a:r>
          </a:p>
        </p:txBody>
      </p:sp>
      <p:graphicFrame>
        <p:nvGraphicFramePr>
          <p:cNvPr id="9" name="Table 8">
            <a:extLst>
              <a:ext uri="{FF2B5EF4-FFF2-40B4-BE49-F238E27FC236}">
                <a16:creationId xmlns:a16="http://schemas.microsoft.com/office/drawing/2014/main" id="{018FEBED-49E3-4739-B7CE-5A05A314D684}"/>
              </a:ext>
            </a:extLst>
          </p:cNvPr>
          <p:cNvGraphicFramePr>
            <a:graphicFrameLocks noGrp="1"/>
          </p:cNvGraphicFramePr>
          <p:nvPr>
            <p:extLst>
              <p:ext uri="{D42A27DB-BD31-4B8C-83A1-F6EECF244321}">
                <p14:modId xmlns:p14="http://schemas.microsoft.com/office/powerpoint/2010/main" val="3333678518"/>
              </p:ext>
            </p:extLst>
          </p:nvPr>
        </p:nvGraphicFramePr>
        <p:xfrm>
          <a:off x="144546" y="3133614"/>
          <a:ext cx="3270036" cy="2437040"/>
        </p:xfrm>
        <a:graphic>
          <a:graphicData uri="http://schemas.openxmlformats.org/drawingml/2006/table">
            <a:tbl>
              <a:tblPr firstRow="1" bandRow="1">
                <a:tableStyleId>{5940675A-B579-460E-94D1-54222C63F5DA}</a:tableStyleId>
              </a:tblPr>
              <a:tblGrid>
                <a:gridCol w="1119905">
                  <a:extLst>
                    <a:ext uri="{9D8B030D-6E8A-4147-A177-3AD203B41FA5}">
                      <a16:colId xmlns:a16="http://schemas.microsoft.com/office/drawing/2014/main" val="20000"/>
                    </a:ext>
                  </a:extLst>
                </a:gridCol>
                <a:gridCol w="2150131">
                  <a:extLst>
                    <a:ext uri="{9D8B030D-6E8A-4147-A177-3AD203B41FA5}">
                      <a16:colId xmlns:a16="http://schemas.microsoft.com/office/drawing/2014/main" val="20001"/>
                    </a:ext>
                  </a:extLst>
                </a:gridCol>
              </a:tblGrid>
              <a:tr h="205460">
                <a:tc>
                  <a:txBody>
                    <a:bodyPr/>
                    <a:lstStyle/>
                    <a:p>
                      <a:pPr algn="ctr"/>
                      <a:r>
                        <a:rPr lang="en-GB" sz="1800" dirty="0"/>
                        <a:t>Favourite</a:t>
                      </a:r>
                      <a:r>
                        <a:rPr lang="en-GB" sz="1800" baseline="0" dirty="0"/>
                        <a:t> Fruit</a:t>
                      </a:r>
                      <a:endParaRPr lang="en-GB" sz="1800" dirty="0"/>
                    </a:p>
                  </a:txBody>
                  <a:tcPr marL="91449" marR="91449"/>
                </a:tc>
                <a:tc>
                  <a:txBody>
                    <a:bodyPr/>
                    <a:lstStyle/>
                    <a:p>
                      <a:pPr algn="ctr"/>
                      <a:r>
                        <a:rPr lang="en-GB" sz="1800" dirty="0"/>
                        <a:t>Tally</a:t>
                      </a:r>
                    </a:p>
                  </a:txBody>
                  <a:tcPr marL="91449" marR="91449"/>
                </a:tc>
                <a:extLst>
                  <a:ext uri="{0D108BD9-81ED-4DB2-BD59-A6C34878D82A}">
                    <a16:rowId xmlns:a16="http://schemas.microsoft.com/office/drawing/2014/main" val="10000"/>
                  </a:ext>
                </a:extLst>
              </a:tr>
              <a:tr h="449240">
                <a:tc>
                  <a:txBody>
                    <a:bodyPr/>
                    <a:lstStyle/>
                    <a:p>
                      <a:pPr algn="ctr"/>
                      <a:r>
                        <a:rPr lang="en-GB" sz="1800" dirty="0"/>
                        <a:t>Banana</a:t>
                      </a:r>
                    </a:p>
                  </a:txBody>
                  <a:tcPr marL="91449" marR="91449" anchor="ctr"/>
                </a:tc>
                <a:tc>
                  <a:txBody>
                    <a:bodyPr/>
                    <a:lstStyle/>
                    <a:p>
                      <a:pPr algn="ctr"/>
                      <a:r>
                        <a:rPr lang="en-GB" sz="1800" dirty="0"/>
                        <a:t>IIII  </a:t>
                      </a:r>
                      <a:r>
                        <a:rPr lang="en-GB" sz="1800" dirty="0" err="1"/>
                        <a:t>IIII</a:t>
                      </a:r>
                      <a:endParaRPr lang="en-GB" sz="1800" dirty="0"/>
                    </a:p>
                  </a:txBody>
                  <a:tcPr marL="91449" marR="91449"/>
                </a:tc>
                <a:extLst>
                  <a:ext uri="{0D108BD9-81ED-4DB2-BD59-A6C34878D82A}">
                    <a16:rowId xmlns:a16="http://schemas.microsoft.com/office/drawing/2014/main" val="10001"/>
                  </a:ext>
                </a:extLst>
              </a:tr>
              <a:tr h="449240">
                <a:tc>
                  <a:txBody>
                    <a:bodyPr/>
                    <a:lstStyle/>
                    <a:p>
                      <a:pPr algn="ctr"/>
                      <a:r>
                        <a:rPr lang="en-GB" sz="1800" dirty="0"/>
                        <a:t>Grapes</a:t>
                      </a:r>
                    </a:p>
                  </a:txBody>
                  <a:tcPr marL="91449" marR="91449" anchor="ctr"/>
                </a:tc>
                <a:tc>
                  <a:txBody>
                    <a:bodyPr/>
                    <a:lstStyle/>
                    <a:p>
                      <a:pPr algn="ctr"/>
                      <a:r>
                        <a:rPr lang="en-GB" sz="1800" dirty="0"/>
                        <a:t>II</a:t>
                      </a:r>
                    </a:p>
                  </a:txBody>
                  <a:tcPr marL="91449" marR="91449"/>
                </a:tc>
                <a:extLst>
                  <a:ext uri="{0D108BD9-81ED-4DB2-BD59-A6C34878D82A}">
                    <a16:rowId xmlns:a16="http://schemas.microsoft.com/office/drawing/2014/main" val="10002"/>
                  </a:ext>
                </a:extLst>
              </a:tr>
              <a:tr h="449240">
                <a:tc>
                  <a:txBody>
                    <a:bodyPr/>
                    <a:lstStyle/>
                    <a:p>
                      <a:pPr algn="ctr"/>
                      <a:r>
                        <a:rPr lang="en-GB" sz="1800" dirty="0"/>
                        <a:t>Apples</a:t>
                      </a:r>
                    </a:p>
                  </a:txBody>
                  <a:tcPr marL="91449" marR="91449" anchor="ctr"/>
                </a:tc>
                <a:tc>
                  <a:txBody>
                    <a:bodyPr/>
                    <a:lstStyle/>
                    <a:p>
                      <a:pPr algn="ctr"/>
                      <a:r>
                        <a:rPr lang="en-GB" sz="1800" dirty="0"/>
                        <a:t>IIII III</a:t>
                      </a:r>
                    </a:p>
                  </a:txBody>
                  <a:tcPr marL="91449" marR="91449"/>
                </a:tc>
                <a:extLst>
                  <a:ext uri="{0D108BD9-81ED-4DB2-BD59-A6C34878D82A}">
                    <a16:rowId xmlns:a16="http://schemas.microsoft.com/office/drawing/2014/main" val="10003"/>
                  </a:ext>
                </a:extLst>
              </a:tr>
              <a:tr h="449240">
                <a:tc>
                  <a:txBody>
                    <a:bodyPr/>
                    <a:lstStyle/>
                    <a:p>
                      <a:pPr algn="ctr"/>
                      <a:r>
                        <a:rPr lang="en-GB" sz="1800" dirty="0"/>
                        <a:t>Pears</a:t>
                      </a:r>
                    </a:p>
                  </a:txBody>
                  <a:tcPr marL="91449" marR="91449" anchor="ctr"/>
                </a:tc>
                <a:tc>
                  <a:txBody>
                    <a:bodyPr/>
                    <a:lstStyle/>
                    <a:p>
                      <a:pPr algn="ctr"/>
                      <a:r>
                        <a:rPr lang="en-GB" sz="1800" dirty="0"/>
                        <a:t>IIII I</a:t>
                      </a:r>
                    </a:p>
                  </a:txBody>
                  <a:tcPr marL="91449" marR="91449"/>
                </a:tc>
                <a:extLst>
                  <a:ext uri="{0D108BD9-81ED-4DB2-BD59-A6C34878D82A}">
                    <a16:rowId xmlns:a16="http://schemas.microsoft.com/office/drawing/2014/main" val="10004"/>
                  </a:ext>
                </a:extLst>
              </a:tr>
            </a:tbl>
          </a:graphicData>
        </a:graphic>
      </p:graphicFrame>
      <p:cxnSp>
        <p:nvCxnSpPr>
          <p:cNvPr id="11" name="Straight Connector 10">
            <a:extLst>
              <a:ext uri="{FF2B5EF4-FFF2-40B4-BE49-F238E27FC236}">
                <a16:creationId xmlns:a16="http://schemas.microsoft.com/office/drawing/2014/main" id="{0FCBA8E4-BF25-4379-A301-B0E380E40E6D}"/>
              </a:ext>
            </a:extLst>
          </p:cNvPr>
          <p:cNvCxnSpPr>
            <a:cxnSpLocks/>
          </p:cNvCxnSpPr>
          <p:nvPr/>
        </p:nvCxnSpPr>
        <p:spPr>
          <a:xfrm flipV="1">
            <a:off x="2019300" y="3872148"/>
            <a:ext cx="225299" cy="16176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F289B17-2978-4B6F-B371-3CF22E59F57E}"/>
              </a:ext>
            </a:extLst>
          </p:cNvPr>
          <p:cNvCxnSpPr>
            <a:cxnSpLocks/>
          </p:cNvCxnSpPr>
          <p:nvPr/>
        </p:nvCxnSpPr>
        <p:spPr>
          <a:xfrm flipV="1">
            <a:off x="2357311" y="3872148"/>
            <a:ext cx="228600" cy="15240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A667F12E-7D4D-40CE-952D-5A55F01DFA40}"/>
              </a:ext>
            </a:extLst>
          </p:cNvPr>
          <p:cNvCxnSpPr>
            <a:cxnSpLocks/>
          </p:cNvCxnSpPr>
          <p:nvPr/>
        </p:nvCxnSpPr>
        <p:spPr>
          <a:xfrm flipV="1">
            <a:off x="2019300" y="4772450"/>
            <a:ext cx="338011" cy="195452"/>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2B76983B-92E4-456C-BBB2-50FF6CD0BDB5}"/>
              </a:ext>
            </a:extLst>
          </p:cNvPr>
          <p:cNvCxnSpPr>
            <a:cxnSpLocks/>
          </p:cNvCxnSpPr>
          <p:nvPr/>
        </p:nvCxnSpPr>
        <p:spPr>
          <a:xfrm flipV="1">
            <a:off x="2165954" y="5188394"/>
            <a:ext cx="225299" cy="161768"/>
          </a:xfrm>
          <a:prstGeom prst="line">
            <a:avLst/>
          </a:prstGeom>
        </p:spPr>
        <p:style>
          <a:lnRef idx="1">
            <a:schemeClr val="dk1"/>
          </a:lnRef>
          <a:fillRef idx="0">
            <a:schemeClr val="dk1"/>
          </a:fillRef>
          <a:effectRef idx="0">
            <a:schemeClr val="dk1"/>
          </a:effectRef>
          <a:fontRef idx="minor">
            <a:schemeClr val="tx1"/>
          </a:fontRef>
        </p:style>
      </p:cxnSp>
      <p:pic>
        <p:nvPicPr>
          <p:cNvPr id="20" name="Picture 19">
            <a:extLst>
              <a:ext uri="{FF2B5EF4-FFF2-40B4-BE49-F238E27FC236}">
                <a16:creationId xmlns:a16="http://schemas.microsoft.com/office/drawing/2014/main" id="{0FF52849-FED5-4FC1-ACF1-C8FD6BBFB5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2922" y="154691"/>
            <a:ext cx="1318460" cy="979055"/>
          </a:xfrm>
          <a:prstGeom prst="rect">
            <a:avLst/>
          </a:prstGeom>
        </p:spPr>
      </p:pic>
    </p:spTree>
    <p:extLst>
      <p:ext uri="{BB962C8B-B14F-4D97-AF65-F5344CB8AC3E}">
        <p14:creationId xmlns:p14="http://schemas.microsoft.com/office/powerpoint/2010/main" val="214700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6CFA6D7B-ACAB-410A-A516-15D3985D513D}"/>
              </a:ext>
            </a:extLst>
          </p:cNvPr>
          <p:cNvGraphicFramePr>
            <a:graphicFrameLocks noGrp="1"/>
          </p:cNvGraphicFramePr>
          <p:nvPr>
            <p:extLst>
              <p:ext uri="{D42A27DB-BD31-4B8C-83A1-F6EECF244321}">
                <p14:modId xmlns:p14="http://schemas.microsoft.com/office/powerpoint/2010/main" val="1015511333"/>
              </p:ext>
            </p:extLst>
          </p:nvPr>
        </p:nvGraphicFramePr>
        <p:xfrm>
          <a:off x="3874168" y="2350253"/>
          <a:ext cx="4937129" cy="3708400"/>
        </p:xfrm>
        <a:graphic>
          <a:graphicData uri="http://schemas.openxmlformats.org/drawingml/2006/table">
            <a:tbl>
              <a:tblPr firstRow="1" bandRow="1">
                <a:tableStyleId>{2D5ABB26-0587-4C30-8999-92F81FD0307C}</a:tableStyleId>
              </a:tblPr>
              <a:tblGrid>
                <a:gridCol w="620427">
                  <a:extLst>
                    <a:ext uri="{9D8B030D-6E8A-4147-A177-3AD203B41FA5}">
                      <a16:colId xmlns:a16="http://schemas.microsoft.com/office/drawing/2014/main" val="20000"/>
                    </a:ext>
                  </a:extLst>
                </a:gridCol>
                <a:gridCol w="703308">
                  <a:extLst>
                    <a:ext uri="{9D8B030D-6E8A-4147-A177-3AD203B41FA5}">
                      <a16:colId xmlns:a16="http://schemas.microsoft.com/office/drawing/2014/main" val="20001"/>
                    </a:ext>
                  </a:extLst>
                </a:gridCol>
                <a:gridCol w="208268">
                  <a:extLst>
                    <a:ext uri="{9D8B030D-6E8A-4147-A177-3AD203B41FA5}">
                      <a16:colId xmlns:a16="http://schemas.microsoft.com/office/drawing/2014/main" val="20002"/>
                    </a:ext>
                  </a:extLst>
                </a:gridCol>
                <a:gridCol w="745933">
                  <a:extLst>
                    <a:ext uri="{9D8B030D-6E8A-4147-A177-3AD203B41FA5}">
                      <a16:colId xmlns:a16="http://schemas.microsoft.com/office/drawing/2014/main" val="20003"/>
                    </a:ext>
                  </a:extLst>
                </a:gridCol>
                <a:gridCol w="208268">
                  <a:extLst>
                    <a:ext uri="{9D8B030D-6E8A-4147-A177-3AD203B41FA5}">
                      <a16:colId xmlns:a16="http://schemas.microsoft.com/office/drawing/2014/main" val="20004"/>
                    </a:ext>
                  </a:extLst>
                </a:gridCol>
                <a:gridCol w="717517">
                  <a:extLst>
                    <a:ext uri="{9D8B030D-6E8A-4147-A177-3AD203B41FA5}">
                      <a16:colId xmlns:a16="http://schemas.microsoft.com/office/drawing/2014/main" val="20005"/>
                    </a:ext>
                  </a:extLst>
                </a:gridCol>
                <a:gridCol w="227332">
                  <a:extLst>
                    <a:ext uri="{9D8B030D-6E8A-4147-A177-3AD203B41FA5}">
                      <a16:colId xmlns:a16="http://schemas.microsoft.com/office/drawing/2014/main" val="20006"/>
                    </a:ext>
                  </a:extLst>
                </a:gridCol>
                <a:gridCol w="753038">
                  <a:extLst>
                    <a:ext uri="{9D8B030D-6E8A-4147-A177-3AD203B41FA5}">
                      <a16:colId xmlns:a16="http://schemas.microsoft.com/office/drawing/2014/main" val="20007"/>
                    </a:ext>
                  </a:extLst>
                </a:gridCol>
                <a:gridCol w="753038">
                  <a:extLst>
                    <a:ext uri="{9D8B030D-6E8A-4147-A177-3AD203B41FA5}">
                      <a16:colId xmlns:a16="http://schemas.microsoft.com/office/drawing/2014/main" val="20008"/>
                    </a:ext>
                  </a:extLst>
                </a:gridCol>
              </a:tblGrid>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a:noFill/>
                    </a:lnB>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a:noFill/>
                    </a:lnT>
                    <a:solidFill>
                      <a:schemeClr val="accent6">
                        <a:lumMod val="40000"/>
                        <a:lumOff val="60000"/>
                      </a:schemeClr>
                    </a:solidFill>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B>
                      <a:noFill/>
                    </a:lnB>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a:noFill/>
                    </a:lnB>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lnT>
                      <a:noFill/>
                    </a:lnT>
                    <a:solidFill>
                      <a:schemeClr val="accent6">
                        <a:lumMod val="40000"/>
                        <a:lumOff val="60000"/>
                      </a:schemeClr>
                    </a:solidFill>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a:noFill/>
                    </a:lnT>
                    <a:solidFill>
                      <a:srgbClr val="FF9966"/>
                    </a:solidFill>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B>
                      <a:noFill/>
                    </a:lnB>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B>
                      <a:noFill/>
                    </a:lnB>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a:noFill/>
                    </a:lnB>
                    <a:solidFill>
                      <a:schemeClr val="accent1">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a:noFill/>
                    </a:lnT>
                    <a:solidFill>
                      <a:schemeClr val="accent6">
                        <a:lumMod val="40000"/>
                        <a:lumOff val="60000"/>
                      </a:schemeClr>
                    </a:solidFill>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a:noFill/>
                    </a:lnT>
                    <a:solidFill>
                      <a:srgbClr val="FF9966"/>
                    </a:solidFill>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a:noFill/>
                    </a:lnT>
                    <a:solidFill>
                      <a:schemeClr val="accent1">
                        <a:lumMod val="60000"/>
                        <a:lumOff val="40000"/>
                      </a:schemeClr>
                    </a:solidFill>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a:p>
                  </a:txBody>
                  <a:tcPr marL="91434" marR="91434">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solidFill>
                      <a:schemeClr val="accent1">
                        <a:lumMod val="60000"/>
                        <a:lumOff val="40000"/>
                      </a:schemeClr>
                    </a:solidFill>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solidFill>
                      <a:schemeClr val="accent1">
                        <a:lumMod val="60000"/>
                        <a:lumOff val="40000"/>
                      </a:schemeClr>
                    </a:solidFill>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solidFill>
                      <a:schemeClr val="accent4">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91434" marR="91434">
                    <a:solidFill>
                      <a:schemeClr val="accent1">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rgbClr val="FF9966"/>
                    </a:solidFill>
                  </a:tcPr>
                </a:tc>
                <a:tc>
                  <a:txBody>
                    <a:bodyPr/>
                    <a:lstStyle/>
                    <a:p>
                      <a:endParaRPr lang="en-GB"/>
                    </a:p>
                  </a:txBody>
                  <a:tcPr marL="91434" marR="91434">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en-GB" dirty="0"/>
                    </a:p>
                  </a:txBody>
                  <a:tcPr marL="91434" marR="91434">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10" name="Table 9">
            <a:extLst>
              <a:ext uri="{FF2B5EF4-FFF2-40B4-BE49-F238E27FC236}">
                <a16:creationId xmlns:a16="http://schemas.microsoft.com/office/drawing/2014/main" id="{10D08187-E9AA-4031-9ABD-3256090D7F44}"/>
              </a:ext>
            </a:extLst>
          </p:cNvPr>
          <p:cNvGraphicFramePr>
            <a:graphicFrameLocks noGrp="1"/>
          </p:cNvGraphicFramePr>
          <p:nvPr>
            <p:extLst>
              <p:ext uri="{D42A27DB-BD31-4B8C-83A1-F6EECF244321}">
                <p14:modId xmlns:p14="http://schemas.microsoft.com/office/powerpoint/2010/main" val="3828268511"/>
              </p:ext>
            </p:extLst>
          </p:nvPr>
        </p:nvGraphicFramePr>
        <p:xfrm>
          <a:off x="3599531" y="2253415"/>
          <a:ext cx="363537" cy="4094167"/>
        </p:xfrm>
        <a:graphic>
          <a:graphicData uri="http://schemas.openxmlformats.org/drawingml/2006/table">
            <a:tbl>
              <a:tblPr firstRow="1" bandRow="1">
                <a:tableStyleId>{2D5ABB26-0587-4C30-8999-92F81FD0307C}</a:tableStyleId>
              </a:tblPr>
              <a:tblGrid>
                <a:gridCol w="363537">
                  <a:extLst>
                    <a:ext uri="{9D8B030D-6E8A-4147-A177-3AD203B41FA5}">
                      <a16:colId xmlns:a16="http://schemas.microsoft.com/office/drawing/2014/main" val="20000"/>
                    </a:ext>
                  </a:extLst>
                </a:gridCol>
              </a:tblGrid>
              <a:tr h="372197">
                <a:tc>
                  <a:txBody>
                    <a:bodyPr/>
                    <a:lstStyle/>
                    <a:p>
                      <a:pPr algn="ctr"/>
                      <a:r>
                        <a:rPr lang="en-GB" sz="900" dirty="0">
                          <a:latin typeface="Sassoon Infant Md" panose="02000603050000020003" pitchFamily="50" charset="0"/>
                        </a:rPr>
                        <a:t>10</a:t>
                      </a:r>
                    </a:p>
                  </a:txBody>
                  <a:tcPr marL="91444" marR="91444" marT="45724" marB="45724"/>
                </a:tc>
                <a:extLst>
                  <a:ext uri="{0D108BD9-81ED-4DB2-BD59-A6C34878D82A}">
                    <a16:rowId xmlns:a16="http://schemas.microsoft.com/office/drawing/2014/main" val="10000"/>
                  </a:ext>
                </a:extLst>
              </a:tr>
              <a:tr h="372197">
                <a:tc>
                  <a:txBody>
                    <a:bodyPr/>
                    <a:lstStyle/>
                    <a:p>
                      <a:pPr algn="ctr"/>
                      <a:endParaRPr lang="en-GB" sz="900" dirty="0">
                        <a:latin typeface="Sassoon Infant Md" panose="02000603050000020003" pitchFamily="50" charset="0"/>
                      </a:endParaRPr>
                    </a:p>
                  </a:txBody>
                  <a:tcPr marL="91444" marR="91444" marT="45724" marB="45724"/>
                </a:tc>
                <a:extLst>
                  <a:ext uri="{0D108BD9-81ED-4DB2-BD59-A6C34878D82A}">
                    <a16:rowId xmlns:a16="http://schemas.microsoft.com/office/drawing/2014/main" val="10001"/>
                  </a:ext>
                </a:extLst>
              </a:tr>
              <a:tr h="372197">
                <a:tc>
                  <a:txBody>
                    <a:bodyPr/>
                    <a:lstStyle/>
                    <a:p>
                      <a:pPr algn="ctr"/>
                      <a:r>
                        <a:rPr lang="en-GB" sz="900" dirty="0">
                          <a:latin typeface="Sassoon Infant Md" panose="02000603050000020003" pitchFamily="50" charset="0"/>
                        </a:rPr>
                        <a:t>8</a:t>
                      </a:r>
                    </a:p>
                  </a:txBody>
                  <a:tcPr marL="91444" marR="91444" marT="45724" marB="45724"/>
                </a:tc>
                <a:extLst>
                  <a:ext uri="{0D108BD9-81ED-4DB2-BD59-A6C34878D82A}">
                    <a16:rowId xmlns:a16="http://schemas.microsoft.com/office/drawing/2014/main" val="10002"/>
                  </a:ext>
                </a:extLst>
              </a:tr>
              <a:tr h="372197">
                <a:tc>
                  <a:txBody>
                    <a:bodyPr/>
                    <a:lstStyle/>
                    <a:p>
                      <a:pPr algn="ctr"/>
                      <a:endParaRPr lang="en-GB" sz="900" dirty="0">
                        <a:latin typeface="Sassoon Infant Md" panose="02000603050000020003" pitchFamily="50" charset="0"/>
                      </a:endParaRPr>
                    </a:p>
                  </a:txBody>
                  <a:tcPr marL="91444" marR="91444" marT="45724" marB="45724"/>
                </a:tc>
                <a:extLst>
                  <a:ext uri="{0D108BD9-81ED-4DB2-BD59-A6C34878D82A}">
                    <a16:rowId xmlns:a16="http://schemas.microsoft.com/office/drawing/2014/main" val="10003"/>
                  </a:ext>
                </a:extLst>
              </a:tr>
              <a:tr h="372197">
                <a:tc>
                  <a:txBody>
                    <a:bodyPr/>
                    <a:lstStyle/>
                    <a:p>
                      <a:pPr algn="ctr"/>
                      <a:r>
                        <a:rPr lang="en-GB" sz="900" dirty="0">
                          <a:latin typeface="Sassoon Infant Md" panose="02000603050000020003" pitchFamily="50" charset="0"/>
                        </a:rPr>
                        <a:t>6</a:t>
                      </a:r>
                    </a:p>
                  </a:txBody>
                  <a:tcPr marL="91444" marR="91444" marT="45724" marB="45724"/>
                </a:tc>
                <a:extLst>
                  <a:ext uri="{0D108BD9-81ED-4DB2-BD59-A6C34878D82A}">
                    <a16:rowId xmlns:a16="http://schemas.microsoft.com/office/drawing/2014/main" val="10004"/>
                  </a:ext>
                </a:extLst>
              </a:tr>
              <a:tr h="372197">
                <a:tc>
                  <a:txBody>
                    <a:bodyPr/>
                    <a:lstStyle/>
                    <a:p>
                      <a:pPr algn="ctr"/>
                      <a:endParaRPr lang="en-GB" sz="900" dirty="0">
                        <a:latin typeface="Sassoon Infant Md" panose="02000603050000020003" pitchFamily="50" charset="0"/>
                      </a:endParaRPr>
                    </a:p>
                  </a:txBody>
                  <a:tcPr marL="91444" marR="91444" marT="45724" marB="45724"/>
                </a:tc>
                <a:extLst>
                  <a:ext uri="{0D108BD9-81ED-4DB2-BD59-A6C34878D82A}">
                    <a16:rowId xmlns:a16="http://schemas.microsoft.com/office/drawing/2014/main" val="10005"/>
                  </a:ext>
                </a:extLst>
              </a:tr>
              <a:tr h="372197">
                <a:tc>
                  <a:txBody>
                    <a:bodyPr/>
                    <a:lstStyle/>
                    <a:p>
                      <a:pPr algn="ctr"/>
                      <a:r>
                        <a:rPr lang="en-GB" sz="900" dirty="0">
                          <a:latin typeface="Sassoon Infant Md" panose="02000603050000020003" pitchFamily="50" charset="0"/>
                        </a:rPr>
                        <a:t>4</a:t>
                      </a:r>
                    </a:p>
                  </a:txBody>
                  <a:tcPr marL="91444" marR="91444" marT="45724" marB="45724"/>
                </a:tc>
                <a:extLst>
                  <a:ext uri="{0D108BD9-81ED-4DB2-BD59-A6C34878D82A}">
                    <a16:rowId xmlns:a16="http://schemas.microsoft.com/office/drawing/2014/main" val="10006"/>
                  </a:ext>
                </a:extLst>
              </a:tr>
              <a:tr h="372197">
                <a:tc>
                  <a:txBody>
                    <a:bodyPr/>
                    <a:lstStyle/>
                    <a:p>
                      <a:pPr algn="ctr"/>
                      <a:endParaRPr lang="en-GB" sz="900" dirty="0">
                        <a:latin typeface="Sassoon Infant Md" panose="02000603050000020003" pitchFamily="50" charset="0"/>
                      </a:endParaRPr>
                    </a:p>
                  </a:txBody>
                  <a:tcPr marL="91444" marR="91444" marT="45724" marB="45724"/>
                </a:tc>
                <a:extLst>
                  <a:ext uri="{0D108BD9-81ED-4DB2-BD59-A6C34878D82A}">
                    <a16:rowId xmlns:a16="http://schemas.microsoft.com/office/drawing/2014/main" val="10007"/>
                  </a:ext>
                </a:extLst>
              </a:tr>
              <a:tr h="372197">
                <a:tc>
                  <a:txBody>
                    <a:bodyPr/>
                    <a:lstStyle/>
                    <a:p>
                      <a:pPr algn="ctr"/>
                      <a:r>
                        <a:rPr lang="en-GB" sz="900" dirty="0">
                          <a:latin typeface="Sassoon Infant Md" panose="02000603050000020003" pitchFamily="50" charset="0"/>
                        </a:rPr>
                        <a:t>2</a:t>
                      </a:r>
                    </a:p>
                  </a:txBody>
                  <a:tcPr marL="91444" marR="91444" marT="45724" marB="45724"/>
                </a:tc>
                <a:extLst>
                  <a:ext uri="{0D108BD9-81ED-4DB2-BD59-A6C34878D82A}">
                    <a16:rowId xmlns:a16="http://schemas.microsoft.com/office/drawing/2014/main" val="10008"/>
                  </a:ext>
                </a:extLst>
              </a:tr>
              <a:tr h="372197">
                <a:tc>
                  <a:txBody>
                    <a:bodyPr/>
                    <a:lstStyle/>
                    <a:p>
                      <a:pPr algn="ctr"/>
                      <a:endParaRPr lang="en-GB" sz="900" dirty="0">
                        <a:latin typeface="Sassoon Infant Md" panose="02000603050000020003" pitchFamily="50" charset="0"/>
                      </a:endParaRPr>
                    </a:p>
                  </a:txBody>
                  <a:tcPr marL="91444" marR="91444" marT="45724" marB="45724"/>
                </a:tc>
                <a:extLst>
                  <a:ext uri="{0D108BD9-81ED-4DB2-BD59-A6C34878D82A}">
                    <a16:rowId xmlns:a16="http://schemas.microsoft.com/office/drawing/2014/main" val="10009"/>
                  </a:ext>
                </a:extLst>
              </a:tr>
              <a:tr h="372197">
                <a:tc>
                  <a:txBody>
                    <a:bodyPr/>
                    <a:lstStyle/>
                    <a:p>
                      <a:pPr algn="ctr"/>
                      <a:r>
                        <a:rPr lang="en-GB" sz="900" dirty="0">
                          <a:latin typeface="Sassoon Infant Md" panose="02000603050000020003" pitchFamily="50" charset="0"/>
                        </a:rPr>
                        <a:t>0</a:t>
                      </a:r>
                    </a:p>
                  </a:txBody>
                  <a:tcPr marL="91444" marR="91444" marT="45724" marB="45724"/>
                </a:tc>
                <a:extLst>
                  <a:ext uri="{0D108BD9-81ED-4DB2-BD59-A6C34878D82A}">
                    <a16:rowId xmlns:a16="http://schemas.microsoft.com/office/drawing/2014/main" val="10010"/>
                  </a:ext>
                </a:extLst>
              </a:tr>
            </a:tbl>
          </a:graphicData>
        </a:graphic>
      </p:graphicFrame>
      <p:graphicFrame>
        <p:nvGraphicFramePr>
          <p:cNvPr id="11" name="Table 10">
            <a:extLst>
              <a:ext uri="{FF2B5EF4-FFF2-40B4-BE49-F238E27FC236}">
                <a16:creationId xmlns:a16="http://schemas.microsoft.com/office/drawing/2014/main" id="{7E4703FA-00EB-4438-BAE1-0D8638E9B0CA}"/>
              </a:ext>
            </a:extLst>
          </p:cNvPr>
          <p:cNvGraphicFramePr>
            <a:graphicFrameLocks noGrp="1"/>
          </p:cNvGraphicFramePr>
          <p:nvPr>
            <p:extLst>
              <p:ext uri="{D42A27DB-BD31-4B8C-83A1-F6EECF244321}">
                <p14:modId xmlns:p14="http://schemas.microsoft.com/office/powerpoint/2010/main" val="3927206384"/>
              </p:ext>
            </p:extLst>
          </p:nvPr>
        </p:nvGraphicFramePr>
        <p:xfrm>
          <a:off x="4418681" y="6058653"/>
          <a:ext cx="3929064" cy="369887"/>
        </p:xfrm>
        <a:graphic>
          <a:graphicData uri="http://schemas.openxmlformats.org/drawingml/2006/table">
            <a:tbl>
              <a:tblPr firstRow="1" bandRow="1">
                <a:tableStyleId>{2D5ABB26-0587-4C30-8999-92F81FD0307C}</a:tableStyleId>
              </a:tblPr>
              <a:tblGrid>
                <a:gridCol w="982266">
                  <a:extLst>
                    <a:ext uri="{9D8B030D-6E8A-4147-A177-3AD203B41FA5}">
                      <a16:colId xmlns:a16="http://schemas.microsoft.com/office/drawing/2014/main" val="20000"/>
                    </a:ext>
                  </a:extLst>
                </a:gridCol>
                <a:gridCol w="982266">
                  <a:extLst>
                    <a:ext uri="{9D8B030D-6E8A-4147-A177-3AD203B41FA5}">
                      <a16:colId xmlns:a16="http://schemas.microsoft.com/office/drawing/2014/main" val="20001"/>
                    </a:ext>
                  </a:extLst>
                </a:gridCol>
                <a:gridCol w="982266">
                  <a:extLst>
                    <a:ext uri="{9D8B030D-6E8A-4147-A177-3AD203B41FA5}">
                      <a16:colId xmlns:a16="http://schemas.microsoft.com/office/drawing/2014/main" val="20002"/>
                    </a:ext>
                  </a:extLst>
                </a:gridCol>
                <a:gridCol w="982266">
                  <a:extLst>
                    <a:ext uri="{9D8B030D-6E8A-4147-A177-3AD203B41FA5}">
                      <a16:colId xmlns:a16="http://schemas.microsoft.com/office/drawing/2014/main" val="20003"/>
                    </a:ext>
                  </a:extLst>
                </a:gridCol>
              </a:tblGrid>
              <a:tr h="369887">
                <a:tc>
                  <a:txBody>
                    <a:bodyPr/>
                    <a:lstStyle/>
                    <a:p>
                      <a:r>
                        <a:rPr lang="en-GB" sz="1600" dirty="0"/>
                        <a:t>Banana</a:t>
                      </a:r>
                    </a:p>
                  </a:txBody>
                  <a:tcPr marL="91445" marR="91445" marT="45603" marB="45603"/>
                </a:tc>
                <a:tc>
                  <a:txBody>
                    <a:bodyPr/>
                    <a:lstStyle/>
                    <a:p>
                      <a:r>
                        <a:rPr lang="en-GB" sz="1600" dirty="0"/>
                        <a:t>Grapes</a:t>
                      </a:r>
                    </a:p>
                  </a:txBody>
                  <a:tcPr marL="91445" marR="91445" marT="45603" marB="45603"/>
                </a:tc>
                <a:tc>
                  <a:txBody>
                    <a:bodyPr/>
                    <a:lstStyle/>
                    <a:p>
                      <a:r>
                        <a:rPr lang="en-GB" sz="1600" dirty="0"/>
                        <a:t>Apples</a:t>
                      </a:r>
                    </a:p>
                  </a:txBody>
                  <a:tcPr marL="91445" marR="91445" marT="45603" marB="45603"/>
                </a:tc>
                <a:tc>
                  <a:txBody>
                    <a:bodyPr/>
                    <a:lstStyle/>
                    <a:p>
                      <a:r>
                        <a:rPr lang="en-GB" sz="1600" dirty="0"/>
                        <a:t>Pears</a:t>
                      </a:r>
                    </a:p>
                  </a:txBody>
                  <a:tcPr marL="91445" marR="91445" marT="45603" marB="45603"/>
                </a:tc>
                <a:extLst>
                  <a:ext uri="{0D108BD9-81ED-4DB2-BD59-A6C34878D82A}">
                    <a16:rowId xmlns:a16="http://schemas.microsoft.com/office/drawing/2014/main" val="10000"/>
                  </a:ext>
                </a:extLst>
              </a:tr>
            </a:tbl>
          </a:graphicData>
        </a:graphic>
      </p:graphicFrame>
      <p:sp>
        <p:nvSpPr>
          <p:cNvPr id="12" name="TextBox 4">
            <a:extLst>
              <a:ext uri="{FF2B5EF4-FFF2-40B4-BE49-F238E27FC236}">
                <a16:creationId xmlns:a16="http://schemas.microsoft.com/office/drawing/2014/main" id="{6337A4C0-529C-4B0B-BC57-3080AF122A0B}"/>
              </a:ext>
            </a:extLst>
          </p:cNvPr>
          <p:cNvSpPr txBox="1">
            <a:spLocks noChangeArrowheads="1"/>
          </p:cNvSpPr>
          <p:nvPr/>
        </p:nvSpPr>
        <p:spPr bwMode="auto">
          <a:xfrm>
            <a:off x="2304131" y="1231065"/>
            <a:ext cx="77073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600" dirty="0"/>
              <a:t>Here is the same bar chart with the number scale changed to only show the even numbers.</a:t>
            </a:r>
          </a:p>
          <a:p>
            <a:pPr eaLnBrk="1" hangingPunct="1"/>
            <a:endParaRPr lang="en-GB" altLang="en-US" sz="1600" dirty="0"/>
          </a:p>
          <a:p>
            <a:pPr eaLnBrk="1" hangingPunct="1"/>
            <a:r>
              <a:rPr lang="en-GB" altLang="en-US" sz="1600" dirty="0"/>
              <a:t>The scale counts up in 2s.</a:t>
            </a:r>
          </a:p>
        </p:txBody>
      </p:sp>
      <p:sp>
        <p:nvSpPr>
          <p:cNvPr id="13" name="TextBox 6">
            <a:extLst>
              <a:ext uri="{FF2B5EF4-FFF2-40B4-BE49-F238E27FC236}">
                <a16:creationId xmlns:a16="http://schemas.microsoft.com/office/drawing/2014/main" id="{7560E702-2953-4D79-9D9F-BBCB41B22CB2}"/>
              </a:ext>
            </a:extLst>
          </p:cNvPr>
          <p:cNvSpPr txBox="1">
            <a:spLocks noChangeArrowheads="1"/>
          </p:cNvSpPr>
          <p:nvPr/>
        </p:nvSpPr>
        <p:spPr bwMode="auto">
          <a:xfrm>
            <a:off x="2278732" y="654798"/>
            <a:ext cx="8208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a:latin typeface="Sassoon Infant Md" panose="02000603050000020003" pitchFamily="50" charset="0"/>
              </a:rPr>
              <a:t>Favourite Fruit</a:t>
            </a:r>
          </a:p>
        </p:txBody>
      </p:sp>
      <p:graphicFrame>
        <p:nvGraphicFramePr>
          <p:cNvPr id="14" name="Table 13">
            <a:extLst>
              <a:ext uri="{FF2B5EF4-FFF2-40B4-BE49-F238E27FC236}">
                <a16:creationId xmlns:a16="http://schemas.microsoft.com/office/drawing/2014/main" id="{98A12F2F-6D2A-4C78-8CF4-3FE1A0FA1291}"/>
              </a:ext>
            </a:extLst>
          </p:cNvPr>
          <p:cNvGraphicFramePr>
            <a:graphicFrameLocks noGrp="1"/>
          </p:cNvGraphicFramePr>
          <p:nvPr>
            <p:extLst>
              <p:ext uri="{D42A27DB-BD31-4B8C-83A1-F6EECF244321}">
                <p14:modId xmlns:p14="http://schemas.microsoft.com/office/powerpoint/2010/main" val="1501268383"/>
              </p:ext>
            </p:extLst>
          </p:nvPr>
        </p:nvGraphicFramePr>
        <p:xfrm>
          <a:off x="144546" y="3133614"/>
          <a:ext cx="3270036" cy="2437040"/>
        </p:xfrm>
        <a:graphic>
          <a:graphicData uri="http://schemas.openxmlformats.org/drawingml/2006/table">
            <a:tbl>
              <a:tblPr firstRow="1" bandRow="1">
                <a:tableStyleId>{5940675A-B579-460E-94D1-54222C63F5DA}</a:tableStyleId>
              </a:tblPr>
              <a:tblGrid>
                <a:gridCol w="1119905">
                  <a:extLst>
                    <a:ext uri="{9D8B030D-6E8A-4147-A177-3AD203B41FA5}">
                      <a16:colId xmlns:a16="http://schemas.microsoft.com/office/drawing/2014/main" val="20000"/>
                    </a:ext>
                  </a:extLst>
                </a:gridCol>
                <a:gridCol w="2150131">
                  <a:extLst>
                    <a:ext uri="{9D8B030D-6E8A-4147-A177-3AD203B41FA5}">
                      <a16:colId xmlns:a16="http://schemas.microsoft.com/office/drawing/2014/main" val="20001"/>
                    </a:ext>
                  </a:extLst>
                </a:gridCol>
              </a:tblGrid>
              <a:tr h="205460">
                <a:tc>
                  <a:txBody>
                    <a:bodyPr/>
                    <a:lstStyle/>
                    <a:p>
                      <a:pPr algn="ctr"/>
                      <a:r>
                        <a:rPr lang="en-GB" sz="1800" dirty="0"/>
                        <a:t>Favourite</a:t>
                      </a:r>
                      <a:r>
                        <a:rPr lang="en-GB" sz="1800" baseline="0" dirty="0"/>
                        <a:t> Fruit</a:t>
                      </a:r>
                      <a:endParaRPr lang="en-GB" sz="1800" dirty="0"/>
                    </a:p>
                  </a:txBody>
                  <a:tcPr marL="91449" marR="91449"/>
                </a:tc>
                <a:tc>
                  <a:txBody>
                    <a:bodyPr/>
                    <a:lstStyle/>
                    <a:p>
                      <a:pPr algn="ctr"/>
                      <a:r>
                        <a:rPr lang="en-GB" sz="1800" dirty="0"/>
                        <a:t>Tally</a:t>
                      </a:r>
                    </a:p>
                  </a:txBody>
                  <a:tcPr marL="91449" marR="91449"/>
                </a:tc>
                <a:extLst>
                  <a:ext uri="{0D108BD9-81ED-4DB2-BD59-A6C34878D82A}">
                    <a16:rowId xmlns:a16="http://schemas.microsoft.com/office/drawing/2014/main" val="10000"/>
                  </a:ext>
                </a:extLst>
              </a:tr>
              <a:tr h="449240">
                <a:tc>
                  <a:txBody>
                    <a:bodyPr/>
                    <a:lstStyle/>
                    <a:p>
                      <a:pPr algn="ctr"/>
                      <a:r>
                        <a:rPr lang="en-GB" sz="1800" dirty="0"/>
                        <a:t>Banana</a:t>
                      </a:r>
                    </a:p>
                  </a:txBody>
                  <a:tcPr marL="91449" marR="91449" anchor="ctr"/>
                </a:tc>
                <a:tc>
                  <a:txBody>
                    <a:bodyPr/>
                    <a:lstStyle/>
                    <a:p>
                      <a:pPr algn="ctr"/>
                      <a:r>
                        <a:rPr lang="en-GB" sz="1800" dirty="0"/>
                        <a:t>IIII  </a:t>
                      </a:r>
                      <a:r>
                        <a:rPr lang="en-GB" sz="1800" dirty="0" err="1"/>
                        <a:t>IIII</a:t>
                      </a:r>
                      <a:endParaRPr lang="en-GB" sz="1800" dirty="0"/>
                    </a:p>
                  </a:txBody>
                  <a:tcPr marL="91449" marR="91449"/>
                </a:tc>
                <a:extLst>
                  <a:ext uri="{0D108BD9-81ED-4DB2-BD59-A6C34878D82A}">
                    <a16:rowId xmlns:a16="http://schemas.microsoft.com/office/drawing/2014/main" val="10001"/>
                  </a:ext>
                </a:extLst>
              </a:tr>
              <a:tr h="449240">
                <a:tc>
                  <a:txBody>
                    <a:bodyPr/>
                    <a:lstStyle/>
                    <a:p>
                      <a:pPr algn="ctr"/>
                      <a:r>
                        <a:rPr lang="en-GB" sz="1800" dirty="0"/>
                        <a:t>Grapes</a:t>
                      </a:r>
                    </a:p>
                  </a:txBody>
                  <a:tcPr marL="91449" marR="91449" anchor="ctr"/>
                </a:tc>
                <a:tc>
                  <a:txBody>
                    <a:bodyPr/>
                    <a:lstStyle/>
                    <a:p>
                      <a:pPr algn="ctr"/>
                      <a:r>
                        <a:rPr lang="en-GB" sz="1800" dirty="0"/>
                        <a:t>II</a:t>
                      </a:r>
                    </a:p>
                  </a:txBody>
                  <a:tcPr marL="91449" marR="91449"/>
                </a:tc>
                <a:extLst>
                  <a:ext uri="{0D108BD9-81ED-4DB2-BD59-A6C34878D82A}">
                    <a16:rowId xmlns:a16="http://schemas.microsoft.com/office/drawing/2014/main" val="10002"/>
                  </a:ext>
                </a:extLst>
              </a:tr>
              <a:tr h="449240">
                <a:tc>
                  <a:txBody>
                    <a:bodyPr/>
                    <a:lstStyle/>
                    <a:p>
                      <a:pPr algn="ctr"/>
                      <a:r>
                        <a:rPr lang="en-GB" sz="1800" dirty="0"/>
                        <a:t>Apples</a:t>
                      </a:r>
                    </a:p>
                  </a:txBody>
                  <a:tcPr marL="91449" marR="91449" anchor="ctr"/>
                </a:tc>
                <a:tc>
                  <a:txBody>
                    <a:bodyPr/>
                    <a:lstStyle/>
                    <a:p>
                      <a:pPr algn="ctr"/>
                      <a:r>
                        <a:rPr lang="en-GB" sz="1800" dirty="0"/>
                        <a:t>IIII III</a:t>
                      </a:r>
                    </a:p>
                  </a:txBody>
                  <a:tcPr marL="91449" marR="91449"/>
                </a:tc>
                <a:extLst>
                  <a:ext uri="{0D108BD9-81ED-4DB2-BD59-A6C34878D82A}">
                    <a16:rowId xmlns:a16="http://schemas.microsoft.com/office/drawing/2014/main" val="10003"/>
                  </a:ext>
                </a:extLst>
              </a:tr>
              <a:tr h="449240">
                <a:tc>
                  <a:txBody>
                    <a:bodyPr/>
                    <a:lstStyle/>
                    <a:p>
                      <a:pPr algn="ctr"/>
                      <a:r>
                        <a:rPr lang="en-GB" sz="1800" dirty="0"/>
                        <a:t>Pears</a:t>
                      </a:r>
                    </a:p>
                  </a:txBody>
                  <a:tcPr marL="91449" marR="91449" anchor="ctr"/>
                </a:tc>
                <a:tc>
                  <a:txBody>
                    <a:bodyPr/>
                    <a:lstStyle/>
                    <a:p>
                      <a:pPr algn="ctr"/>
                      <a:r>
                        <a:rPr lang="en-GB" sz="1800" dirty="0"/>
                        <a:t>IIII I</a:t>
                      </a:r>
                    </a:p>
                  </a:txBody>
                  <a:tcPr marL="91449" marR="91449"/>
                </a:tc>
                <a:extLst>
                  <a:ext uri="{0D108BD9-81ED-4DB2-BD59-A6C34878D82A}">
                    <a16:rowId xmlns:a16="http://schemas.microsoft.com/office/drawing/2014/main" val="10004"/>
                  </a:ext>
                </a:extLst>
              </a:tr>
            </a:tbl>
          </a:graphicData>
        </a:graphic>
      </p:graphicFrame>
      <p:cxnSp>
        <p:nvCxnSpPr>
          <p:cNvPr id="15" name="Straight Connector 14">
            <a:extLst>
              <a:ext uri="{FF2B5EF4-FFF2-40B4-BE49-F238E27FC236}">
                <a16:creationId xmlns:a16="http://schemas.microsoft.com/office/drawing/2014/main" id="{26C70C71-722F-4267-9463-658B9F822896}"/>
              </a:ext>
            </a:extLst>
          </p:cNvPr>
          <p:cNvCxnSpPr>
            <a:cxnSpLocks/>
          </p:cNvCxnSpPr>
          <p:nvPr/>
        </p:nvCxnSpPr>
        <p:spPr>
          <a:xfrm flipV="1">
            <a:off x="2019300" y="3872148"/>
            <a:ext cx="225299" cy="16176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2A69A582-2D5E-47AB-8BE5-256BA1EECB39}"/>
              </a:ext>
            </a:extLst>
          </p:cNvPr>
          <p:cNvCxnSpPr>
            <a:cxnSpLocks/>
          </p:cNvCxnSpPr>
          <p:nvPr/>
        </p:nvCxnSpPr>
        <p:spPr>
          <a:xfrm flipV="1">
            <a:off x="2357311" y="3872148"/>
            <a:ext cx="228600" cy="15240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671B4F-2988-4F56-9EF8-530C22E5E3C0}"/>
              </a:ext>
            </a:extLst>
          </p:cNvPr>
          <p:cNvCxnSpPr>
            <a:cxnSpLocks/>
          </p:cNvCxnSpPr>
          <p:nvPr/>
        </p:nvCxnSpPr>
        <p:spPr>
          <a:xfrm flipV="1">
            <a:off x="2019300" y="4772450"/>
            <a:ext cx="338011" cy="195452"/>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DA5C5958-BC43-4700-B045-79DCCDBF3078}"/>
              </a:ext>
            </a:extLst>
          </p:cNvPr>
          <p:cNvCxnSpPr>
            <a:cxnSpLocks/>
          </p:cNvCxnSpPr>
          <p:nvPr/>
        </p:nvCxnSpPr>
        <p:spPr>
          <a:xfrm flipV="1">
            <a:off x="2165954" y="5188394"/>
            <a:ext cx="225299" cy="161768"/>
          </a:xfrm>
          <a:prstGeom prst="line">
            <a:avLst/>
          </a:prstGeom>
        </p:spPr>
        <p:style>
          <a:lnRef idx="1">
            <a:schemeClr val="dk1"/>
          </a:lnRef>
          <a:fillRef idx="0">
            <a:schemeClr val="dk1"/>
          </a:fillRef>
          <a:effectRef idx="0">
            <a:schemeClr val="dk1"/>
          </a:effectRef>
          <a:fontRef idx="minor">
            <a:schemeClr val="tx1"/>
          </a:fontRef>
        </p:style>
      </p:cxnSp>
      <p:pic>
        <p:nvPicPr>
          <p:cNvPr id="19" name="Picture 18">
            <a:extLst>
              <a:ext uri="{FF2B5EF4-FFF2-40B4-BE49-F238E27FC236}">
                <a16:creationId xmlns:a16="http://schemas.microsoft.com/office/drawing/2014/main" id="{FDF26EA0-46A6-43E0-8E55-A27D09BDFF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2922" y="154691"/>
            <a:ext cx="1318460" cy="979055"/>
          </a:xfrm>
          <a:prstGeom prst="rect">
            <a:avLst/>
          </a:prstGeom>
        </p:spPr>
      </p:pic>
    </p:spTree>
    <p:extLst>
      <p:ext uri="{BB962C8B-B14F-4D97-AF65-F5344CB8AC3E}">
        <p14:creationId xmlns:p14="http://schemas.microsoft.com/office/powerpoint/2010/main" val="669604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1D49B6BD-8BF6-4F0F-8A12-0C876179147C}"/>
              </a:ext>
            </a:extLst>
          </p:cNvPr>
          <p:cNvSpPr txBox="1">
            <a:spLocks noChangeArrowheads="1"/>
          </p:cNvSpPr>
          <p:nvPr/>
        </p:nvSpPr>
        <p:spPr bwMode="auto">
          <a:xfrm>
            <a:off x="1098634" y="1274565"/>
            <a:ext cx="77089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600" dirty="0"/>
              <a:t>Take your own fruit survey in your class or ring around your family and friends. Add the tally marks to make a total for each fruit. </a:t>
            </a:r>
          </a:p>
        </p:txBody>
      </p:sp>
      <p:sp>
        <p:nvSpPr>
          <p:cNvPr id="5" name="TextBox 2">
            <a:extLst>
              <a:ext uri="{FF2B5EF4-FFF2-40B4-BE49-F238E27FC236}">
                <a16:creationId xmlns:a16="http://schemas.microsoft.com/office/drawing/2014/main" id="{A1024226-EB19-4811-9C6A-065EB0EFA912}"/>
              </a:ext>
            </a:extLst>
          </p:cNvPr>
          <p:cNvSpPr txBox="1">
            <a:spLocks noChangeArrowheads="1"/>
          </p:cNvSpPr>
          <p:nvPr/>
        </p:nvSpPr>
        <p:spPr bwMode="auto">
          <a:xfrm>
            <a:off x="777959" y="553453"/>
            <a:ext cx="8208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Favourite Fruit</a:t>
            </a:r>
          </a:p>
        </p:txBody>
      </p:sp>
      <p:graphicFrame>
        <p:nvGraphicFramePr>
          <p:cNvPr id="6" name="Table 5">
            <a:extLst>
              <a:ext uri="{FF2B5EF4-FFF2-40B4-BE49-F238E27FC236}">
                <a16:creationId xmlns:a16="http://schemas.microsoft.com/office/drawing/2014/main" id="{6A4B8809-7259-4763-8B66-5F32200A0060}"/>
              </a:ext>
            </a:extLst>
          </p:cNvPr>
          <p:cNvGraphicFramePr>
            <a:graphicFrameLocks noGrp="1"/>
          </p:cNvGraphicFramePr>
          <p:nvPr>
            <p:extLst>
              <p:ext uri="{D42A27DB-BD31-4B8C-83A1-F6EECF244321}">
                <p14:modId xmlns:p14="http://schemas.microsoft.com/office/powerpoint/2010/main" val="1059799169"/>
              </p:ext>
            </p:extLst>
          </p:nvPr>
        </p:nvGraphicFramePr>
        <p:xfrm>
          <a:off x="1098634" y="2074278"/>
          <a:ext cx="7013575" cy="3951290"/>
        </p:xfrm>
        <a:graphic>
          <a:graphicData uri="http://schemas.openxmlformats.org/drawingml/2006/table">
            <a:tbl>
              <a:tblPr firstRow="1" bandRow="1">
                <a:tableStyleId>{5940675A-B579-460E-94D1-54222C63F5DA}</a:tableStyleId>
              </a:tblPr>
              <a:tblGrid>
                <a:gridCol w="2401973">
                  <a:extLst>
                    <a:ext uri="{9D8B030D-6E8A-4147-A177-3AD203B41FA5}">
                      <a16:colId xmlns:a16="http://schemas.microsoft.com/office/drawing/2014/main" val="20000"/>
                    </a:ext>
                  </a:extLst>
                </a:gridCol>
                <a:gridCol w="4611602">
                  <a:extLst>
                    <a:ext uri="{9D8B030D-6E8A-4147-A177-3AD203B41FA5}">
                      <a16:colId xmlns:a16="http://schemas.microsoft.com/office/drawing/2014/main" val="20001"/>
                    </a:ext>
                  </a:extLst>
                </a:gridCol>
              </a:tblGrid>
              <a:tr h="405426">
                <a:tc>
                  <a:txBody>
                    <a:bodyPr/>
                    <a:lstStyle/>
                    <a:p>
                      <a:pPr algn="ctr"/>
                      <a:r>
                        <a:rPr lang="en-GB" sz="1800" dirty="0"/>
                        <a:t>Favourite</a:t>
                      </a:r>
                      <a:r>
                        <a:rPr lang="en-GB" sz="1800" baseline="0" dirty="0"/>
                        <a:t> Fruit</a:t>
                      </a:r>
                      <a:endParaRPr lang="en-GB" sz="1800" dirty="0"/>
                    </a:p>
                  </a:txBody>
                  <a:tcPr marL="91449" marR="91449"/>
                </a:tc>
                <a:tc>
                  <a:txBody>
                    <a:bodyPr/>
                    <a:lstStyle/>
                    <a:p>
                      <a:pPr algn="ctr"/>
                      <a:r>
                        <a:rPr lang="en-GB" sz="1800" dirty="0"/>
                        <a:t>Tally</a:t>
                      </a:r>
                    </a:p>
                  </a:txBody>
                  <a:tcPr marL="91449" marR="91449"/>
                </a:tc>
                <a:extLst>
                  <a:ext uri="{0D108BD9-81ED-4DB2-BD59-A6C34878D82A}">
                    <a16:rowId xmlns:a16="http://schemas.microsoft.com/office/drawing/2014/main" val="10000"/>
                  </a:ext>
                </a:extLst>
              </a:tr>
              <a:tr h="886466">
                <a:tc>
                  <a:txBody>
                    <a:bodyPr/>
                    <a:lstStyle/>
                    <a:p>
                      <a:pPr algn="ctr"/>
                      <a:r>
                        <a:rPr lang="en-GB" sz="1800" dirty="0"/>
                        <a:t>Banana</a:t>
                      </a:r>
                    </a:p>
                  </a:txBody>
                  <a:tcPr marL="91449" marR="91449" anchor="ctr"/>
                </a:tc>
                <a:tc>
                  <a:txBody>
                    <a:bodyPr/>
                    <a:lstStyle/>
                    <a:p>
                      <a:pPr algn="ctr"/>
                      <a:endParaRPr lang="en-GB" sz="1800"/>
                    </a:p>
                  </a:txBody>
                  <a:tcPr marL="91449" marR="91449"/>
                </a:tc>
                <a:extLst>
                  <a:ext uri="{0D108BD9-81ED-4DB2-BD59-A6C34878D82A}">
                    <a16:rowId xmlns:a16="http://schemas.microsoft.com/office/drawing/2014/main" val="10001"/>
                  </a:ext>
                </a:extLst>
              </a:tr>
              <a:tr h="886466">
                <a:tc>
                  <a:txBody>
                    <a:bodyPr/>
                    <a:lstStyle/>
                    <a:p>
                      <a:pPr algn="ctr"/>
                      <a:r>
                        <a:rPr lang="en-GB" sz="1800" dirty="0"/>
                        <a:t>Grapes</a:t>
                      </a:r>
                    </a:p>
                  </a:txBody>
                  <a:tcPr marL="91449" marR="91449" anchor="ctr"/>
                </a:tc>
                <a:tc>
                  <a:txBody>
                    <a:bodyPr/>
                    <a:lstStyle/>
                    <a:p>
                      <a:pPr algn="ctr"/>
                      <a:endParaRPr lang="en-GB" sz="1800" dirty="0"/>
                    </a:p>
                  </a:txBody>
                  <a:tcPr marL="91449" marR="91449"/>
                </a:tc>
                <a:extLst>
                  <a:ext uri="{0D108BD9-81ED-4DB2-BD59-A6C34878D82A}">
                    <a16:rowId xmlns:a16="http://schemas.microsoft.com/office/drawing/2014/main" val="10002"/>
                  </a:ext>
                </a:extLst>
              </a:tr>
              <a:tr h="886466">
                <a:tc>
                  <a:txBody>
                    <a:bodyPr/>
                    <a:lstStyle/>
                    <a:p>
                      <a:pPr algn="ctr"/>
                      <a:r>
                        <a:rPr lang="en-GB" sz="1800" dirty="0"/>
                        <a:t>Apples</a:t>
                      </a:r>
                    </a:p>
                  </a:txBody>
                  <a:tcPr marL="91449" marR="91449" anchor="ctr"/>
                </a:tc>
                <a:tc>
                  <a:txBody>
                    <a:bodyPr/>
                    <a:lstStyle/>
                    <a:p>
                      <a:pPr algn="ctr"/>
                      <a:endParaRPr lang="en-GB" sz="1800" dirty="0"/>
                    </a:p>
                  </a:txBody>
                  <a:tcPr marL="91449" marR="91449"/>
                </a:tc>
                <a:extLst>
                  <a:ext uri="{0D108BD9-81ED-4DB2-BD59-A6C34878D82A}">
                    <a16:rowId xmlns:a16="http://schemas.microsoft.com/office/drawing/2014/main" val="10003"/>
                  </a:ext>
                </a:extLst>
              </a:tr>
              <a:tr h="886466">
                <a:tc>
                  <a:txBody>
                    <a:bodyPr/>
                    <a:lstStyle/>
                    <a:p>
                      <a:pPr algn="ctr"/>
                      <a:r>
                        <a:rPr lang="en-GB" sz="1800" dirty="0"/>
                        <a:t>Pears</a:t>
                      </a:r>
                    </a:p>
                  </a:txBody>
                  <a:tcPr marL="91449" marR="91449" anchor="ctr"/>
                </a:tc>
                <a:tc>
                  <a:txBody>
                    <a:bodyPr/>
                    <a:lstStyle/>
                    <a:p>
                      <a:pPr algn="ctr"/>
                      <a:endParaRPr lang="en-GB" sz="1800" dirty="0"/>
                    </a:p>
                  </a:txBody>
                  <a:tcPr marL="91449" marR="91449"/>
                </a:tc>
                <a:extLst>
                  <a:ext uri="{0D108BD9-81ED-4DB2-BD59-A6C34878D82A}">
                    <a16:rowId xmlns:a16="http://schemas.microsoft.com/office/drawing/2014/main" val="10004"/>
                  </a:ext>
                </a:extLst>
              </a:tr>
            </a:tbl>
          </a:graphicData>
        </a:graphic>
      </p:graphicFrame>
      <p:pic>
        <p:nvPicPr>
          <p:cNvPr id="7" name="Picture 6">
            <a:extLst>
              <a:ext uri="{FF2B5EF4-FFF2-40B4-BE49-F238E27FC236}">
                <a16:creationId xmlns:a16="http://schemas.microsoft.com/office/drawing/2014/main" id="{3E11FEE3-86B6-4FBC-97FE-5BC92098A1D1}"/>
              </a:ext>
            </a:extLst>
          </p:cNvPr>
          <p:cNvPicPr>
            <a:picLocks noChangeAspect="1"/>
          </p:cNvPicPr>
          <p:nvPr/>
        </p:nvPicPr>
        <p:blipFill>
          <a:blip r:embed="rId2"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9738255" y="3509604"/>
            <a:ext cx="659034" cy="643884"/>
          </a:xfrm>
          <a:prstGeom prst="rect">
            <a:avLst/>
          </a:prstGeom>
        </p:spPr>
      </p:pic>
      <p:cxnSp>
        <p:nvCxnSpPr>
          <p:cNvPr id="8" name="Straight Connector 7">
            <a:extLst>
              <a:ext uri="{FF2B5EF4-FFF2-40B4-BE49-F238E27FC236}">
                <a16:creationId xmlns:a16="http://schemas.microsoft.com/office/drawing/2014/main" id="{0D2C6AAF-EDFD-43B1-B27A-69716196BD97}"/>
              </a:ext>
            </a:extLst>
          </p:cNvPr>
          <p:cNvCxnSpPr/>
          <p:nvPr/>
        </p:nvCxnSpPr>
        <p:spPr>
          <a:xfrm>
            <a:off x="10950742" y="3557702"/>
            <a:ext cx="0" cy="5476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1">
            <a:extLst>
              <a:ext uri="{FF2B5EF4-FFF2-40B4-BE49-F238E27FC236}">
                <a16:creationId xmlns:a16="http://schemas.microsoft.com/office/drawing/2014/main" id="{18799B86-C00E-470D-B175-857436F20EEC}"/>
              </a:ext>
            </a:extLst>
          </p:cNvPr>
          <p:cNvSpPr txBox="1">
            <a:spLocks noChangeArrowheads="1"/>
          </p:cNvSpPr>
          <p:nvPr/>
        </p:nvSpPr>
        <p:spPr bwMode="auto">
          <a:xfrm>
            <a:off x="9594292" y="1859340"/>
            <a:ext cx="22190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600" dirty="0"/>
              <a:t>Don’t forgot to mark your fifth tally mark across the other four; this makes it easier and quicker to count your tally marks,</a:t>
            </a:r>
          </a:p>
        </p:txBody>
      </p:sp>
      <p:pic>
        <p:nvPicPr>
          <p:cNvPr id="10" name="Picture 9">
            <a:extLst>
              <a:ext uri="{FF2B5EF4-FFF2-40B4-BE49-F238E27FC236}">
                <a16:creationId xmlns:a16="http://schemas.microsoft.com/office/drawing/2014/main" id="{48C056EC-8145-4CF1-BB37-99CA3F231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698" y="70208"/>
            <a:ext cx="1582864" cy="1041345"/>
          </a:xfrm>
          <a:prstGeom prst="rect">
            <a:avLst/>
          </a:prstGeom>
        </p:spPr>
      </p:pic>
    </p:spTree>
    <p:extLst>
      <p:ext uri="{BB962C8B-B14F-4D97-AF65-F5344CB8AC3E}">
        <p14:creationId xmlns:p14="http://schemas.microsoft.com/office/powerpoint/2010/main" val="2739215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C208CFC-3721-40C8-8E97-91F411814089}"/>
              </a:ext>
            </a:extLst>
          </p:cNvPr>
          <p:cNvGraphicFramePr>
            <a:graphicFrameLocks noGrp="1"/>
          </p:cNvGraphicFramePr>
          <p:nvPr>
            <p:extLst>
              <p:ext uri="{D42A27DB-BD31-4B8C-83A1-F6EECF244321}">
                <p14:modId xmlns:p14="http://schemas.microsoft.com/office/powerpoint/2010/main" val="1941857713"/>
              </p:ext>
            </p:extLst>
          </p:nvPr>
        </p:nvGraphicFramePr>
        <p:xfrm>
          <a:off x="2447925" y="2233613"/>
          <a:ext cx="4937131" cy="3708400"/>
        </p:xfrm>
        <a:graphic>
          <a:graphicData uri="http://schemas.openxmlformats.org/drawingml/2006/table">
            <a:tbl>
              <a:tblPr firstRow="1" bandRow="1">
                <a:tableStyleId>{2D5ABB26-0587-4C30-8999-92F81FD0307C}</a:tableStyleId>
              </a:tblPr>
              <a:tblGrid>
                <a:gridCol w="620427">
                  <a:extLst>
                    <a:ext uri="{9D8B030D-6E8A-4147-A177-3AD203B41FA5}">
                      <a16:colId xmlns:a16="http://schemas.microsoft.com/office/drawing/2014/main" val="20000"/>
                    </a:ext>
                  </a:extLst>
                </a:gridCol>
                <a:gridCol w="703308">
                  <a:extLst>
                    <a:ext uri="{9D8B030D-6E8A-4147-A177-3AD203B41FA5}">
                      <a16:colId xmlns:a16="http://schemas.microsoft.com/office/drawing/2014/main" val="20001"/>
                    </a:ext>
                  </a:extLst>
                </a:gridCol>
                <a:gridCol w="208268">
                  <a:extLst>
                    <a:ext uri="{9D8B030D-6E8A-4147-A177-3AD203B41FA5}">
                      <a16:colId xmlns:a16="http://schemas.microsoft.com/office/drawing/2014/main" val="20002"/>
                    </a:ext>
                  </a:extLst>
                </a:gridCol>
                <a:gridCol w="745933">
                  <a:extLst>
                    <a:ext uri="{9D8B030D-6E8A-4147-A177-3AD203B41FA5}">
                      <a16:colId xmlns:a16="http://schemas.microsoft.com/office/drawing/2014/main" val="20003"/>
                    </a:ext>
                  </a:extLst>
                </a:gridCol>
                <a:gridCol w="208268">
                  <a:extLst>
                    <a:ext uri="{9D8B030D-6E8A-4147-A177-3AD203B41FA5}">
                      <a16:colId xmlns:a16="http://schemas.microsoft.com/office/drawing/2014/main" val="20004"/>
                    </a:ext>
                  </a:extLst>
                </a:gridCol>
                <a:gridCol w="736583">
                  <a:extLst>
                    <a:ext uri="{9D8B030D-6E8A-4147-A177-3AD203B41FA5}">
                      <a16:colId xmlns:a16="http://schemas.microsoft.com/office/drawing/2014/main" val="20005"/>
                    </a:ext>
                  </a:extLst>
                </a:gridCol>
                <a:gridCol w="208268">
                  <a:extLst>
                    <a:ext uri="{9D8B030D-6E8A-4147-A177-3AD203B41FA5}">
                      <a16:colId xmlns:a16="http://schemas.microsoft.com/office/drawing/2014/main" val="20006"/>
                    </a:ext>
                  </a:extLst>
                </a:gridCol>
                <a:gridCol w="753038">
                  <a:extLst>
                    <a:ext uri="{9D8B030D-6E8A-4147-A177-3AD203B41FA5}">
                      <a16:colId xmlns:a16="http://schemas.microsoft.com/office/drawing/2014/main" val="20007"/>
                    </a:ext>
                  </a:extLst>
                </a:gridCol>
                <a:gridCol w="753038">
                  <a:extLst>
                    <a:ext uri="{9D8B030D-6E8A-4147-A177-3AD203B41FA5}">
                      <a16:colId xmlns:a16="http://schemas.microsoft.com/office/drawing/2014/main" val="20008"/>
                    </a:ext>
                  </a:extLst>
                </a:gridCol>
              </a:tblGrid>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1434" marR="914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bl>
          </a:graphicData>
        </a:graphic>
      </p:graphicFrame>
      <p:graphicFrame>
        <p:nvGraphicFramePr>
          <p:cNvPr id="5" name="Table 4">
            <a:extLst>
              <a:ext uri="{FF2B5EF4-FFF2-40B4-BE49-F238E27FC236}">
                <a16:creationId xmlns:a16="http://schemas.microsoft.com/office/drawing/2014/main" id="{8BE82A31-0F16-4631-A0CF-787E9A7026A7}"/>
              </a:ext>
            </a:extLst>
          </p:cNvPr>
          <p:cNvGraphicFramePr>
            <a:graphicFrameLocks noGrp="1"/>
          </p:cNvGraphicFramePr>
          <p:nvPr>
            <p:extLst>
              <p:ext uri="{D42A27DB-BD31-4B8C-83A1-F6EECF244321}">
                <p14:modId xmlns:p14="http://schemas.microsoft.com/office/powerpoint/2010/main" val="3897659835"/>
              </p:ext>
            </p:extLst>
          </p:nvPr>
        </p:nvGraphicFramePr>
        <p:xfrm>
          <a:off x="2173288" y="2136775"/>
          <a:ext cx="363537" cy="4094167"/>
        </p:xfrm>
        <a:graphic>
          <a:graphicData uri="http://schemas.openxmlformats.org/drawingml/2006/table">
            <a:tbl>
              <a:tblPr firstRow="1" bandRow="1">
                <a:tableStyleId>{2D5ABB26-0587-4C30-8999-92F81FD0307C}</a:tableStyleId>
              </a:tblPr>
              <a:tblGrid>
                <a:gridCol w="363537">
                  <a:extLst>
                    <a:ext uri="{9D8B030D-6E8A-4147-A177-3AD203B41FA5}">
                      <a16:colId xmlns:a16="http://schemas.microsoft.com/office/drawing/2014/main" val="20000"/>
                    </a:ext>
                  </a:extLst>
                </a:gridCol>
              </a:tblGrid>
              <a:tr h="372197">
                <a:tc>
                  <a:txBody>
                    <a:bodyPr/>
                    <a:lstStyle/>
                    <a:p>
                      <a:pPr algn="ctr"/>
                      <a:r>
                        <a:rPr lang="en-GB" sz="900" dirty="0">
                          <a:latin typeface="Sassoon Infant Md" panose="02000603050000020003" pitchFamily="50" charset="0"/>
                        </a:rPr>
                        <a:t>10</a:t>
                      </a:r>
                    </a:p>
                  </a:txBody>
                  <a:tcPr marL="91444" marR="91444" marT="45724" marB="45724"/>
                </a:tc>
                <a:extLst>
                  <a:ext uri="{0D108BD9-81ED-4DB2-BD59-A6C34878D82A}">
                    <a16:rowId xmlns:a16="http://schemas.microsoft.com/office/drawing/2014/main" val="10000"/>
                  </a:ext>
                </a:extLst>
              </a:tr>
              <a:tr h="372197">
                <a:tc>
                  <a:txBody>
                    <a:bodyPr/>
                    <a:lstStyle/>
                    <a:p>
                      <a:pPr algn="ctr"/>
                      <a:r>
                        <a:rPr lang="en-GB" sz="900" dirty="0">
                          <a:latin typeface="Sassoon Infant Md" panose="02000603050000020003" pitchFamily="50" charset="0"/>
                        </a:rPr>
                        <a:t>9</a:t>
                      </a:r>
                    </a:p>
                  </a:txBody>
                  <a:tcPr marL="91444" marR="91444" marT="45724" marB="45724"/>
                </a:tc>
                <a:extLst>
                  <a:ext uri="{0D108BD9-81ED-4DB2-BD59-A6C34878D82A}">
                    <a16:rowId xmlns:a16="http://schemas.microsoft.com/office/drawing/2014/main" val="10001"/>
                  </a:ext>
                </a:extLst>
              </a:tr>
              <a:tr h="372197">
                <a:tc>
                  <a:txBody>
                    <a:bodyPr/>
                    <a:lstStyle/>
                    <a:p>
                      <a:pPr algn="ctr"/>
                      <a:r>
                        <a:rPr lang="en-GB" sz="900" dirty="0">
                          <a:latin typeface="Sassoon Infant Md" panose="02000603050000020003" pitchFamily="50" charset="0"/>
                        </a:rPr>
                        <a:t>8</a:t>
                      </a:r>
                    </a:p>
                  </a:txBody>
                  <a:tcPr marL="91444" marR="91444" marT="45724" marB="45724"/>
                </a:tc>
                <a:extLst>
                  <a:ext uri="{0D108BD9-81ED-4DB2-BD59-A6C34878D82A}">
                    <a16:rowId xmlns:a16="http://schemas.microsoft.com/office/drawing/2014/main" val="10002"/>
                  </a:ext>
                </a:extLst>
              </a:tr>
              <a:tr h="372197">
                <a:tc>
                  <a:txBody>
                    <a:bodyPr/>
                    <a:lstStyle/>
                    <a:p>
                      <a:pPr algn="ctr"/>
                      <a:r>
                        <a:rPr lang="en-GB" sz="900" dirty="0">
                          <a:latin typeface="Sassoon Infant Md" panose="02000603050000020003" pitchFamily="50" charset="0"/>
                        </a:rPr>
                        <a:t>7</a:t>
                      </a:r>
                    </a:p>
                  </a:txBody>
                  <a:tcPr marL="91444" marR="91444" marT="45724" marB="45724"/>
                </a:tc>
                <a:extLst>
                  <a:ext uri="{0D108BD9-81ED-4DB2-BD59-A6C34878D82A}">
                    <a16:rowId xmlns:a16="http://schemas.microsoft.com/office/drawing/2014/main" val="10003"/>
                  </a:ext>
                </a:extLst>
              </a:tr>
              <a:tr h="372197">
                <a:tc>
                  <a:txBody>
                    <a:bodyPr/>
                    <a:lstStyle/>
                    <a:p>
                      <a:pPr algn="ctr"/>
                      <a:r>
                        <a:rPr lang="en-GB" sz="900" dirty="0">
                          <a:latin typeface="Sassoon Infant Md" panose="02000603050000020003" pitchFamily="50" charset="0"/>
                        </a:rPr>
                        <a:t>6</a:t>
                      </a:r>
                    </a:p>
                  </a:txBody>
                  <a:tcPr marL="91444" marR="91444" marT="45724" marB="45724"/>
                </a:tc>
                <a:extLst>
                  <a:ext uri="{0D108BD9-81ED-4DB2-BD59-A6C34878D82A}">
                    <a16:rowId xmlns:a16="http://schemas.microsoft.com/office/drawing/2014/main" val="10004"/>
                  </a:ext>
                </a:extLst>
              </a:tr>
              <a:tr h="372197">
                <a:tc>
                  <a:txBody>
                    <a:bodyPr/>
                    <a:lstStyle/>
                    <a:p>
                      <a:pPr algn="ctr"/>
                      <a:r>
                        <a:rPr lang="en-GB" sz="900" dirty="0">
                          <a:latin typeface="Sassoon Infant Md" panose="02000603050000020003" pitchFamily="50" charset="0"/>
                        </a:rPr>
                        <a:t>5</a:t>
                      </a:r>
                    </a:p>
                  </a:txBody>
                  <a:tcPr marL="91444" marR="91444" marT="45724" marB="45724"/>
                </a:tc>
                <a:extLst>
                  <a:ext uri="{0D108BD9-81ED-4DB2-BD59-A6C34878D82A}">
                    <a16:rowId xmlns:a16="http://schemas.microsoft.com/office/drawing/2014/main" val="10005"/>
                  </a:ext>
                </a:extLst>
              </a:tr>
              <a:tr h="372197">
                <a:tc>
                  <a:txBody>
                    <a:bodyPr/>
                    <a:lstStyle/>
                    <a:p>
                      <a:pPr algn="ctr"/>
                      <a:r>
                        <a:rPr lang="en-GB" sz="900" dirty="0">
                          <a:latin typeface="Sassoon Infant Md" panose="02000603050000020003" pitchFamily="50" charset="0"/>
                        </a:rPr>
                        <a:t>4</a:t>
                      </a:r>
                    </a:p>
                  </a:txBody>
                  <a:tcPr marL="91444" marR="91444" marT="45724" marB="45724"/>
                </a:tc>
                <a:extLst>
                  <a:ext uri="{0D108BD9-81ED-4DB2-BD59-A6C34878D82A}">
                    <a16:rowId xmlns:a16="http://schemas.microsoft.com/office/drawing/2014/main" val="10006"/>
                  </a:ext>
                </a:extLst>
              </a:tr>
              <a:tr h="372197">
                <a:tc>
                  <a:txBody>
                    <a:bodyPr/>
                    <a:lstStyle/>
                    <a:p>
                      <a:pPr algn="ctr"/>
                      <a:r>
                        <a:rPr lang="en-GB" sz="900" dirty="0">
                          <a:latin typeface="Sassoon Infant Md" panose="02000603050000020003" pitchFamily="50" charset="0"/>
                        </a:rPr>
                        <a:t>3</a:t>
                      </a:r>
                    </a:p>
                  </a:txBody>
                  <a:tcPr marL="91444" marR="91444" marT="45724" marB="45724"/>
                </a:tc>
                <a:extLst>
                  <a:ext uri="{0D108BD9-81ED-4DB2-BD59-A6C34878D82A}">
                    <a16:rowId xmlns:a16="http://schemas.microsoft.com/office/drawing/2014/main" val="10007"/>
                  </a:ext>
                </a:extLst>
              </a:tr>
              <a:tr h="372197">
                <a:tc>
                  <a:txBody>
                    <a:bodyPr/>
                    <a:lstStyle/>
                    <a:p>
                      <a:pPr algn="ctr"/>
                      <a:r>
                        <a:rPr lang="en-GB" sz="900" dirty="0">
                          <a:latin typeface="Sassoon Infant Md" panose="02000603050000020003" pitchFamily="50" charset="0"/>
                        </a:rPr>
                        <a:t>2</a:t>
                      </a:r>
                    </a:p>
                  </a:txBody>
                  <a:tcPr marL="91444" marR="91444" marT="45724" marB="45724"/>
                </a:tc>
                <a:extLst>
                  <a:ext uri="{0D108BD9-81ED-4DB2-BD59-A6C34878D82A}">
                    <a16:rowId xmlns:a16="http://schemas.microsoft.com/office/drawing/2014/main" val="10008"/>
                  </a:ext>
                </a:extLst>
              </a:tr>
              <a:tr h="372197">
                <a:tc>
                  <a:txBody>
                    <a:bodyPr/>
                    <a:lstStyle/>
                    <a:p>
                      <a:pPr algn="ctr"/>
                      <a:r>
                        <a:rPr lang="en-GB" sz="900" dirty="0">
                          <a:latin typeface="Sassoon Infant Md" panose="02000603050000020003" pitchFamily="50" charset="0"/>
                        </a:rPr>
                        <a:t>1</a:t>
                      </a:r>
                    </a:p>
                  </a:txBody>
                  <a:tcPr marL="91444" marR="91444" marT="45724" marB="45724"/>
                </a:tc>
                <a:extLst>
                  <a:ext uri="{0D108BD9-81ED-4DB2-BD59-A6C34878D82A}">
                    <a16:rowId xmlns:a16="http://schemas.microsoft.com/office/drawing/2014/main" val="10009"/>
                  </a:ext>
                </a:extLst>
              </a:tr>
              <a:tr h="372197">
                <a:tc>
                  <a:txBody>
                    <a:bodyPr/>
                    <a:lstStyle/>
                    <a:p>
                      <a:pPr algn="ctr"/>
                      <a:r>
                        <a:rPr lang="en-GB" sz="900" dirty="0">
                          <a:latin typeface="Sassoon Infant Md" panose="02000603050000020003" pitchFamily="50" charset="0"/>
                        </a:rPr>
                        <a:t>0</a:t>
                      </a:r>
                    </a:p>
                  </a:txBody>
                  <a:tcPr marL="91444" marR="91444" marT="45724" marB="45724"/>
                </a:tc>
                <a:extLst>
                  <a:ext uri="{0D108BD9-81ED-4DB2-BD59-A6C34878D82A}">
                    <a16:rowId xmlns:a16="http://schemas.microsoft.com/office/drawing/2014/main" val="10010"/>
                  </a:ext>
                </a:extLst>
              </a:tr>
            </a:tbl>
          </a:graphicData>
        </a:graphic>
      </p:graphicFrame>
      <p:graphicFrame>
        <p:nvGraphicFramePr>
          <p:cNvPr id="6" name="Table 5">
            <a:extLst>
              <a:ext uri="{FF2B5EF4-FFF2-40B4-BE49-F238E27FC236}">
                <a16:creationId xmlns:a16="http://schemas.microsoft.com/office/drawing/2014/main" id="{8A8E2953-9467-4610-9AA4-98011CD9CA21}"/>
              </a:ext>
            </a:extLst>
          </p:cNvPr>
          <p:cNvGraphicFramePr>
            <a:graphicFrameLocks noGrp="1"/>
          </p:cNvGraphicFramePr>
          <p:nvPr>
            <p:extLst>
              <p:ext uri="{D42A27DB-BD31-4B8C-83A1-F6EECF244321}">
                <p14:modId xmlns:p14="http://schemas.microsoft.com/office/powerpoint/2010/main" val="2097377679"/>
              </p:ext>
            </p:extLst>
          </p:nvPr>
        </p:nvGraphicFramePr>
        <p:xfrm>
          <a:off x="2992438" y="5942013"/>
          <a:ext cx="3929064" cy="371475"/>
        </p:xfrm>
        <a:graphic>
          <a:graphicData uri="http://schemas.openxmlformats.org/drawingml/2006/table">
            <a:tbl>
              <a:tblPr firstRow="1" bandRow="1">
                <a:tableStyleId>{2D5ABB26-0587-4C30-8999-92F81FD0307C}</a:tableStyleId>
              </a:tblPr>
              <a:tblGrid>
                <a:gridCol w="982266">
                  <a:extLst>
                    <a:ext uri="{9D8B030D-6E8A-4147-A177-3AD203B41FA5}">
                      <a16:colId xmlns:a16="http://schemas.microsoft.com/office/drawing/2014/main" val="20000"/>
                    </a:ext>
                  </a:extLst>
                </a:gridCol>
                <a:gridCol w="982266">
                  <a:extLst>
                    <a:ext uri="{9D8B030D-6E8A-4147-A177-3AD203B41FA5}">
                      <a16:colId xmlns:a16="http://schemas.microsoft.com/office/drawing/2014/main" val="20001"/>
                    </a:ext>
                  </a:extLst>
                </a:gridCol>
                <a:gridCol w="982266">
                  <a:extLst>
                    <a:ext uri="{9D8B030D-6E8A-4147-A177-3AD203B41FA5}">
                      <a16:colId xmlns:a16="http://schemas.microsoft.com/office/drawing/2014/main" val="20002"/>
                    </a:ext>
                  </a:extLst>
                </a:gridCol>
                <a:gridCol w="982266">
                  <a:extLst>
                    <a:ext uri="{9D8B030D-6E8A-4147-A177-3AD203B41FA5}">
                      <a16:colId xmlns:a16="http://schemas.microsoft.com/office/drawing/2014/main" val="20003"/>
                    </a:ext>
                  </a:extLst>
                </a:gridCol>
              </a:tblGrid>
              <a:tr h="371475">
                <a:tc>
                  <a:txBody>
                    <a:bodyPr/>
                    <a:lstStyle/>
                    <a:p>
                      <a:r>
                        <a:rPr lang="en-GB" sz="1600" dirty="0"/>
                        <a:t>Banana</a:t>
                      </a:r>
                    </a:p>
                  </a:txBody>
                  <a:tcPr marL="91445" marR="91445" marT="45798" marB="45798"/>
                </a:tc>
                <a:tc>
                  <a:txBody>
                    <a:bodyPr/>
                    <a:lstStyle/>
                    <a:p>
                      <a:r>
                        <a:rPr lang="en-GB" sz="1600" dirty="0"/>
                        <a:t>Grapes</a:t>
                      </a:r>
                    </a:p>
                  </a:txBody>
                  <a:tcPr marL="91445" marR="91445" marT="45798" marB="45798"/>
                </a:tc>
                <a:tc>
                  <a:txBody>
                    <a:bodyPr/>
                    <a:lstStyle/>
                    <a:p>
                      <a:r>
                        <a:rPr lang="en-GB" sz="1600" dirty="0"/>
                        <a:t>Apples</a:t>
                      </a:r>
                    </a:p>
                  </a:txBody>
                  <a:tcPr marL="91445" marR="91445" marT="45798" marB="45798"/>
                </a:tc>
                <a:tc>
                  <a:txBody>
                    <a:bodyPr/>
                    <a:lstStyle/>
                    <a:p>
                      <a:r>
                        <a:rPr lang="en-GB" sz="1600" dirty="0"/>
                        <a:t>Pears</a:t>
                      </a:r>
                    </a:p>
                  </a:txBody>
                  <a:tcPr marL="91445" marR="91445" marT="45798" marB="45798"/>
                </a:tc>
                <a:extLst>
                  <a:ext uri="{0D108BD9-81ED-4DB2-BD59-A6C34878D82A}">
                    <a16:rowId xmlns:a16="http://schemas.microsoft.com/office/drawing/2014/main" val="10000"/>
                  </a:ext>
                </a:extLst>
              </a:tr>
            </a:tbl>
          </a:graphicData>
        </a:graphic>
      </p:graphicFrame>
      <p:sp>
        <p:nvSpPr>
          <p:cNvPr id="7" name="TextBox 4">
            <a:extLst>
              <a:ext uri="{FF2B5EF4-FFF2-40B4-BE49-F238E27FC236}">
                <a16:creationId xmlns:a16="http://schemas.microsoft.com/office/drawing/2014/main" id="{28F81D19-ECA6-413D-B443-860E842BA957}"/>
              </a:ext>
            </a:extLst>
          </p:cNvPr>
          <p:cNvSpPr txBox="1">
            <a:spLocks noChangeArrowheads="1"/>
          </p:cNvSpPr>
          <p:nvPr/>
        </p:nvSpPr>
        <p:spPr bwMode="auto">
          <a:xfrm>
            <a:off x="768350" y="1308100"/>
            <a:ext cx="80597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600" dirty="0"/>
              <a:t>Use your tally to create your own bar chart. Change the length of the bars to show the number of children that like each fruit or draw the chart onto graph paper.</a:t>
            </a:r>
          </a:p>
        </p:txBody>
      </p:sp>
      <p:sp>
        <p:nvSpPr>
          <p:cNvPr id="8" name="TextBox 5">
            <a:extLst>
              <a:ext uri="{FF2B5EF4-FFF2-40B4-BE49-F238E27FC236}">
                <a16:creationId xmlns:a16="http://schemas.microsoft.com/office/drawing/2014/main" id="{1A6EBA1E-6BC1-4AD5-99A5-A301B56582F9}"/>
              </a:ext>
            </a:extLst>
          </p:cNvPr>
          <p:cNvSpPr txBox="1">
            <a:spLocks noChangeArrowheads="1"/>
          </p:cNvSpPr>
          <p:nvPr/>
        </p:nvSpPr>
        <p:spPr bwMode="auto">
          <a:xfrm>
            <a:off x="693738" y="647700"/>
            <a:ext cx="8208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a:latin typeface="Sassoon Infant Md" panose="02000603050000020003" pitchFamily="50" charset="0"/>
              </a:rPr>
              <a:t>Favourite Fruit</a:t>
            </a:r>
          </a:p>
        </p:txBody>
      </p:sp>
      <p:sp>
        <p:nvSpPr>
          <p:cNvPr id="9" name="Rectangle 8">
            <a:extLst>
              <a:ext uri="{FF2B5EF4-FFF2-40B4-BE49-F238E27FC236}">
                <a16:creationId xmlns:a16="http://schemas.microsoft.com/office/drawing/2014/main" id="{6850C161-0A6D-4F5D-B0E9-46C2D4897D8A}"/>
              </a:ext>
            </a:extLst>
          </p:cNvPr>
          <p:cNvSpPr/>
          <p:nvPr/>
        </p:nvSpPr>
        <p:spPr>
          <a:xfrm>
            <a:off x="2992438" y="5567363"/>
            <a:ext cx="755650" cy="377825"/>
          </a:xfrm>
          <a:prstGeom prst="rect">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Rectangle 9">
            <a:extLst>
              <a:ext uri="{FF2B5EF4-FFF2-40B4-BE49-F238E27FC236}">
                <a16:creationId xmlns:a16="http://schemas.microsoft.com/office/drawing/2014/main" id="{B13C1345-008B-4CEA-B645-64CF3EB58A43}"/>
              </a:ext>
            </a:extLst>
          </p:cNvPr>
          <p:cNvSpPr/>
          <p:nvPr/>
        </p:nvSpPr>
        <p:spPr>
          <a:xfrm>
            <a:off x="4000500" y="5567363"/>
            <a:ext cx="755650" cy="377825"/>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1" name="Rectangle 10">
            <a:extLst>
              <a:ext uri="{FF2B5EF4-FFF2-40B4-BE49-F238E27FC236}">
                <a16:creationId xmlns:a16="http://schemas.microsoft.com/office/drawing/2014/main" id="{E360512C-4998-4D89-9F8A-78361114A2E1}"/>
              </a:ext>
            </a:extLst>
          </p:cNvPr>
          <p:cNvSpPr/>
          <p:nvPr/>
        </p:nvSpPr>
        <p:spPr>
          <a:xfrm>
            <a:off x="5006975" y="5567363"/>
            <a:ext cx="757238" cy="377825"/>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 name="Rectangle 11">
            <a:extLst>
              <a:ext uri="{FF2B5EF4-FFF2-40B4-BE49-F238E27FC236}">
                <a16:creationId xmlns:a16="http://schemas.microsoft.com/office/drawing/2014/main" id="{C7F5C913-EA8C-4FCC-9F1A-F92A892B41C8}"/>
              </a:ext>
            </a:extLst>
          </p:cNvPr>
          <p:cNvSpPr/>
          <p:nvPr/>
        </p:nvSpPr>
        <p:spPr>
          <a:xfrm>
            <a:off x="6015038" y="5567363"/>
            <a:ext cx="755650" cy="377825"/>
          </a:xfrm>
          <a:prstGeom prst="rect">
            <a:avLst/>
          </a:prstGeom>
          <a:solidFill>
            <a:srgbClr val="9DC3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pic>
        <p:nvPicPr>
          <p:cNvPr id="13" name="Picture 12">
            <a:extLst>
              <a:ext uri="{FF2B5EF4-FFF2-40B4-BE49-F238E27FC236}">
                <a16:creationId xmlns:a16="http://schemas.microsoft.com/office/drawing/2014/main" id="{C318AF08-7071-43EE-A049-53B82CFFBE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9698" y="70208"/>
            <a:ext cx="1582864" cy="1041345"/>
          </a:xfrm>
          <a:prstGeom prst="rect">
            <a:avLst/>
          </a:prstGeom>
        </p:spPr>
      </p:pic>
    </p:spTree>
    <p:extLst>
      <p:ext uri="{BB962C8B-B14F-4D97-AF65-F5344CB8AC3E}">
        <p14:creationId xmlns:p14="http://schemas.microsoft.com/office/powerpoint/2010/main" val="3364346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4">
            <a:extLst>
              <a:ext uri="{FF2B5EF4-FFF2-40B4-BE49-F238E27FC236}">
                <a16:creationId xmlns:a16="http://schemas.microsoft.com/office/drawing/2014/main" id="{28F81D19-ECA6-413D-B443-860E842BA957}"/>
              </a:ext>
            </a:extLst>
          </p:cNvPr>
          <p:cNvSpPr txBox="1">
            <a:spLocks noChangeArrowheads="1"/>
          </p:cNvSpPr>
          <p:nvPr/>
        </p:nvSpPr>
        <p:spPr bwMode="auto">
          <a:xfrm>
            <a:off x="768350" y="1308100"/>
            <a:ext cx="80597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600" dirty="0"/>
              <a:t>Use your tally to create your own bar chart. Change the length of the bars to show the number of children that like each fruit or draw the chart onto graph paper.</a:t>
            </a:r>
          </a:p>
        </p:txBody>
      </p:sp>
      <p:sp>
        <p:nvSpPr>
          <p:cNvPr id="8" name="TextBox 5">
            <a:extLst>
              <a:ext uri="{FF2B5EF4-FFF2-40B4-BE49-F238E27FC236}">
                <a16:creationId xmlns:a16="http://schemas.microsoft.com/office/drawing/2014/main" id="{1A6EBA1E-6BC1-4AD5-99A5-A301B56582F9}"/>
              </a:ext>
            </a:extLst>
          </p:cNvPr>
          <p:cNvSpPr txBox="1">
            <a:spLocks noChangeArrowheads="1"/>
          </p:cNvSpPr>
          <p:nvPr/>
        </p:nvSpPr>
        <p:spPr bwMode="auto">
          <a:xfrm>
            <a:off x="693738" y="647700"/>
            <a:ext cx="8208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a:latin typeface="Sassoon Infant Md" panose="02000603050000020003" pitchFamily="50" charset="0"/>
              </a:rPr>
              <a:t>Favourite Fruit</a:t>
            </a:r>
          </a:p>
        </p:txBody>
      </p:sp>
      <p:graphicFrame>
        <p:nvGraphicFramePr>
          <p:cNvPr id="13" name="Table 12">
            <a:extLst>
              <a:ext uri="{FF2B5EF4-FFF2-40B4-BE49-F238E27FC236}">
                <a16:creationId xmlns:a16="http://schemas.microsoft.com/office/drawing/2014/main" id="{1A39C316-55B1-4244-982A-135410B34ACF}"/>
              </a:ext>
            </a:extLst>
          </p:cNvPr>
          <p:cNvGraphicFramePr>
            <a:graphicFrameLocks noGrp="1"/>
          </p:cNvGraphicFramePr>
          <p:nvPr/>
        </p:nvGraphicFramePr>
        <p:xfrm>
          <a:off x="1944688" y="1946275"/>
          <a:ext cx="363537" cy="4094167"/>
        </p:xfrm>
        <a:graphic>
          <a:graphicData uri="http://schemas.openxmlformats.org/drawingml/2006/table">
            <a:tbl>
              <a:tblPr firstRow="1" bandRow="1">
                <a:tableStyleId>{2D5ABB26-0587-4C30-8999-92F81FD0307C}</a:tableStyleId>
              </a:tblPr>
              <a:tblGrid>
                <a:gridCol w="363537">
                  <a:extLst>
                    <a:ext uri="{9D8B030D-6E8A-4147-A177-3AD203B41FA5}">
                      <a16:colId xmlns:a16="http://schemas.microsoft.com/office/drawing/2014/main" val="20000"/>
                    </a:ext>
                  </a:extLst>
                </a:gridCol>
              </a:tblGrid>
              <a:tr h="372197">
                <a:tc>
                  <a:txBody>
                    <a:bodyPr/>
                    <a:lstStyle/>
                    <a:p>
                      <a:pPr algn="ctr"/>
                      <a:r>
                        <a:rPr lang="en-GB" sz="900" dirty="0">
                          <a:latin typeface="Sassoon Infant Md" panose="02000603050000020003" pitchFamily="50" charset="0"/>
                        </a:rPr>
                        <a:t>10</a:t>
                      </a:r>
                    </a:p>
                  </a:txBody>
                  <a:tcPr marL="91444" marR="91444" marT="45724" marB="45724"/>
                </a:tc>
                <a:extLst>
                  <a:ext uri="{0D108BD9-81ED-4DB2-BD59-A6C34878D82A}">
                    <a16:rowId xmlns:a16="http://schemas.microsoft.com/office/drawing/2014/main" val="10000"/>
                  </a:ext>
                </a:extLst>
              </a:tr>
              <a:tr h="372197">
                <a:tc>
                  <a:txBody>
                    <a:bodyPr/>
                    <a:lstStyle/>
                    <a:p>
                      <a:pPr algn="ctr"/>
                      <a:endParaRPr lang="en-GB" sz="900" dirty="0">
                        <a:latin typeface="Sassoon Infant Md" panose="02000603050000020003" pitchFamily="50" charset="0"/>
                      </a:endParaRPr>
                    </a:p>
                  </a:txBody>
                  <a:tcPr marL="91444" marR="91444" marT="45724" marB="45724"/>
                </a:tc>
                <a:extLst>
                  <a:ext uri="{0D108BD9-81ED-4DB2-BD59-A6C34878D82A}">
                    <a16:rowId xmlns:a16="http://schemas.microsoft.com/office/drawing/2014/main" val="10001"/>
                  </a:ext>
                </a:extLst>
              </a:tr>
              <a:tr h="372197">
                <a:tc>
                  <a:txBody>
                    <a:bodyPr/>
                    <a:lstStyle/>
                    <a:p>
                      <a:pPr algn="ctr"/>
                      <a:r>
                        <a:rPr lang="en-GB" sz="900" dirty="0">
                          <a:latin typeface="Sassoon Infant Md" panose="02000603050000020003" pitchFamily="50" charset="0"/>
                        </a:rPr>
                        <a:t>8</a:t>
                      </a:r>
                    </a:p>
                  </a:txBody>
                  <a:tcPr marL="91444" marR="91444" marT="45724" marB="45724"/>
                </a:tc>
                <a:extLst>
                  <a:ext uri="{0D108BD9-81ED-4DB2-BD59-A6C34878D82A}">
                    <a16:rowId xmlns:a16="http://schemas.microsoft.com/office/drawing/2014/main" val="10002"/>
                  </a:ext>
                </a:extLst>
              </a:tr>
              <a:tr h="372197">
                <a:tc>
                  <a:txBody>
                    <a:bodyPr/>
                    <a:lstStyle/>
                    <a:p>
                      <a:pPr algn="ctr"/>
                      <a:endParaRPr lang="en-GB" sz="900" dirty="0">
                        <a:latin typeface="Sassoon Infant Md" panose="02000603050000020003" pitchFamily="50" charset="0"/>
                      </a:endParaRPr>
                    </a:p>
                  </a:txBody>
                  <a:tcPr marL="91444" marR="91444" marT="45724" marB="45724"/>
                </a:tc>
                <a:extLst>
                  <a:ext uri="{0D108BD9-81ED-4DB2-BD59-A6C34878D82A}">
                    <a16:rowId xmlns:a16="http://schemas.microsoft.com/office/drawing/2014/main" val="10003"/>
                  </a:ext>
                </a:extLst>
              </a:tr>
              <a:tr h="372197">
                <a:tc>
                  <a:txBody>
                    <a:bodyPr/>
                    <a:lstStyle/>
                    <a:p>
                      <a:pPr algn="ctr"/>
                      <a:r>
                        <a:rPr lang="en-GB" sz="900" dirty="0">
                          <a:latin typeface="Sassoon Infant Md" panose="02000603050000020003" pitchFamily="50" charset="0"/>
                        </a:rPr>
                        <a:t>6</a:t>
                      </a:r>
                    </a:p>
                  </a:txBody>
                  <a:tcPr marL="91444" marR="91444" marT="45724" marB="45724"/>
                </a:tc>
                <a:extLst>
                  <a:ext uri="{0D108BD9-81ED-4DB2-BD59-A6C34878D82A}">
                    <a16:rowId xmlns:a16="http://schemas.microsoft.com/office/drawing/2014/main" val="10004"/>
                  </a:ext>
                </a:extLst>
              </a:tr>
              <a:tr h="372197">
                <a:tc>
                  <a:txBody>
                    <a:bodyPr/>
                    <a:lstStyle/>
                    <a:p>
                      <a:pPr algn="ctr"/>
                      <a:endParaRPr lang="en-GB" sz="900" dirty="0">
                        <a:latin typeface="Sassoon Infant Md" panose="02000603050000020003" pitchFamily="50" charset="0"/>
                      </a:endParaRPr>
                    </a:p>
                  </a:txBody>
                  <a:tcPr marL="91444" marR="91444" marT="45724" marB="45724"/>
                </a:tc>
                <a:extLst>
                  <a:ext uri="{0D108BD9-81ED-4DB2-BD59-A6C34878D82A}">
                    <a16:rowId xmlns:a16="http://schemas.microsoft.com/office/drawing/2014/main" val="10005"/>
                  </a:ext>
                </a:extLst>
              </a:tr>
              <a:tr h="372197">
                <a:tc>
                  <a:txBody>
                    <a:bodyPr/>
                    <a:lstStyle/>
                    <a:p>
                      <a:pPr algn="ctr"/>
                      <a:r>
                        <a:rPr lang="en-GB" sz="900" dirty="0">
                          <a:latin typeface="Sassoon Infant Md" panose="02000603050000020003" pitchFamily="50" charset="0"/>
                        </a:rPr>
                        <a:t>4</a:t>
                      </a:r>
                    </a:p>
                  </a:txBody>
                  <a:tcPr marL="91444" marR="91444" marT="45724" marB="45724"/>
                </a:tc>
                <a:extLst>
                  <a:ext uri="{0D108BD9-81ED-4DB2-BD59-A6C34878D82A}">
                    <a16:rowId xmlns:a16="http://schemas.microsoft.com/office/drawing/2014/main" val="10006"/>
                  </a:ext>
                </a:extLst>
              </a:tr>
              <a:tr h="372197">
                <a:tc>
                  <a:txBody>
                    <a:bodyPr/>
                    <a:lstStyle/>
                    <a:p>
                      <a:pPr algn="ctr"/>
                      <a:endParaRPr lang="en-GB" sz="900" dirty="0">
                        <a:latin typeface="Sassoon Infant Md" panose="02000603050000020003" pitchFamily="50" charset="0"/>
                      </a:endParaRPr>
                    </a:p>
                  </a:txBody>
                  <a:tcPr marL="91444" marR="91444" marT="45724" marB="45724"/>
                </a:tc>
                <a:extLst>
                  <a:ext uri="{0D108BD9-81ED-4DB2-BD59-A6C34878D82A}">
                    <a16:rowId xmlns:a16="http://schemas.microsoft.com/office/drawing/2014/main" val="10007"/>
                  </a:ext>
                </a:extLst>
              </a:tr>
              <a:tr h="372197">
                <a:tc>
                  <a:txBody>
                    <a:bodyPr/>
                    <a:lstStyle/>
                    <a:p>
                      <a:pPr algn="ctr"/>
                      <a:r>
                        <a:rPr lang="en-GB" sz="900" dirty="0">
                          <a:latin typeface="Sassoon Infant Md" panose="02000603050000020003" pitchFamily="50" charset="0"/>
                        </a:rPr>
                        <a:t>2</a:t>
                      </a:r>
                    </a:p>
                  </a:txBody>
                  <a:tcPr marL="91444" marR="91444" marT="45724" marB="45724"/>
                </a:tc>
                <a:extLst>
                  <a:ext uri="{0D108BD9-81ED-4DB2-BD59-A6C34878D82A}">
                    <a16:rowId xmlns:a16="http://schemas.microsoft.com/office/drawing/2014/main" val="10008"/>
                  </a:ext>
                </a:extLst>
              </a:tr>
              <a:tr h="372197">
                <a:tc>
                  <a:txBody>
                    <a:bodyPr/>
                    <a:lstStyle/>
                    <a:p>
                      <a:pPr algn="ctr"/>
                      <a:endParaRPr lang="en-GB" sz="900" dirty="0">
                        <a:latin typeface="Sassoon Infant Md" panose="02000603050000020003" pitchFamily="50" charset="0"/>
                      </a:endParaRPr>
                    </a:p>
                  </a:txBody>
                  <a:tcPr marL="91444" marR="91444" marT="45724" marB="45724"/>
                </a:tc>
                <a:extLst>
                  <a:ext uri="{0D108BD9-81ED-4DB2-BD59-A6C34878D82A}">
                    <a16:rowId xmlns:a16="http://schemas.microsoft.com/office/drawing/2014/main" val="10009"/>
                  </a:ext>
                </a:extLst>
              </a:tr>
              <a:tr h="372197">
                <a:tc>
                  <a:txBody>
                    <a:bodyPr/>
                    <a:lstStyle/>
                    <a:p>
                      <a:pPr algn="ctr"/>
                      <a:r>
                        <a:rPr lang="en-GB" sz="900" dirty="0">
                          <a:latin typeface="Sassoon Infant Md" panose="02000603050000020003" pitchFamily="50" charset="0"/>
                        </a:rPr>
                        <a:t>0</a:t>
                      </a:r>
                    </a:p>
                  </a:txBody>
                  <a:tcPr marL="91444" marR="91444" marT="45724" marB="45724"/>
                </a:tc>
                <a:extLst>
                  <a:ext uri="{0D108BD9-81ED-4DB2-BD59-A6C34878D82A}">
                    <a16:rowId xmlns:a16="http://schemas.microsoft.com/office/drawing/2014/main" val="10010"/>
                  </a:ext>
                </a:extLst>
              </a:tr>
            </a:tbl>
          </a:graphicData>
        </a:graphic>
      </p:graphicFrame>
      <p:graphicFrame>
        <p:nvGraphicFramePr>
          <p:cNvPr id="14" name="Table 13">
            <a:extLst>
              <a:ext uri="{FF2B5EF4-FFF2-40B4-BE49-F238E27FC236}">
                <a16:creationId xmlns:a16="http://schemas.microsoft.com/office/drawing/2014/main" id="{0D30D26B-68D0-4E2E-9B32-E01899EE1213}"/>
              </a:ext>
            </a:extLst>
          </p:cNvPr>
          <p:cNvGraphicFramePr>
            <a:graphicFrameLocks noGrp="1"/>
          </p:cNvGraphicFramePr>
          <p:nvPr/>
        </p:nvGraphicFramePr>
        <p:xfrm>
          <a:off x="2763838" y="5751513"/>
          <a:ext cx="3929064" cy="371475"/>
        </p:xfrm>
        <a:graphic>
          <a:graphicData uri="http://schemas.openxmlformats.org/drawingml/2006/table">
            <a:tbl>
              <a:tblPr firstRow="1" bandRow="1">
                <a:tableStyleId>{2D5ABB26-0587-4C30-8999-92F81FD0307C}</a:tableStyleId>
              </a:tblPr>
              <a:tblGrid>
                <a:gridCol w="982266">
                  <a:extLst>
                    <a:ext uri="{9D8B030D-6E8A-4147-A177-3AD203B41FA5}">
                      <a16:colId xmlns:a16="http://schemas.microsoft.com/office/drawing/2014/main" val="20000"/>
                    </a:ext>
                  </a:extLst>
                </a:gridCol>
                <a:gridCol w="982266">
                  <a:extLst>
                    <a:ext uri="{9D8B030D-6E8A-4147-A177-3AD203B41FA5}">
                      <a16:colId xmlns:a16="http://schemas.microsoft.com/office/drawing/2014/main" val="20001"/>
                    </a:ext>
                  </a:extLst>
                </a:gridCol>
                <a:gridCol w="982266">
                  <a:extLst>
                    <a:ext uri="{9D8B030D-6E8A-4147-A177-3AD203B41FA5}">
                      <a16:colId xmlns:a16="http://schemas.microsoft.com/office/drawing/2014/main" val="20002"/>
                    </a:ext>
                  </a:extLst>
                </a:gridCol>
                <a:gridCol w="982266">
                  <a:extLst>
                    <a:ext uri="{9D8B030D-6E8A-4147-A177-3AD203B41FA5}">
                      <a16:colId xmlns:a16="http://schemas.microsoft.com/office/drawing/2014/main" val="20003"/>
                    </a:ext>
                  </a:extLst>
                </a:gridCol>
              </a:tblGrid>
              <a:tr h="371475">
                <a:tc>
                  <a:txBody>
                    <a:bodyPr/>
                    <a:lstStyle/>
                    <a:p>
                      <a:r>
                        <a:rPr lang="en-GB" sz="1600" dirty="0"/>
                        <a:t>Banana</a:t>
                      </a:r>
                    </a:p>
                  </a:txBody>
                  <a:tcPr marL="91445" marR="91445" marT="45798" marB="45798"/>
                </a:tc>
                <a:tc>
                  <a:txBody>
                    <a:bodyPr/>
                    <a:lstStyle/>
                    <a:p>
                      <a:r>
                        <a:rPr lang="en-GB" sz="1600" dirty="0"/>
                        <a:t>Grapes</a:t>
                      </a:r>
                    </a:p>
                  </a:txBody>
                  <a:tcPr marL="91445" marR="91445" marT="45798" marB="45798"/>
                </a:tc>
                <a:tc>
                  <a:txBody>
                    <a:bodyPr/>
                    <a:lstStyle/>
                    <a:p>
                      <a:r>
                        <a:rPr lang="en-GB" sz="1600" dirty="0"/>
                        <a:t>Apples</a:t>
                      </a:r>
                    </a:p>
                  </a:txBody>
                  <a:tcPr marL="91445" marR="91445" marT="45798" marB="45798"/>
                </a:tc>
                <a:tc>
                  <a:txBody>
                    <a:bodyPr/>
                    <a:lstStyle/>
                    <a:p>
                      <a:r>
                        <a:rPr lang="en-GB" sz="1600" dirty="0"/>
                        <a:t>Pears</a:t>
                      </a:r>
                    </a:p>
                  </a:txBody>
                  <a:tcPr marL="91445" marR="91445" marT="45798" marB="45798"/>
                </a:tc>
                <a:extLst>
                  <a:ext uri="{0D108BD9-81ED-4DB2-BD59-A6C34878D82A}">
                    <a16:rowId xmlns:a16="http://schemas.microsoft.com/office/drawing/2014/main" val="10000"/>
                  </a:ext>
                </a:extLst>
              </a:tr>
            </a:tbl>
          </a:graphicData>
        </a:graphic>
      </p:graphicFrame>
      <p:graphicFrame>
        <p:nvGraphicFramePr>
          <p:cNvPr id="17" name="Table 16">
            <a:extLst>
              <a:ext uri="{FF2B5EF4-FFF2-40B4-BE49-F238E27FC236}">
                <a16:creationId xmlns:a16="http://schemas.microsoft.com/office/drawing/2014/main" id="{A2252472-9F6B-4EEB-8F37-FB9543103CCA}"/>
              </a:ext>
            </a:extLst>
          </p:cNvPr>
          <p:cNvGraphicFramePr>
            <a:graphicFrameLocks noGrp="1"/>
          </p:cNvGraphicFramePr>
          <p:nvPr/>
        </p:nvGraphicFramePr>
        <p:xfrm>
          <a:off x="2219325" y="2012950"/>
          <a:ext cx="4937129" cy="3738564"/>
        </p:xfrm>
        <a:graphic>
          <a:graphicData uri="http://schemas.openxmlformats.org/drawingml/2006/table">
            <a:tbl>
              <a:tblPr firstRow="1" bandRow="1">
                <a:tableStyleId>{2D5ABB26-0587-4C30-8999-92F81FD0307C}</a:tableStyleId>
              </a:tblPr>
              <a:tblGrid>
                <a:gridCol w="620427">
                  <a:extLst>
                    <a:ext uri="{9D8B030D-6E8A-4147-A177-3AD203B41FA5}">
                      <a16:colId xmlns:a16="http://schemas.microsoft.com/office/drawing/2014/main" val="20000"/>
                    </a:ext>
                  </a:extLst>
                </a:gridCol>
                <a:gridCol w="703308">
                  <a:extLst>
                    <a:ext uri="{9D8B030D-6E8A-4147-A177-3AD203B41FA5}">
                      <a16:colId xmlns:a16="http://schemas.microsoft.com/office/drawing/2014/main" val="20001"/>
                    </a:ext>
                  </a:extLst>
                </a:gridCol>
                <a:gridCol w="208268">
                  <a:extLst>
                    <a:ext uri="{9D8B030D-6E8A-4147-A177-3AD203B41FA5}">
                      <a16:colId xmlns:a16="http://schemas.microsoft.com/office/drawing/2014/main" val="20002"/>
                    </a:ext>
                  </a:extLst>
                </a:gridCol>
                <a:gridCol w="745933">
                  <a:extLst>
                    <a:ext uri="{9D8B030D-6E8A-4147-A177-3AD203B41FA5}">
                      <a16:colId xmlns:a16="http://schemas.microsoft.com/office/drawing/2014/main" val="20003"/>
                    </a:ext>
                  </a:extLst>
                </a:gridCol>
                <a:gridCol w="208268">
                  <a:extLst>
                    <a:ext uri="{9D8B030D-6E8A-4147-A177-3AD203B41FA5}">
                      <a16:colId xmlns:a16="http://schemas.microsoft.com/office/drawing/2014/main" val="20004"/>
                    </a:ext>
                  </a:extLst>
                </a:gridCol>
                <a:gridCol w="717517">
                  <a:extLst>
                    <a:ext uri="{9D8B030D-6E8A-4147-A177-3AD203B41FA5}">
                      <a16:colId xmlns:a16="http://schemas.microsoft.com/office/drawing/2014/main" val="20005"/>
                    </a:ext>
                  </a:extLst>
                </a:gridCol>
                <a:gridCol w="227332">
                  <a:extLst>
                    <a:ext uri="{9D8B030D-6E8A-4147-A177-3AD203B41FA5}">
                      <a16:colId xmlns:a16="http://schemas.microsoft.com/office/drawing/2014/main" val="20006"/>
                    </a:ext>
                  </a:extLst>
                </a:gridCol>
                <a:gridCol w="753038">
                  <a:extLst>
                    <a:ext uri="{9D8B030D-6E8A-4147-A177-3AD203B41FA5}">
                      <a16:colId xmlns:a16="http://schemas.microsoft.com/office/drawing/2014/main" val="20007"/>
                    </a:ext>
                  </a:extLst>
                </a:gridCol>
                <a:gridCol w="753038">
                  <a:extLst>
                    <a:ext uri="{9D8B030D-6E8A-4147-A177-3AD203B41FA5}">
                      <a16:colId xmlns:a16="http://schemas.microsoft.com/office/drawing/2014/main" val="20008"/>
                    </a:ext>
                  </a:extLst>
                </a:gridCol>
              </a:tblGrid>
              <a:tr h="370818">
                <a:tc>
                  <a:txBody>
                    <a:bodyPr/>
                    <a:lstStyle/>
                    <a:p>
                      <a:endParaRPr lang="en-GB" sz="1800" dirty="0"/>
                    </a:p>
                  </a:txBody>
                  <a:tcPr marL="91434" marR="91434" marT="45717" marB="45717">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a:p>
                  </a:txBody>
                  <a:tcPr marL="91434" marR="91434" marT="45717" marB="45717">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a:p>
                  </a:txBody>
                  <a:tcPr marL="91434" marR="91434" marT="45717" marB="45717">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18">
                <a:tc>
                  <a:txBody>
                    <a:bodyPr/>
                    <a:lstStyle/>
                    <a:p>
                      <a:endParaRPr lang="en-GB" sz="1800" dirty="0"/>
                    </a:p>
                  </a:txBody>
                  <a:tcPr marL="91434" marR="91434" marT="45717" marB="45717">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18">
                <a:tc>
                  <a:txBody>
                    <a:bodyPr/>
                    <a:lstStyle/>
                    <a:p>
                      <a:endParaRPr lang="en-GB" sz="1800" dirty="0"/>
                    </a:p>
                  </a:txBody>
                  <a:tcPr marL="91434" marR="91434" marT="45717" marB="45717">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18">
                <a:tc>
                  <a:txBody>
                    <a:bodyPr/>
                    <a:lstStyle/>
                    <a:p>
                      <a:endParaRPr lang="en-GB" sz="1800" dirty="0"/>
                    </a:p>
                  </a:txBody>
                  <a:tcPr marL="91434" marR="91434" marT="45717" marB="45717">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18">
                <a:tc>
                  <a:txBody>
                    <a:bodyPr/>
                    <a:lstStyle/>
                    <a:p>
                      <a:endParaRPr lang="en-GB" sz="1800" dirty="0"/>
                    </a:p>
                  </a:txBody>
                  <a:tcPr marL="91434" marR="91434" marT="45717" marB="45717">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18">
                <a:tc>
                  <a:txBody>
                    <a:bodyPr/>
                    <a:lstStyle/>
                    <a:p>
                      <a:endParaRPr lang="en-GB" sz="1800" dirty="0"/>
                    </a:p>
                  </a:txBody>
                  <a:tcPr marL="91434" marR="91434" marT="45717" marB="45717">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18">
                <a:tc>
                  <a:txBody>
                    <a:bodyPr/>
                    <a:lstStyle/>
                    <a:p>
                      <a:endParaRPr lang="en-GB" sz="1800" dirty="0"/>
                    </a:p>
                  </a:txBody>
                  <a:tcPr marL="91434" marR="91434" marT="45717" marB="45717">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a:p>
                  </a:txBody>
                  <a:tcPr marL="91434" marR="91434" marT="45717" marB="45717">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18">
                <a:tc>
                  <a:txBody>
                    <a:bodyPr/>
                    <a:lstStyle/>
                    <a:p>
                      <a:endParaRPr lang="en-GB" sz="1800" dirty="0"/>
                    </a:p>
                  </a:txBody>
                  <a:tcPr marL="91434" marR="91434" marT="45717" marB="45717">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01202">
                <a:tc>
                  <a:txBody>
                    <a:bodyPr/>
                    <a:lstStyle/>
                    <a:p>
                      <a:endParaRPr lang="en-GB" sz="1800" dirty="0"/>
                    </a:p>
                  </a:txBody>
                  <a:tcPr marL="91434" marR="91434" marT="45717" marB="45717">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18">
                <a:tc>
                  <a:txBody>
                    <a:bodyPr/>
                    <a:lstStyle/>
                    <a:p>
                      <a:endParaRPr lang="en-GB" sz="1800" dirty="0"/>
                    </a:p>
                  </a:txBody>
                  <a:tcPr marL="91434" marR="91434" marT="45717" marB="45717">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800" dirty="0"/>
                    </a:p>
                  </a:txBody>
                  <a:tcPr marL="91434" marR="91434"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800" dirty="0"/>
                    </a:p>
                  </a:txBody>
                  <a:tcPr marL="91434" marR="91434" marT="45717" marB="45717">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sp>
        <p:nvSpPr>
          <p:cNvPr id="18" name="Rectangle 17">
            <a:extLst>
              <a:ext uri="{FF2B5EF4-FFF2-40B4-BE49-F238E27FC236}">
                <a16:creationId xmlns:a16="http://schemas.microsoft.com/office/drawing/2014/main" id="{581577D5-8426-4F2B-84A4-95165C8024D7}"/>
              </a:ext>
            </a:extLst>
          </p:cNvPr>
          <p:cNvSpPr/>
          <p:nvPr/>
        </p:nvSpPr>
        <p:spPr>
          <a:xfrm>
            <a:off x="2763838" y="5373689"/>
            <a:ext cx="755650" cy="377825"/>
          </a:xfrm>
          <a:prstGeom prst="rect">
            <a:avLst/>
          </a:prstGeom>
          <a:solidFill>
            <a:srgbClr val="C5E0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9" name="Rectangle 18">
            <a:extLst>
              <a:ext uri="{FF2B5EF4-FFF2-40B4-BE49-F238E27FC236}">
                <a16:creationId xmlns:a16="http://schemas.microsoft.com/office/drawing/2014/main" id="{A987FDF7-E50D-49E3-A58A-4B5A2B781FC9}"/>
              </a:ext>
            </a:extLst>
          </p:cNvPr>
          <p:cNvSpPr/>
          <p:nvPr/>
        </p:nvSpPr>
        <p:spPr>
          <a:xfrm>
            <a:off x="3771900" y="5373689"/>
            <a:ext cx="755650" cy="377825"/>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0" name="Rectangle 19">
            <a:extLst>
              <a:ext uri="{FF2B5EF4-FFF2-40B4-BE49-F238E27FC236}">
                <a16:creationId xmlns:a16="http://schemas.microsoft.com/office/drawing/2014/main" id="{093F2C89-C6B0-4B37-B8CB-A7A9C53BBD71}"/>
              </a:ext>
            </a:extLst>
          </p:cNvPr>
          <p:cNvSpPr/>
          <p:nvPr/>
        </p:nvSpPr>
        <p:spPr>
          <a:xfrm>
            <a:off x="4778375" y="5373689"/>
            <a:ext cx="757238" cy="377825"/>
          </a:xfrm>
          <a:prstGeom prst="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1" name="Rectangle 20">
            <a:extLst>
              <a:ext uri="{FF2B5EF4-FFF2-40B4-BE49-F238E27FC236}">
                <a16:creationId xmlns:a16="http://schemas.microsoft.com/office/drawing/2014/main" id="{B1D8A886-B0A7-4EF7-946F-14B73B58A33C}"/>
              </a:ext>
            </a:extLst>
          </p:cNvPr>
          <p:cNvSpPr/>
          <p:nvPr/>
        </p:nvSpPr>
        <p:spPr>
          <a:xfrm>
            <a:off x="5786438" y="5373689"/>
            <a:ext cx="755650" cy="377825"/>
          </a:xfrm>
          <a:prstGeom prst="rect">
            <a:avLst/>
          </a:prstGeom>
          <a:solidFill>
            <a:srgbClr val="9DC3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pic>
        <p:nvPicPr>
          <p:cNvPr id="22" name="Picture 21">
            <a:extLst>
              <a:ext uri="{FF2B5EF4-FFF2-40B4-BE49-F238E27FC236}">
                <a16:creationId xmlns:a16="http://schemas.microsoft.com/office/drawing/2014/main" id="{25ABD053-373E-41F4-80EA-92B7B13C4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9698" y="70208"/>
            <a:ext cx="1582864" cy="1041345"/>
          </a:xfrm>
          <a:prstGeom prst="rect">
            <a:avLst/>
          </a:prstGeom>
        </p:spPr>
      </p:pic>
    </p:spTree>
    <p:extLst>
      <p:ext uri="{BB962C8B-B14F-4D97-AF65-F5344CB8AC3E}">
        <p14:creationId xmlns:p14="http://schemas.microsoft.com/office/powerpoint/2010/main" val="3070249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107092" y="90616"/>
            <a:ext cx="11977816" cy="6647935"/>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676" y="5987219"/>
            <a:ext cx="588390" cy="588390"/>
          </a:xfrm>
          <a:prstGeom prst="rect">
            <a:avLst/>
          </a:prstGeom>
        </p:spPr>
      </p:pic>
      <p:sp>
        <p:nvSpPr>
          <p:cNvPr id="6" name="Rectangle 5"/>
          <p:cNvSpPr/>
          <p:nvPr/>
        </p:nvSpPr>
        <p:spPr>
          <a:xfrm>
            <a:off x="189471" y="5905850"/>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864066" y="6033803"/>
            <a:ext cx="402830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Subject</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GB" sz="2400" dirty="0">
                <a:solidFill>
                  <a:prstClr val="black"/>
                </a:solidFill>
                <a:latin typeface="Calibri" panose="020F0502020204030204"/>
              </a:rPr>
              <a:t>Maths</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p:cNvSpPr/>
          <p:nvPr/>
        </p:nvSpPr>
        <p:spPr>
          <a:xfrm>
            <a:off x="189470" y="164755"/>
            <a:ext cx="8040129"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273361" y="222475"/>
            <a:ext cx="742633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 Date:</a:t>
            </a:r>
            <a:r>
              <a:rPr kumimoji="0" lang="en-GB" sz="32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GB" sz="3200" b="0" i="0" u="none" strike="noStrike" kern="1200" cap="none" spc="0" normalizeH="0" noProof="0" dirty="0" err="1">
                <a:ln>
                  <a:noFill/>
                </a:ln>
                <a:solidFill>
                  <a:prstClr val="black"/>
                </a:solidFill>
                <a:effectLst/>
                <a:uLnTx/>
                <a:uFillTx/>
                <a:latin typeface="Calibri" panose="020F0502020204030204"/>
                <a:ea typeface="+mn-ea"/>
                <a:cs typeface="+mn-cs"/>
              </a:rPr>
              <a:t>Wednesd</a:t>
            </a:r>
            <a:r>
              <a:rPr lang="en-GB" sz="3200" dirty="0">
                <a:solidFill>
                  <a:prstClr val="black"/>
                </a:solidFill>
                <a:latin typeface="Calibri" panose="020F0502020204030204"/>
              </a:rPr>
              <a:t>ay</a:t>
            </a:r>
            <a:r>
              <a:rPr kumimoji="0" lang="en-GB" sz="32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GB" sz="3200" b="0" i="0" u="none" strike="noStrike" kern="1200" cap="none" spc="0" normalizeH="0" dirty="0">
                <a:ln>
                  <a:noFill/>
                </a:ln>
                <a:solidFill>
                  <a:prstClr val="black"/>
                </a:solidFill>
                <a:effectLst/>
                <a:uLnTx/>
                <a:uFillTx/>
                <a:latin typeface="Calibri" panose="020F0502020204030204"/>
                <a:ea typeface="+mn-ea"/>
                <a:cs typeface="+mn-cs"/>
              </a:rPr>
              <a:t>26</a:t>
            </a:r>
            <a:r>
              <a:rPr kumimoji="0" lang="en-GB" sz="3200" b="0" i="0" u="none" strike="noStrike" kern="1200" cap="none" spc="0" normalizeH="0" baseline="30000" noProof="0" dirty="0" err="1">
                <a:ln>
                  <a:noFill/>
                </a:ln>
                <a:solidFill>
                  <a:prstClr val="black"/>
                </a:solidFill>
                <a:effectLst/>
                <a:uLnTx/>
                <a:uFillTx/>
                <a:latin typeface="Calibri" panose="020F0502020204030204"/>
                <a:ea typeface="+mn-ea"/>
                <a:cs typeface="+mn-cs"/>
              </a:rPr>
              <a:t>th</a:t>
            </a:r>
            <a:r>
              <a:rPr kumimoji="0" lang="en-GB" sz="3200" b="0" i="0" u="none" strike="noStrike" kern="1200" cap="none" spc="0" normalizeH="0" noProof="0" dirty="0">
                <a:ln>
                  <a:noFill/>
                </a:ln>
                <a:solidFill>
                  <a:prstClr val="black"/>
                </a:solidFill>
                <a:effectLst/>
                <a:uLnTx/>
                <a:uFillTx/>
                <a:latin typeface="Calibri" panose="020F0502020204030204"/>
                <a:ea typeface="+mn-ea"/>
                <a:cs typeface="+mn-cs"/>
              </a:rPr>
              <a:t> January 2021 </a:t>
            </a:r>
            <a:endPar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9"/>
          <p:cNvPicPr>
            <a:picLocks noChangeAspect="1"/>
          </p:cNvPicPr>
          <p:nvPr/>
        </p:nvPicPr>
        <p:blipFill>
          <a:blip r:embed="rId3"/>
          <a:stretch>
            <a:fillRect/>
          </a:stretch>
        </p:blipFill>
        <p:spPr>
          <a:xfrm>
            <a:off x="553093" y="1728060"/>
            <a:ext cx="2219325" cy="1104900"/>
          </a:xfrm>
          <a:prstGeom prst="rect">
            <a:avLst/>
          </a:prstGeom>
        </p:spPr>
      </p:pic>
      <p:sp>
        <p:nvSpPr>
          <p:cNvPr id="11" name="Rectangle 10"/>
          <p:cNvSpPr/>
          <p:nvPr/>
        </p:nvSpPr>
        <p:spPr>
          <a:xfrm>
            <a:off x="569871" y="2835982"/>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p:cNvSpPr txBox="1"/>
          <p:nvPr/>
        </p:nvSpPr>
        <p:spPr>
          <a:xfrm>
            <a:off x="661401" y="2819203"/>
            <a:ext cx="10429593"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black"/>
                </a:solidFill>
                <a:effectLst/>
                <a:uLnTx/>
                <a:uFillTx/>
                <a:ea typeface="+mn-ea"/>
                <a:cs typeface="+mn-cs"/>
              </a:rPr>
              <a:t>L.O.</a:t>
            </a:r>
            <a:r>
              <a:rPr kumimoji="0" lang="en-GB" sz="4000" b="0" i="0" u="none" strike="noStrike" kern="1200" cap="none" spc="0" normalizeH="0" noProof="0" dirty="0">
                <a:ln>
                  <a:noFill/>
                </a:ln>
                <a:solidFill>
                  <a:prstClr val="black"/>
                </a:solidFill>
                <a:effectLst/>
                <a:uLnTx/>
                <a:uFillTx/>
                <a:ea typeface="+mn-ea"/>
                <a:cs typeface="+mn-cs"/>
              </a:rPr>
              <a:t> To be able to answer questions using data from a bar chart.</a:t>
            </a:r>
            <a:endParaRPr kumimoji="0" lang="en-GB" sz="4000" b="0" i="0" u="none" strike="noStrike" kern="1200" cap="none" spc="0" normalizeH="0" baseline="0" noProof="0" dirty="0">
              <a:ln>
                <a:noFill/>
              </a:ln>
              <a:solidFill>
                <a:prstClr val="black"/>
              </a:solidFill>
              <a:effectLst/>
              <a:uLnTx/>
              <a:uFillTx/>
              <a:ea typeface="+mn-ea"/>
              <a:cs typeface="+mn-cs"/>
            </a:endParaRPr>
          </a:p>
        </p:txBody>
      </p:sp>
      <p:pic>
        <p:nvPicPr>
          <p:cNvPr id="14" name="Picture 13"/>
          <p:cNvPicPr>
            <a:picLocks noChangeAspect="1"/>
          </p:cNvPicPr>
          <p:nvPr/>
        </p:nvPicPr>
        <p:blipFill>
          <a:blip r:embed="rId4"/>
          <a:stretch>
            <a:fillRect/>
          </a:stretch>
        </p:blipFill>
        <p:spPr>
          <a:xfrm>
            <a:off x="4646197" y="5963140"/>
            <a:ext cx="834561" cy="640100"/>
          </a:xfrm>
          <a:prstGeom prst="rect">
            <a:avLst/>
          </a:prstGeom>
        </p:spPr>
      </p:pic>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703" y="5970440"/>
            <a:ext cx="588390" cy="588390"/>
          </a:xfrm>
          <a:prstGeom prst="rect">
            <a:avLst/>
          </a:prstGeom>
        </p:spPr>
      </p:pic>
    </p:spTree>
    <p:extLst>
      <p:ext uri="{BB962C8B-B14F-4D97-AF65-F5344CB8AC3E}">
        <p14:creationId xmlns:p14="http://schemas.microsoft.com/office/powerpoint/2010/main" val="1716903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B48D287F-2B78-43DD-908F-B04E9943244A}"/>
              </a:ext>
            </a:extLst>
          </p:cNvPr>
          <p:cNvSpPr txBox="1">
            <a:spLocks noChangeArrowheads="1"/>
          </p:cNvSpPr>
          <p:nvPr/>
        </p:nvSpPr>
        <p:spPr bwMode="auto">
          <a:xfrm>
            <a:off x="196718" y="765940"/>
            <a:ext cx="70827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600" dirty="0">
                <a:latin typeface="Sassoon Infant Rg" pitchFamily="50" charset="0"/>
              </a:rPr>
              <a:t>I am going to answer some questions about the data shown on my bar chart below.</a:t>
            </a:r>
          </a:p>
        </p:txBody>
      </p:sp>
      <p:graphicFrame>
        <p:nvGraphicFramePr>
          <p:cNvPr id="5" name="Table 4">
            <a:extLst>
              <a:ext uri="{FF2B5EF4-FFF2-40B4-BE49-F238E27FC236}">
                <a16:creationId xmlns:a16="http://schemas.microsoft.com/office/drawing/2014/main" id="{7512394A-36A1-4CC3-B412-2BA0E4C1B799}"/>
              </a:ext>
            </a:extLst>
          </p:cNvPr>
          <p:cNvGraphicFramePr>
            <a:graphicFrameLocks noGrp="1"/>
          </p:cNvGraphicFramePr>
          <p:nvPr>
            <p:extLst>
              <p:ext uri="{D42A27DB-BD31-4B8C-83A1-F6EECF244321}">
                <p14:modId xmlns:p14="http://schemas.microsoft.com/office/powerpoint/2010/main" val="2614957417"/>
              </p:ext>
            </p:extLst>
          </p:nvPr>
        </p:nvGraphicFramePr>
        <p:xfrm>
          <a:off x="5314948" y="2503981"/>
          <a:ext cx="4444563" cy="3708400"/>
        </p:xfrm>
        <a:graphic>
          <a:graphicData uri="http://schemas.openxmlformats.org/drawingml/2006/table">
            <a:tbl>
              <a:tblPr firstRow="1" bandRow="1">
                <a:tableStyleId>{2D5ABB26-0587-4C30-8999-92F81FD0307C}</a:tableStyleId>
              </a:tblPr>
              <a:tblGrid>
                <a:gridCol w="552000">
                  <a:extLst>
                    <a:ext uri="{9D8B030D-6E8A-4147-A177-3AD203B41FA5}">
                      <a16:colId xmlns:a16="http://schemas.microsoft.com/office/drawing/2014/main" val="20000"/>
                    </a:ext>
                  </a:extLst>
                </a:gridCol>
                <a:gridCol w="625741">
                  <a:extLst>
                    <a:ext uri="{9D8B030D-6E8A-4147-A177-3AD203B41FA5}">
                      <a16:colId xmlns:a16="http://schemas.microsoft.com/office/drawing/2014/main" val="20001"/>
                    </a:ext>
                  </a:extLst>
                </a:gridCol>
                <a:gridCol w="208268">
                  <a:extLst>
                    <a:ext uri="{9D8B030D-6E8A-4147-A177-3AD203B41FA5}">
                      <a16:colId xmlns:a16="http://schemas.microsoft.com/office/drawing/2014/main" val="20002"/>
                    </a:ext>
                  </a:extLst>
                </a:gridCol>
                <a:gridCol w="663664">
                  <a:extLst>
                    <a:ext uri="{9D8B030D-6E8A-4147-A177-3AD203B41FA5}">
                      <a16:colId xmlns:a16="http://schemas.microsoft.com/office/drawing/2014/main" val="20003"/>
                    </a:ext>
                  </a:extLst>
                </a:gridCol>
                <a:gridCol w="208268">
                  <a:extLst>
                    <a:ext uri="{9D8B030D-6E8A-4147-A177-3AD203B41FA5}">
                      <a16:colId xmlns:a16="http://schemas.microsoft.com/office/drawing/2014/main" val="20004"/>
                    </a:ext>
                  </a:extLst>
                </a:gridCol>
                <a:gridCol w="638382">
                  <a:extLst>
                    <a:ext uri="{9D8B030D-6E8A-4147-A177-3AD203B41FA5}">
                      <a16:colId xmlns:a16="http://schemas.microsoft.com/office/drawing/2014/main" val="20005"/>
                    </a:ext>
                  </a:extLst>
                </a:gridCol>
                <a:gridCol w="208268">
                  <a:extLst>
                    <a:ext uri="{9D8B030D-6E8A-4147-A177-3AD203B41FA5}">
                      <a16:colId xmlns:a16="http://schemas.microsoft.com/office/drawing/2014/main" val="20006"/>
                    </a:ext>
                  </a:extLst>
                </a:gridCol>
                <a:gridCol w="669986">
                  <a:extLst>
                    <a:ext uri="{9D8B030D-6E8A-4147-A177-3AD203B41FA5}">
                      <a16:colId xmlns:a16="http://schemas.microsoft.com/office/drawing/2014/main" val="20007"/>
                    </a:ext>
                  </a:extLst>
                </a:gridCol>
                <a:gridCol w="669986">
                  <a:extLst>
                    <a:ext uri="{9D8B030D-6E8A-4147-A177-3AD203B41FA5}">
                      <a16:colId xmlns:a16="http://schemas.microsoft.com/office/drawing/2014/main" val="20008"/>
                    </a:ext>
                  </a:extLst>
                </a:gridCol>
              </a:tblGrid>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solidFill>
                      <a:schemeClr val="accent1">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solidFill>
                      <a:schemeClr val="accent1">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solidFill>
                      <a:schemeClr val="accent1">
                        <a:lumMod val="60000"/>
                        <a:lumOff val="40000"/>
                      </a:schemeClr>
                    </a:solidFill>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solidFill>
                      <a:schemeClr val="accent1">
                        <a:lumMod val="60000"/>
                        <a:lumOff val="40000"/>
                      </a:schemeClr>
                    </a:solidFill>
                  </a:tcPr>
                </a:tc>
                <a:tc>
                  <a:txBody>
                    <a:bodyPr/>
                    <a:lstStyle/>
                    <a:p>
                      <a:endParaRPr lang="en-GB" dirty="0"/>
                    </a:p>
                  </a:txBody>
                  <a:tcPr marL="91434" marR="91434">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solidFill>
                      <a:schemeClr val="accent4">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rgbClr val="FF9966"/>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endParaRPr lang="en-GB" dirty="0"/>
                    </a:p>
                  </a:txBody>
                  <a:tcPr marL="91434" marR="91434">
                    <a:solidFill>
                      <a:schemeClr val="accent1">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endParaRPr lang="en-GB" dirty="0"/>
                    </a:p>
                  </a:txBody>
                  <a:tcPr marL="91434" marR="91434">
                    <a:lnL w="12700" cap="flat" cmpd="sng" algn="ctr">
                      <a:solidFill>
                        <a:schemeClr val="tx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rgbClr val="FF9966"/>
                    </a:solidFill>
                  </a:tcPr>
                </a:tc>
                <a:tc>
                  <a:txBody>
                    <a:bodyPr/>
                    <a:lstStyle/>
                    <a:p>
                      <a:endParaRPr lang="en-GB"/>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91434" marR="91434">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en-GB" dirty="0"/>
                    </a:p>
                  </a:txBody>
                  <a:tcPr marL="91434" marR="91434">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6" name="Table 5">
            <a:extLst>
              <a:ext uri="{FF2B5EF4-FFF2-40B4-BE49-F238E27FC236}">
                <a16:creationId xmlns:a16="http://schemas.microsoft.com/office/drawing/2014/main" id="{52755B3E-0243-4743-81F9-20B0B48338DC}"/>
              </a:ext>
            </a:extLst>
          </p:cNvPr>
          <p:cNvGraphicFramePr>
            <a:graphicFrameLocks noGrp="1"/>
          </p:cNvGraphicFramePr>
          <p:nvPr>
            <p:extLst>
              <p:ext uri="{D42A27DB-BD31-4B8C-83A1-F6EECF244321}">
                <p14:modId xmlns:p14="http://schemas.microsoft.com/office/powerpoint/2010/main" val="2517178173"/>
              </p:ext>
            </p:extLst>
          </p:nvPr>
        </p:nvGraphicFramePr>
        <p:xfrm>
          <a:off x="5018523" y="2447540"/>
          <a:ext cx="363538" cy="3950578"/>
        </p:xfrm>
        <a:graphic>
          <a:graphicData uri="http://schemas.openxmlformats.org/drawingml/2006/table">
            <a:tbl>
              <a:tblPr firstRow="1" bandRow="1">
                <a:tableStyleId>{2D5ABB26-0587-4C30-8999-92F81FD0307C}</a:tableStyleId>
              </a:tblPr>
              <a:tblGrid>
                <a:gridCol w="363538">
                  <a:extLst>
                    <a:ext uri="{9D8B030D-6E8A-4147-A177-3AD203B41FA5}">
                      <a16:colId xmlns:a16="http://schemas.microsoft.com/office/drawing/2014/main" val="20000"/>
                    </a:ext>
                  </a:extLst>
                </a:gridCol>
              </a:tblGrid>
              <a:tr h="372197">
                <a:tc>
                  <a:txBody>
                    <a:bodyPr/>
                    <a:lstStyle/>
                    <a:p>
                      <a:pPr algn="ctr"/>
                      <a:r>
                        <a:rPr lang="en-GB" sz="900" dirty="0">
                          <a:latin typeface="Sassoon Infant Md" panose="02000603050000020003" pitchFamily="50" charset="0"/>
                        </a:rPr>
                        <a:t>10</a:t>
                      </a:r>
                    </a:p>
                  </a:txBody>
                  <a:tcPr marL="91444" marR="91444" marT="45724" marB="45724"/>
                </a:tc>
                <a:extLst>
                  <a:ext uri="{0D108BD9-81ED-4DB2-BD59-A6C34878D82A}">
                    <a16:rowId xmlns:a16="http://schemas.microsoft.com/office/drawing/2014/main" val="10000"/>
                  </a:ext>
                </a:extLst>
              </a:tr>
              <a:tr h="192459">
                <a:tc>
                  <a:txBody>
                    <a:bodyPr/>
                    <a:lstStyle/>
                    <a:p>
                      <a:pPr algn="ctr"/>
                      <a:r>
                        <a:rPr lang="en-GB" sz="900" dirty="0">
                          <a:latin typeface="Sassoon Infant Md" panose="02000603050000020003" pitchFamily="50" charset="0"/>
                        </a:rPr>
                        <a:t>9</a:t>
                      </a:r>
                    </a:p>
                  </a:txBody>
                  <a:tcPr marL="91444" marR="91444" marT="45724" marB="45724"/>
                </a:tc>
                <a:extLst>
                  <a:ext uri="{0D108BD9-81ED-4DB2-BD59-A6C34878D82A}">
                    <a16:rowId xmlns:a16="http://schemas.microsoft.com/office/drawing/2014/main" val="10001"/>
                  </a:ext>
                </a:extLst>
              </a:tr>
              <a:tr h="372197">
                <a:tc>
                  <a:txBody>
                    <a:bodyPr/>
                    <a:lstStyle/>
                    <a:p>
                      <a:pPr algn="ctr"/>
                      <a:r>
                        <a:rPr lang="en-GB" sz="900" dirty="0">
                          <a:latin typeface="Sassoon Infant Md" panose="02000603050000020003" pitchFamily="50" charset="0"/>
                        </a:rPr>
                        <a:t>8</a:t>
                      </a:r>
                    </a:p>
                  </a:txBody>
                  <a:tcPr marL="91444" marR="91444" marT="45724" marB="45724"/>
                </a:tc>
                <a:extLst>
                  <a:ext uri="{0D108BD9-81ED-4DB2-BD59-A6C34878D82A}">
                    <a16:rowId xmlns:a16="http://schemas.microsoft.com/office/drawing/2014/main" val="10002"/>
                  </a:ext>
                </a:extLst>
              </a:tr>
              <a:tr h="372197">
                <a:tc>
                  <a:txBody>
                    <a:bodyPr/>
                    <a:lstStyle/>
                    <a:p>
                      <a:pPr algn="ctr"/>
                      <a:r>
                        <a:rPr lang="en-GB" sz="900" dirty="0">
                          <a:latin typeface="Sassoon Infant Md" panose="02000603050000020003" pitchFamily="50" charset="0"/>
                        </a:rPr>
                        <a:t>7</a:t>
                      </a:r>
                    </a:p>
                  </a:txBody>
                  <a:tcPr marL="91444" marR="91444" marT="45724" marB="45724"/>
                </a:tc>
                <a:extLst>
                  <a:ext uri="{0D108BD9-81ED-4DB2-BD59-A6C34878D82A}">
                    <a16:rowId xmlns:a16="http://schemas.microsoft.com/office/drawing/2014/main" val="10003"/>
                  </a:ext>
                </a:extLst>
              </a:tr>
              <a:tr h="372197">
                <a:tc>
                  <a:txBody>
                    <a:bodyPr/>
                    <a:lstStyle/>
                    <a:p>
                      <a:pPr algn="ctr"/>
                      <a:r>
                        <a:rPr lang="en-GB" sz="900" dirty="0">
                          <a:latin typeface="Sassoon Infant Md" panose="02000603050000020003" pitchFamily="50" charset="0"/>
                        </a:rPr>
                        <a:t>6</a:t>
                      </a:r>
                    </a:p>
                  </a:txBody>
                  <a:tcPr marL="91444" marR="91444" marT="45724" marB="45724"/>
                </a:tc>
                <a:extLst>
                  <a:ext uri="{0D108BD9-81ED-4DB2-BD59-A6C34878D82A}">
                    <a16:rowId xmlns:a16="http://schemas.microsoft.com/office/drawing/2014/main" val="10004"/>
                  </a:ext>
                </a:extLst>
              </a:tr>
              <a:tr h="372197">
                <a:tc>
                  <a:txBody>
                    <a:bodyPr/>
                    <a:lstStyle/>
                    <a:p>
                      <a:pPr algn="ctr"/>
                      <a:r>
                        <a:rPr lang="en-GB" sz="900" dirty="0">
                          <a:latin typeface="Sassoon Infant Md" panose="02000603050000020003" pitchFamily="50" charset="0"/>
                        </a:rPr>
                        <a:t>5</a:t>
                      </a:r>
                    </a:p>
                  </a:txBody>
                  <a:tcPr marL="91444" marR="91444" marT="45724" marB="45724"/>
                </a:tc>
                <a:extLst>
                  <a:ext uri="{0D108BD9-81ED-4DB2-BD59-A6C34878D82A}">
                    <a16:rowId xmlns:a16="http://schemas.microsoft.com/office/drawing/2014/main" val="10005"/>
                  </a:ext>
                </a:extLst>
              </a:tr>
              <a:tr h="372197">
                <a:tc>
                  <a:txBody>
                    <a:bodyPr/>
                    <a:lstStyle/>
                    <a:p>
                      <a:pPr algn="ctr"/>
                      <a:r>
                        <a:rPr lang="en-GB" sz="900" dirty="0">
                          <a:latin typeface="Sassoon Infant Md" panose="02000603050000020003" pitchFamily="50" charset="0"/>
                        </a:rPr>
                        <a:t>4</a:t>
                      </a:r>
                    </a:p>
                  </a:txBody>
                  <a:tcPr marL="91444" marR="91444" marT="45724" marB="45724"/>
                </a:tc>
                <a:extLst>
                  <a:ext uri="{0D108BD9-81ED-4DB2-BD59-A6C34878D82A}">
                    <a16:rowId xmlns:a16="http://schemas.microsoft.com/office/drawing/2014/main" val="10006"/>
                  </a:ext>
                </a:extLst>
              </a:tr>
              <a:tr h="372197">
                <a:tc>
                  <a:txBody>
                    <a:bodyPr/>
                    <a:lstStyle/>
                    <a:p>
                      <a:pPr algn="ctr"/>
                      <a:r>
                        <a:rPr lang="en-GB" sz="900" dirty="0">
                          <a:latin typeface="Sassoon Infant Md" panose="02000603050000020003" pitchFamily="50" charset="0"/>
                        </a:rPr>
                        <a:t>3</a:t>
                      </a:r>
                    </a:p>
                  </a:txBody>
                  <a:tcPr marL="91444" marR="91444" marT="45724" marB="45724"/>
                </a:tc>
                <a:extLst>
                  <a:ext uri="{0D108BD9-81ED-4DB2-BD59-A6C34878D82A}">
                    <a16:rowId xmlns:a16="http://schemas.microsoft.com/office/drawing/2014/main" val="10007"/>
                  </a:ext>
                </a:extLst>
              </a:tr>
              <a:tr h="372197">
                <a:tc>
                  <a:txBody>
                    <a:bodyPr/>
                    <a:lstStyle/>
                    <a:p>
                      <a:pPr algn="ctr"/>
                      <a:r>
                        <a:rPr lang="en-GB" sz="900" dirty="0">
                          <a:latin typeface="Sassoon Infant Md" panose="02000603050000020003" pitchFamily="50" charset="0"/>
                        </a:rPr>
                        <a:t>2</a:t>
                      </a:r>
                    </a:p>
                  </a:txBody>
                  <a:tcPr marL="91444" marR="91444" marT="45724" marB="45724"/>
                </a:tc>
                <a:extLst>
                  <a:ext uri="{0D108BD9-81ED-4DB2-BD59-A6C34878D82A}">
                    <a16:rowId xmlns:a16="http://schemas.microsoft.com/office/drawing/2014/main" val="10008"/>
                  </a:ext>
                </a:extLst>
              </a:tr>
              <a:tr h="372197">
                <a:tc>
                  <a:txBody>
                    <a:bodyPr/>
                    <a:lstStyle/>
                    <a:p>
                      <a:pPr algn="ctr"/>
                      <a:r>
                        <a:rPr lang="en-GB" sz="900" dirty="0">
                          <a:latin typeface="Sassoon Infant Md" panose="02000603050000020003" pitchFamily="50" charset="0"/>
                        </a:rPr>
                        <a:t>1</a:t>
                      </a:r>
                    </a:p>
                  </a:txBody>
                  <a:tcPr marL="91444" marR="91444" marT="45724" marB="45724"/>
                </a:tc>
                <a:extLst>
                  <a:ext uri="{0D108BD9-81ED-4DB2-BD59-A6C34878D82A}">
                    <a16:rowId xmlns:a16="http://schemas.microsoft.com/office/drawing/2014/main" val="10009"/>
                  </a:ext>
                </a:extLst>
              </a:tr>
              <a:tr h="372197">
                <a:tc>
                  <a:txBody>
                    <a:bodyPr/>
                    <a:lstStyle/>
                    <a:p>
                      <a:pPr algn="ctr"/>
                      <a:r>
                        <a:rPr lang="en-GB" sz="900" dirty="0">
                          <a:latin typeface="Sassoon Infant Md" panose="02000603050000020003" pitchFamily="50" charset="0"/>
                        </a:rPr>
                        <a:t>0</a:t>
                      </a:r>
                    </a:p>
                  </a:txBody>
                  <a:tcPr marL="91444" marR="91444" marT="45724" marB="45724"/>
                </a:tc>
                <a:extLst>
                  <a:ext uri="{0D108BD9-81ED-4DB2-BD59-A6C34878D82A}">
                    <a16:rowId xmlns:a16="http://schemas.microsoft.com/office/drawing/2014/main" val="10010"/>
                  </a:ext>
                </a:extLst>
              </a:tr>
            </a:tbl>
          </a:graphicData>
        </a:graphic>
      </p:graphicFrame>
      <p:graphicFrame>
        <p:nvGraphicFramePr>
          <p:cNvPr id="7" name="Table 6">
            <a:extLst>
              <a:ext uri="{FF2B5EF4-FFF2-40B4-BE49-F238E27FC236}">
                <a16:creationId xmlns:a16="http://schemas.microsoft.com/office/drawing/2014/main" id="{53EFFF3E-9FC7-44C8-B584-2D26766EFAF7}"/>
              </a:ext>
            </a:extLst>
          </p:cNvPr>
          <p:cNvGraphicFramePr>
            <a:graphicFrameLocks noGrp="1"/>
          </p:cNvGraphicFramePr>
          <p:nvPr>
            <p:extLst>
              <p:ext uri="{D42A27DB-BD31-4B8C-83A1-F6EECF244321}">
                <p14:modId xmlns:p14="http://schemas.microsoft.com/office/powerpoint/2010/main" val="4196445796"/>
              </p:ext>
            </p:extLst>
          </p:nvPr>
        </p:nvGraphicFramePr>
        <p:xfrm>
          <a:off x="5619749" y="6212381"/>
          <a:ext cx="3929064" cy="371475"/>
        </p:xfrm>
        <a:graphic>
          <a:graphicData uri="http://schemas.openxmlformats.org/drawingml/2006/table">
            <a:tbl>
              <a:tblPr firstRow="1" bandRow="1">
                <a:tableStyleId>{2D5ABB26-0587-4C30-8999-92F81FD0307C}</a:tableStyleId>
              </a:tblPr>
              <a:tblGrid>
                <a:gridCol w="982266">
                  <a:extLst>
                    <a:ext uri="{9D8B030D-6E8A-4147-A177-3AD203B41FA5}">
                      <a16:colId xmlns:a16="http://schemas.microsoft.com/office/drawing/2014/main" val="20000"/>
                    </a:ext>
                  </a:extLst>
                </a:gridCol>
                <a:gridCol w="982266">
                  <a:extLst>
                    <a:ext uri="{9D8B030D-6E8A-4147-A177-3AD203B41FA5}">
                      <a16:colId xmlns:a16="http://schemas.microsoft.com/office/drawing/2014/main" val="20001"/>
                    </a:ext>
                  </a:extLst>
                </a:gridCol>
                <a:gridCol w="982266">
                  <a:extLst>
                    <a:ext uri="{9D8B030D-6E8A-4147-A177-3AD203B41FA5}">
                      <a16:colId xmlns:a16="http://schemas.microsoft.com/office/drawing/2014/main" val="20002"/>
                    </a:ext>
                  </a:extLst>
                </a:gridCol>
                <a:gridCol w="982266">
                  <a:extLst>
                    <a:ext uri="{9D8B030D-6E8A-4147-A177-3AD203B41FA5}">
                      <a16:colId xmlns:a16="http://schemas.microsoft.com/office/drawing/2014/main" val="20003"/>
                    </a:ext>
                  </a:extLst>
                </a:gridCol>
              </a:tblGrid>
              <a:tr h="371475">
                <a:tc>
                  <a:txBody>
                    <a:bodyPr/>
                    <a:lstStyle/>
                    <a:p>
                      <a:r>
                        <a:rPr lang="en-GB" sz="1600" dirty="0"/>
                        <a:t>Banana</a:t>
                      </a:r>
                    </a:p>
                  </a:txBody>
                  <a:tcPr marL="91445" marR="91445" marT="45798" marB="45798"/>
                </a:tc>
                <a:tc>
                  <a:txBody>
                    <a:bodyPr/>
                    <a:lstStyle/>
                    <a:p>
                      <a:r>
                        <a:rPr lang="en-GB" sz="1600" dirty="0"/>
                        <a:t>Grapes</a:t>
                      </a:r>
                    </a:p>
                  </a:txBody>
                  <a:tcPr marL="91445" marR="91445" marT="45798" marB="45798"/>
                </a:tc>
                <a:tc>
                  <a:txBody>
                    <a:bodyPr/>
                    <a:lstStyle/>
                    <a:p>
                      <a:r>
                        <a:rPr lang="en-GB" sz="1600" dirty="0"/>
                        <a:t>Apples</a:t>
                      </a:r>
                    </a:p>
                  </a:txBody>
                  <a:tcPr marL="91445" marR="91445" marT="45798" marB="45798"/>
                </a:tc>
                <a:tc>
                  <a:txBody>
                    <a:bodyPr/>
                    <a:lstStyle/>
                    <a:p>
                      <a:r>
                        <a:rPr lang="en-GB" sz="1600" dirty="0"/>
                        <a:t>Pears</a:t>
                      </a:r>
                    </a:p>
                  </a:txBody>
                  <a:tcPr marL="91445" marR="91445" marT="45798" marB="45798"/>
                </a:tc>
                <a:extLst>
                  <a:ext uri="{0D108BD9-81ED-4DB2-BD59-A6C34878D82A}">
                    <a16:rowId xmlns:a16="http://schemas.microsoft.com/office/drawing/2014/main" val="10000"/>
                  </a:ext>
                </a:extLst>
              </a:tr>
            </a:tbl>
          </a:graphicData>
        </a:graphic>
      </p:graphicFrame>
      <p:sp>
        <p:nvSpPr>
          <p:cNvPr id="8" name="TextBox 16">
            <a:extLst>
              <a:ext uri="{FF2B5EF4-FFF2-40B4-BE49-F238E27FC236}">
                <a16:creationId xmlns:a16="http://schemas.microsoft.com/office/drawing/2014/main" id="{8169AEBC-C913-41C2-B10F-F0F1AD8418EA}"/>
              </a:ext>
            </a:extLst>
          </p:cNvPr>
          <p:cNvSpPr txBox="1">
            <a:spLocks noChangeArrowheads="1"/>
          </p:cNvSpPr>
          <p:nvPr/>
        </p:nvSpPr>
        <p:spPr bwMode="auto">
          <a:xfrm>
            <a:off x="1158745" y="119827"/>
            <a:ext cx="8208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Favourite Fruit</a:t>
            </a:r>
          </a:p>
        </p:txBody>
      </p:sp>
      <p:pic>
        <p:nvPicPr>
          <p:cNvPr id="20" name="Picture 19">
            <a:extLst>
              <a:ext uri="{FF2B5EF4-FFF2-40B4-BE49-F238E27FC236}">
                <a16:creationId xmlns:a16="http://schemas.microsoft.com/office/drawing/2014/main" id="{0FF52849-FED5-4FC1-ACF1-C8FD6BBFB5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2922" y="154691"/>
            <a:ext cx="1318460" cy="979055"/>
          </a:xfrm>
          <a:prstGeom prst="rect">
            <a:avLst/>
          </a:prstGeom>
        </p:spPr>
      </p:pic>
      <p:graphicFrame>
        <p:nvGraphicFramePr>
          <p:cNvPr id="3" name="Table 9">
            <a:extLst>
              <a:ext uri="{FF2B5EF4-FFF2-40B4-BE49-F238E27FC236}">
                <a16:creationId xmlns:a16="http://schemas.microsoft.com/office/drawing/2014/main" id="{CA47DC33-9204-4861-9706-4544485FCA28}"/>
              </a:ext>
            </a:extLst>
          </p:cNvPr>
          <p:cNvGraphicFramePr>
            <a:graphicFrameLocks noGrp="1"/>
          </p:cNvGraphicFramePr>
          <p:nvPr>
            <p:extLst>
              <p:ext uri="{D42A27DB-BD31-4B8C-83A1-F6EECF244321}">
                <p14:modId xmlns:p14="http://schemas.microsoft.com/office/powerpoint/2010/main" val="2507333968"/>
              </p:ext>
            </p:extLst>
          </p:nvPr>
        </p:nvGraphicFramePr>
        <p:xfrm>
          <a:off x="196718" y="2193432"/>
          <a:ext cx="4710115" cy="4298327"/>
        </p:xfrm>
        <a:graphic>
          <a:graphicData uri="http://schemas.openxmlformats.org/drawingml/2006/table">
            <a:tbl>
              <a:tblPr firstRow="1" bandRow="1">
                <a:tableStyleId>{5C22544A-7EE6-4342-B048-85BDC9FD1C3A}</a:tableStyleId>
              </a:tblPr>
              <a:tblGrid>
                <a:gridCol w="1628843">
                  <a:extLst>
                    <a:ext uri="{9D8B030D-6E8A-4147-A177-3AD203B41FA5}">
                      <a16:colId xmlns:a16="http://schemas.microsoft.com/office/drawing/2014/main" val="4190144327"/>
                    </a:ext>
                  </a:extLst>
                </a:gridCol>
                <a:gridCol w="3081272">
                  <a:extLst>
                    <a:ext uri="{9D8B030D-6E8A-4147-A177-3AD203B41FA5}">
                      <a16:colId xmlns:a16="http://schemas.microsoft.com/office/drawing/2014/main" val="3366919444"/>
                    </a:ext>
                  </a:extLst>
                </a:gridCol>
              </a:tblGrid>
              <a:tr h="471379">
                <a:tc>
                  <a:txBody>
                    <a:bodyPr/>
                    <a:lstStyle/>
                    <a:p>
                      <a:r>
                        <a:rPr lang="en-GB" sz="1400" dirty="0"/>
                        <a:t>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Answer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4530169"/>
                  </a:ext>
                </a:extLst>
              </a:tr>
              <a:tr h="709514">
                <a:tc>
                  <a:txBody>
                    <a:bodyPr/>
                    <a:lstStyle/>
                    <a:p>
                      <a:r>
                        <a:rPr lang="en-GB" sz="1400" dirty="0"/>
                        <a:t>Which was the most popular fruit?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Bananas were the most popular fruit.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4834803"/>
                  </a:ext>
                </a:extLst>
              </a:tr>
              <a:tr h="709514">
                <a:tc>
                  <a:txBody>
                    <a:bodyPr/>
                    <a:lstStyle/>
                    <a:p>
                      <a:r>
                        <a:rPr lang="en-GB" sz="1400" dirty="0"/>
                        <a:t>Which was the least popular fruit?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Grapes were the least popular fruit.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0076276"/>
                  </a:ext>
                </a:extLst>
              </a:tr>
              <a:tr h="709514">
                <a:tc>
                  <a:txBody>
                    <a:bodyPr/>
                    <a:lstStyle/>
                    <a:p>
                      <a:r>
                        <a:rPr lang="en-GB" sz="1400" dirty="0"/>
                        <a:t>How many more children liked bananas than grapes?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8 more children liked apples than grapes.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7181315"/>
                  </a:ext>
                </a:extLst>
              </a:tr>
              <a:tr h="709514">
                <a:tc>
                  <a:txBody>
                    <a:bodyPr/>
                    <a:lstStyle/>
                    <a:p>
                      <a:r>
                        <a:rPr lang="en-GB" sz="1400" dirty="0"/>
                        <a:t>How many more children liked pears than grapes?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4 more children liked pears than grapes.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2035111"/>
                  </a:ext>
                </a:extLst>
              </a:tr>
              <a:tr h="709514">
                <a:tc>
                  <a:txBody>
                    <a:bodyPr/>
                    <a:lstStyle/>
                    <a:p>
                      <a:r>
                        <a:rPr lang="en-GB" sz="1400" dirty="0"/>
                        <a:t>How many fewer children liked pears than apples?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2 fewer children liked pears than apples.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6562643"/>
                  </a:ext>
                </a:extLst>
              </a:tr>
            </a:tbl>
          </a:graphicData>
        </a:graphic>
      </p:graphicFrame>
    </p:spTree>
    <p:extLst>
      <p:ext uri="{BB962C8B-B14F-4D97-AF65-F5344CB8AC3E}">
        <p14:creationId xmlns:p14="http://schemas.microsoft.com/office/powerpoint/2010/main" val="4197515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B48D287F-2B78-43DD-908F-B04E9943244A}"/>
              </a:ext>
            </a:extLst>
          </p:cNvPr>
          <p:cNvSpPr txBox="1">
            <a:spLocks noChangeArrowheads="1"/>
          </p:cNvSpPr>
          <p:nvPr/>
        </p:nvSpPr>
        <p:spPr bwMode="auto">
          <a:xfrm>
            <a:off x="920618" y="881188"/>
            <a:ext cx="70827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1600" dirty="0">
                <a:latin typeface="Sassoon Infant Rg" pitchFamily="50" charset="0"/>
              </a:rPr>
              <a:t>Look at the bar chart you made yesterday. Can you use the data on your bar chart to answer the questions below?</a:t>
            </a:r>
          </a:p>
        </p:txBody>
      </p:sp>
      <p:sp>
        <p:nvSpPr>
          <p:cNvPr id="8" name="TextBox 16">
            <a:extLst>
              <a:ext uri="{FF2B5EF4-FFF2-40B4-BE49-F238E27FC236}">
                <a16:creationId xmlns:a16="http://schemas.microsoft.com/office/drawing/2014/main" id="{8169AEBC-C913-41C2-B10F-F0F1AD8418EA}"/>
              </a:ext>
            </a:extLst>
          </p:cNvPr>
          <p:cNvSpPr txBox="1">
            <a:spLocks noChangeArrowheads="1"/>
          </p:cNvSpPr>
          <p:nvPr/>
        </p:nvSpPr>
        <p:spPr bwMode="auto">
          <a:xfrm>
            <a:off x="1158745" y="119827"/>
            <a:ext cx="8208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Favourite Fruit</a:t>
            </a:r>
          </a:p>
        </p:txBody>
      </p:sp>
      <p:graphicFrame>
        <p:nvGraphicFramePr>
          <p:cNvPr id="3" name="Table 9">
            <a:extLst>
              <a:ext uri="{FF2B5EF4-FFF2-40B4-BE49-F238E27FC236}">
                <a16:creationId xmlns:a16="http://schemas.microsoft.com/office/drawing/2014/main" id="{CA47DC33-9204-4861-9706-4544485FCA28}"/>
              </a:ext>
            </a:extLst>
          </p:cNvPr>
          <p:cNvGraphicFramePr>
            <a:graphicFrameLocks noGrp="1"/>
          </p:cNvGraphicFramePr>
          <p:nvPr>
            <p:extLst>
              <p:ext uri="{D42A27DB-BD31-4B8C-83A1-F6EECF244321}">
                <p14:modId xmlns:p14="http://schemas.microsoft.com/office/powerpoint/2010/main" val="98368574"/>
              </p:ext>
            </p:extLst>
          </p:nvPr>
        </p:nvGraphicFramePr>
        <p:xfrm>
          <a:off x="387218" y="2193432"/>
          <a:ext cx="9170989" cy="4018949"/>
        </p:xfrm>
        <a:graphic>
          <a:graphicData uri="http://schemas.openxmlformats.org/drawingml/2006/table">
            <a:tbl>
              <a:tblPr firstRow="1" bandRow="1">
                <a:tableStyleId>{5C22544A-7EE6-4342-B048-85BDC9FD1C3A}</a:tableStyleId>
              </a:tblPr>
              <a:tblGrid>
                <a:gridCol w="3171494">
                  <a:extLst>
                    <a:ext uri="{9D8B030D-6E8A-4147-A177-3AD203B41FA5}">
                      <a16:colId xmlns:a16="http://schemas.microsoft.com/office/drawing/2014/main" val="4190144327"/>
                    </a:ext>
                  </a:extLst>
                </a:gridCol>
                <a:gridCol w="5999495">
                  <a:extLst>
                    <a:ext uri="{9D8B030D-6E8A-4147-A177-3AD203B41FA5}">
                      <a16:colId xmlns:a16="http://schemas.microsoft.com/office/drawing/2014/main" val="3366919444"/>
                    </a:ext>
                  </a:extLst>
                </a:gridCol>
              </a:tblGrid>
              <a:tr h="471379">
                <a:tc>
                  <a:txBody>
                    <a:bodyPr/>
                    <a:lstStyle/>
                    <a:p>
                      <a:r>
                        <a:rPr lang="en-GB" sz="1400" dirty="0"/>
                        <a:t>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Answer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4530169"/>
                  </a:ext>
                </a:extLst>
              </a:tr>
              <a:tr h="709514">
                <a:tc>
                  <a:txBody>
                    <a:bodyPr/>
                    <a:lstStyle/>
                    <a:p>
                      <a:r>
                        <a:rPr lang="en-GB" sz="1400" dirty="0"/>
                        <a:t>Which was the most popular fruit?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4834803"/>
                  </a:ext>
                </a:extLst>
              </a:tr>
              <a:tr h="709514">
                <a:tc>
                  <a:txBody>
                    <a:bodyPr/>
                    <a:lstStyle/>
                    <a:p>
                      <a:r>
                        <a:rPr lang="en-GB" sz="1400" dirty="0"/>
                        <a:t>Which was the least popular fruit?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0076276"/>
                  </a:ext>
                </a:extLst>
              </a:tr>
              <a:tr h="709514">
                <a:tc>
                  <a:txBody>
                    <a:bodyPr/>
                    <a:lstStyle/>
                    <a:p>
                      <a:r>
                        <a:rPr lang="en-GB" sz="1400" dirty="0"/>
                        <a:t>How many more or fewer people  liked apples than pears?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7181315"/>
                  </a:ext>
                </a:extLst>
              </a:tr>
              <a:tr h="709514">
                <a:tc>
                  <a:txBody>
                    <a:bodyPr/>
                    <a:lstStyle/>
                    <a:p>
                      <a:r>
                        <a:rPr lang="en-GB" sz="1400" dirty="0"/>
                        <a:t>How many more or fewer people liked bananas than grapes?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2035111"/>
                  </a:ext>
                </a:extLst>
              </a:tr>
              <a:tr h="709514">
                <a:tc>
                  <a:txBody>
                    <a:bodyPr/>
                    <a:lstStyle/>
                    <a:p>
                      <a:r>
                        <a:rPr lang="en-GB" sz="1400" dirty="0"/>
                        <a:t>How many more or fewer people liked pears than grapes?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6562643"/>
                  </a:ext>
                </a:extLst>
              </a:tr>
            </a:tbl>
          </a:graphicData>
        </a:graphic>
      </p:graphicFrame>
      <p:pic>
        <p:nvPicPr>
          <p:cNvPr id="9" name="Picture 8">
            <a:extLst>
              <a:ext uri="{FF2B5EF4-FFF2-40B4-BE49-F238E27FC236}">
                <a16:creationId xmlns:a16="http://schemas.microsoft.com/office/drawing/2014/main" id="{000760C5-75E2-4EC2-A01D-BD233057D1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9698" y="70208"/>
            <a:ext cx="1582864" cy="1041345"/>
          </a:xfrm>
          <a:prstGeom prst="rect">
            <a:avLst/>
          </a:prstGeom>
        </p:spPr>
      </p:pic>
    </p:spTree>
    <p:extLst>
      <p:ext uri="{BB962C8B-B14F-4D97-AF65-F5344CB8AC3E}">
        <p14:creationId xmlns:p14="http://schemas.microsoft.com/office/powerpoint/2010/main" val="297080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3" name="Title 1">
            <a:extLst>
              <a:ext uri="{FF2B5EF4-FFF2-40B4-BE49-F238E27FC236}">
                <a16:creationId xmlns:a16="http://schemas.microsoft.com/office/drawing/2014/main" id="{01E47921-E3D8-4C1C-B00B-B94DB5CC7B73}"/>
              </a:ext>
            </a:extLst>
          </p:cNvPr>
          <p:cNvSpPr>
            <a:spLocks noGrp="1"/>
          </p:cNvSpPr>
          <p:nvPr>
            <p:ph type="title"/>
          </p:nvPr>
        </p:nvSpPr>
        <p:spPr>
          <a:xfrm>
            <a:off x="191227" y="154691"/>
            <a:ext cx="10515600"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r>
              <a:rPr lang="en-GB" sz="3200" dirty="0"/>
              <a:t>We have just looked at some simple graphs and charts, but not all are so simple. Let’s take a look at some more complicated ones:</a:t>
            </a:r>
          </a:p>
        </p:txBody>
      </p:sp>
      <p:pic>
        <p:nvPicPr>
          <p:cNvPr id="1026" name="Picture 2" descr="Bar Charts - Mathsframe"/>
          <p:cNvPicPr>
            <a:picLocks noChangeAspect="1" noChangeArrowheads="1"/>
          </p:cNvPicPr>
          <p:nvPr/>
        </p:nvPicPr>
        <p:blipFill rotWithShape="1">
          <a:blip r:embed="rId2">
            <a:extLst>
              <a:ext uri="{28A0092B-C50C-407E-A947-70E740481C1C}">
                <a14:useLocalDpi xmlns:a14="http://schemas.microsoft.com/office/drawing/2010/main" val="0"/>
              </a:ext>
            </a:extLst>
          </a:blip>
          <a:srcRect r="23874" b="23529"/>
          <a:stretch/>
        </p:blipFill>
        <p:spPr bwMode="auto">
          <a:xfrm>
            <a:off x="822283" y="1835580"/>
            <a:ext cx="3694835" cy="278948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6956563" y="1704137"/>
            <a:ext cx="4445589" cy="2920928"/>
          </a:xfrm>
          <a:prstGeom prst="rect">
            <a:avLst/>
          </a:prstGeom>
        </p:spPr>
      </p:pic>
      <p:sp>
        <p:nvSpPr>
          <p:cNvPr id="10" name="TextBox 9"/>
          <p:cNvSpPr txBox="1"/>
          <p:nvPr/>
        </p:nvSpPr>
        <p:spPr>
          <a:xfrm>
            <a:off x="4699718" y="2740393"/>
            <a:ext cx="2198777" cy="1200329"/>
          </a:xfrm>
          <a:prstGeom prst="rect">
            <a:avLst/>
          </a:prstGeom>
          <a:noFill/>
        </p:spPr>
        <p:txBody>
          <a:bodyPr wrap="square" rtlCol="0">
            <a:spAutoFit/>
          </a:bodyPr>
          <a:lstStyle/>
          <a:p>
            <a:r>
              <a:rPr lang="en-GB" dirty="0"/>
              <a:t>Here are two bar graphs but they are set out very differently.</a:t>
            </a:r>
          </a:p>
        </p:txBody>
      </p:sp>
      <p:sp>
        <p:nvSpPr>
          <p:cNvPr id="11" name="TextBox 10"/>
          <p:cNvSpPr txBox="1"/>
          <p:nvPr/>
        </p:nvSpPr>
        <p:spPr>
          <a:xfrm>
            <a:off x="344648" y="5348277"/>
            <a:ext cx="5512526" cy="1200329"/>
          </a:xfrm>
          <a:prstGeom prst="rect">
            <a:avLst/>
          </a:prstGeom>
          <a:noFill/>
        </p:spPr>
        <p:txBody>
          <a:bodyPr wrap="square" rtlCol="0">
            <a:spAutoFit/>
          </a:bodyPr>
          <a:lstStyle/>
          <a:p>
            <a:r>
              <a:rPr lang="en-GB" dirty="0"/>
              <a:t>As you can see, on this bar graph the name of sports on the side, which is the y-axis. The amount of votes are on the bottom, which is the x-axis. The amounts of votes are also counted in 2s, not 1s.</a:t>
            </a:r>
          </a:p>
        </p:txBody>
      </p:sp>
      <p:cxnSp>
        <p:nvCxnSpPr>
          <p:cNvPr id="23" name="Straight Arrow Connector 22"/>
          <p:cNvCxnSpPr/>
          <p:nvPr/>
        </p:nvCxnSpPr>
        <p:spPr>
          <a:xfrm>
            <a:off x="740229" y="3164601"/>
            <a:ext cx="87085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639683" y="4238651"/>
            <a:ext cx="971403" cy="37440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5641" y="4489886"/>
            <a:ext cx="1071947" cy="369332"/>
          </a:xfrm>
          <a:prstGeom prst="rect">
            <a:avLst/>
          </a:prstGeom>
          <a:noFill/>
        </p:spPr>
        <p:txBody>
          <a:bodyPr wrap="square" rtlCol="0">
            <a:spAutoFit/>
          </a:bodyPr>
          <a:lstStyle/>
          <a:p>
            <a:r>
              <a:rPr lang="en-GB" dirty="0"/>
              <a:t>x-axis</a:t>
            </a:r>
          </a:p>
        </p:txBody>
      </p:sp>
      <p:sp>
        <p:nvSpPr>
          <p:cNvPr id="47" name="TextBox 46"/>
          <p:cNvSpPr txBox="1"/>
          <p:nvPr/>
        </p:nvSpPr>
        <p:spPr>
          <a:xfrm>
            <a:off x="1739471" y="4668217"/>
            <a:ext cx="2722880" cy="276999"/>
          </a:xfrm>
          <a:prstGeom prst="rect">
            <a:avLst/>
          </a:prstGeom>
          <a:noFill/>
        </p:spPr>
        <p:txBody>
          <a:bodyPr wrap="square" rtlCol="0">
            <a:spAutoFit/>
          </a:bodyPr>
          <a:lstStyle/>
          <a:p>
            <a:r>
              <a:rPr lang="en-GB" sz="1200" dirty="0"/>
              <a:t>  2   4   6     8        12  14  16  18</a:t>
            </a:r>
          </a:p>
        </p:txBody>
      </p:sp>
      <p:sp>
        <p:nvSpPr>
          <p:cNvPr id="55" name="TextBox 54"/>
          <p:cNvSpPr txBox="1"/>
          <p:nvPr/>
        </p:nvSpPr>
        <p:spPr>
          <a:xfrm>
            <a:off x="6956563" y="5134917"/>
            <a:ext cx="4747757" cy="923330"/>
          </a:xfrm>
          <a:prstGeom prst="rect">
            <a:avLst/>
          </a:prstGeom>
          <a:noFill/>
        </p:spPr>
        <p:txBody>
          <a:bodyPr wrap="square" rtlCol="0">
            <a:spAutoFit/>
          </a:bodyPr>
          <a:lstStyle/>
          <a:p>
            <a:r>
              <a:rPr lang="en-GB" dirty="0"/>
              <a:t>On this bar graph, the types of movies are on the x-axis. The amount of movies are on the y-axis. The amount of people is counted in 2s. </a:t>
            </a:r>
          </a:p>
        </p:txBody>
      </p:sp>
      <p:cxnSp>
        <p:nvCxnSpPr>
          <p:cNvPr id="91" name="Straight Arrow Connector 90"/>
          <p:cNvCxnSpPr/>
          <p:nvPr/>
        </p:nvCxnSpPr>
        <p:spPr>
          <a:xfrm flipV="1">
            <a:off x="6644243" y="4425853"/>
            <a:ext cx="971403" cy="37440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6600173" y="2107961"/>
            <a:ext cx="87085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7012" y="2971226"/>
            <a:ext cx="822282" cy="369332"/>
          </a:xfrm>
          <a:prstGeom prst="rect">
            <a:avLst/>
          </a:prstGeom>
          <a:noFill/>
        </p:spPr>
        <p:txBody>
          <a:bodyPr wrap="square" rtlCol="0">
            <a:spAutoFit/>
          </a:bodyPr>
          <a:lstStyle/>
          <a:p>
            <a:r>
              <a:rPr lang="en-GB" dirty="0"/>
              <a:t>y-axis</a:t>
            </a:r>
          </a:p>
        </p:txBody>
      </p:sp>
      <p:sp>
        <p:nvSpPr>
          <p:cNvPr id="94" name="TextBox 93"/>
          <p:cNvSpPr txBox="1"/>
          <p:nvPr/>
        </p:nvSpPr>
        <p:spPr>
          <a:xfrm>
            <a:off x="5799106" y="1923295"/>
            <a:ext cx="822282" cy="369332"/>
          </a:xfrm>
          <a:prstGeom prst="rect">
            <a:avLst/>
          </a:prstGeom>
          <a:noFill/>
        </p:spPr>
        <p:txBody>
          <a:bodyPr wrap="square" rtlCol="0">
            <a:spAutoFit/>
          </a:bodyPr>
          <a:lstStyle/>
          <a:p>
            <a:r>
              <a:rPr lang="en-GB" dirty="0"/>
              <a:t>y-axis</a:t>
            </a:r>
          </a:p>
        </p:txBody>
      </p:sp>
      <p:sp>
        <p:nvSpPr>
          <p:cNvPr id="95" name="TextBox 94"/>
          <p:cNvSpPr txBox="1"/>
          <p:nvPr/>
        </p:nvSpPr>
        <p:spPr>
          <a:xfrm>
            <a:off x="5937779" y="4598255"/>
            <a:ext cx="1071947" cy="369332"/>
          </a:xfrm>
          <a:prstGeom prst="rect">
            <a:avLst/>
          </a:prstGeom>
          <a:noFill/>
        </p:spPr>
        <p:txBody>
          <a:bodyPr wrap="square" rtlCol="0">
            <a:spAutoFit/>
          </a:bodyPr>
          <a:lstStyle/>
          <a:p>
            <a:r>
              <a:rPr lang="en-GB" dirty="0"/>
              <a:t>x-axis</a:t>
            </a:r>
          </a:p>
        </p:txBody>
      </p:sp>
      <p:pic>
        <p:nvPicPr>
          <p:cNvPr id="17" name="Picture 16">
            <a:extLst>
              <a:ext uri="{FF2B5EF4-FFF2-40B4-BE49-F238E27FC236}">
                <a16:creationId xmlns:a16="http://schemas.microsoft.com/office/drawing/2014/main" id="{42BE3378-9D45-4BA2-9D16-F6EB03F201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42922" y="154691"/>
            <a:ext cx="1318460" cy="979055"/>
          </a:xfrm>
          <a:prstGeom prst="rect">
            <a:avLst/>
          </a:prstGeom>
        </p:spPr>
      </p:pic>
    </p:spTree>
    <p:extLst>
      <p:ext uri="{BB962C8B-B14F-4D97-AF65-F5344CB8AC3E}">
        <p14:creationId xmlns:p14="http://schemas.microsoft.com/office/powerpoint/2010/main" val="1286046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B48D287F-2B78-43DD-908F-B04E9943244A}"/>
              </a:ext>
            </a:extLst>
          </p:cNvPr>
          <p:cNvSpPr txBox="1">
            <a:spLocks noChangeArrowheads="1"/>
          </p:cNvSpPr>
          <p:nvPr/>
        </p:nvSpPr>
        <p:spPr bwMode="auto">
          <a:xfrm>
            <a:off x="1658911" y="739636"/>
            <a:ext cx="70827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1600" dirty="0">
                <a:latin typeface="Sassoon Infant Rg" pitchFamily="50" charset="0"/>
              </a:rPr>
              <a:t>I am going to answer some more questions about the data shown on my bar chart. These questions require me to do some working out before I can answer.</a:t>
            </a:r>
          </a:p>
        </p:txBody>
      </p:sp>
      <p:sp>
        <p:nvSpPr>
          <p:cNvPr id="8" name="TextBox 16">
            <a:extLst>
              <a:ext uri="{FF2B5EF4-FFF2-40B4-BE49-F238E27FC236}">
                <a16:creationId xmlns:a16="http://schemas.microsoft.com/office/drawing/2014/main" id="{8169AEBC-C913-41C2-B10F-F0F1AD8418EA}"/>
              </a:ext>
            </a:extLst>
          </p:cNvPr>
          <p:cNvSpPr txBox="1">
            <a:spLocks noChangeArrowheads="1"/>
          </p:cNvSpPr>
          <p:nvPr/>
        </p:nvSpPr>
        <p:spPr bwMode="auto">
          <a:xfrm>
            <a:off x="1158745" y="119827"/>
            <a:ext cx="8208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Favourite Fruit</a:t>
            </a:r>
          </a:p>
        </p:txBody>
      </p:sp>
      <p:pic>
        <p:nvPicPr>
          <p:cNvPr id="20" name="Picture 19">
            <a:extLst>
              <a:ext uri="{FF2B5EF4-FFF2-40B4-BE49-F238E27FC236}">
                <a16:creationId xmlns:a16="http://schemas.microsoft.com/office/drawing/2014/main" id="{0FF52849-FED5-4FC1-ACF1-C8FD6BBFB5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2922" y="154691"/>
            <a:ext cx="1318460" cy="979055"/>
          </a:xfrm>
          <a:prstGeom prst="rect">
            <a:avLst/>
          </a:prstGeom>
        </p:spPr>
      </p:pic>
      <p:graphicFrame>
        <p:nvGraphicFramePr>
          <p:cNvPr id="3" name="Table 9">
            <a:extLst>
              <a:ext uri="{FF2B5EF4-FFF2-40B4-BE49-F238E27FC236}">
                <a16:creationId xmlns:a16="http://schemas.microsoft.com/office/drawing/2014/main" id="{CA47DC33-9204-4861-9706-4544485FCA28}"/>
              </a:ext>
            </a:extLst>
          </p:cNvPr>
          <p:cNvGraphicFramePr>
            <a:graphicFrameLocks noGrp="1"/>
          </p:cNvGraphicFramePr>
          <p:nvPr>
            <p:extLst>
              <p:ext uri="{D42A27DB-BD31-4B8C-83A1-F6EECF244321}">
                <p14:modId xmlns:p14="http://schemas.microsoft.com/office/powerpoint/2010/main" val="992555075"/>
              </p:ext>
            </p:extLst>
          </p:nvPr>
        </p:nvGraphicFramePr>
        <p:xfrm>
          <a:off x="196718" y="2193432"/>
          <a:ext cx="4710115" cy="3092659"/>
        </p:xfrm>
        <a:graphic>
          <a:graphicData uri="http://schemas.openxmlformats.org/drawingml/2006/table">
            <a:tbl>
              <a:tblPr firstRow="1" bandRow="1">
                <a:tableStyleId>{5C22544A-7EE6-4342-B048-85BDC9FD1C3A}</a:tableStyleId>
              </a:tblPr>
              <a:tblGrid>
                <a:gridCol w="1628843">
                  <a:extLst>
                    <a:ext uri="{9D8B030D-6E8A-4147-A177-3AD203B41FA5}">
                      <a16:colId xmlns:a16="http://schemas.microsoft.com/office/drawing/2014/main" val="4190144327"/>
                    </a:ext>
                  </a:extLst>
                </a:gridCol>
                <a:gridCol w="3081272">
                  <a:extLst>
                    <a:ext uri="{9D8B030D-6E8A-4147-A177-3AD203B41FA5}">
                      <a16:colId xmlns:a16="http://schemas.microsoft.com/office/drawing/2014/main" val="3366919444"/>
                    </a:ext>
                  </a:extLst>
                </a:gridCol>
              </a:tblGrid>
              <a:tr h="471379">
                <a:tc>
                  <a:txBody>
                    <a:bodyPr/>
                    <a:lstStyle/>
                    <a:p>
                      <a:r>
                        <a:rPr lang="en-GB" sz="1400" dirty="0"/>
                        <a:t>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Answer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4530169"/>
                  </a:ext>
                </a:extLst>
              </a:tr>
              <a:tr h="709514">
                <a:tc>
                  <a:txBody>
                    <a:bodyPr/>
                    <a:lstStyle/>
                    <a:p>
                      <a:r>
                        <a:rPr lang="en-GB" sz="1400" dirty="0"/>
                        <a:t>1) How many children liked fruit all together?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10+ 2 + 8 + 6 = 26</a:t>
                      </a:r>
                    </a:p>
                    <a:p>
                      <a:r>
                        <a:rPr lang="en-GB" sz="1400" dirty="0"/>
                        <a:t>2 children liked fruit all together.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4834803"/>
                  </a:ext>
                </a:extLst>
              </a:tr>
              <a:tr h="709514">
                <a:tc>
                  <a:txBody>
                    <a:bodyPr/>
                    <a:lstStyle/>
                    <a:p>
                      <a:r>
                        <a:rPr lang="en-GB" sz="1400" dirty="0"/>
                        <a:t>2) How many children liked apples or pears?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6 + 8 = 14</a:t>
                      </a:r>
                    </a:p>
                    <a:p>
                      <a:r>
                        <a:rPr lang="en-GB" sz="1400" dirty="0"/>
                        <a:t>14 children liked apples or pears.</a:t>
                      </a:r>
                    </a:p>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0076276"/>
                  </a:ext>
                </a:extLst>
              </a:tr>
              <a:tr h="709514">
                <a:tc>
                  <a:txBody>
                    <a:bodyPr/>
                    <a:lstStyle/>
                    <a:p>
                      <a:r>
                        <a:rPr lang="en-GB" sz="1400" dirty="0"/>
                        <a:t>3) How many children liked the other fruits in the survey, accept grapes?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26 – 2 = 24</a:t>
                      </a:r>
                    </a:p>
                    <a:p>
                      <a:endParaRPr lang="en-GB" sz="1400" dirty="0"/>
                    </a:p>
                    <a:p>
                      <a:r>
                        <a:rPr lang="en-GB" sz="1400" dirty="0"/>
                        <a:t>24 children liked the fruits in the survey, accept grapes.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7181315"/>
                  </a:ext>
                </a:extLst>
              </a:tr>
            </a:tbl>
          </a:graphicData>
        </a:graphic>
      </p:graphicFrame>
      <p:graphicFrame>
        <p:nvGraphicFramePr>
          <p:cNvPr id="9" name="Table 8">
            <a:extLst>
              <a:ext uri="{FF2B5EF4-FFF2-40B4-BE49-F238E27FC236}">
                <a16:creationId xmlns:a16="http://schemas.microsoft.com/office/drawing/2014/main" id="{A1891665-03DD-4833-91C6-370A1DF9ED5C}"/>
              </a:ext>
            </a:extLst>
          </p:cNvPr>
          <p:cNvGraphicFramePr>
            <a:graphicFrameLocks noGrp="1"/>
          </p:cNvGraphicFramePr>
          <p:nvPr>
            <p:extLst>
              <p:ext uri="{D42A27DB-BD31-4B8C-83A1-F6EECF244321}">
                <p14:modId xmlns:p14="http://schemas.microsoft.com/office/powerpoint/2010/main" val="1909257601"/>
              </p:ext>
            </p:extLst>
          </p:nvPr>
        </p:nvGraphicFramePr>
        <p:xfrm>
          <a:off x="6354260" y="2193432"/>
          <a:ext cx="2306319" cy="2023535"/>
        </p:xfrm>
        <a:graphic>
          <a:graphicData uri="http://schemas.openxmlformats.org/drawingml/2006/table">
            <a:tbl>
              <a:tblPr firstRow="1" bandRow="1">
                <a:tableStyleId>{69CF1AB2-1976-4502-BF36-3FF5EA218861}</a:tableStyleId>
              </a:tblPr>
              <a:tblGrid>
                <a:gridCol w="768773">
                  <a:extLst>
                    <a:ext uri="{9D8B030D-6E8A-4147-A177-3AD203B41FA5}">
                      <a16:colId xmlns:a16="http://schemas.microsoft.com/office/drawing/2014/main" val="3330766272"/>
                    </a:ext>
                  </a:extLst>
                </a:gridCol>
                <a:gridCol w="768773">
                  <a:extLst>
                    <a:ext uri="{9D8B030D-6E8A-4147-A177-3AD203B41FA5}">
                      <a16:colId xmlns:a16="http://schemas.microsoft.com/office/drawing/2014/main" val="2821214345"/>
                    </a:ext>
                  </a:extLst>
                </a:gridCol>
                <a:gridCol w="768773">
                  <a:extLst>
                    <a:ext uri="{9D8B030D-6E8A-4147-A177-3AD203B41FA5}">
                      <a16:colId xmlns:a16="http://schemas.microsoft.com/office/drawing/2014/main" val="1299598470"/>
                    </a:ext>
                  </a:extLst>
                </a:gridCol>
              </a:tblGrid>
              <a:tr h="404707">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tc>
                  <a:txBody>
                    <a:bodyPr/>
                    <a:lstStyle/>
                    <a:p>
                      <a:pPr algn="ctr"/>
                      <a:r>
                        <a:rPr lang="en-GB" sz="2000" dirty="0">
                          <a:solidFill>
                            <a:schemeClr val="tx1"/>
                          </a:solidFill>
                        </a:rPr>
                        <a:t>8</a:t>
                      </a:r>
                    </a:p>
                  </a:txBody>
                  <a:tcPr/>
                </a:tc>
                <a:extLst>
                  <a:ext uri="{0D108BD9-81ED-4DB2-BD59-A6C34878D82A}">
                    <a16:rowId xmlns:a16="http://schemas.microsoft.com/office/drawing/2014/main" val="988853700"/>
                  </a:ext>
                </a:extLst>
              </a:tr>
              <a:tr h="404707">
                <a:tc>
                  <a:txBody>
                    <a:bodyPr/>
                    <a:lstStyle/>
                    <a:p>
                      <a:pPr algn="ctr"/>
                      <a:endParaRPr lang="en-GB" sz="2000">
                        <a:solidFill>
                          <a:schemeClr val="tx1"/>
                        </a:solidFill>
                      </a:endParaRPr>
                    </a:p>
                  </a:txBody>
                  <a:tcPr/>
                </a:tc>
                <a:tc>
                  <a:txBody>
                    <a:bodyPr/>
                    <a:lstStyle/>
                    <a:p>
                      <a:pPr algn="ctr"/>
                      <a:endParaRPr lang="en-GB" sz="2000" dirty="0">
                        <a:solidFill>
                          <a:schemeClr val="tx1"/>
                        </a:solidFill>
                      </a:endParaRPr>
                    </a:p>
                  </a:txBody>
                  <a:tcPr/>
                </a:tc>
                <a:tc>
                  <a:txBody>
                    <a:bodyPr/>
                    <a:lstStyle/>
                    <a:p>
                      <a:pPr algn="ctr"/>
                      <a:r>
                        <a:rPr lang="en-GB" sz="2000" dirty="0">
                          <a:solidFill>
                            <a:schemeClr val="tx1"/>
                          </a:solidFill>
                        </a:rPr>
                        <a:t>2</a:t>
                      </a:r>
                    </a:p>
                  </a:txBody>
                  <a:tcPr/>
                </a:tc>
                <a:extLst>
                  <a:ext uri="{0D108BD9-81ED-4DB2-BD59-A6C34878D82A}">
                    <a16:rowId xmlns:a16="http://schemas.microsoft.com/office/drawing/2014/main" val="2743343612"/>
                  </a:ext>
                </a:extLst>
              </a:tr>
              <a:tr h="404707">
                <a:tc>
                  <a:txBody>
                    <a:bodyPr/>
                    <a:lstStyle/>
                    <a:p>
                      <a:pPr algn="ctr"/>
                      <a:endParaRPr lang="en-GB" sz="2000" dirty="0">
                        <a:solidFill>
                          <a:schemeClr val="tx1"/>
                        </a:solidFill>
                      </a:endParaRPr>
                    </a:p>
                  </a:txBody>
                  <a:tcPr/>
                </a:tc>
                <a:tc>
                  <a:txBody>
                    <a:bodyPr/>
                    <a:lstStyle/>
                    <a:p>
                      <a:pPr algn="ctr"/>
                      <a:r>
                        <a:rPr lang="en-GB" sz="1100" dirty="0">
                          <a:solidFill>
                            <a:schemeClr val="tx1"/>
                          </a:solidFill>
                        </a:rPr>
                        <a:t>              1</a:t>
                      </a:r>
                    </a:p>
                  </a:txBody>
                  <a:tcPr/>
                </a:tc>
                <a:tc>
                  <a:txBody>
                    <a:bodyPr/>
                    <a:lstStyle/>
                    <a:p>
                      <a:pPr algn="ctr"/>
                      <a:r>
                        <a:rPr lang="en-GB" sz="2000" dirty="0">
                          <a:solidFill>
                            <a:schemeClr val="tx1"/>
                          </a:solidFill>
                        </a:rPr>
                        <a:t>6</a:t>
                      </a:r>
                    </a:p>
                  </a:txBody>
                  <a:tcPr/>
                </a:tc>
                <a:extLst>
                  <a:ext uri="{0D108BD9-81ED-4DB2-BD59-A6C34878D82A}">
                    <a16:rowId xmlns:a16="http://schemas.microsoft.com/office/drawing/2014/main" val="584570712"/>
                  </a:ext>
                </a:extLst>
              </a:tr>
              <a:tr h="404707">
                <a:tc>
                  <a:txBody>
                    <a:bodyPr/>
                    <a:lstStyle/>
                    <a:p>
                      <a:pPr algn="ctr"/>
                      <a:r>
                        <a:rPr lang="en-GB" sz="2000" dirty="0">
                          <a:solidFill>
                            <a:schemeClr val="tx1"/>
                          </a:solidFill>
                        </a:rPr>
                        <a:t>+</a:t>
                      </a:r>
                    </a:p>
                  </a:txBody>
                  <a:tcPr/>
                </a:tc>
                <a:tc>
                  <a:txBody>
                    <a:bodyPr/>
                    <a:lstStyle/>
                    <a:p>
                      <a:pPr algn="ctr"/>
                      <a:r>
                        <a:rPr lang="en-GB" sz="2000" dirty="0">
                          <a:solidFill>
                            <a:schemeClr val="tx1"/>
                          </a:solidFill>
                        </a:rPr>
                        <a:t>1</a:t>
                      </a:r>
                    </a:p>
                  </a:txBody>
                  <a:tcPr/>
                </a:tc>
                <a:tc>
                  <a:txBody>
                    <a:bodyPr/>
                    <a:lstStyle/>
                    <a:p>
                      <a:pPr algn="ctr"/>
                      <a:r>
                        <a:rPr lang="en-GB" sz="2000" dirty="0">
                          <a:solidFill>
                            <a:schemeClr val="tx1"/>
                          </a:solidFill>
                        </a:rPr>
                        <a:t>0</a:t>
                      </a:r>
                    </a:p>
                  </a:txBody>
                  <a:tcPr/>
                </a:tc>
                <a:extLst>
                  <a:ext uri="{0D108BD9-81ED-4DB2-BD59-A6C34878D82A}">
                    <a16:rowId xmlns:a16="http://schemas.microsoft.com/office/drawing/2014/main" val="1552867539"/>
                  </a:ext>
                </a:extLst>
              </a:tr>
              <a:tr h="404707">
                <a:tc>
                  <a:txBody>
                    <a:bodyPr/>
                    <a:lstStyle/>
                    <a:p>
                      <a:endParaRPr lang="en-GB"/>
                    </a:p>
                  </a:txBody>
                  <a:tcPr/>
                </a:tc>
                <a:tc>
                  <a:txBody>
                    <a:bodyPr/>
                    <a:lstStyle/>
                    <a:p>
                      <a:pPr algn="ctr"/>
                      <a:r>
                        <a:rPr lang="en-GB" dirty="0"/>
                        <a:t>2</a:t>
                      </a:r>
                    </a:p>
                  </a:txBody>
                  <a:tcPr/>
                </a:tc>
                <a:tc>
                  <a:txBody>
                    <a:bodyPr/>
                    <a:lstStyle/>
                    <a:p>
                      <a:pPr algn="ctr"/>
                      <a:r>
                        <a:rPr lang="en-GB" dirty="0"/>
                        <a:t>6</a:t>
                      </a:r>
                    </a:p>
                  </a:txBody>
                  <a:tcPr/>
                </a:tc>
                <a:extLst>
                  <a:ext uri="{0D108BD9-81ED-4DB2-BD59-A6C34878D82A}">
                    <a16:rowId xmlns:a16="http://schemas.microsoft.com/office/drawing/2014/main" val="500554996"/>
                  </a:ext>
                </a:extLst>
              </a:tr>
            </a:tbl>
          </a:graphicData>
        </a:graphic>
      </p:graphicFrame>
      <p:cxnSp>
        <p:nvCxnSpPr>
          <p:cNvPr id="10" name="Straight Connector 9">
            <a:extLst>
              <a:ext uri="{FF2B5EF4-FFF2-40B4-BE49-F238E27FC236}">
                <a16:creationId xmlns:a16="http://schemas.microsoft.com/office/drawing/2014/main" id="{4F3E9DF1-D316-411A-9894-9DB06D5C5130}"/>
              </a:ext>
            </a:extLst>
          </p:cNvPr>
          <p:cNvCxnSpPr/>
          <p:nvPr/>
        </p:nvCxnSpPr>
        <p:spPr>
          <a:xfrm>
            <a:off x="7153861" y="3824775"/>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A4BE31E-BA48-4C42-9249-E6871BF1AC0F}"/>
              </a:ext>
            </a:extLst>
          </p:cNvPr>
          <p:cNvCxnSpPr/>
          <p:nvPr/>
        </p:nvCxnSpPr>
        <p:spPr>
          <a:xfrm>
            <a:off x="7153860" y="4216967"/>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a:extLst>
              <a:ext uri="{FF2B5EF4-FFF2-40B4-BE49-F238E27FC236}">
                <a16:creationId xmlns:a16="http://schemas.microsoft.com/office/drawing/2014/main" id="{436A251A-E739-4DE8-B295-21C41D733CB7}"/>
              </a:ext>
            </a:extLst>
          </p:cNvPr>
          <p:cNvGraphicFramePr>
            <a:graphicFrameLocks noGrp="1"/>
          </p:cNvGraphicFramePr>
          <p:nvPr>
            <p:extLst>
              <p:ext uri="{D42A27DB-BD31-4B8C-83A1-F6EECF244321}">
                <p14:modId xmlns:p14="http://schemas.microsoft.com/office/powerpoint/2010/main" val="1887428113"/>
              </p:ext>
            </p:extLst>
          </p:nvPr>
        </p:nvGraphicFramePr>
        <p:xfrm>
          <a:off x="9427898" y="2206889"/>
          <a:ext cx="2306319" cy="2010078"/>
        </p:xfrm>
        <a:graphic>
          <a:graphicData uri="http://schemas.openxmlformats.org/drawingml/2006/table">
            <a:tbl>
              <a:tblPr firstRow="1" bandRow="1">
                <a:tableStyleId>{69CF1AB2-1976-4502-BF36-3FF5EA218861}</a:tableStyleId>
              </a:tblPr>
              <a:tblGrid>
                <a:gridCol w="768773">
                  <a:extLst>
                    <a:ext uri="{9D8B030D-6E8A-4147-A177-3AD203B41FA5}">
                      <a16:colId xmlns:a16="http://schemas.microsoft.com/office/drawing/2014/main" val="3330766272"/>
                    </a:ext>
                  </a:extLst>
                </a:gridCol>
                <a:gridCol w="768773">
                  <a:extLst>
                    <a:ext uri="{9D8B030D-6E8A-4147-A177-3AD203B41FA5}">
                      <a16:colId xmlns:a16="http://schemas.microsoft.com/office/drawing/2014/main" val="2821214345"/>
                    </a:ext>
                  </a:extLst>
                </a:gridCol>
                <a:gridCol w="768773">
                  <a:extLst>
                    <a:ext uri="{9D8B030D-6E8A-4147-A177-3AD203B41FA5}">
                      <a16:colId xmlns:a16="http://schemas.microsoft.com/office/drawing/2014/main" val="1299598470"/>
                    </a:ext>
                  </a:extLst>
                </a:gridCol>
              </a:tblGrid>
              <a:tr h="404707">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988853700"/>
                  </a:ext>
                </a:extLst>
              </a:tr>
              <a:tr h="404707">
                <a:tc>
                  <a:txBody>
                    <a:bodyPr/>
                    <a:lstStyle/>
                    <a:p>
                      <a:pPr algn="ctr"/>
                      <a:endParaRPr lang="en-GB" sz="200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2743343612"/>
                  </a:ext>
                </a:extLst>
              </a:tr>
              <a:tr h="404707">
                <a:tc>
                  <a:txBody>
                    <a:bodyPr/>
                    <a:lstStyle/>
                    <a:p>
                      <a:pPr algn="ctr"/>
                      <a:endParaRPr lang="en-GB" sz="2000">
                        <a:solidFill>
                          <a:schemeClr val="tx1"/>
                        </a:solidFill>
                      </a:endParaRPr>
                    </a:p>
                  </a:txBody>
                  <a:tcPr/>
                </a:tc>
                <a:tc>
                  <a:txBody>
                    <a:bodyPr/>
                    <a:lstStyle/>
                    <a:p>
                      <a:pPr algn="ctr"/>
                      <a:endParaRPr lang="en-GB" sz="2000" dirty="0">
                        <a:solidFill>
                          <a:schemeClr val="tx1"/>
                        </a:solidFill>
                      </a:endParaRPr>
                    </a:p>
                  </a:txBody>
                  <a:tcPr/>
                </a:tc>
                <a:tc>
                  <a:txBody>
                    <a:bodyPr/>
                    <a:lstStyle/>
                    <a:p>
                      <a:pPr algn="ctr"/>
                      <a:r>
                        <a:rPr lang="en-GB" sz="2000" dirty="0">
                          <a:solidFill>
                            <a:schemeClr val="tx1"/>
                          </a:solidFill>
                        </a:rPr>
                        <a:t>6</a:t>
                      </a:r>
                    </a:p>
                  </a:txBody>
                  <a:tcPr/>
                </a:tc>
                <a:extLst>
                  <a:ext uri="{0D108BD9-81ED-4DB2-BD59-A6C34878D82A}">
                    <a16:rowId xmlns:a16="http://schemas.microsoft.com/office/drawing/2014/main" val="584570712"/>
                  </a:ext>
                </a:extLst>
              </a:tr>
              <a:tr h="404707">
                <a:tc>
                  <a:txBody>
                    <a:bodyPr/>
                    <a:lstStyle/>
                    <a:p>
                      <a:pPr algn="ctr"/>
                      <a:r>
                        <a:rPr lang="en-GB" sz="2000" dirty="0">
                          <a:solidFill>
                            <a:schemeClr val="tx1"/>
                          </a:solidFill>
                        </a:rPr>
                        <a:t>+</a:t>
                      </a:r>
                    </a:p>
                  </a:txBody>
                  <a:tcPr/>
                </a:tc>
                <a:tc>
                  <a:txBody>
                    <a:bodyPr/>
                    <a:lstStyle/>
                    <a:p>
                      <a:pPr algn="ctr"/>
                      <a:endParaRPr lang="en-GB" sz="2000" dirty="0">
                        <a:solidFill>
                          <a:schemeClr val="tx1"/>
                        </a:solidFill>
                      </a:endParaRPr>
                    </a:p>
                  </a:txBody>
                  <a:tcPr/>
                </a:tc>
                <a:tc>
                  <a:txBody>
                    <a:bodyPr/>
                    <a:lstStyle/>
                    <a:p>
                      <a:pPr algn="ctr"/>
                      <a:r>
                        <a:rPr lang="en-GB" sz="2000" dirty="0">
                          <a:solidFill>
                            <a:schemeClr val="tx1"/>
                          </a:solidFill>
                        </a:rPr>
                        <a:t>8</a:t>
                      </a:r>
                    </a:p>
                  </a:txBody>
                  <a:tcPr/>
                </a:tc>
                <a:extLst>
                  <a:ext uri="{0D108BD9-81ED-4DB2-BD59-A6C34878D82A}">
                    <a16:rowId xmlns:a16="http://schemas.microsoft.com/office/drawing/2014/main" val="1552867539"/>
                  </a:ext>
                </a:extLst>
              </a:tr>
              <a:tr h="391250">
                <a:tc>
                  <a:txBody>
                    <a:bodyPr/>
                    <a:lstStyle/>
                    <a:p>
                      <a:endParaRPr lang="en-GB"/>
                    </a:p>
                  </a:txBody>
                  <a:tcPr/>
                </a:tc>
                <a:tc>
                  <a:txBody>
                    <a:bodyPr/>
                    <a:lstStyle/>
                    <a:p>
                      <a:pPr algn="ctr"/>
                      <a:r>
                        <a:rPr lang="en-GB" dirty="0"/>
                        <a:t>1</a:t>
                      </a:r>
                    </a:p>
                  </a:txBody>
                  <a:tcPr/>
                </a:tc>
                <a:tc>
                  <a:txBody>
                    <a:bodyPr/>
                    <a:lstStyle/>
                    <a:p>
                      <a:pPr algn="ctr"/>
                      <a:r>
                        <a:rPr lang="en-GB" dirty="0"/>
                        <a:t>4</a:t>
                      </a:r>
                    </a:p>
                  </a:txBody>
                  <a:tcPr/>
                </a:tc>
                <a:extLst>
                  <a:ext uri="{0D108BD9-81ED-4DB2-BD59-A6C34878D82A}">
                    <a16:rowId xmlns:a16="http://schemas.microsoft.com/office/drawing/2014/main" val="500554996"/>
                  </a:ext>
                </a:extLst>
              </a:tr>
            </a:tbl>
          </a:graphicData>
        </a:graphic>
      </p:graphicFrame>
      <p:cxnSp>
        <p:nvCxnSpPr>
          <p:cNvPr id="13" name="Straight Connector 12">
            <a:extLst>
              <a:ext uri="{FF2B5EF4-FFF2-40B4-BE49-F238E27FC236}">
                <a16:creationId xmlns:a16="http://schemas.microsoft.com/office/drawing/2014/main" id="{33355601-4A3C-4C0D-A3A6-D20F5103D52A}"/>
              </a:ext>
            </a:extLst>
          </p:cNvPr>
          <p:cNvCxnSpPr/>
          <p:nvPr/>
        </p:nvCxnSpPr>
        <p:spPr>
          <a:xfrm>
            <a:off x="10227498" y="3824775"/>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31E2C91-4640-43C6-AF31-CCB3C7A81E48}"/>
              </a:ext>
            </a:extLst>
          </p:cNvPr>
          <p:cNvCxnSpPr/>
          <p:nvPr/>
        </p:nvCxnSpPr>
        <p:spPr>
          <a:xfrm>
            <a:off x="10214387" y="4175833"/>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 name="Table 14">
            <a:extLst>
              <a:ext uri="{FF2B5EF4-FFF2-40B4-BE49-F238E27FC236}">
                <a16:creationId xmlns:a16="http://schemas.microsoft.com/office/drawing/2014/main" id="{29CA01E6-74B8-496F-905E-F0FBE171D34A}"/>
              </a:ext>
            </a:extLst>
          </p:cNvPr>
          <p:cNvGraphicFramePr>
            <a:graphicFrameLocks noGrp="1"/>
          </p:cNvGraphicFramePr>
          <p:nvPr>
            <p:extLst>
              <p:ext uri="{D42A27DB-BD31-4B8C-83A1-F6EECF244321}">
                <p14:modId xmlns:p14="http://schemas.microsoft.com/office/powerpoint/2010/main" val="2566642984"/>
              </p:ext>
            </p:extLst>
          </p:nvPr>
        </p:nvGraphicFramePr>
        <p:xfrm>
          <a:off x="6354260" y="4490230"/>
          <a:ext cx="2306319" cy="2023535"/>
        </p:xfrm>
        <a:graphic>
          <a:graphicData uri="http://schemas.openxmlformats.org/drawingml/2006/table">
            <a:tbl>
              <a:tblPr firstRow="1" bandRow="1">
                <a:tableStyleId>{69CF1AB2-1976-4502-BF36-3FF5EA218861}</a:tableStyleId>
              </a:tblPr>
              <a:tblGrid>
                <a:gridCol w="768773">
                  <a:extLst>
                    <a:ext uri="{9D8B030D-6E8A-4147-A177-3AD203B41FA5}">
                      <a16:colId xmlns:a16="http://schemas.microsoft.com/office/drawing/2014/main" val="3330766272"/>
                    </a:ext>
                  </a:extLst>
                </a:gridCol>
                <a:gridCol w="768773">
                  <a:extLst>
                    <a:ext uri="{9D8B030D-6E8A-4147-A177-3AD203B41FA5}">
                      <a16:colId xmlns:a16="http://schemas.microsoft.com/office/drawing/2014/main" val="2821214345"/>
                    </a:ext>
                  </a:extLst>
                </a:gridCol>
                <a:gridCol w="768773">
                  <a:extLst>
                    <a:ext uri="{9D8B030D-6E8A-4147-A177-3AD203B41FA5}">
                      <a16:colId xmlns:a16="http://schemas.microsoft.com/office/drawing/2014/main" val="1299598470"/>
                    </a:ext>
                  </a:extLst>
                </a:gridCol>
              </a:tblGrid>
              <a:tr h="404707">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988853700"/>
                  </a:ext>
                </a:extLst>
              </a:tr>
              <a:tr h="404707">
                <a:tc>
                  <a:txBody>
                    <a:bodyPr/>
                    <a:lstStyle/>
                    <a:p>
                      <a:pPr algn="ctr"/>
                      <a:endParaRPr lang="en-GB" sz="200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2743343612"/>
                  </a:ext>
                </a:extLst>
              </a:tr>
              <a:tr h="404707">
                <a:tc>
                  <a:txBody>
                    <a:bodyPr/>
                    <a:lstStyle/>
                    <a:p>
                      <a:pPr algn="ctr"/>
                      <a:endParaRPr lang="en-GB" sz="2000">
                        <a:solidFill>
                          <a:schemeClr val="tx1"/>
                        </a:solidFill>
                      </a:endParaRPr>
                    </a:p>
                  </a:txBody>
                  <a:tcPr/>
                </a:tc>
                <a:tc>
                  <a:txBody>
                    <a:bodyPr/>
                    <a:lstStyle/>
                    <a:p>
                      <a:pPr algn="ctr"/>
                      <a:r>
                        <a:rPr lang="en-GB" sz="2000" dirty="0">
                          <a:solidFill>
                            <a:schemeClr val="tx1"/>
                          </a:solidFill>
                        </a:rPr>
                        <a:t>2</a:t>
                      </a:r>
                    </a:p>
                  </a:txBody>
                  <a:tcPr/>
                </a:tc>
                <a:tc>
                  <a:txBody>
                    <a:bodyPr/>
                    <a:lstStyle/>
                    <a:p>
                      <a:pPr algn="ctr"/>
                      <a:r>
                        <a:rPr lang="en-GB" sz="2000" dirty="0">
                          <a:solidFill>
                            <a:schemeClr val="tx1"/>
                          </a:solidFill>
                        </a:rPr>
                        <a:t>6</a:t>
                      </a:r>
                    </a:p>
                  </a:txBody>
                  <a:tcPr/>
                </a:tc>
                <a:extLst>
                  <a:ext uri="{0D108BD9-81ED-4DB2-BD59-A6C34878D82A}">
                    <a16:rowId xmlns:a16="http://schemas.microsoft.com/office/drawing/2014/main" val="584570712"/>
                  </a:ext>
                </a:extLst>
              </a:tr>
              <a:tr h="404707">
                <a:tc>
                  <a:txBody>
                    <a:bodyPr/>
                    <a:lstStyle/>
                    <a:p>
                      <a:pPr algn="ctr"/>
                      <a:r>
                        <a:rPr lang="en-GB" sz="2000" dirty="0">
                          <a:solidFill>
                            <a:schemeClr val="tx1"/>
                          </a:solidFill>
                        </a:rPr>
                        <a:t>-</a:t>
                      </a:r>
                    </a:p>
                  </a:txBody>
                  <a:tcPr/>
                </a:tc>
                <a:tc>
                  <a:txBody>
                    <a:bodyPr/>
                    <a:lstStyle/>
                    <a:p>
                      <a:pPr algn="ctr"/>
                      <a:endParaRPr lang="en-GB" sz="2000" dirty="0">
                        <a:solidFill>
                          <a:schemeClr val="tx1"/>
                        </a:solidFill>
                      </a:endParaRPr>
                    </a:p>
                  </a:txBody>
                  <a:tcPr/>
                </a:tc>
                <a:tc>
                  <a:txBody>
                    <a:bodyPr/>
                    <a:lstStyle/>
                    <a:p>
                      <a:pPr algn="ctr"/>
                      <a:r>
                        <a:rPr lang="en-GB" sz="2000" dirty="0">
                          <a:solidFill>
                            <a:schemeClr val="tx1"/>
                          </a:solidFill>
                        </a:rPr>
                        <a:t>2</a:t>
                      </a:r>
                    </a:p>
                  </a:txBody>
                  <a:tcPr/>
                </a:tc>
                <a:extLst>
                  <a:ext uri="{0D108BD9-81ED-4DB2-BD59-A6C34878D82A}">
                    <a16:rowId xmlns:a16="http://schemas.microsoft.com/office/drawing/2014/main" val="1552867539"/>
                  </a:ext>
                </a:extLst>
              </a:tr>
              <a:tr h="404707">
                <a:tc>
                  <a:txBody>
                    <a:bodyPr/>
                    <a:lstStyle/>
                    <a:p>
                      <a:endParaRPr lang="en-GB" dirty="0"/>
                    </a:p>
                  </a:txBody>
                  <a:tcPr/>
                </a:tc>
                <a:tc>
                  <a:txBody>
                    <a:bodyPr/>
                    <a:lstStyle/>
                    <a:p>
                      <a:pPr algn="ctr"/>
                      <a:r>
                        <a:rPr lang="en-GB" dirty="0"/>
                        <a:t>2</a:t>
                      </a:r>
                    </a:p>
                  </a:txBody>
                  <a:tcPr/>
                </a:tc>
                <a:tc>
                  <a:txBody>
                    <a:bodyPr/>
                    <a:lstStyle/>
                    <a:p>
                      <a:pPr algn="ctr"/>
                      <a:r>
                        <a:rPr lang="en-GB" dirty="0"/>
                        <a:t>4</a:t>
                      </a:r>
                    </a:p>
                  </a:txBody>
                  <a:tcPr/>
                </a:tc>
                <a:extLst>
                  <a:ext uri="{0D108BD9-81ED-4DB2-BD59-A6C34878D82A}">
                    <a16:rowId xmlns:a16="http://schemas.microsoft.com/office/drawing/2014/main" val="500554996"/>
                  </a:ext>
                </a:extLst>
              </a:tr>
            </a:tbl>
          </a:graphicData>
        </a:graphic>
      </p:graphicFrame>
      <p:cxnSp>
        <p:nvCxnSpPr>
          <p:cNvPr id="16" name="Straight Connector 15">
            <a:extLst>
              <a:ext uri="{FF2B5EF4-FFF2-40B4-BE49-F238E27FC236}">
                <a16:creationId xmlns:a16="http://schemas.microsoft.com/office/drawing/2014/main" id="{710A2463-AD50-4917-B60A-F0DF77C30905}"/>
              </a:ext>
            </a:extLst>
          </p:cNvPr>
          <p:cNvCxnSpPr/>
          <p:nvPr/>
        </p:nvCxnSpPr>
        <p:spPr>
          <a:xfrm>
            <a:off x="7153861" y="6121573"/>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98D3293-452F-4AD2-AAB1-FF4D7F95847F}"/>
              </a:ext>
            </a:extLst>
          </p:cNvPr>
          <p:cNvCxnSpPr/>
          <p:nvPr/>
        </p:nvCxnSpPr>
        <p:spPr>
          <a:xfrm>
            <a:off x="7153860" y="6513765"/>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6">
            <a:extLst>
              <a:ext uri="{FF2B5EF4-FFF2-40B4-BE49-F238E27FC236}">
                <a16:creationId xmlns:a16="http://schemas.microsoft.com/office/drawing/2014/main" id="{9B4235E0-750A-494F-81D9-D63920472067}"/>
              </a:ext>
            </a:extLst>
          </p:cNvPr>
          <p:cNvSpPr txBox="1">
            <a:spLocks noChangeArrowheads="1"/>
          </p:cNvSpPr>
          <p:nvPr/>
        </p:nvSpPr>
        <p:spPr bwMode="auto">
          <a:xfrm>
            <a:off x="5710065" y="2124575"/>
            <a:ext cx="644194"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1)</a:t>
            </a:r>
          </a:p>
        </p:txBody>
      </p:sp>
      <p:sp>
        <p:nvSpPr>
          <p:cNvPr id="19" name="TextBox 16">
            <a:extLst>
              <a:ext uri="{FF2B5EF4-FFF2-40B4-BE49-F238E27FC236}">
                <a16:creationId xmlns:a16="http://schemas.microsoft.com/office/drawing/2014/main" id="{FB9510BC-5BFB-4B47-8859-B46EB4A69613}"/>
              </a:ext>
            </a:extLst>
          </p:cNvPr>
          <p:cNvSpPr txBox="1">
            <a:spLocks noChangeArrowheads="1"/>
          </p:cNvSpPr>
          <p:nvPr/>
        </p:nvSpPr>
        <p:spPr bwMode="auto">
          <a:xfrm>
            <a:off x="5737212" y="4439875"/>
            <a:ext cx="64419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3)</a:t>
            </a:r>
          </a:p>
        </p:txBody>
      </p:sp>
      <p:sp>
        <p:nvSpPr>
          <p:cNvPr id="21" name="TextBox 16">
            <a:extLst>
              <a:ext uri="{FF2B5EF4-FFF2-40B4-BE49-F238E27FC236}">
                <a16:creationId xmlns:a16="http://schemas.microsoft.com/office/drawing/2014/main" id="{A096E425-6802-4982-A826-7263A7A40C61}"/>
              </a:ext>
            </a:extLst>
          </p:cNvPr>
          <p:cNvSpPr txBox="1">
            <a:spLocks noChangeArrowheads="1"/>
          </p:cNvSpPr>
          <p:nvPr/>
        </p:nvSpPr>
        <p:spPr bwMode="auto">
          <a:xfrm>
            <a:off x="8783703" y="2139652"/>
            <a:ext cx="644194"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2)</a:t>
            </a:r>
          </a:p>
        </p:txBody>
      </p:sp>
    </p:spTree>
    <p:extLst>
      <p:ext uri="{BB962C8B-B14F-4D97-AF65-F5344CB8AC3E}">
        <p14:creationId xmlns:p14="http://schemas.microsoft.com/office/powerpoint/2010/main" val="1402588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B48D287F-2B78-43DD-908F-B04E9943244A}"/>
              </a:ext>
            </a:extLst>
          </p:cNvPr>
          <p:cNvSpPr txBox="1">
            <a:spLocks noChangeArrowheads="1"/>
          </p:cNvSpPr>
          <p:nvPr/>
        </p:nvSpPr>
        <p:spPr bwMode="auto">
          <a:xfrm>
            <a:off x="1700941" y="736426"/>
            <a:ext cx="70827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1600" dirty="0">
                <a:latin typeface="Sassoon Infant Rg" pitchFamily="50" charset="0"/>
              </a:rPr>
              <a:t>Answer the questions about the data shown on the bar chart you collected data for and made yesterday. The questions require you to do some working out before you can answer them.</a:t>
            </a:r>
          </a:p>
        </p:txBody>
      </p:sp>
      <p:sp>
        <p:nvSpPr>
          <p:cNvPr id="8" name="TextBox 16">
            <a:extLst>
              <a:ext uri="{FF2B5EF4-FFF2-40B4-BE49-F238E27FC236}">
                <a16:creationId xmlns:a16="http://schemas.microsoft.com/office/drawing/2014/main" id="{8169AEBC-C913-41C2-B10F-F0F1AD8418EA}"/>
              </a:ext>
            </a:extLst>
          </p:cNvPr>
          <p:cNvSpPr txBox="1">
            <a:spLocks noChangeArrowheads="1"/>
          </p:cNvSpPr>
          <p:nvPr/>
        </p:nvSpPr>
        <p:spPr bwMode="auto">
          <a:xfrm>
            <a:off x="1158745" y="119827"/>
            <a:ext cx="8208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Favourite Fruit</a:t>
            </a:r>
          </a:p>
        </p:txBody>
      </p:sp>
      <p:graphicFrame>
        <p:nvGraphicFramePr>
          <p:cNvPr id="3" name="Table 9">
            <a:extLst>
              <a:ext uri="{FF2B5EF4-FFF2-40B4-BE49-F238E27FC236}">
                <a16:creationId xmlns:a16="http://schemas.microsoft.com/office/drawing/2014/main" id="{CA47DC33-9204-4861-9706-4544485FCA28}"/>
              </a:ext>
            </a:extLst>
          </p:cNvPr>
          <p:cNvGraphicFramePr>
            <a:graphicFrameLocks noGrp="1"/>
          </p:cNvGraphicFramePr>
          <p:nvPr>
            <p:extLst>
              <p:ext uri="{D42A27DB-BD31-4B8C-83A1-F6EECF244321}">
                <p14:modId xmlns:p14="http://schemas.microsoft.com/office/powerpoint/2010/main" val="831734757"/>
              </p:ext>
            </p:extLst>
          </p:nvPr>
        </p:nvGraphicFramePr>
        <p:xfrm>
          <a:off x="196718" y="2193432"/>
          <a:ext cx="4710115" cy="3092659"/>
        </p:xfrm>
        <a:graphic>
          <a:graphicData uri="http://schemas.openxmlformats.org/drawingml/2006/table">
            <a:tbl>
              <a:tblPr firstRow="1" bandRow="1">
                <a:tableStyleId>{5C22544A-7EE6-4342-B048-85BDC9FD1C3A}</a:tableStyleId>
              </a:tblPr>
              <a:tblGrid>
                <a:gridCol w="1628843">
                  <a:extLst>
                    <a:ext uri="{9D8B030D-6E8A-4147-A177-3AD203B41FA5}">
                      <a16:colId xmlns:a16="http://schemas.microsoft.com/office/drawing/2014/main" val="4190144327"/>
                    </a:ext>
                  </a:extLst>
                </a:gridCol>
                <a:gridCol w="3081272">
                  <a:extLst>
                    <a:ext uri="{9D8B030D-6E8A-4147-A177-3AD203B41FA5}">
                      <a16:colId xmlns:a16="http://schemas.microsoft.com/office/drawing/2014/main" val="3366919444"/>
                    </a:ext>
                  </a:extLst>
                </a:gridCol>
              </a:tblGrid>
              <a:tr h="471379">
                <a:tc>
                  <a:txBody>
                    <a:bodyPr/>
                    <a:lstStyle/>
                    <a:p>
                      <a:r>
                        <a:rPr lang="en-GB" sz="1400" dirty="0"/>
                        <a:t>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Answer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4530169"/>
                  </a:ext>
                </a:extLst>
              </a:tr>
              <a:tr h="709514">
                <a:tc>
                  <a:txBody>
                    <a:bodyPr/>
                    <a:lstStyle/>
                    <a:p>
                      <a:r>
                        <a:rPr lang="en-GB" sz="1400" dirty="0"/>
                        <a:t>1) How many children liked fruit all together?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4834803"/>
                  </a:ext>
                </a:extLst>
              </a:tr>
              <a:tr h="709514">
                <a:tc>
                  <a:txBody>
                    <a:bodyPr/>
                    <a:lstStyle/>
                    <a:p>
                      <a:r>
                        <a:rPr lang="en-GB" sz="1400" dirty="0"/>
                        <a:t>2) How many children liked grapes or apples?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a:t>
                      </a:r>
                    </a:p>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0076276"/>
                  </a:ext>
                </a:extLst>
              </a:tr>
              <a:tr h="709514">
                <a:tc>
                  <a:txBody>
                    <a:bodyPr/>
                    <a:lstStyle/>
                    <a:p>
                      <a:r>
                        <a:rPr lang="en-GB" sz="1400" dirty="0"/>
                        <a:t>3) How many children liked the other fruits in the survey, accept grapes?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7181315"/>
                  </a:ext>
                </a:extLst>
              </a:tr>
            </a:tbl>
          </a:graphicData>
        </a:graphic>
      </p:graphicFrame>
      <p:graphicFrame>
        <p:nvGraphicFramePr>
          <p:cNvPr id="9" name="Table 8">
            <a:extLst>
              <a:ext uri="{FF2B5EF4-FFF2-40B4-BE49-F238E27FC236}">
                <a16:creationId xmlns:a16="http://schemas.microsoft.com/office/drawing/2014/main" id="{A1891665-03DD-4833-91C6-370A1DF9ED5C}"/>
              </a:ext>
            </a:extLst>
          </p:cNvPr>
          <p:cNvGraphicFramePr>
            <a:graphicFrameLocks noGrp="1"/>
          </p:cNvGraphicFramePr>
          <p:nvPr>
            <p:extLst>
              <p:ext uri="{D42A27DB-BD31-4B8C-83A1-F6EECF244321}">
                <p14:modId xmlns:p14="http://schemas.microsoft.com/office/powerpoint/2010/main" val="3127027813"/>
              </p:ext>
            </p:extLst>
          </p:nvPr>
        </p:nvGraphicFramePr>
        <p:xfrm>
          <a:off x="6354260" y="2193432"/>
          <a:ext cx="2306319" cy="2023535"/>
        </p:xfrm>
        <a:graphic>
          <a:graphicData uri="http://schemas.openxmlformats.org/drawingml/2006/table">
            <a:tbl>
              <a:tblPr firstRow="1" bandRow="1">
                <a:tableStyleId>{69CF1AB2-1976-4502-BF36-3FF5EA218861}</a:tableStyleId>
              </a:tblPr>
              <a:tblGrid>
                <a:gridCol w="768773">
                  <a:extLst>
                    <a:ext uri="{9D8B030D-6E8A-4147-A177-3AD203B41FA5}">
                      <a16:colId xmlns:a16="http://schemas.microsoft.com/office/drawing/2014/main" val="3330766272"/>
                    </a:ext>
                  </a:extLst>
                </a:gridCol>
                <a:gridCol w="768773">
                  <a:extLst>
                    <a:ext uri="{9D8B030D-6E8A-4147-A177-3AD203B41FA5}">
                      <a16:colId xmlns:a16="http://schemas.microsoft.com/office/drawing/2014/main" val="2821214345"/>
                    </a:ext>
                  </a:extLst>
                </a:gridCol>
                <a:gridCol w="768773">
                  <a:extLst>
                    <a:ext uri="{9D8B030D-6E8A-4147-A177-3AD203B41FA5}">
                      <a16:colId xmlns:a16="http://schemas.microsoft.com/office/drawing/2014/main" val="1299598470"/>
                    </a:ext>
                  </a:extLst>
                </a:gridCol>
              </a:tblGrid>
              <a:tr h="404707">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988853700"/>
                  </a:ext>
                </a:extLst>
              </a:tr>
              <a:tr h="404707">
                <a:tc>
                  <a:txBody>
                    <a:bodyPr/>
                    <a:lstStyle/>
                    <a:p>
                      <a:pPr algn="ctr"/>
                      <a:endParaRPr lang="en-GB" sz="200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2743343612"/>
                  </a:ext>
                </a:extLst>
              </a:tr>
              <a:tr h="404707">
                <a:tc>
                  <a:txBody>
                    <a:bodyPr/>
                    <a:lstStyle/>
                    <a:p>
                      <a:pPr algn="ctr"/>
                      <a:endParaRPr lang="en-GB" sz="2000" dirty="0">
                        <a:solidFill>
                          <a:schemeClr val="tx1"/>
                        </a:solidFill>
                      </a:endParaRPr>
                    </a:p>
                  </a:txBody>
                  <a:tcPr/>
                </a:tc>
                <a:tc>
                  <a:txBody>
                    <a:bodyPr/>
                    <a:lstStyle/>
                    <a:p>
                      <a:pPr algn="ctr"/>
                      <a:endParaRPr lang="en-GB" sz="11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584570712"/>
                  </a:ext>
                </a:extLst>
              </a:tr>
              <a:tr h="404707">
                <a:tc>
                  <a:txBody>
                    <a:bodyPr/>
                    <a:lstStyle/>
                    <a:p>
                      <a:pPr algn="ctr"/>
                      <a:r>
                        <a:rPr lang="en-GB" sz="2000" dirty="0">
                          <a:solidFill>
                            <a:schemeClr val="tx1"/>
                          </a:solidFill>
                        </a:rPr>
                        <a:t>+</a:t>
                      </a: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1552867539"/>
                  </a:ext>
                </a:extLst>
              </a:tr>
              <a:tr h="404707">
                <a:tc>
                  <a:txBody>
                    <a:bodyPr/>
                    <a:lstStyle/>
                    <a:p>
                      <a:endParaRPr lang="en-GB"/>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500554996"/>
                  </a:ext>
                </a:extLst>
              </a:tr>
            </a:tbl>
          </a:graphicData>
        </a:graphic>
      </p:graphicFrame>
      <p:cxnSp>
        <p:nvCxnSpPr>
          <p:cNvPr id="10" name="Straight Connector 9">
            <a:extLst>
              <a:ext uri="{FF2B5EF4-FFF2-40B4-BE49-F238E27FC236}">
                <a16:creationId xmlns:a16="http://schemas.microsoft.com/office/drawing/2014/main" id="{4F3E9DF1-D316-411A-9894-9DB06D5C5130}"/>
              </a:ext>
            </a:extLst>
          </p:cNvPr>
          <p:cNvCxnSpPr/>
          <p:nvPr/>
        </p:nvCxnSpPr>
        <p:spPr>
          <a:xfrm>
            <a:off x="7153861" y="3824775"/>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A4BE31E-BA48-4C42-9249-E6871BF1AC0F}"/>
              </a:ext>
            </a:extLst>
          </p:cNvPr>
          <p:cNvCxnSpPr/>
          <p:nvPr/>
        </p:nvCxnSpPr>
        <p:spPr>
          <a:xfrm>
            <a:off x="7153860" y="4216967"/>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a:extLst>
              <a:ext uri="{FF2B5EF4-FFF2-40B4-BE49-F238E27FC236}">
                <a16:creationId xmlns:a16="http://schemas.microsoft.com/office/drawing/2014/main" id="{436A251A-E739-4DE8-B295-21C41D733CB7}"/>
              </a:ext>
            </a:extLst>
          </p:cNvPr>
          <p:cNvGraphicFramePr>
            <a:graphicFrameLocks noGrp="1"/>
          </p:cNvGraphicFramePr>
          <p:nvPr>
            <p:extLst>
              <p:ext uri="{D42A27DB-BD31-4B8C-83A1-F6EECF244321}">
                <p14:modId xmlns:p14="http://schemas.microsoft.com/office/powerpoint/2010/main" val="3441309598"/>
              </p:ext>
            </p:extLst>
          </p:nvPr>
        </p:nvGraphicFramePr>
        <p:xfrm>
          <a:off x="9427898" y="2206889"/>
          <a:ext cx="2306319" cy="2010078"/>
        </p:xfrm>
        <a:graphic>
          <a:graphicData uri="http://schemas.openxmlformats.org/drawingml/2006/table">
            <a:tbl>
              <a:tblPr firstRow="1" bandRow="1">
                <a:tableStyleId>{69CF1AB2-1976-4502-BF36-3FF5EA218861}</a:tableStyleId>
              </a:tblPr>
              <a:tblGrid>
                <a:gridCol w="768773">
                  <a:extLst>
                    <a:ext uri="{9D8B030D-6E8A-4147-A177-3AD203B41FA5}">
                      <a16:colId xmlns:a16="http://schemas.microsoft.com/office/drawing/2014/main" val="3330766272"/>
                    </a:ext>
                  </a:extLst>
                </a:gridCol>
                <a:gridCol w="768773">
                  <a:extLst>
                    <a:ext uri="{9D8B030D-6E8A-4147-A177-3AD203B41FA5}">
                      <a16:colId xmlns:a16="http://schemas.microsoft.com/office/drawing/2014/main" val="2821214345"/>
                    </a:ext>
                  </a:extLst>
                </a:gridCol>
                <a:gridCol w="768773">
                  <a:extLst>
                    <a:ext uri="{9D8B030D-6E8A-4147-A177-3AD203B41FA5}">
                      <a16:colId xmlns:a16="http://schemas.microsoft.com/office/drawing/2014/main" val="1299598470"/>
                    </a:ext>
                  </a:extLst>
                </a:gridCol>
              </a:tblGrid>
              <a:tr h="404707">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988853700"/>
                  </a:ext>
                </a:extLst>
              </a:tr>
              <a:tr h="404707">
                <a:tc>
                  <a:txBody>
                    <a:bodyPr/>
                    <a:lstStyle/>
                    <a:p>
                      <a:pPr algn="ctr"/>
                      <a:endParaRPr lang="en-GB" sz="200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2743343612"/>
                  </a:ext>
                </a:extLst>
              </a:tr>
              <a:tr h="404707">
                <a:tc>
                  <a:txBody>
                    <a:bodyPr/>
                    <a:lstStyle/>
                    <a:p>
                      <a:pPr algn="ctr"/>
                      <a:endParaRPr lang="en-GB" sz="200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584570712"/>
                  </a:ext>
                </a:extLst>
              </a:tr>
              <a:tr h="404707">
                <a:tc>
                  <a:txBody>
                    <a:bodyPr/>
                    <a:lstStyle/>
                    <a:p>
                      <a:pPr algn="ctr"/>
                      <a:r>
                        <a:rPr lang="en-GB" sz="2000" dirty="0">
                          <a:solidFill>
                            <a:schemeClr val="tx1"/>
                          </a:solidFill>
                        </a:rPr>
                        <a:t>+</a:t>
                      </a: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1552867539"/>
                  </a:ext>
                </a:extLst>
              </a:tr>
              <a:tr h="391250">
                <a:tc>
                  <a:txBody>
                    <a:bodyPr/>
                    <a:lstStyle/>
                    <a:p>
                      <a:endParaRPr lang="en-GB"/>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500554996"/>
                  </a:ext>
                </a:extLst>
              </a:tr>
            </a:tbl>
          </a:graphicData>
        </a:graphic>
      </p:graphicFrame>
      <p:cxnSp>
        <p:nvCxnSpPr>
          <p:cNvPr id="13" name="Straight Connector 12">
            <a:extLst>
              <a:ext uri="{FF2B5EF4-FFF2-40B4-BE49-F238E27FC236}">
                <a16:creationId xmlns:a16="http://schemas.microsoft.com/office/drawing/2014/main" id="{33355601-4A3C-4C0D-A3A6-D20F5103D52A}"/>
              </a:ext>
            </a:extLst>
          </p:cNvPr>
          <p:cNvCxnSpPr/>
          <p:nvPr/>
        </p:nvCxnSpPr>
        <p:spPr>
          <a:xfrm>
            <a:off x="10227498" y="3824775"/>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31E2C91-4640-43C6-AF31-CCB3C7A81E48}"/>
              </a:ext>
            </a:extLst>
          </p:cNvPr>
          <p:cNvCxnSpPr/>
          <p:nvPr/>
        </p:nvCxnSpPr>
        <p:spPr>
          <a:xfrm>
            <a:off x="10214387" y="4175833"/>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 name="Table 14">
            <a:extLst>
              <a:ext uri="{FF2B5EF4-FFF2-40B4-BE49-F238E27FC236}">
                <a16:creationId xmlns:a16="http://schemas.microsoft.com/office/drawing/2014/main" id="{29CA01E6-74B8-496F-905E-F0FBE171D34A}"/>
              </a:ext>
            </a:extLst>
          </p:cNvPr>
          <p:cNvGraphicFramePr>
            <a:graphicFrameLocks noGrp="1"/>
          </p:cNvGraphicFramePr>
          <p:nvPr>
            <p:extLst>
              <p:ext uri="{D42A27DB-BD31-4B8C-83A1-F6EECF244321}">
                <p14:modId xmlns:p14="http://schemas.microsoft.com/office/powerpoint/2010/main" val="1020962563"/>
              </p:ext>
            </p:extLst>
          </p:nvPr>
        </p:nvGraphicFramePr>
        <p:xfrm>
          <a:off x="6354260" y="4490230"/>
          <a:ext cx="2306319" cy="2023535"/>
        </p:xfrm>
        <a:graphic>
          <a:graphicData uri="http://schemas.openxmlformats.org/drawingml/2006/table">
            <a:tbl>
              <a:tblPr firstRow="1" bandRow="1">
                <a:tableStyleId>{69CF1AB2-1976-4502-BF36-3FF5EA218861}</a:tableStyleId>
              </a:tblPr>
              <a:tblGrid>
                <a:gridCol w="768773">
                  <a:extLst>
                    <a:ext uri="{9D8B030D-6E8A-4147-A177-3AD203B41FA5}">
                      <a16:colId xmlns:a16="http://schemas.microsoft.com/office/drawing/2014/main" val="3330766272"/>
                    </a:ext>
                  </a:extLst>
                </a:gridCol>
                <a:gridCol w="768773">
                  <a:extLst>
                    <a:ext uri="{9D8B030D-6E8A-4147-A177-3AD203B41FA5}">
                      <a16:colId xmlns:a16="http://schemas.microsoft.com/office/drawing/2014/main" val="2821214345"/>
                    </a:ext>
                  </a:extLst>
                </a:gridCol>
                <a:gridCol w="768773">
                  <a:extLst>
                    <a:ext uri="{9D8B030D-6E8A-4147-A177-3AD203B41FA5}">
                      <a16:colId xmlns:a16="http://schemas.microsoft.com/office/drawing/2014/main" val="1299598470"/>
                    </a:ext>
                  </a:extLst>
                </a:gridCol>
              </a:tblGrid>
              <a:tr h="404707">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988853700"/>
                  </a:ext>
                </a:extLst>
              </a:tr>
              <a:tr h="404707">
                <a:tc>
                  <a:txBody>
                    <a:bodyPr/>
                    <a:lstStyle/>
                    <a:p>
                      <a:pPr algn="ctr"/>
                      <a:endParaRPr lang="en-GB" sz="200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2743343612"/>
                  </a:ext>
                </a:extLst>
              </a:tr>
              <a:tr h="404707">
                <a:tc>
                  <a:txBody>
                    <a:bodyPr/>
                    <a:lstStyle/>
                    <a:p>
                      <a:pPr algn="ctr"/>
                      <a:endParaRPr lang="en-GB" sz="2000">
                        <a:solidFill>
                          <a:schemeClr val="tx1"/>
                        </a:solidFill>
                      </a:endParaRP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584570712"/>
                  </a:ext>
                </a:extLst>
              </a:tr>
              <a:tr h="404707">
                <a:tc>
                  <a:txBody>
                    <a:bodyPr/>
                    <a:lstStyle/>
                    <a:p>
                      <a:pPr algn="ctr"/>
                      <a:r>
                        <a:rPr lang="en-GB" sz="2000" dirty="0">
                          <a:solidFill>
                            <a:schemeClr val="tx1"/>
                          </a:solidFill>
                        </a:rPr>
                        <a:t>-</a:t>
                      </a:r>
                    </a:p>
                  </a:txBody>
                  <a:tcPr/>
                </a:tc>
                <a:tc>
                  <a:txBody>
                    <a:bodyPr/>
                    <a:lstStyle/>
                    <a:p>
                      <a:pPr algn="ctr"/>
                      <a:endParaRPr lang="en-GB" sz="2000" dirty="0">
                        <a:solidFill>
                          <a:schemeClr val="tx1"/>
                        </a:solidFill>
                      </a:endParaRPr>
                    </a:p>
                  </a:txBody>
                  <a:tcPr/>
                </a:tc>
                <a:tc>
                  <a:txBody>
                    <a:bodyPr/>
                    <a:lstStyle/>
                    <a:p>
                      <a:pPr algn="ctr"/>
                      <a:endParaRPr lang="en-GB" sz="2000" dirty="0">
                        <a:solidFill>
                          <a:schemeClr val="tx1"/>
                        </a:solidFill>
                      </a:endParaRPr>
                    </a:p>
                  </a:txBody>
                  <a:tcPr/>
                </a:tc>
                <a:extLst>
                  <a:ext uri="{0D108BD9-81ED-4DB2-BD59-A6C34878D82A}">
                    <a16:rowId xmlns:a16="http://schemas.microsoft.com/office/drawing/2014/main" val="1552867539"/>
                  </a:ext>
                </a:extLst>
              </a:tr>
              <a:tr h="404707">
                <a:tc>
                  <a:txBody>
                    <a:bodyPr/>
                    <a:lstStyle/>
                    <a:p>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500554996"/>
                  </a:ext>
                </a:extLst>
              </a:tr>
            </a:tbl>
          </a:graphicData>
        </a:graphic>
      </p:graphicFrame>
      <p:cxnSp>
        <p:nvCxnSpPr>
          <p:cNvPr id="16" name="Straight Connector 15">
            <a:extLst>
              <a:ext uri="{FF2B5EF4-FFF2-40B4-BE49-F238E27FC236}">
                <a16:creationId xmlns:a16="http://schemas.microsoft.com/office/drawing/2014/main" id="{710A2463-AD50-4917-B60A-F0DF77C30905}"/>
              </a:ext>
            </a:extLst>
          </p:cNvPr>
          <p:cNvCxnSpPr/>
          <p:nvPr/>
        </p:nvCxnSpPr>
        <p:spPr>
          <a:xfrm>
            <a:off x="7153861" y="6121573"/>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98D3293-452F-4AD2-AAB1-FF4D7F95847F}"/>
              </a:ext>
            </a:extLst>
          </p:cNvPr>
          <p:cNvCxnSpPr/>
          <p:nvPr/>
        </p:nvCxnSpPr>
        <p:spPr>
          <a:xfrm>
            <a:off x="7153860" y="6513765"/>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6">
            <a:extLst>
              <a:ext uri="{FF2B5EF4-FFF2-40B4-BE49-F238E27FC236}">
                <a16:creationId xmlns:a16="http://schemas.microsoft.com/office/drawing/2014/main" id="{9B4235E0-750A-494F-81D9-D63920472067}"/>
              </a:ext>
            </a:extLst>
          </p:cNvPr>
          <p:cNvSpPr txBox="1">
            <a:spLocks noChangeArrowheads="1"/>
          </p:cNvSpPr>
          <p:nvPr/>
        </p:nvSpPr>
        <p:spPr bwMode="auto">
          <a:xfrm>
            <a:off x="5710065" y="2124575"/>
            <a:ext cx="644194"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1)</a:t>
            </a:r>
          </a:p>
        </p:txBody>
      </p:sp>
      <p:sp>
        <p:nvSpPr>
          <p:cNvPr id="19" name="TextBox 16">
            <a:extLst>
              <a:ext uri="{FF2B5EF4-FFF2-40B4-BE49-F238E27FC236}">
                <a16:creationId xmlns:a16="http://schemas.microsoft.com/office/drawing/2014/main" id="{FB9510BC-5BFB-4B47-8859-B46EB4A69613}"/>
              </a:ext>
            </a:extLst>
          </p:cNvPr>
          <p:cNvSpPr txBox="1">
            <a:spLocks noChangeArrowheads="1"/>
          </p:cNvSpPr>
          <p:nvPr/>
        </p:nvSpPr>
        <p:spPr bwMode="auto">
          <a:xfrm>
            <a:off x="5737212" y="4439875"/>
            <a:ext cx="64419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3)</a:t>
            </a:r>
          </a:p>
        </p:txBody>
      </p:sp>
      <p:sp>
        <p:nvSpPr>
          <p:cNvPr id="21" name="TextBox 16">
            <a:extLst>
              <a:ext uri="{FF2B5EF4-FFF2-40B4-BE49-F238E27FC236}">
                <a16:creationId xmlns:a16="http://schemas.microsoft.com/office/drawing/2014/main" id="{A096E425-6802-4982-A826-7263A7A40C61}"/>
              </a:ext>
            </a:extLst>
          </p:cNvPr>
          <p:cNvSpPr txBox="1">
            <a:spLocks noChangeArrowheads="1"/>
          </p:cNvSpPr>
          <p:nvPr/>
        </p:nvSpPr>
        <p:spPr bwMode="auto">
          <a:xfrm>
            <a:off x="8783703" y="2139652"/>
            <a:ext cx="644194"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3600" dirty="0">
                <a:latin typeface="Sassoon Infant Md" panose="02000603050000020003" pitchFamily="50" charset="0"/>
              </a:rPr>
              <a:t>2)</a:t>
            </a:r>
          </a:p>
        </p:txBody>
      </p:sp>
      <p:pic>
        <p:nvPicPr>
          <p:cNvPr id="22" name="Picture 21">
            <a:extLst>
              <a:ext uri="{FF2B5EF4-FFF2-40B4-BE49-F238E27FC236}">
                <a16:creationId xmlns:a16="http://schemas.microsoft.com/office/drawing/2014/main" id="{7F7AF505-E4E0-4DA4-B30D-1A07C95420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9698" y="70208"/>
            <a:ext cx="1582864" cy="1041345"/>
          </a:xfrm>
          <a:prstGeom prst="rect">
            <a:avLst/>
          </a:prstGeom>
        </p:spPr>
      </p:pic>
    </p:spTree>
    <p:extLst>
      <p:ext uri="{BB962C8B-B14F-4D97-AF65-F5344CB8AC3E}">
        <p14:creationId xmlns:p14="http://schemas.microsoft.com/office/powerpoint/2010/main" val="3769913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AutoShape 2" descr="11 Plus: Key Stage 2 Maths: Handling Data, Pictograms, Using Frequency  Tables, 11 Plus Practice papers, KS2 Practice papers, Pictograms are a way  of displaying data from a frequency table, graphically, Alway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2"/>
          <a:stretch>
            <a:fillRect/>
          </a:stretch>
        </p:blipFill>
        <p:spPr>
          <a:xfrm>
            <a:off x="460375" y="469487"/>
            <a:ext cx="5168401" cy="4311109"/>
          </a:xfrm>
          <a:prstGeom prst="rect">
            <a:avLst/>
          </a:prstGeom>
        </p:spPr>
      </p:pic>
      <p:sp>
        <p:nvSpPr>
          <p:cNvPr id="6" name="TextBox 5"/>
          <p:cNvSpPr txBox="1"/>
          <p:nvPr/>
        </p:nvSpPr>
        <p:spPr>
          <a:xfrm>
            <a:off x="7040880" y="1696720"/>
            <a:ext cx="3718560" cy="1754326"/>
          </a:xfrm>
          <a:prstGeom prst="rect">
            <a:avLst/>
          </a:prstGeom>
          <a:noFill/>
        </p:spPr>
        <p:txBody>
          <a:bodyPr wrap="square" rtlCol="0">
            <a:spAutoFit/>
          </a:bodyPr>
          <a:lstStyle/>
          <a:p>
            <a:r>
              <a:rPr lang="en-GB" dirty="0"/>
              <a:t>This pictogram shows us people’s favourites colours. As you can see, the pictogram tells us that each coloured circle is on a scale of 2. So when working out the frequency we would count in twos.</a:t>
            </a:r>
          </a:p>
        </p:txBody>
      </p:sp>
      <p:sp>
        <p:nvSpPr>
          <p:cNvPr id="7" name="TextBox 6"/>
          <p:cNvSpPr txBox="1"/>
          <p:nvPr/>
        </p:nvSpPr>
        <p:spPr>
          <a:xfrm>
            <a:off x="460375" y="5146709"/>
            <a:ext cx="4570931" cy="369332"/>
          </a:xfrm>
          <a:prstGeom prst="rect">
            <a:avLst/>
          </a:prstGeom>
          <a:noFill/>
        </p:spPr>
        <p:txBody>
          <a:bodyPr wrap="square" rtlCol="0">
            <a:spAutoFit/>
          </a:bodyPr>
          <a:lstStyle/>
          <a:p>
            <a:r>
              <a:rPr lang="en-GB" b="1" dirty="0"/>
              <a:t>The </a:t>
            </a:r>
            <a:r>
              <a:rPr lang="en-GB" b="1" u="sng" dirty="0"/>
              <a:t>key</a:t>
            </a:r>
            <a:r>
              <a:rPr lang="en-GB" b="1" dirty="0"/>
              <a:t> tells us that each circle is worth 2.</a:t>
            </a:r>
          </a:p>
        </p:txBody>
      </p:sp>
      <p:cxnSp>
        <p:nvCxnSpPr>
          <p:cNvPr id="9" name="Straight Arrow Connector 8"/>
          <p:cNvCxnSpPr/>
          <p:nvPr/>
        </p:nvCxnSpPr>
        <p:spPr>
          <a:xfrm flipV="1">
            <a:off x="2168357" y="4803424"/>
            <a:ext cx="10160" cy="30914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rotWithShape="1">
          <a:blip r:embed="rId2"/>
          <a:srcRect r="1573" b="61274"/>
          <a:stretch/>
        </p:blipFill>
        <p:spPr>
          <a:xfrm>
            <a:off x="6620759" y="3661865"/>
            <a:ext cx="5087121" cy="1669510"/>
          </a:xfrm>
          <a:prstGeom prst="rect">
            <a:avLst/>
          </a:prstGeom>
        </p:spPr>
      </p:pic>
      <p:sp>
        <p:nvSpPr>
          <p:cNvPr id="12" name="TextBox 11"/>
          <p:cNvSpPr txBox="1"/>
          <p:nvPr/>
        </p:nvSpPr>
        <p:spPr>
          <a:xfrm>
            <a:off x="6847840" y="5648960"/>
            <a:ext cx="4744720" cy="646331"/>
          </a:xfrm>
          <a:prstGeom prst="rect">
            <a:avLst/>
          </a:prstGeom>
          <a:noFill/>
        </p:spPr>
        <p:txBody>
          <a:bodyPr wrap="square" rtlCol="0">
            <a:spAutoFit/>
          </a:bodyPr>
          <a:lstStyle/>
          <a:p>
            <a:r>
              <a:rPr lang="en-GB" dirty="0"/>
              <a:t>This means the circle that is cut in half is worth 1, because half of 2 is 1.</a:t>
            </a:r>
          </a:p>
        </p:txBody>
      </p:sp>
      <p:pic>
        <p:nvPicPr>
          <p:cNvPr id="13" name="Picture 12">
            <a:extLst>
              <a:ext uri="{FF2B5EF4-FFF2-40B4-BE49-F238E27FC236}">
                <a16:creationId xmlns:a16="http://schemas.microsoft.com/office/drawing/2014/main" id="{02E2FD8F-F7AA-489E-8462-0540C4B78C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2922" y="154691"/>
            <a:ext cx="1318460" cy="979055"/>
          </a:xfrm>
          <a:prstGeom prst="rect">
            <a:avLst/>
          </a:prstGeom>
        </p:spPr>
      </p:pic>
    </p:spTree>
    <p:extLst>
      <p:ext uri="{BB962C8B-B14F-4D97-AF65-F5344CB8AC3E}">
        <p14:creationId xmlns:p14="http://schemas.microsoft.com/office/powerpoint/2010/main" val="3544881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47921-E3D8-4C1C-B00B-B94DB5CC7B73}"/>
              </a:ext>
            </a:extLst>
          </p:cNvPr>
          <p:cNvSpPr>
            <a:spLocks noGrp="1"/>
          </p:cNvSpPr>
          <p:nvPr>
            <p:ph type="title"/>
          </p:nvPr>
        </p:nvSpPr>
        <p:spPr>
          <a:xfrm>
            <a:off x="59438" y="49651"/>
            <a:ext cx="11411524"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GB" sz="3200" dirty="0"/>
              <a:t>Let’s try to work out how much each picture represents on the pictogram below together – don’t forget to look at the key!</a:t>
            </a:r>
          </a:p>
        </p:txBody>
      </p:sp>
      <p:sp>
        <p:nvSpPr>
          <p:cNvPr id="8" name="AutoShape 14" descr="The 37 most valuable £2 coins in circulation - have you got any in your  pocket? - Mirror Onl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4" name="Picture 2" descr="Interpret Charts - Year 4 - P5 - Maths - Catch Up Lessons - Home Learning  with BBC Bitesize - BBC Bitesize"/>
          <p:cNvPicPr>
            <a:picLocks noChangeAspect="1" noChangeArrowheads="1"/>
          </p:cNvPicPr>
          <p:nvPr/>
        </p:nvPicPr>
        <p:blipFill rotWithShape="1">
          <a:blip r:embed="rId2">
            <a:extLst>
              <a:ext uri="{28A0092B-C50C-407E-A947-70E740481C1C}">
                <a14:useLocalDpi xmlns:a14="http://schemas.microsoft.com/office/drawing/2010/main" val="0"/>
              </a:ext>
            </a:extLst>
          </a:blip>
          <a:srcRect l="6519" t="-1280" r="49195"/>
          <a:stretch/>
        </p:blipFill>
        <p:spPr bwMode="auto">
          <a:xfrm rot="5400000">
            <a:off x="1384100" y="1277186"/>
            <a:ext cx="3393439" cy="478115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nterpret Charts - Year 4 - P5 - Maths - Catch Up Lessons - Home Learning  with BBC Bitesize - BBC Bitesize"/>
          <p:cNvPicPr>
            <a:picLocks noChangeAspect="1" noChangeArrowheads="1"/>
          </p:cNvPicPr>
          <p:nvPr/>
        </p:nvPicPr>
        <p:blipFill rotWithShape="1">
          <a:blip r:embed="rId2">
            <a:extLst>
              <a:ext uri="{28A0092B-C50C-407E-A947-70E740481C1C}">
                <a14:useLocalDpi xmlns:a14="http://schemas.microsoft.com/office/drawing/2010/main" val="0"/>
              </a:ext>
            </a:extLst>
          </a:blip>
          <a:srcRect l="51830" t="11498" r="23884" b="49082"/>
          <a:stretch/>
        </p:blipFill>
        <p:spPr bwMode="auto">
          <a:xfrm>
            <a:off x="2275520" y="5642848"/>
            <a:ext cx="1036320" cy="10363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25202" y="1971043"/>
            <a:ext cx="5445760" cy="3570208"/>
          </a:xfrm>
          <a:prstGeom prst="rect">
            <a:avLst/>
          </a:prstGeom>
          <a:noFill/>
        </p:spPr>
        <p:txBody>
          <a:bodyPr wrap="square" rtlCol="0">
            <a:spAutoFit/>
          </a:bodyPr>
          <a:lstStyle/>
          <a:p>
            <a:r>
              <a:rPr lang="en-GB" dirty="0"/>
              <a:t>We can see the key shows us that each circle is worth 10 cars.</a:t>
            </a:r>
          </a:p>
          <a:p>
            <a:endParaRPr lang="en-GB" dirty="0"/>
          </a:p>
          <a:p>
            <a:r>
              <a:rPr lang="en-GB" dirty="0"/>
              <a:t>Now using the key and data shown, can we answer the following question?</a:t>
            </a:r>
          </a:p>
          <a:p>
            <a:endParaRPr lang="en-GB" dirty="0"/>
          </a:p>
          <a:p>
            <a:endParaRPr lang="en-GB" dirty="0"/>
          </a:p>
          <a:p>
            <a:r>
              <a:rPr lang="en-GB" dirty="0"/>
              <a:t>How many cars travelled on Tuesday?</a:t>
            </a:r>
          </a:p>
          <a:p>
            <a:endParaRPr lang="en-GB" dirty="0"/>
          </a:p>
          <a:p>
            <a:r>
              <a:rPr lang="en-GB" sz="2800" dirty="0"/>
              <a:t>10+10+10+5= 35</a:t>
            </a:r>
          </a:p>
          <a:p>
            <a:endParaRPr lang="en-GB" dirty="0"/>
          </a:p>
          <a:p>
            <a:endParaRPr lang="en-GB" dirty="0"/>
          </a:p>
        </p:txBody>
      </p:sp>
      <p:sp>
        <p:nvSpPr>
          <p:cNvPr id="5" name="TextBox 4"/>
          <p:cNvSpPr txBox="1"/>
          <p:nvPr/>
        </p:nvSpPr>
        <p:spPr>
          <a:xfrm>
            <a:off x="2275520" y="2895600"/>
            <a:ext cx="2336800" cy="369332"/>
          </a:xfrm>
          <a:prstGeom prst="rect">
            <a:avLst/>
          </a:prstGeom>
          <a:noFill/>
        </p:spPr>
        <p:txBody>
          <a:bodyPr wrap="square" rtlCol="0">
            <a:spAutoFit/>
          </a:bodyPr>
          <a:lstStyle/>
          <a:p>
            <a:r>
              <a:rPr lang="en-GB" dirty="0"/>
              <a:t> 10       10       10       5  </a:t>
            </a:r>
          </a:p>
        </p:txBody>
      </p:sp>
      <p:graphicFrame>
        <p:nvGraphicFramePr>
          <p:cNvPr id="7" name="Table 6"/>
          <p:cNvGraphicFramePr>
            <a:graphicFrameLocks noGrp="1"/>
          </p:cNvGraphicFramePr>
          <p:nvPr>
            <p:extLst>
              <p:ext uri="{D42A27DB-BD31-4B8C-83A1-F6EECF244321}">
                <p14:modId xmlns:p14="http://schemas.microsoft.com/office/powerpoint/2010/main" val="1022546502"/>
              </p:ext>
            </p:extLst>
          </p:nvPr>
        </p:nvGraphicFramePr>
        <p:xfrm>
          <a:off x="9489441" y="4529665"/>
          <a:ext cx="2306319" cy="2023535"/>
        </p:xfrm>
        <a:graphic>
          <a:graphicData uri="http://schemas.openxmlformats.org/drawingml/2006/table">
            <a:tbl>
              <a:tblPr firstRow="1" bandRow="1">
                <a:tableStyleId>{5C22544A-7EE6-4342-B048-85BDC9FD1C3A}</a:tableStyleId>
              </a:tblPr>
              <a:tblGrid>
                <a:gridCol w="768773">
                  <a:extLst>
                    <a:ext uri="{9D8B030D-6E8A-4147-A177-3AD203B41FA5}">
                      <a16:colId xmlns:a16="http://schemas.microsoft.com/office/drawing/2014/main" val="3330766272"/>
                    </a:ext>
                  </a:extLst>
                </a:gridCol>
                <a:gridCol w="768773">
                  <a:extLst>
                    <a:ext uri="{9D8B030D-6E8A-4147-A177-3AD203B41FA5}">
                      <a16:colId xmlns:a16="http://schemas.microsoft.com/office/drawing/2014/main" val="2821214345"/>
                    </a:ext>
                  </a:extLst>
                </a:gridCol>
                <a:gridCol w="768773">
                  <a:extLst>
                    <a:ext uri="{9D8B030D-6E8A-4147-A177-3AD203B41FA5}">
                      <a16:colId xmlns:a16="http://schemas.microsoft.com/office/drawing/2014/main" val="1299598470"/>
                    </a:ext>
                  </a:extLst>
                </a:gridCol>
              </a:tblGrid>
              <a:tr h="404707">
                <a:tc>
                  <a:txBody>
                    <a:bodyPr/>
                    <a:lstStyle/>
                    <a:p>
                      <a:pPr algn="ctr"/>
                      <a:endParaRPr lang="en-GB" sz="2000" dirty="0">
                        <a:solidFill>
                          <a:schemeClr val="tx1"/>
                        </a:solidFill>
                      </a:endParaRPr>
                    </a:p>
                  </a:txBody>
                  <a:tcPr/>
                </a:tc>
                <a:tc>
                  <a:txBody>
                    <a:bodyPr/>
                    <a:lstStyle/>
                    <a:p>
                      <a:pPr algn="ctr"/>
                      <a:r>
                        <a:rPr lang="en-GB" sz="2000" dirty="0">
                          <a:solidFill>
                            <a:schemeClr val="tx1"/>
                          </a:solidFill>
                        </a:rPr>
                        <a:t>1</a:t>
                      </a:r>
                    </a:p>
                  </a:txBody>
                  <a:tcPr/>
                </a:tc>
                <a:tc>
                  <a:txBody>
                    <a:bodyPr/>
                    <a:lstStyle/>
                    <a:p>
                      <a:pPr algn="ctr"/>
                      <a:r>
                        <a:rPr lang="en-GB" sz="2000" dirty="0">
                          <a:solidFill>
                            <a:schemeClr val="tx1"/>
                          </a:solidFill>
                        </a:rPr>
                        <a:t>0</a:t>
                      </a:r>
                    </a:p>
                  </a:txBody>
                  <a:tcPr/>
                </a:tc>
                <a:extLst>
                  <a:ext uri="{0D108BD9-81ED-4DB2-BD59-A6C34878D82A}">
                    <a16:rowId xmlns:a16="http://schemas.microsoft.com/office/drawing/2014/main" val="988853700"/>
                  </a:ext>
                </a:extLst>
              </a:tr>
              <a:tr h="404707">
                <a:tc>
                  <a:txBody>
                    <a:bodyPr/>
                    <a:lstStyle/>
                    <a:p>
                      <a:pPr algn="ctr"/>
                      <a:endParaRPr lang="en-GB" sz="2000">
                        <a:solidFill>
                          <a:schemeClr val="tx1"/>
                        </a:solidFill>
                      </a:endParaRPr>
                    </a:p>
                  </a:txBody>
                  <a:tcPr/>
                </a:tc>
                <a:tc>
                  <a:txBody>
                    <a:bodyPr/>
                    <a:lstStyle/>
                    <a:p>
                      <a:pPr algn="ctr"/>
                      <a:r>
                        <a:rPr lang="en-GB" sz="2000" dirty="0">
                          <a:solidFill>
                            <a:schemeClr val="tx1"/>
                          </a:solidFill>
                        </a:rPr>
                        <a:t>1</a:t>
                      </a:r>
                    </a:p>
                  </a:txBody>
                  <a:tcPr/>
                </a:tc>
                <a:tc>
                  <a:txBody>
                    <a:bodyPr/>
                    <a:lstStyle/>
                    <a:p>
                      <a:pPr algn="ctr"/>
                      <a:r>
                        <a:rPr lang="en-GB" sz="2000" dirty="0">
                          <a:solidFill>
                            <a:schemeClr val="tx1"/>
                          </a:solidFill>
                        </a:rPr>
                        <a:t>0</a:t>
                      </a:r>
                    </a:p>
                  </a:txBody>
                  <a:tcPr/>
                </a:tc>
                <a:extLst>
                  <a:ext uri="{0D108BD9-81ED-4DB2-BD59-A6C34878D82A}">
                    <a16:rowId xmlns:a16="http://schemas.microsoft.com/office/drawing/2014/main" val="2743343612"/>
                  </a:ext>
                </a:extLst>
              </a:tr>
              <a:tr h="404707">
                <a:tc>
                  <a:txBody>
                    <a:bodyPr/>
                    <a:lstStyle/>
                    <a:p>
                      <a:pPr algn="ctr"/>
                      <a:endParaRPr lang="en-GB" sz="2000">
                        <a:solidFill>
                          <a:schemeClr val="tx1"/>
                        </a:solidFill>
                      </a:endParaRPr>
                    </a:p>
                  </a:txBody>
                  <a:tcPr/>
                </a:tc>
                <a:tc>
                  <a:txBody>
                    <a:bodyPr/>
                    <a:lstStyle/>
                    <a:p>
                      <a:pPr algn="ctr"/>
                      <a:r>
                        <a:rPr lang="en-GB" sz="2000" dirty="0">
                          <a:solidFill>
                            <a:schemeClr val="tx1"/>
                          </a:solidFill>
                        </a:rPr>
                        <a:t>1</a:t>
                      </a:r>
                    </a:p>
                  </a:txBody>
                  <a:tcPr/>
                </a:tc>
                <a:tc>
                  <a:txBody>
                    <a:bodyPr/>
                    <a:lstStyle/>
                    <a:p>
                      <a:pPr algn="ctr"/>
                      <a:r>
                        <a:rPr lang="en-GB" sz="2000" dirty="0">
                          <a:solidFill>
                            <a:schemeClr val="tx1"/>
                          </a:solidFill>
                        </a:rPr>
                        <a:t>0</a:t>
                      </a:r>
                    </a:p>
                  </a:txBody>
                  <a:tcPr/>
                </a:tc>
                <a:extLst>
                  <a:ext uri="{0D108BD9-81ED-4DB2-BD59-A6C34878D82A}">
                    <a16:rowId xmlns:a16="http://schemas.microsoft.com/office/drawing/2014/main" val="584570712"/>
                  </a:ext>
                </a:extLst>
              </a:tr>
              <a:tr h="404707">
                <a:tc>
                  <a:txBody>
                    <a:bodyPr/>
                    <a:lstStyle/>
                    <a:p>
                      <a:pPr algn="ctr"/>
                      <a:r>
                        <a:rPr lang="en-GB" sz="2000" dirty="0">
                          <a:solidFill>
                            <a:schemeClr val="tx1"/>
                          </a:solidFill>
                        </a:rPr>
                        <a:t>+</a:t>
                      </a:r>
                    </a:p>
                  </a:txBody>
                  <a:tcPr/>
                </a:tc>
                <a:tc>
                  <a:txBody>
                    <a:bodyPr/>
                    <a:lstStyle/>
                    <a:p>
                      <a:pPr algn="ctr"/>
                      <a:endParaRPr lang="en-GB" sz="2000">
                        <a:solidFill>
                          <a:schemeClr val="tx1"/>
                        </a:solidFill>
                      </a:endParaRPr>
                    </a:p>
                  </a:txBody>
                  <a:tcPr/>
                </a:tc>
                <a:tc>
                  <a:txBody>
                    <a:bodyPr/>
                    <a:lstStyle/>
                    <a:p>
                      <a:pPr algn="ctr"/>
                      <a:r>
                        <a:rPr lang="en-GB" sz="2000" dirty="0">
                          <a:solidFill>
                            <a:schemeClr val="tx1"/>
                          </a:solidFill>
                        </a:rPr>
                        <a:t>5</a:t>
                      </a:r>
                    </a:p>
                  </a:txBody>
                  <a:tcPr/>
                </a:tc>
                <a:extLst>
                  <a:ext uri="{0D108BD9-81ED-4DB2-BD59-A6C34878D82A}">
                    <a16:rowId xmlns:a16="http://schemas.microsoft.com/office/drawing/2014/main" val="1552867539"/>
                  </a:ext>
                </a:extLst>
              </a:tr>
              <a:tr h="404707">
                <a:tc>
                  <a:txBody>
                    <a:bodyPr/>
                    <a:lstStyle/>
                    <a:p>
                      <a:endParaRPr lang="en-GB"/>
                    </a:p>
                  </a:txBody>
                  <a:tcPr/>
                </a:tc>
                <a:tc>
                  <a:txBody>
                    <a:bodyPr/>
                    <a:lstStyle/>
                    <a:p>
                      <a:pPr algn="ctr"/>
                      <a:r>
                        <a:rPr lang="en-GB" dirty="0"/>
                        <a:t>3</a:t>
                      </a:r>
                    </a:p>
                  </a:txBody>
                  <a:tcPr/>
                </a:tc>
                <a:tc>
                  <a:txBody>
                    <a:bodyPr/>
                    <a:lstStyle/>
                    <a:p>
                      <a:pPr algn="ctr"/>
                      <a:r>
                        <a:rPr lang="en-GB" dirty="0"/>
                        <a:t>5</a:t>
                      </a:r>
                    </a:p>
                  </a:txBody>
                  <a:tcPr/>
                </a:tc>
                <a:extLst>
                  <a:ext uri="{0D108BD9-81ED-4DB2-BD59-A6C34878D82A}">
                    <a16:rowId xmlns:a16="http://schemas.microsoft.com/office/drawing/2014/main" val="500554996"/>
                  </a:ext>
                </a:extLst>
              </a:tr>
            </a:tbl>
          </a:graphicData>
        </a:graphic>
      </p:graphicFrame>
      <p:cxnSp>
        <p:nvCxnSpPr>
          <p:cNvPr id="11" name="Straight Connector 10"/>
          <p:cNvCxnSpPr/>
          <p:nvPr/>
        </p:nvCxnSpPr>
        <p:spPr>
          <a:xfrm>
            <a:off x="10289041" y="6161008"/>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0289040" y="6553200"/>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22278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47921-E3D8-4C1C-B00B-B94DB5CC7B73}"/>
              </a:ext>
            </a:extLst>
          </p:cNvPr>
          <p:cNvSpPr>
            <a:spLocks noGrp="1"/>
          </p:cNvSpPr>
          <p:nvPr>
            <p:ph type="title"/>
          </p:nvPr>
        </p:nvSpPr>
        <p:spPr>
          <a:xfrm>
            <a:off x="127000" y="64890"/>
            <a:ext cx="10515600"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sz="3200" dirty="0"/>
              <a:t>Use the key to find our how many cars each circle represents before adding them together to answer the questions below:</a:t>
            </a:r>
          </a:p>
        </p:txBody>
      </p:sp>
      <p:sp>
        <p:nvSpPr>
          <p:cNvPr id="8" name="AutoShape 14" descr="The 37 most valuable £2 coins in circulation - have you got any in your  pocket? - Mirror Onl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4" name="Picture 2" descr="Interpret Charts - Year 4 - P5 - Maths - Catch Up Lessons - Home Learning  with BBC Bitesize - BBC Bitesize"/>
          <p:cNvPicPr>
            <a:picLocks noChangeAspect="1" noChangeArrowheads="1"/>
          </p:cNvPicPr>
          <p:nvPr/>
        </p:nvPicPr>
        <p:blipFill rotWithShape="1">
          <a:blip r:embed="rId2">
            <a:extLst>
              <a:ext uri="{28A0092B-C50C-407E-A947-70E740481C1C}">
                <a14:useLocalDpi xmlns:a14="http://schemas.microsoft.com/office/drawing/2010/main" val="0"/>
              </a:ext>
            </a:extLst>
          </a:blip>
          <a:srcRect l="6519" t="-1280" r="49195"/>
          <a:stretch/>
        </p:blipFill>
        <p:spPr bwMode="auto">
          <a:xfrm rot="5400000">
            <a:off x="1384100" y="1277186"/>
            <a:ext cx="3393439" cy="478115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nterpret Charts - Year 4 - P5 - Maths - Catch Up Lessons - Home Learning  with BBC Bitesize - BBC Bitesize"/>
          <p:cNvPicPr>
            <a:picLocks noChangeAspect="1" noChangeArrowheads="1"/>
          </p:cNvPicPr>
          <p:nvPr/>
        </p:nvPicPr>
        <p:blipFill rotWithShape="1">
          <a:blip r:embed="rId2">
            <a:extLst>
              <a:ext uri="{28A0092B-C50C-407E-A947-70E740481C1C}">
                <a14:useLocalDpi xmlns:a14="http://schemas.microsoft.com/office/drawing/2010/main" val="0"/>
              </a:ext>
            </a:extLst>
          </a:blip>
          <a:srcRect l="51830" t="11498" r="23884" b="49082"/>
          <a:stretch/>
        </p:blipFill>
        <p:spPr bwMode="auto">
          <a:xfrm>
            <a:off x="2397600" y="5496240"/>
            <a:ext cx="1361760" cy="13617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90242" y="5422344"/>
            <a:ext cx="1219200" cy="1477328"/>
          </a:xfrm>
          <a:prstGeom prst="rect">
            <a:avLst/>
          </a:prstGeom>
          <a:noFill/>
        </p:spPr>
        <p:txBody>
          <a:bodyPr wrap="square" rtlCol="0">
            <a:spAutoFit/>
          </a:bodyPr>
          <a:lstStyle/>
          <a:p>
            <a:r>
              <a:rPr lang="en-GB" dirty="0">
                <a:solidFill>
                  <a:srgbClr val="FF0000"/>
                </a:solidFill>
              </a:rPr>
              <a:t>Remember to check the key or scale</a:t>
            </a:r>
          </a:p>
          <a:p>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1539145"/>
              </p:ext>
            </p:extLst>
          </p:nvPr>
        </p:nvGraphicFramePr>
        <p:xfrm>
          <a:off x="9489441" y="4529665"/>
          <a:ext cx="2306319" cy="2023535"/>
        </p:xfrm>
        <a:graphic>
          <a:graphicData uri="http://schemas.openxmlformats.org/drawingml/2006/table">
            <a:tbl>
              <a:tblPr firstRow="1" bandRow="1">
                <a:tableStyleId>{5C22544A-7EE6-4342-B048-85BDC9FD1C3A}</a:tableStyleId>
              </a:tblPr>
              <a:tblGrid>
                <a:gridCol w="768773">
                  <a:extLst>
                    <a:ext uri="{9D8B030D-6E8A-4147-A177-3AD203B41FA5}">
                      <a16:colId xmlns:a16="http://schemas.microsoft.com/office/drawing/2014/main" val="3330766272"/>
                    </a:ext>
                  </a:extLst>
                </a:gridCol>
                <a:gridCol w="768773">
                  <a:extLst>
                    <a:ext uri="{9D8B030D-6E8A-4147-A177-3AD203B41FA5}">
                      <a16:colId xmlns:a16="http://schemas.microsoft.com/office/drawing/2014/main" val="2821214345"/>
                    </a:ext>
                  </a:extLst>
                </a:gridCol>
                <a:gridCol w="768773">
                  <a:extLst>
                    <a:ext uri="{9D8B030D-6E8A-4147-A177-3AD203B41FA5}">
                      <a16:colId xmlns:a16="http://schemas.microsoft.com/office/drawing/2014/main" val="1299598470"/>
                    </a:ext>
                  </a:extLst>
                </a:gridCol>
              </a:tblGrid>
              <a:tr h="404707">
                <a:tc>
                  <a:txBody>
                    <a:bodyPr/>
                    <a:lstStyle/>
                    <a:p>
                      <a:pPr algn="ctr"/>
                      <a:endParaRPr lang="en-GB" sz="2000" dirty="0">
                        <a:solidFill>
                          <a:schemeClr val="tx1"/>
                        </a:solidFill>
                      </a:endParaRP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88853700"/>
                  </a:ext>
                </a:extLst>
              </a:tr>
              <a:tr h="404707">
                <a:tc>
                  <a:txBody>
                    <a:bodyPr/>
                    <a:lstStyle/>
                    <a:p>
                      <a:pPr algn="ctr"/>
                      <a:endParaRPr lang="en-GB" sz="2000">
                        <a:solidFill>
                          <a:schemeClr val="tx1"/>
                        </a:solidFill>
                      </a:endParaRP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2743343612"/>
                  </a:ext>
                </a:extLst>
              </a:tr>
              <a:tr h="404707">
                <a:tc>
                  <a:txBody>
                    <a:bodyPr/>
                    <a:lstStyle/>
                    <a:p>
                      <a:pPr algn="ctr"/>
                      <a:endParaRPr lang="en-GB" sz="2000">
                        <a:solidFill>
                          <a:schemeClr val="tx1"/>
                        </a:solidFill>
                      </a:endParaRP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584570712"/>
                  </a:ext>
                </a:extLst>
              </a:tr>
              <a:tr h="404707">
                <a:tc>
                  <a:txBody>
                    <a:bodyPr/>
                    <a:lstStyle/>
                    <a:p>
                      <a:pPr algn="ctr"/>
                      <a:r>
                        <a:rPr lang="en-GB" sz="2000" dirty="0">
                          <a:solidFill>
                            <a:schemeClr val="tx1"/>
                          </a:solidFill>
                        </a:rPr>
                        <a:t>+</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552867539"/>
                  </a:ext>
                </a:extLst>
              </a:tr>
              <a:tr h="404707">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500554996"/>
                  </a:ext>
                </a:extLst>
              </a:tr>
            </a:tbl>
          </a:graphicData>
        </a:graphic>
      </p:graphicFrame>
      <p:cxnSp>
        <p:nvCxnSpPr>
          <p:cNvPr id="41" name="Straight Connector 40"/>
          <p:cNvCxnSpPr/>
          <p:nvPr/>
        </p:nvCxnSpPr>
        <p:spPr>
          <a:xfrm>
            <a:off x="10289040" y="6553200"/>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flipH="1">
            <a:off x="3078480" y="6063574"/>
            <a:ext cx="172720" cy="369332"/>
          </a:xfrm>
          <a:prstGeom prst="rect">
            <a:avLst/>
          </a:prstGeom>
          <a:solidFill>
            <a:schemeClr val="bg1"/>
          </a:solidFill>
        </p:spPr>
        <p:txBody>
          <a:bodyPr wrap="square" rtlCol="0">
            <a:spAutoFit/>
          </a:bodyPr>
          <a:lstStyle/>
          <a:p>
            <a:r>
              <a:rPr lang="en-GB" dirty="0"/>
              <a:t>5</a:t>
            </a:r>
          </a:p>
        </p:txBody>
      </p:sp>
      <p:sp>
        <p:nvSpPr>
          <p:cNvPr id="6" name="TextBox 5"/>
          <p:cNvSpPr txBox="1"/>
          <p:nvPr/>
        </p:nvSpPr>
        <p:spPr>
          <a:xfrm>
            <a:off x="9489441" y="4040292"/>
            <a:ext cx="2420092" cy="369332"/>
          </a:xfrm>
          <a:prstGeom prst="rect">
            <a:avLst/>
          </a:prstGeom>
          <a:noFill/>
        </p:spPr>
        <p:txBody>
          <a:bodyPr wrap="square" rtlCol="0">
            <a:spAutoFit/>
          </a:bodyPr>
          <a:lstStyle/>
          <a:p>
            <a:r>
              <a:rPr lang="en-GB" dirty="0"/>
              <a:t>Show you working out.</a:t>
            </a:r>
          </a:p>
        </p:txBody>
      </p:sp>
      <p:graphicFrame>
        <p:nvGraphicFramePr>
          <p:cNvPr id="13" name="Table 12"/>
          <p:cNvGraphicFramePr>
            <a:graphicFrameLocks noGrp="1"/>
          </p:cNvGraphicFramePr>
          <p:nvPr>
            <p:extLst>
              <p:ext uri="{D42A27DB-BD31-4B8C-83A1-F6EECF244321}">
                <p14:modId xmlns:p14="http://schemas.microsoft.com/office/powerpoint/2010/main" val="961003116"/>
              </p:ext>
            </p:extLst>
          </p:nvPr>
        </p:nvGraphicFramePr>
        <p:xfrm>
          <a:off x="9393222" y="1896717"/>
          <a:ext cx="2306319" cy="2023535"/>
        </p:xfrm>
        <a:graphic>
          <a:graphicData uri="http://schemas.openxmlformats.org/drawingml/2006/table">
            <a:tbl>
              <a:tblPr firstRow="1" bandRow="1">
                <a:tableStyleId>{5C22544A-7EE6-4342-B048-85BDC9FD1C3A}</a:tableStyleId>
              </a:tblPr>
              <a:tblGrid>
                <a:gridCol w="768773">
                  <a:extLst>
                    <a:ext uri="{9D8B030D-6E8A-4147-A177-3AD203B41FA5}">
                      <a16:colId xmlns:a16="http://schemas.microsoft.com/office/drawing/2014/main" val="3330766272"/>
                    </a:ext>
                  </a:extLst>
                </a:gridCol>
                <a:gridCol w="768773">
                  <a:extLst>
                    <a:ext uri="{9D8B030D-6E8A-4147-A177-3AD203B41FA5}">
                      <a16:colId xmlns:a16="http://schemas.microsoft.com/office/drawing/2014/main" val="2821214345"/>
                    </a:ext>
                  </a:extLst>
                </a:gridCol>
                <a:gridCol w="768773">
                  <a:extLst>
                    <a:ext uri="{9D8B030D-6E8A-4147-A177-3AD203B41FA5}">
                      <a16:colId xmlns:a16="http://schemas.microsoft.com/office/drawing/2014/main" val="1299598470"/>
                    </a:ext>
                  </a:extLst>
                </a:gridCol>
              </a:tblGrid>
              <a:tr h="404707">
                <a:tc>
                  <a:txBody>
                    <a:bodyPr/>
                    <a:lstStyle/>
                    <a:p>
                      <a:pPr algn="ctr"/>
                      <a:endParaRPr lang="en-GB" sz="2000" dirty="0">
                        <a:solidFill>
                          <a:schemeClr val="tx1"/>
                        </a:solidFill>
                      </a:endParaRP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88853700"/>
                  </a:ext>
                </a:extLst>
              </a:tr>
              <a:tr h="404707">
                <a:tc>
                  <a:txBody>
                    <a:bodyPr/>
                    <a:lstStyle/>
                    <a:p>
                      <a:pPr algn="ctr"/>
                      <a:endParaRPr lang="en-GB" sz="2000">
                        <a:solidFill>
                          <a:schemeClr val="tx1"/>
                        </a:solidFill>
                      </a:endParaRP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2743343612"/>
                  </a:ext>
                </a:extLst>
              </a:tr>
              <a:tr h="404707">
                <a:tc>
                  <a:txBody>
                    <a:bodyPr/>
                    <a:lstStyle/>
                    <a:p>
                      <a:pPr algn="ctr"/>
                      <a:endParaRPr lang="en-GB" sz="2000">
                        <a:solidFill>
                          <a:schemeClr val="tx1"/>
                        </a:solidFill>
                      </a:endParaRP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584570712"/>
                  </a:ext>
                </a:extLst>
              </a:tr>
              <a:tr h="404707">
                <a:tc>
                  <a:txBody>
                    <a:bodyPr/>
                    <a:lstStyle/>
                    <a:p>
                      <a:pPr algn="ctr"/>
                      <a:r>
                        <a:rPr lang="en-GB" sz="2000" dirty="0">
                          <a:solidFill>
                            <a:schemeClr val="tx1"/>
                          </a:solidFill>
                        </a:rPr>
                        <a:t>+</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552867539"/>
                  </a:ext>
                </a:extLst>
              </a:tr>
              <a:tr h="404707">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500554996"/>
                  </a:ext>
                </a:extLst>
              </a:tr>
            </a:tbl>
          </a:graphicData>
        </a:graphic>
      </p:graphicFrame>
      <p:cxnSp>
        <p:nvCxnSpPr>
          <p:cNvPr id="14" name="Straight Connector 13"/>
          <p:cNvCxnSpPr/>
          <p:nvPr/>
        </p:nvCxnSpPr>
        <p:spPr>
          <a:xfrm>
            <a:off x="10289041" y="6161008"/>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192820" y="3499088"/>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192821" y="3920252"/>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521377" y="1896716"/>
            <a:ext cx="2871845" cy="646331"/>
          </a:xfrm>
          <a:prstGeom prst="rect">
            <a:avLst/>
          </a:prstGeom>
          <a:noFill/>
        </p:spPr>
        <p:txBody>
          <a:bodyPr wrap="square" rtlCol="0">
            <a:spAutoFit/>
          </a:bodyPr>
          <a:lstStyle/>
          <a:p>
            <a:r>
              <a:rPr lang="en-GB" dirty="0"/>
              <a:t>How many cars travelled on Wednesday?</a:t>
            </a:r>
          </a:p>
        </p:txBody>
      </p:sp>
      <p:sp>
        <p:nvSpPr>
          <p:cNvPr id="10" name="TextBox 9"/>
          <p:cNvSpPr txBox="1"/>
          <p:nvPr/>
        </p:nvSpPr>
        <p:spPr>
          <a:xfrm>
            <a:off x="6720605" y="4571307"/>
            <a:ext cx="2854344" cy="646331"/>
          </a:xfrm>
          <a:prstGeom prst="rect">
            <a:avLst/>
          </a:prstGeom>
          <a:noFill/>
        </p:spPr>
        <p:txBody>
          <a:bodyPr wrap="square" rtlCol="0">
            <a:spAutoFit/>
          </a:bodyPr>
          <a:lstStyle/>
          <a:p>
            <a:r>
              <a:rPr lang="en-GB" dirty="0"/>
              <a:t>How many cars travelled on Thursday?</a:t>
            </a:r>
          </a:p>
        </p:txBody>
      </p:sp>
      <p:pic>
        <p:nvPicPr>
          <p:cNvPr id="18" name="Picture 17">
            <a:extLst>
              <a:ext uri="{FF2B5EF4-FFF2-40B4-BE49-F238E27FC236}">
                <a16:creationId xmlns:a16="http://schemas.microsoft.com/office/drawing/2014/main" id="{4016ADAD-83FD-4C66-B2F2-05638EDA25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3454" y="70209"/>
            <a:ext cx="1299108" cy="854666"/>
          </a:xfrm>
          <a:prstGeom prst="rect">
            <a:avLst/>
          </a:prstGeom>
        </p:spPr>
      </p:pic>
    </p:spTree>
    <p:extLst>
      <p:ext uri="{BB962C8B-B14F-4D97-AF65-F5344CB8AC3E}">
        <p14:creationId xmlns:p14="http://schemas.microsoft.com/office/powerpoint/2010/main" val="19903343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AutoShape 14" descr="The 37 most valuable £2 coins in circulation - have you got any in your  pocket? - Mirror Onl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4" name="Picture 2" descr="Interpret Charts - Year 4 - P5 - Maths - Catch Up Lessons - Home Learning  with BBC Bitesize - BBC Bitesize"/>
          <p:cNvPicPr>
            <a:picLocks noChangeAspect="1" noChangeArrowheads="1"/>
          </p:cNvPicPr>
          <p:nvPr/>
        </p:nvPicPr>
        <p:blipFill rotWithShape="1">
          <a:blip r:embed="rId2">
            <a:extLst>
              <a:ext uri="{28A0092B-C50C-407E-A947-70E740481C1C}">
                <a14:useLocalDpi xmlns:a14="http://schemas.microsoft.com/office/drawing/2010/main" val="0"/>
              </a:ext>
            </a:extLst>
          </a:blip>
          <a:srcRect l="6519" t="-1280" r="49195"/>
          <a:stretch/>
        </p:blipFill>
        <p:spPr bwMode="auto">
          <a:xfrm rot="5400000">
            <a:off x="1384100" y="1277186"/>
            <a:ext cx="3393439" cy="478115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nterpret Charts - Year 4 - P5 - Maths - Catch Up Lessons - Home Learning  with BBC Bitesize - BBC Bitesize"/>
          <p:cNvPicPr>
            <a:picLocks noChangeAspect="1" noChangeArrowheads="1"/>
          </p:cNvPicPr>
          <p:nvPr/>
        </p:nvPicPr>
        <p:blipFill rotWithShape="1">
          <a:blip r:embed="rId2">
            <a:extLst>
              <a:ext uri="{28A0092B-C50C-407E-A947-70E740481C1C}">
                <a14:useLocalDpi xmlns:a14="http://schemas.microsoft.com/office/drawing/2010/main" val="0"/>
              </a:ext>
            </a:extLst>
          </a:blip>
          <a:srcRect l="51830" t="11498" r="23884" b="49082"/>
          <a:stretch/>
        </p:blipFill>
        <p:spPr bwMode="auto">
          <a:xfrm>
            <a:off x="2397600" y="5496240"/>
            <a:ext cx="1361760" cy="13617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90242" y="5422344"/>
            <a:ext cx="1219200" cy="1477328"/>
          </a:xfrm>
          <a:prstGeom prst="rect">
            <a:avLst/>
          </a:prstGeom>
          <a:noFill/>
        </p:spPr>
        <p:txBody>
          <a:bodyPr wrap="square" rtlCol="0">
            <a:spAutoFit/>
          </a:bodyPr>
          <a:lstStyle/>
          <a:p>
            <a:r>
              <a:rPr lang="en-GB" dirty="0">
                <a:solidFill>
                  <a:srgbClr val="FF0000"/>
                </a:solidFill>
              </a:rPr>
              <a:t>Remember to check the key or scale</a:t>
            </a:r>
          </a:p>
          <a:p>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1539145"/>
              </p:ext>
            </p:extLst>
          </p:nvPr>
        </p:nvGraphicFramePr>
        <p:xfrm>
          <a:off x="9489441" y="4529665"/>
          <a:ext cx="2306319" cy="2023535"/>
        </p:xfrm>
        <a:graphic>
          <a:graphicData uri="http://schemas.openxmlformats.org/drawingml/2006/table">
            <a:tbl>
              <a:tblPr firstRow="1" bandRow="1">
                <a:tableStyleId>{5C22544A-7EE6-4342-B048-85BDC9FD1C3A}</a:tableStyleId>
              </a:tblPr>
              <a:tblGrid>
                <a:gridCol w="768773">
                  <a:extLst>
                    <a:ext uri="{9D8B030D-6E8A-4147-A177-3AD203B41FA5}">
                      <a16:colId xmlns:a16="http://schemas.microsoft.com/office/drawing/2014/main" val="3330766272"/>
                    </a:ext>
                  </a:extLst>
                </a:gridCol>
                <a:gridCol w="768773">
                  <a:extLst>
                    <a:ext uri="{9D8B030D-6E8A-4147-A177-3AD203B41FA5}">
                      <a16:colId xmlns:a16="http://schemas.microsoft.com/office/drawing/2014/main" val="2821214345"/>
                    </a:ext>
                  </a:extLst>
                </a:gridCol>
                <a:gridCol w="768773">
                  <a:extLst>
                    <a:ext uri="{9D8B030D-6E8A-4147-A177-3AD203B41FA5}">
                      <a16:colId xmlns:a16="http://schemas.microsoft.com/office/drawing/2014/main" val="1299598470"/>
                    </a:ext>
                  </a:extLst>
                </a:gridCol>
              </a:tblGrid>
              <a:tr h="404707">
                <a:tc>
                  <a:txBody>
                    <a:bodyPr/>
                    <a:lstStyle/>
                    <a:p>
                      <a:pPr algn="ctr"/>
                      <a:endParaRPr lang="en-GB" sz="2000" dirty="0">
                        <a:solidFill>
                          <a:schemeClr val="tx1"/>
                        </a:solidFill>
                      </a:endParaRP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88853700"/>
                  </a:ext>
                </a:extLst>
              </a:tr>
              <a:tr h="404707">
                <a:tc>
                  <a:txBody>
                    <a:bodyPr/>
                    <a:lstStyle/>
                    <a:p>
                      <a:pPr algn="ctr"/>
                      <a:endParaRPr lang="en-GB" sz="2000">
                        <a:solidFill>
                          <a:schemeClr val="tx1"/>
                        </a:solidFill>
                      </a:endParaRP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2743343612"/>
                  </a:ext>
                </a:extLst>
              </a:tr>
              <a:tr h="404707">
                <a:tc>
                  <a:txBody>
                    <a:bodyPr/>
                    <a:lstStyle/>
                    <a:p>
                      <a:pPr algn="ctr"/>
                      <a:endParaRPr lang="en-GB" sz="2000">
                        <a:solidFill>
                          <a:schemeClr val="tx1"/>
                        </a:solidFill>
                      </a:endParaRP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584570712"/>
                  </a:ext>
                </a:extLst>
              </a:tr>
              <a:tr h="404707">
                <a:tc>
                  <a:txBody>
                    <a:bodyPr/>
                    <a:lstStyle/>
                    <a:p>
                      <a:pPr algn="ctr"/>
                      <a:r>
                        <a:rPr lang="en-GB" sz="2000" dirty="0">
                          <a:solidFill>
                            <a:schemeClr val="tx1"/>
                          </a:solidFill>
                        </a:rPr>
                        <a:t>+</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552867539"/>
                  </a:ext>
                </a:extLst>
              </a:tr>
              <a:tr h="404707">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500554996"/>
                  </a:ext>
                </a:extLst>
              </a:tr>
            </a:tbl>
          </a:graphicData>
        </a:graphic>
      </p:graphicFrame>
      <p:cxnSp>
        <p:nvCxnSpPr>
          <p:cNvPr id="41" name="Straight Connector 40"/>
          <p:cNvCxnSpPr/>
          <p:nvPr/>
        </p:nvCxnSpPr>
        <p:spPr>
          <a:xfrm>
            <a:off x="10289040" y="6553200"/>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flipH="1">
            <a:off x="3081700" y="6029980"/>
            <a:ext cx="494620" cy="523220"/>
          </a:xfrm>
          <a:prstGeom prst="rect">
            <a:avLst/>
          </a:prstGeom>
          <a:solidFill>
            <a:schemeClr val="bg1"/>
          </a:solidFill>
        </p:spPr>
        <p:txBody>
          <a:bodyPr wrap="square" rtlCol="0">
            <a:spAutoFit/>
          </a:bodyPr>
          <a:lstStyle/>
          <a:p>
            <a:r>
              <a:rPr lang="en-GB" sz="1400" dirty="0"/>
              <a:t>20 cars</a:t>
            </a:r>
          </a:p>
        </p:txBody>
      </p:sp>
      <p:sp>
        <p:nvSpPr>
          <p:cNvPr id="6" name="TextBox 5"/>
          <p:cNvSpPr txBox="1"/>
          <p:nvPr/>
        </p:nvSpPr>
        <p:spPr>
          <a:xfrm>
            <a:off x="9489441" y="4040292"/>
            <a:ext cx="2420092" cy="369332"/>
          </a:xfrm>
          <a:prstGeom prst="rect">
            <a:avLst/>
          </a:prstGeom>
          <a:noFill/>
        </p:spPr>
        <p:txBody>
          <a:bodyPr wrap="square" rtlCol="0">
            <a:spAutoFit/>
          </a:bodyPr>
          <a:lstStyle/>
          <a:p>
            <a:r>
              <a:rPr lang="en-GB" dirty="0"/>
              <a:t>Show you working out.</a:t>
            </a:r>
          </a:p>
        </p:txBody>
      </p:sp>
      <p:graphicFrame>
        <p:nvGraphicFramePr>
          <p:cNvPr id="13" name="Table 12"/>
          <p:cNvGraphicFramePr>
            <a:graphicFrameLocks noGrp="1"/>
          </p:cNvGraphicFramePr>
          <p:nvPr>
            <p:extLst>
              <p:ext uri="{D42A27DB-BD31-4B8C-83A1-F6EECF244321}">
                <p14:modId xmlns:p14="http://schemas.microsoft.com/office/powerpoint/2010/main" val="961003116"/>
              </p:ext>
            </p:extLst>
          </p:nvPr>
        </p:nvGraphicFramePr>
        <p:xfrm>
          <a:off x="9393222" y="1896717"/>
          <a:ext cx="2306319" cy="2023535"/>
        </p:xfrm>
        <a:graphic>
          <a:graphicData uri="http://schemas.openxmlformats.org/drawingml/2006/table">
            <a:tbl>
              <a:tblPr firstRow="1" bandRow="1">
                <a:tableStyleId>{5C22544A-7EE6-4342-B048-85BDC9FD1C3A}</a:tableStyleId>
              </a:tblPr>
              <a:tblGrid>
                <a:gridCol w="768773">
                  <a:extLst>
                    <a:ext uri="{9D8B030D-6E8A-4147-A177-3AD203B41FA5}">
                      <a16:colId xmlns:a16="http://schemas.microsoft.com/office/drawing/2014/main" val="3330766272"/>
                    </a:ext>
                  </a:extLst>
                </a:gridCol>
                <a:gridCol w="768773">
                  <a:extLst>
                    <a:ext uri="{9D8B030D-6E8A-4147-A177-3AD203B41FA5}">
                      <a16:colId xmlns:a16="http://schemas.microsoft.com/office/drawing/2014/main" val="2821214345"/>
                    </a:ext>
                  </a:extLst>
                </a:gridCol>
                <a:gridCol w="768773">
                  <a:extLst>
                    <a:ext uri="{9D8B030D-6E8A-4147-A177-3AD203B41FA5}">
                      <a16:colId xmlns:a16="http://schemas.microsoft.com/office/drawing/2014/main" val="1299598470"/>
                    </a:ext>
                  </a:extLst>
                </a:gridCol>
              </a:tblGrid>
              <a:tr h="404707">
                <a:tc>
                  <a:txBody>
                    <a:bodyPr/>
                    <a:lstStyle/>
                    <a:p>
                      <a:pPr algn="ctr"/>
                      <a:endParaRPr lang="en-GB" sz="2000" dirty="0">
                        <a:solidFill>
                          <a:schemeClr val="tx1"/>
                        </a:solidFill>
                      </a:endParaRP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88853700"/>
                  </a:ext>
                </a:extLst>
              </a:tr>
              <a:tr h="404707">
                <a:tc>
                  <a:txBody>
                    <a:bodyPr/>
                    <a:lstStyle/>
                    <a:p>
                      <a:pPr algn="ctr"/>
                      <a:endParaRPr lang="en-GB" sz="2000">
                        <a:solidFill>
                          <a:schemeClr val="tx1"/>
                        </a:solidFill>
                      </a:endParaRP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2743343612"/>
                  </a:ext>
                </a:extLst>
              </a:tr>
              <a:tr h="404707">
                <a:tc>
                  <a:txBody>
                    <a:bodyPr/>
                    <a:lstStyle/>
                    <a:p>
                      <a:pPr algn="ctr"/>
                      <a:endParaRPr lang="en-GB" sz="2000">
                        <a:solidFill>
                          <a:schemeClr val="tx1"/>
                        </a:solidFill>
                      </a:endParaRP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584570712"/>
                  </a:ext>
                </a:extLst>
              </a:tr>
              <a:tr h="404707">
                <a:tc>
                  <a:txBody>
                    <a:bodyPr/>
                    <a:lstStyle/>
                    <a:p>
                      <a:pPr algn="ctr"/>
                      <a:r>
                        <a:rPr lang="en-GB" sz="2000" dirty="0">
                          <a:solidFill>
                            <a:schemeClr val="tx1"/>
                          </a:solidFill>
                        </a:rPr>
                        <a:t>+</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552867539"/>
                  </a:ext>
                </a:extLst>
              </a:tr>
              <a:tr h="404707">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500554996"/>
                  </a:ext>
                </a:extLst>
              </a:tr>
            </a:tbl>
          </a:graphicData>
        </a:graphic>
      </p:graphicFrame>
      <p:cxnSp>
        <p:nvCxnSpPr>
          <p:cNvPr id="14" name="Straight Connector 13"/>
          <p:cNvCxnSpPr/>
          <p:nvPr/>
        </p:nvCxnSpPr>
        <p:spPr>
          <a:xfrm>
            <a:off x="10289041" y="6161008"/>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192820" y="3499088"/>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192821" y="3920252"/>
            <a:ext cx="15067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63501" y="2334863"/>
            <a:ext cx="3029721" cy="646331"/>
          </a:xfrm>
          <a:prstGeom prst="rect">
            <a:avLst/>
          </a:prstGeom>
          <a:noFill/>
        </p:spPr>
        <p:txBody>
          <a:bodyPr wrap="square" rtlCol="0">
            <a:spAutoFit/>
          </a:bodyPr>
          <a:lstStyle/>
          <a:p>
            <a:r>
              <a:rPr lang="en-GB" dirty="0"/>
              <a:t>How many cars travelled on Tuesday?</a:t>
            </a:r>
          </a:p>
        </p:txBody>
      </p:sp>
      <p:sp>
        <p:nvSpPr>
          <p:cNvPr id="10" name="TextBox 9"/>
          <p:cNvSpPr txBox="1"/>
          <p:nvPr/>
        </p:nvSpPr>
        <p:spPr>
          <a:xfrm>
            <a:off x="6327259" y="5218267"/>
            <a:ext cx="2898021" cy="646331"/>
          </a:xfrm>
          <a:prstGeom prst="rect">
            <a:avLst/>
          </a:prstGeom>
          <a:noFill/>
        </p:spPr>
        <p:txBody>
          <a:bodyPr wrap="square" rtlCol="0">
            <a:spAutoFit/>
          </a:bodyPr>
          <a:lstStyle/>
          <a:p>
            <a:r>
              <a:rPr lang="en-GB" dirty="0"/>
              <a:t>How many cars travelled on Friday?</a:t>
            </a:r>
          </a:p>
        </p:txBody>
      </p:sp>
      <p:pic>
        <p:nvPicPr>
          <p:cNvPr id="19" name="Picture 18">
            <a:extLst>
              <a:ext uri="{FF2B5EF4-FFF2-40B4-BE49-F238E27FC236}">
                <a16:creationId xmlns:a16="http://schemas.microsoft.com/office/drawing/2014/main" id="{EB899634-764C-465F-B8B7-D2C355EF08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3454" y="70209"/>
            <a:ext cx="1299108" cy="854666"/>
          </a:xfrm>
          <a:prstGeom prst="rect">
            <a:avLst/>
          </a:prstGeom>
        </p:spPr>
      </p:pic>
      <p:sp>
        <p:nvSpPr>
          <p:cNvPr id="20" name="Title 1">
            <a:extLst>
              <a:ext uri="{FF2B5EF4-FFF2-40B4-BE49-F238E27FC236}">
                <a16:creationId xmlns:a16="http://schemas.microsoft.com/office/drawing/2014/main" id="{5732BF67-A653-4BDE-8E81-08B9C527BFF6}"/>
              </a:ext>
            </a:extLst>
          </p:cNvPr>
          <p:cNvSpPr>
            <a:spLocks noGrp="1"/>
          </p:cNvSpPr>
          <p:nvPr>
            <p:ph type="title"/>
          </p:nvPr>
        </p:nvSpPr>
        <p:spPr>
          <a:xfrm>
            <a:off x="127000" y="64890"/>
            <a:ext cx="10515600"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r>
              <a:rPr lang="en-GB" sz="3200" dirty="0"/>
              <a:t>The number of cars the circles represent has changed! Use the key to find our how many cars each circle represents before adding them together to answer the questions below:</a:t>
            </a:r>
          </a:p>
        </p:txBody>
      </p:sp>
    </p:spTree>
    <p:extLst>
      <p:ext uri="{BB962C8B-B14F-4D97-AF65-F5344CB8AC3E}">
        <p14:creationId xmlns:p14="http://schemas.microsoft.com/office/powerpoint/2010/main" val="28204397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107092" y="90616"/>
            <a:ext cx="11977816" cy="6647935"/>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676" y="5987219"/>
            <a:ext cx="588390" cy="588390"/>
          </a:xfrm>
          <a:prstGeom prst="rect">
            <a:avLst/>
          </a:prstGeom>
        </p:spPr>
      </p:pic>
      <p:sp>
        <p:nvSpPr>
          <p:cNvPr id="6" name="Rectangle 5"/>
          <p:cNvSpPr/>
          <p:nvPr/>
        </p:nvSpPr>
        <p:spPr>
          <a:xfrm>
            <a:off x="189471" y="5905850"/>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864066" y="6033803"/>
            <a:ext cx="402830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Subject</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GB" sz="2400" dirty="0">
                <a:solidFill>
                  <a:prstClr val="black"/>
                </a:solidFill>
                <a:latin typeface="Calibri" panose="020F0502020204030204"/>
              </a:rPr>
              <a:t>Maths </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p:cNvSpPr/>
          <p:nvPr/>
        </p:nvSpPr>
        <p:spPr>
          <a:xfrm>
            <a:off x="189470" y="164755"/>
            <a:ext cx="8040129"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273361" y="222475"/>
            <a:ext cx="742633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10" name="Picture 9"/>
          <p:cNvPicPr>
            <a:picLocks noChangeAspect="1"/>
          </p:cNvPicPr>
          <p:nvPr/>
        </p:nvPicPr>
        <p:blipFill>
          <a:blip r:embed="rId3"/>
          <a:stretch>
            <a:fillRect/>
          </a:stretch>
        </p:blipFill>
        <p:spPr>
          <a:xfrm>
            <a:off x="569871" y="1501443"/>
            <a:ext cx="2219325" cy="1104900"/>
          </a:xfrm>
          <a:prstGeom prst="rect">
            <a:avLst/>
          </a:prstGeom>
        </p:spPr>
      </p:pic>
      <p:sp>
        <p:nvSpPr>
          <p:cNvPr id="11" name="Rectangle 10"/>
          <p:cNvSpPr/>
          <p:nvPr/>
        </p:nvSpPr>
        <p:spPr>
          <a:xfrm>
            <a:off x="569871" y="2835982"/>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p:cNvSpPr txBox="1"/>
          <p:nvPr/>
        </p:nvSpPr>
        <p:spPr>
          <a:xfrm>
            <a:off x="661401" y="2819203"/>
            <a:ext cx="10429593"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black"/>
                </a:solidFill>
                <a:effectLst/>
                <a:uLnTx/>
                <a:uFillTx/>
                <a:ea typeface="+mn-ea"/>
                <a:cs typeface="+mn-cs"/>
              </a:rPr>
              <a:t>L.O. To be able to </a:t>
            </a:r>
            <a:r>
              <a:rPr lang="en-GB" sz="3600" dirty="0">
                <a:solidFill>
                  <a:prstClr val="black"/>
                </a:solidFill>
              </a:rPr>
              <a:t>read</a:t>
            </a:r>
            <a:r>
              <a:rPr kumimoji="0" lang="en-GB" sz="3600" b="0" i="0" u="none" strike="noStrike" kern="1200" cap="none" spc="0" normalizeH="0" baseline="0" noProof="0" dirty="0">
                <a:ln>
                  <a:noFill/>
                </a:ln>
                <a:solidFill>
                  <a:prstClr val="black"/>
                </a:solidFill>
                <a:effectLst/>
                <a:uLnTx/>
                <a:uFillTx/>
                <a:ea typeface="+mn-ea"/>
                <a:cs typeface="+mn-cs"/>
              </a:rPr>
              <a:t> and interpret information from a pictogram and use it to answer questions about the data. </a:t>
            </a:r>
            <a:endParaRPr kumimoji="0" lang="en-GB" sz="3600" b="0" i="0" u="none" strike="noStrike" kern="1200" cap="none" spc="0" normalizeH="0" baseline="0" noProof="0" dirty="0">
              <a:ln>
                <a:noFill/>
              </a:ln>
              <a:solidFill>
                <a:prstClr val="black"/>
              </a:solidFill>
              <a:effectLst/>
              <a:uLnTx/>
              <a:uFillTx/>
              <a:latin typeface="+mj-lt"/>
              <a:ea typeface="+mn-ea"/>
              <a:cs typeface="+mn-cs"/>
            </a:endParaRPr>
          </a:p>
        </p:txBody>
      </p:sp>
      <p:pic>
        <p:nvPicPr>
          <p:cNvPr id="14" name="Picture 13"/>
          <p:cNvPicPr>
            <a:picLocks noChangeAspect="1"/>
          </p:cNvPicPr>
          <p:nvPr/>
        </p:nvPicPr>
        <p:blipFill>
          <a:blip r:embed="rId4"/>
          <a:stretch>
            <a:fillRect/>
          </a:stretch>
        </p:blipFill>
        <p:spPr>
          <a:xfrm>
            <a:off x="4646197" y="5963140"/>
            <a:ext cx="834561" cy="640100"/>
          </a:xfrm>
          <a:prstGeom prst="rect">
            <a:avLst/>
          </a:prstGeom>
        </p:spPr>
      </p:pic>
      <p:sp>
        <p:nvSpPr>
          <p:cNvPr id="2" name="TextBox 1"/>
          <p:cNvSpPr txBox="1"/>
          <p:nvPr/>
        </p:nvSpPr>
        <p:spPr>
          <a:xfrm>
            <a:off x="273361" y="222475"/>
            <a:ext cx="7895279" cy="584775"/>
          </a:xfrm>
          <a:prstGeom prst="rect">
            <a:avLst/>
          </a:prstGeom>
          <a:noFill/>
        </p:spPr>
        <p:txBody>
          <a:bodyPr wrap="square" rtlCol="0">
            <a:spAutoFit/>
          </a:bodyPr>
          <a:lstStyle/>
          <a:p>
            <a:r>
              <a:rPr lang="en-GB" sz="3200" dirty="0"/>
              <a:t>Date: Tuesday 23rd February 2021</a:t>
            </a:r>
            <a:endParaRPr lang="en-GB" dirty="0"/>
          </a:p>
        </p:txBody>
      </p:sp>
    </p:spTree>
    <p:extLst>
      <p:ext uri="{BB962C8B-B14F-4D97-AF65-F5344CB8AC3E}">
        <p14:creationId xmlns:p14="http://schemas.microsoft.com/office/powerpoint/2010/main" val="1205651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AutoShape 14" descr="The 37 most valuable £2 coins in circulation - have you got any in your  pocket? - Mirror Onl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 name="Title 1">
            <a:extLst>
              <a:ext uri="{FF2B5EF4-FFF2-40B4-BE49-F238E27FC236}">
                <a16:creationId xmlns:a16="http://schemas.microsoft.com/office/drawing/2014/main" id="{01E47921-E3D8-4C1C-B00B-B94DB5CC7B73}"/>
              </a:ext>
            </a:extLst>
          </p:cNvPr>
          <p:cNvSpPr>
            <a:spLocks noGrp="1"/>
          </p:cNvSpPr>
          <p:nvPr>
            <p:ph type="title"/>
          </p:nvPr>
        </p:nvSpPr>
        <p:spPr>
          <a:xfrm>
            <a:off x="846319" y="160338"/>
            <a:ext cx="10515600"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GB" sz="3200" dirty="0"/>
              <a:t>Today we are going to learn how to read and interpret information from a pictogram.</a:t>
            </a:r>
          </a:p>
        </p:txBody>
      </p:sp>
      <p:pic>
        <p:nvPicPr>
          <p:cNvPr id="4098" name="Picture 2" descr="Pictograms explained for parents | Pictogram definition | Primary-school  pictograms | TheSchoolR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959" y="2124711"/>
            <a:ext cx="5562600" cy="33147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705600" y="2521178"/>
            <a:ext cx="5262880" cy="3046988"/>
          </a:xfrm>
          <a:prstGeom prst="rect">
            <a:avLst/>
          </a:prstGeom>
        </p:spPr>
        <p:txBody>
          <a:bodyPr wrap="square">
            <a:spAutoFit/>
          </a:bodyPr>
          <a:lstStyle/>
          <a:p>
            <a:r>
              <a:rPr lang="en-GB" sz="2400" dirty="0">
                <a:solidFill>
                  <a:srgbClr val="202124"/>
                </a:solidFill>
                <a:latin typeface="+mj-lt"/>
              </a:rPr>
              <a:t>Pictograms are set out in a similar way to a bar chart. However, they use pictures instead of bars and do not have numbers on an axis. </a:t>
            </a:r>
          </a:p>
          <a:p>
            <a:r>
              <a:rPr lang="en-GB" sz="2400" dirty="0">
                <a:solidFill>
                  <a:srgbClr val="202124"/>
                </a:solidFill>
                <a:latin typeface="+mj-lt"/>
              </a:rPr>
              <a:t>Each picture could represent 1 or more items, and half or part-pictures represent fractions of a number. This information is usually represented in a key.</a:t>
            </a:r>
            <a:endParaRPr lang="en-GB" sz="2400" dirty="0">
              <a:latin typeface="+mj-lt"/>
            </a:endParaRPr>
          </a:p>
        </p:txBody>
      </p:sp>
      <p:sp>
        <p:nvSpPr>
          <p:cNvPr id="4" name="TextBox 3"/>
          <p:cNvSpPr txBox="1"/>
          <p:nvPr/>
        </p:nvSpPr>
        <p:spPr>
          <a:xfrm>
            <a:off x="4561840" y="3159760"/>
            <a:ext cx="223520" cy="369332"/>
          </a:xfrm>
          <a:prstGeom prst="rect">
            <a:avLst/>
          </a:prstGeom>
          <a:solidFill>
            <a:schemeClr val="bg1"/>
          </a:solidFill>
        </p:spPr>
        <p:txBody>
          <a:bodyPr wrap="square" rtlCol="0">
            <a:spAutoFit/>
          </a:bodyPr>
          <a:lstStyle/>
          <a:p>
            <a:r>
              <a:rPr lang="en-GB" dirty="0">
                <a:solidFill>
                  <a:srgbClr val="FF66CC"/>
                </a:solidFill>
              </a:rPr>
              <a:t>2</a:t>
            </a:r>
          </a:p>
        </p:txBody>
      </p:sp>
      <p:sp>
        <p:nvSpPr>
          <p:cNvPr id="7" name="TextBox 6"/>
          <p:cNvSpPr txBox="1"/>
          <p:nvPr/>
        </p:nvSpPr>
        <p:spPr>
          <a:xfrm>
            <a:off x="2204720" y="5588000"/>
            <a:ext cx="2580640" cy="707886"/>
          </a:xfrm>
          <a:prstGeom prst="rect">
            <a:avLst/>
          </a:prstGeom>
          <a:noFill/>
        </p:spPr>
        <p:txBody>
          <a:bodyPr wrap="square" rtlCol="0">
            <a:spAutoFit/>
          </a:bodyPr>
          <a:lstStyle/>
          <a:p>
            <a:r>
              <a:rPr lang="en-GB" sz="4000" dirty="0"/>
              <a:t>Pictogram</a:t>
            </a:r>
          </a:p>
        </p:txBody>
      </p:sp>
    </p:spTree>
    <p:extLst>
      <p:ext uri="{BB962C8B-B14F-4D97-AF65-F5344CB8AC3E}">
        <p14:creationId xmlns:p14="http://schemas.microsoft.com/office/powerpoint/2010/main" val="28802922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2291</TotalTime>
  <Words>2130</Words>
  <Application>Microsoft Office PowerPoint</Application>
  <PresentationFormat>Widescreen</PresentationFormat>
  <Paragraphs>352</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Sassoon Infant Md</vt:lpstr>
      <vt:lpstr>Sassoon Infant Rg</vt:lpstr>
      <vt:lpstr>Office Theme</vt:lpstr>
      <vt:lpstr>PowerPoint Presentation</vt:lpstr>
      <vt:lpstr>Today we are going to look at different symbols used in different types of graphs and charts and we will look at how we find their value. </vt:lpstr>
      <vt:lpstr>We have just looked at some simple graphs and charts, but not all are so simple. Let’s take a look at some more complicated ones:</vt:lpstr>
      <vt:lpstr>PowerPoint Presentation</vt:lpstr>
      <vt:lpstr>Let’s try to work out how much each picture represents on the pictogram below together – don’t forget to look at the key!</vt:lpstr>
      <vt:lpstr>Use the key to find our how many cars each circle represents before adding them together to answer the questions below:</vt:lpstr>
      <vt:lpstr>The number of cars the circles represent has changed! Use the key to find our how many cars each circle represents before adding them together to answer the questions below:</vt:lpstr>
      <vt:lpstr>PowerPoint Presentation</vt:lpstr>
      <vt:lpstr>Today we are going to learn how to read and interpret information from a pictogram.</vt:lpstr>
      <vt:lpstr>PowerPoint Presentation</vt:lpstr>
      <vt:lpstr>Let’s try  together to read information from the pictogram so that we can answer questions.</vt:lpstr>
      <vt:lpstr>Can you read the information from the pictogram and answer the questions?</vt:lpstr>
      <vt:lpstr>PowerPoint Presentation</vt:lpstr>
      <vt:lpstr>PowerPoint Presentation</vt:lpstr>
      <vt:lpstr>Today we are going to try and collect and construct our very own pictogram.</vt:lpstr>
      <vt:lpstr>PowerPoint Presentation</vt:lpstr>
      <vt:lpstr>PowerPoint Presentation</vt:lpstr>
      <vt:lpstr>Collect data to input into your constructed a pictogram. </vt:lpstr>
      <vt:lpstr>PowerPoint Presentation</vt:lpstr>
      <vt:lpstr>PowerPoint Presentation</vt:lpstr>
      <vt:lpstr>Here is a reminder of the features of a bar 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sallyjo.harkness1993@icloud.com</dc:creator>
  <cp:lastModifiedBy>S.Mounsey [ Wheatley Hill Community Primary School ]</cp:lastModifiedBy>
  <cp:revision>234</cp:revision>
  <dcterms:created xsi:type="dcterms:W3CDTF">2020-11-22T10:55:43Z</dcterms:created>
  <dcterms:modified xsi:type="dcterms:W3CDTF">2021-02-21T23:57:11Z</dcterms:modified>
</cp:coreProperties>
</file>