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1" r:id="rId2"/>
    <p:sldId id="271" r:id="rId3"/>
    <p:sldId id="325" r:id="rId4"/>
    <p:sldId id="324" r:id="rId5"/>
    <p:sldId id="328" r:id="rId6"/>
    <p:sldId id="330" r:id="rId7"/>
    <p:sldId id="331" r:id="rId8"/>
    <p:sldId id="336" r:id="rId9"/>
    <p:sldId id="257" r:id="rId10"/>
    <p:sldId id="326" r:id="rId11"/>
    <p:sldId id="318" r:id="rId12"/>
    <p:sldId id="332" r:id="rId13"/>
    <p:sldId id="333" r:id="rId14"/>
    <p:sldId id="337" r:id="rId15"/>
    <p:sldId id="269" r:id="rId16"/>
    <p:sldId id="327" r:id="rId17"/>
    <p:sldId id="319" r:id="rId18"/>
    <p:sldId id="338" r:id="rId19"/>
    <p:sldId id="339" r:id="rId20"/>
    <p:sldId id="335" r:id="rId21"/>
    <p:sldId id="340" r:id="rId22"/>
    <p:sldId id="341" r:id="rId23"/>
    <p:sldId id="272" r:id="rId24"/>
    <p:sldId id="320" r:id="rId25"/>
    <p:sldId id="342" r:id="rId26"/>
    <p:sldId id="270" r:id="rId27"/>
    <p:sldId id="343" r:id="rId28"/>
    <p:sldId id="316" r:id="rId29"/>
    <p:sldId id="313" r:id="rId30"/>
    <p:sldId id="312" r:id="rId31"/>
    <p:sldId id="314" r:id="rId32"/>
    <p:sldId id="31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39" autoAdjust="0"/>
    <p:restoredTop sz="94660"/>
  </p:normalViewPr>
  <p:slideViewPr>
    <p:cSldViewPr snapToGrid="0">
      <p:cViewPr>
        <p:scale>
          <a:sx n="75" d="100"/>
          <a:sy n="75" d="100"/>
        </p:scale>
        <p:origin x="66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C3D3B-A564-47C2-9DC6-DC93DF68C37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25B6F-94FA-4065-AD88-6095C69EE7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36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998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4DAB9-905C-40C9-BBC1-674C65810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9F679-FBC7-4F06-9C4E-882BAF32F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F8E15-5D2B-4475-BC20-ADEE5B62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8C949-FB1E-4A31-B095-76BC6CC0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0171C-47F1-470A-AD6E-F27D8782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32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87ACC-1D37-4BF1-A777-586298B0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9D462-0463-4CB0-99C1-D21C44FDB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D2B3F-F034-44BC-A777-5F945421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E95C1-E5F6-471B-B61E-7113DF6A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5C5C7-832A-4E51-A5BB-B4B9BA5F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58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37B139-162E-4925-AB93-DFA865BBD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55169-A5BD-4E02-98F8-9931EE2F4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F2C7F-ACB3-4853-9679-D86143315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6A9C2-A541-4D61-B5C1-A6A9633E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07435-9C8F-45FC-B105-BA11886F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0B517-DA80-4C6E-B277-1D5EFA00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F74F8-A6D5-4DB4-A583-903999150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DD433-1969-43F0-83A0-8E7A9D045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4E0DF-233B-49A8-AD1B-2BA2C433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73E71-DD53-4433-BD40-F81DF812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04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D225-9B24-4339-B2AE-4139EA74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EB9FF-1028-4ED1-A308-1BB1E28AC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D948B-F5A0-4CF1-B76D-28B6DF91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AA0D0-F90B-4258-9A70-35379963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9A11C-C3B0-478A-8A08-130D0641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55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2FDC-A0F1-4AC9-852D-2328A679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94E73-E410-4ADD-9E2D-E80E87201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1424D-2A39-48A0-B08C-49247B08E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83585-CB4F-420B-B80E-EB12FDE6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05B0B-61A5-46C3-8F93-836AAACE9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C8363-40E1-430B-9809-45848579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93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E3AD-37F5-4EF3-B1CF-8636B7F4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F8E27-4B1B-45D4-B8F2-F4D79E8CA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3EFD8-DD9C-472E-BD73-30C172669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6FB05-6EA8-40BA-9511-87FFACD00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212C2-4D3D-4F79-A27D-0DF083625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553E2B-A2DB-43A2-BE32-362392299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0AC16-D3A2-4411-A13A-08CD220A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F3079-F489-4911-A419-B5C51E4D4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32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3EC7-407C-4038-A61E-5EAFB796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78FB6-DE3C-401A-964A-AF163EF0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18616-DED3-48B7-BEC1-16E9E5E6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0DA53-A766-4CA8-B53D-2BBC9729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6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EC70B1-F80E-4A0F-8216-6874F1010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61674-03C0-491C-8FF8-8AF16186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2B7D8-566E-48F9-8A98-49F39FA0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14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BC0B3-7085-471D-BFC1-FF6922D9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689C9-287A-483C-8639-5D430D5C8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55479-D327-4EA1-B9A2-8CD8DE593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95700-6037-4023-AB4E-6648B338A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8B34B-C561-48B1-9BD0-DEA2B8A35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C682B-29CD-4312-B06D-05B02E0E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5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906E-D8CD-47B3-BB82-3DBCBABC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D3ED2-4841-4C3F-9D89-ED71D2293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0174B-766B-4659-9E96-26701FCBF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7DBB3-6DF5-45C1-8C4D-E7940FF4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0F99A-1512-4821-B59C-49930DE6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FDFA5-FEB9-4575-8B98-078C9C8C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2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2978E4-FC0D-40C8-BBF1-4F0960A2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5B186-0774-47B2-BD73-4357D7302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9E74B-7740-49EA-B0BD-E6E3511F6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1C69B-86D5-4EE5-97C4-88CD6C9095E2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EC691-4522-48C6-953A-6B7019F50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BF869-EA6C-4D3F-9BDE-054B5AC1A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9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bc.co.uk/bitesize/articles/zjf492p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bc.co.uk/bitesize/articles/zjf492p" TargetMode="Externa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1CGnFEp9k2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bc.co.uk/bitesize/articles/zjf492p" TargetMode="Externa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stables.co.uk/6-times-table.htm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4655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https://uksouth1-mediap.svc.ms/transform/thumbnail?provider=spo&amp;inputFormat=png&amp;cs=fFNQTw&amp;docid=https%3A%2F%2Fdurhamschools-my.sharepoint.com%3A443%2F_api%2Fv2.0%2Fdrives%2Fb!gAJaW5u-Rkmqwl4jPy9UGYMZtw1An2RBrvovy85FHRaZLaNEPYlAQ67Txwpp0T4S%2Fitems%2F01CGZ3B4SFBP6W3RDGVNEIBYRV4NDMAK4D%3Fversion%3DPublished&amp;access_token=eyJ0eXAiOiJKV1QiLCJhbGciOiJub25lIn0.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.OUdyUlgxMmtNT1hoaGlrMVVZVlhtaExzc3hVM2VHbGZJYzZjem5STlFDVT0&amp;encodeFailures=1&amp;srcWidth=&amp;srcHeight=&amp;width=585&amp;height=585&amp;action=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52" y="1032197"/>
            <a:ext cx="4713295" cy="469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3361" y="222475"/>
            <a:ext cx="3465991" cy="1077218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Subject: </a:t>
            </a:r>
            <a:r>
              <a:rPr lang="en-GB" sz="3200" dirty="0" smtClean="0"/>
              <a:t>Maths</a:t>
            </a:r>
          </a:p>
          <a:p>
            <a:endParaRPr lang="en-GB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6D3C0A-C5DF-4569-A158-FA1B6F8FD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3203" y="359038"/>
            <a:ext cx="566977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9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4655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8" y="271457"/>
            <a:ext cx="771525" cy="7715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6"/>
          <p:cNvSpPr/>
          <p:nvPr/>
        </p:nvSpPr>
        <p:spPr>
          <a:xfrm>
            <a:off x="2864321" y="100309"/>
            <a:ext cx="6482419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strike="noStrike" kern="1200" cap="none" spc="0" baseline="0" dirty="0">
                <a:solidFill>
                  <a:srgbClr val="1F4E79"/>
                </a:solidFill>
                <a:uFillTx/>
                <a:latin typeface="Calibri"/>
              </a:rPr>
              <a:t>Pre-recorded Teaching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1123953" y="1201786"/>
            <a:ext cx="9953353" cy="1938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203864"/>
                </a:solidFill>
                <a:uFillTx/>
                <a:latin typeface="Calibri"/>
              </a:rPr>
              <a:t>Access the online </a:t>
            </a:r>
            <a:r>
              <a:rPr lang="en-US" sz="2400" b="0" i="0" u="none" strike="noStrike" kern="1200" cap="none" spc="0" baseline="0" dirty="0" smtClean="0">
                <a:solidFill>
                  <a:srgbClr val="203864"/>
                </a:solidFill>
                <a:uFillTx/>
                <a:latin typeface="Calibri"/>
              </a:rPr>
              <a:t>teaching video below </a:t>
            </a:r>
            <a:r>
              <a:rPr lang="en-US" sz="2400" b="0" i="0" u="none" strike="noStrike" kern="1200" cap="none" spc="0" baseline="0" dirty="0">
                <a:solidFill>
                  <a:srgbClr val="203864"/>
                </a:solidFill>
                <a:uFillTx/>
                <a:latin typeface="Calibri"/>
              </a:rPr>
              <a:t>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b="0" i="0" u="none" strike="noStrike" kern="1200" cap="none" spc="0" baseline="0" dirty="0">
              <a:solidFill>
                <a:srgbClr val="203864"/>
              </a:solidFill>
              <a:uFillTx/>
              <a:latin typeface="Calibri"/>
            </a:endParaRPr>
          </a:p>
        </p:txBody>
      </p:sp>
      <p:pic>
        <p:nvPicPr>
          <p:cNvPr id="1026" name="Picture 2" descr="Primary Homework Help | Online Games For Kids - BBC Bite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98" y="3370521"/>
            <a:ext cx="4504656" cy="250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use Click Cliparts, Stock Vector And Royalty Free Mouse Click  Illustration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87" y="4174455"/>
            <a:ext cx="1287598" cy="128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32272" y="3860285"/>
            <a:ext cx="4740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www.bbc.co.uk/bitesize/articles/zjf492p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0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4655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2" y="861640"/>
            <a:ext cx="1400000" cy="447619"/>
          </a:xfrm>
          <a:prstGeom prst="rect">
            <a:avLst/>
          </a:prstGeom>
          <a:ln w="38100">
            <a:solidFill>
              <a:srgbClr val="9900CC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8357"/>
          <a:stretch/>
        </p:blipFill>
        <p:spPr>
          <a:xfrm>
            <a:off x="447762" y="1780376"/>
            <a:ext cx="10172700" cy="46176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27514" y="261476"/>
            <a:ext cx="858338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231F20"/>
                </a:solidFill>
              </a:rPr>
              <a:t>To round a number to the nearest </a:t>
            </a:r>
            <a:r>
              <a:rPr lang="en-GB" sz="2400" b="1" dirty="0">
                <a:solidFill>
                  <a:srgbClr val="231F20"/>
                </a:solidFill>
              </a:rPr>
              <a:t>100</a:t>
            </a:r>
            <a:r>
              <a:rPr lang="en-GB" sz="2400" dirty="0">
                <a:solidFill>
                  <a:srgbClr val="231F20"/>
                </a:solidFill>
              </a:rPr>
              <a:t>, look at the tens digit. If the tens digit is 5 or more, round up. If the tens digit is 4 or less, round down</a:t>
            </a:r>
            <a:r>
              <a:rPr lang="en-GB" sz="2400" dirty="0" smtClean="0">
                <a:solidFill>
                  <a:srgbClr val="231F20"/>
                </a:solidFill>
              </a:rPr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17399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96206" y="116220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4" y="276622"/>
            <a:ext cx="1531853" cy="5485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33928"/>
          <a:stretch/>
        </p:blipFill>
        <p:spPr>
          <a:xfrm>
            <a:off x="371764" y="1345148"/>
            <a:ext cx="6324600" cy="1239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764" y="4222215"/>
            <a:ext cx="113575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smtClean="0"/>
              <a:t>H T O</a:t>
            </a:r>
          </a:p>
          <a:p>
            <a:r>
              <a:rPr lang="en-GB" sz="3600" dirty="0" smtClean="0"/>
              <a:t>5  </a:t>
            </a:r>
            <a:r>
              <a:rPr lang="en-GB" sz="3600" dirty="0" smtClean="0">
                <a:solidFill>
                  <a:srgbClr val="FF0000"/>
                </a:solidFill>
              </a:rPr>
              <a:t>3</a:t>
            </a:r>
            <a:r>
              <a:rPr lang="en-GB" sz="3600" dirty="0" smtClean="0"/>
              <a:t>  5     – 3 is </a:t>
            </a:r>
            <a:r>
              <a:rPr lang="en-GB" sz="3600" i="1" dirty="0" smtClean="0"/>
              <a:t>less than </a:t>
            </a:r>
            <a:r>
              <a:rPr lang="en-GB" sz="3600" dirty="0" smtClean="0"/>
              <a:t>5, so we round down to 500</a:t>
            </a:r>
          </a:p>
          <a:p>
            <a:r>
              <a:rPr lang="en-GB" sz="3600" dirty="0" smtClean="0"/>
              <a:t>5  </a:t>
            </a:r>
            <a:r>
              <a:rPr lang="en-GB" sz="3600" dirty="0" smtClean="0">
                <a:solidFill>
                  <a:srgbClr val="FF0000"/>
                </a:solidFill>
              </a:rPr>
              <a:t>5</a:t>
            </a:r>
            <a:r>
              <a:rPr lang="en-GB" sz="3600" dirty="0" smtClean="0"/>
              <a:t>  6     – the tens digit is </a:t>
            </a:r>
            <a:r>
              <a:rPr lang="en-GB" sz="3600" i="1" dirty="0" smtClean="0"/>
              <a:t>5 or more</a:t>
            </a:r>
            <a:r>
              <a:rPr lang="en-GB" sz="3600" dirty="0" smtClean="0"/>
              <a:t>, so we round up to 600</a:t>
            </a:r>
          </a:p>
          <a:p>
            <a:r>
              <a:rPr lang="en-GB" sz="3600" dirty="0" smtClean="0"/>
              <a:t>5  </a:t>
            </a:r>
            <a:r>
              <a:rPr lang="en-GB" sz="3600" dirty="0" smtClean="0">
                <a:solidFill>
                  <a:srgbClr val="FF0000"/>
                </a:solidFill>
              </a:rPr>
              <a:t>6</a:t>
            </a:r>
            <a:r>
              <a:rPr lang="en-GB" sz="3600" dirty="0" smtClean="0"/>
              <a:t>  8     – 6 is </a:t>
            </a:r>
            <a:r>
              <a:rPr lang="en-GB" sz="3600" i="1" dirty="0" smtClean="0"/>
              <a:t>more than </a:t>
            </a:r>
            <a:r>
              <a:rPr lang="en-GB" sz="3600" dirty="0" smtClean="0"/>
              <a:t>5, so we round up to 600</a:t>
            </a:r>
          </a:p>
        </p:txBody>
      </p:sp>
      <p:sp>
        <p:nvSpPr>
          <p:cNvPr id="7" name="Rectangle 6"/>
          <p:cNvSpPr/>
          <p:nvPr/>
        </p:nvSpPr>
        <p:spPr>
          <a:xfrm>
            <a:off x="371764" y="3104890"/>
            <a:ext cx="1068166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u="sng" dirty="0" smtClean="0">
                <a:solidFill>
                  <a:srgbClr val="231F20"/>
                </a:solidFill>
              </a:rPr>
              <a:t>Remember</a:t>
            </a:r>
            <a:r>
              <a:rPr lang="en-GB" sz="2400" dirty="0" smtClean="0">
                <a:solidFill>
                  <a:srgbClr val="231F20"/>
                </a:solidFill>
              </a:rPr>
              <a:t> - to </a:t>
            </a:r>
            <a:r>
              <a:rPr lang="en-GB" sz="2400" dirty="0">
                <a:solidFill>
                  <a:srgbClr val="231F20"/>
                </a:solidFill>
              </a:rPr>
              <a:t>round a number to the nearest </a:t>
            </a:r>
            <a:r>
              <a:rPr lang="en-GB" sz="2400" b="1" dirty="0">
                <a:solidFill>
                  <a:srgbClr val="231F20"/>
                </a:solidFill>
              </a:rPr>
              <a:t>100</a:t>
            </a:r>
            <a:r>
              <a:rPr lang="en-GB" sz="2400" dirty="0">
                <a:solidFill>
                  <a:srgbClr val="231F20"/>
                </a:solidFill>
              </a:rPr>
              <a:t>, look at the tens digit. If the tens digit is 5 or more, round up. If the tens digit is 4 or less, round down</a:t>
            </a:r>
            <a:r>
              <a:rPr lang="en-GB" sz="2400" dirty="0" smtClean="0">
                <a:solidFill>
                  <a:srgbClr val="231F20"/>
                </a:solidFill>
              </a:rPr>
              <a:t>. 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6357257" y="289449"/>
            <a:ext cx="542108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600" u="sng" dirty="0" smtClean="0">
                <a:solidFill>
                  <a:srgbClr val="231F20"/>
                </a:solidFill>
              </a:rPr>
              <a:t>Round to the nearest 100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53012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96206" y="116220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8" y="212950"/>
            <a:ext cx="1628606" cy="5428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8971" y="1370878"/>
            <a:ext cx="937493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Round the following numbers to the nearest 100.</a:t>
            </a:r>
          </a:p>
          <a:p>
            <a:endParaRPr lang="en-GB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432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927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691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765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879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621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128</a:t>
            </a:r>
            <a:endParaRPr lang="en-GB" sz="3600" dirty="0"/>
          </a:p>
        </p:txBody>
      </p:sp>
      <p:sp>
        <p:nvSpPr>
          <p:cNvPr id="6" name="Rectangle 5"/>
          <p:cNvSpPr/>
          <p:nvPr/>
        </p:nvSpPr>
        <p:spPr>
          <a:xfrm>
            <a:off x="6357257" y="289449"/>
            <a:ext cx="542108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600" u="sng" dirty="0" smtClean="0">
                <a:solidFill>
                  <a:srgbClr val="231F20"/>
                </a:solidFill>
              </a:rPr>
              <a:t>Round to the nearest 10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45669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96206" y="116220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8" y="212950"/>
            <a:ext cx="1628606" cy="5428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357257" y="289449"/>
            <a:ext cx="542108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600" u="sng" dirty="0" smtClean="0">
                <a:solidFill>
                  <a:srgbClr val="231F20"/>
                </a:solidFill>
              </a:rPr>
              <a:t>Round to the nearest 100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58" y="3336923"/>
            <a:ext cx="3733800" cy="2971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2758" y="1759961"/>
            <a:ext cx="914400" cy="112153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0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91196" y="1759961"/>
            <a:ext cx="914400" cy="112153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1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49634" y="1759961"/>
            <a:ext cx="914400" cy="112153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08072" y="1759961"/>
            <a:ext cx="914400" cy="112153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3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66510" y="1759961"/>
            <a:ext cx="914400" cy="112153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4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24948" y="1759961"/>
            <a:ext cx="914400" cy="112153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5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83386" y="1756738"/>
            <a:ext cx="914400" cy="112153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6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41824" y="1756738"/>
            <a:ext cx="914400" cy="112153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tx1"/>
                </a:solidFill>
              </a:rPr>
              <a:t>7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00262" y="1756738"/>
            <a:ext cx="914400" cy="112153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8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358700" y="1756738"/>
            <a:ext cx="914400" cy="112153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9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9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</a:t>
            </a:r>
            <a:r>
              <a:rPr lang="en-GB" sz="2000" dirty="0"/>
              <a:t> </a:t>
            </a:r>
            <a:r>
              <a:rPr lang="en-GB" sz="2400" dirty="0"/>
              <a:t>Maths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Wednesday </a:t>
            </a:r>
            <a:r>
              <a:rPr lang="en-GB" sz="3200" dirty="0" smtClean="0"/>
              <a:t>10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 </a:t>
            </a:r>
            <a:r>
              <a:rPr lang="en-GB" sz="3200" dirty="0" smtClean="0"/>
              <a:t>January </a:t>
            </a:r>
            <a:r>
              <a:rPr lang="en-GB" sz="3200" dirty="0"/>
              <a:t>2021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</a:rPr>
              <a:t>L.O. </a:t>
            </a:r>
            <a:r>
              <a:rPr lang="en-GB" sz="3200" dirty="0" smtClean="0">
                <a:solidFill>
                  <a:schemeClr val="tx1"/>
                </a:solidFill>
              </a:rPr>
              <a:t>To round numbers to the nearest 1000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D3C0A-C5DF-4569-A158-FA1B6F8FD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89" y="5993484"/>
            <a:ext cx="566977" cy="506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1B0136-B075-46B0-A2AF-1D0830A0F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64" y="161514"/>
            <a:ext cx="919175" cy="9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93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4655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8" y="271457"/>
            <a:ext cx="771525" cy="7715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6"/>
          <p:cNvSpPr/>
          <p:nvPr/>
        </p:nvSpPr>
        <p:spPr>
          <a:xfrm>
            <a:off x="2864321" y="100309"/>
            <a:ext cx="6482419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strike="noStrike" kern="1200" cap="none" spc="0" baseline="0" dirty="0">
                <a:solidFill>
                  <a:srgbClr val="1F4E79"/>
                </a:solidFill>
                <a:uFillTx/>
                <a:latin typeface="Calibri"/>
              </a:rPr>
              <a:t>Pre-recorded Teaching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1123953" y="1201786"/>
            <a:ext cx="9953353" cy="1938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203864"/>
                </a:solidFill>
                <a:uFillTx/>
                <a:latin typeface="Calibri"/>
              </a:rPr>
              <a:t>Access the online </a:t>
            </a:r>
            <a:r>
              <a:rPr lang="en-US" sz="2400" b="0" i="0" u="none" strike="noStrike" kern="1200" cap="none" spc="0" baseline="0" dirty="0" smtClean="0">
                <a:solidFill>
                  <a:srgbClr val="203864"/>
                </a:solidFill>
                <a:uFillTx/>
                <a:latin typeface="Calibri"/>
              </a:rPr>
              <a:t>teaching video below </a:t>
            </a:r>
            <a:r>
              <a:rPr lang="en-US" sz="2400" b="0" i="0" u="none" strike="noStrike" kern="1200" cap="none" spc="0" baseline="0" dirty="0">
                <a:solidFill>
                  <a:srgbClr val="203864"/>
                </a:solidFill>
                <a:uFillTx/>
                <a:latin typeface="Calibri"/>
              </a:rPr>
              <a:t>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b="0" i="0" u="none" strike="noStrike" kern="1200" cap="none" spc="0" baseline="0" dirty="0">
              <a:solidFill>
                <a:srgbClr val="203864"/>
              </a:solidFill>
              <a:uFillTx/>
              <a:latin typeface="Calibri"/>
            </a:endParaRPr>
          </a:p>
        </p:txBody>
      </p:sp>
      <p:pic>
        <p:nvPicPr>
          <p:cNvPr id="1026" name="Picture 2" descr="Primary Homework Help | Online Games For Kids - BBC Bite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98" y="3370521"/>
            <a:ext cx="4504656" cy="250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use Click Cliparts, Stock Vector And Royalty Free Mouse Click  Illustration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87" y="4174455"/>
            <a:ext cx="1287598" cy="128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32272" y="3860285"/>
            <a:ext cx="4740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www.bbc.co.uk/bitesize/articles/zjf492p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8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4655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89" y="1377296"/>
            <a:ext cx="10096500" cy="521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89" y="422239"/>
            <a:ext cx="1400000" cy="447619"/>
          </a:xfrm>
          <a:prstGeom prst="rect">
            <a:avLst/>
          </a:prstGeom>
          <a:ln w="38100">
            <a:solidFill>
              <a:srgbClr val="9900CC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992086" y="453897"/>
            <a:ext cx="942702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31F20"/>
                </a:solidFill>
              </a:rPr>
              <a:t>To round a number to the nearest </a:t>
            </a:r>
            <a:r>
              <a:rPr lang="en-GB" sz="2000" b="1" dirty="0">
                <a:solidFill>
                  <a:srgbClr val="231F20"/>
                </a:solidFill>
              </a:rPr>
              <a:t>1000</a:t>
            </a:r>
            <a:r>
              <a:rPr lang="en-GB" sz="2000" dirty="0">
                <a:solidFill>
                  <a:srgbClr val="231F20"/>
                </a:solidFill>
              </a:rPr>
              <a:t>, look at the hundreds digit. If the hundreds digit is 5 or more, round up. If the hundreds digit is 4 or less, round </a:t>
            </a:r>
            <a:r>
              <a:rPr lang="en-GB" sz="2000" dirty="0" smtClean="0">
                <a:solidFill>
                  <a:srgbClr val="231F20"/>
                </a:solidFill>
              </a:rPr>
              <a:t>down.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08436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96206" y="105335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4" y="276622"/>
            <a:ext cx="1531853" cy="548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570" y="4216772"/>
            <a:ext cx="119510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err="1" smtClean="0"/>
              <a:t>Th</a:t>
            </a:r>
            <a:r>
              <a:rPr lang="en-GB" sz="3600" u="sng" dirty="0" smtClean="0"/>
              <a:t> H T O</a:t>
            </a:r>
          </a:p>
          <a:p>
            <a:r>
              <a:rPr lang="en-GB" sz="3600" dirty="0" smtClean="0"/>
              <a:t> 2  </a:t>
            </a:r>
            <a:r>
              <a:rPr lang="en-GB" sz="3600" dirty="0" smtClean="0">
                <a:solidFill>
                  <a:srgbClr val="FF0000"/>
                </a:solidFill>
              </a:rPr>
              <a:t>2</a:t>
            </a:r>
            <a:r>
              <a:rPr lang="en-GB" sz="3600" dirty="0" smtClean="0"/>
              <a:t>  2  9 – 2 is </a:t>
            </a:r>
            <a:r>
              <a:rPr lang="en-GB" sz="3600" i="1" dirty="0" smtClean="0"/>
              <a:t>less than </a:t>
            </a:r>
            <a:r>
              <a:rPr lang="en-GB" sz="3600" dirty="0" smtClean="0"/>
              <a:t>5, so we round down to 2000</a:t>
            </a:r>
          </a:p>
          <a:p>
            <a:r>
              <a:rPr lang="en-GB" sz="3600" dirty="0" smtClean="0"/>
              <a:t> 2  </a:t>
            </a:r>
            <a:r>
              <a:rPr lang="en-GB" sz="3600" dirty="0" smtClean="0">
                <a:solidFill>
                  <a:srgbClr val="FF0000"/>
                </a:solidFill>
              </a:rPr>
              <a:t>5</a:t>
            </a:r>
            <a:r>
              <a:rPr lang="en-GB" sz="3600" dirty="0" smtClean="0"/>
              <a:t>  2  1 – the number is 5 or more, so we round up to 3000</a:t>
            </a:r>
          </a:p>
          <a:p>
            <a:r>
              <a:rPr lang="en-GB" sz="3600" dirty="0" smtClean="0"/>
              <a:t> 2  </a:t>
            </a:r>
            <a:r>
              <a:rPr lang="en-GB" sz="3600" dirty="0" smtClean="0">
                <a:solidFill>
                  <a:srgbClr val="FF0000"/>
                </a:solidFill>
              </a:rPr>
              <a:t>9</a:t>
            </a:r>
            <a:r>
              <a:rPr lang="en-GB" sz="3600" dirty="0" smtClean="0"/>
              <a:t>  8  6 – the number is </a:t>
            </a:r>
            <a:r>
              <a:rPr lang="en-GB" sz="3600" i="1" dirty="0" smtClean="0"/>
              <a:t>more than </a:t>
            </a:r>
            <a:r>
              <a:rPr lang="en-GB" sz="3600" dirty="0" smtClean="0"/>
              <a:t>5, so we round up to 3000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6357257" y="289449"/>
            <a:ext cx="542108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600" u="sng" dirty="0" smtClean="0">
                <a:solidFill>
                  <a:srgbClr val="231F20"/>
                </a:solidFill>
              </a:rPr>
              <a:t>Round to the nearest 1000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371764" y="3157602"/>
            <a:ext cx="1103811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u="sng" dirty="0" smtClean="0">
                <a:solidFill>
                  <a:srgbClr val="231F20"/>
                </a:solidFill>
              </a:rPr>
              <a:t>Remember</a:t>
            </a:r>
            <a:r>
              <a:rPr lang="en-GB" sz="2400" dirty="0" smtClean="0">
                <a:solidFill>
                  <a:srgbClr val="231F20"/>
                </a:solidFill>
              </a:rPr>
              <a:t> - To </a:t>
            </a:r>
            <a:r>
              <a:rPr lang="en-GB" sz="2400" dirty="0">
                <a:solidFill>
                  <a:srgbClr val="231F20"/>
                </a:solidFill>
              </a:rPr>
              <a:t>round a number to the nearest </a:t>
            </a:r>
            <a:r>
              <a:rPr lang="en-GB" sz="2400" b="1" dirty="0">
                <a:solidFill>
                  <a:srgbClr val="231F20"/>
                </a:solidFill>
              </a:rPr>
              <a:t>1000</a:t>
            </a:r>
            <a:r>
              <a:rPr lang="en-GB" sz="2400" dirty="0">
                <a:solidFill>
                  <a:srgbClr val="231F20"/>
                </a:solidFill>
              </a:rPr>
              <a:t>, look at the hundreds digit. If the hundreds digit is 5 or more, round up. If the hundreds digit is 4 or less, round </a:t>
            </a:r>
            <a:r>
              <a:rPr lang="en-GB" sz="2400" dirty="0" smtClean="0">
                <a:solidFill>
                  <a:srgbClr val="231F20"/>
                </a:solidFill>
              </a:rPr>
              <a:t>down.</a:t>
            </a:r>
            <a:endParaRPr lang="en-GB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76942" y="2358565"/>
            <a:ext cx="5508172" cy="6643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6942" y="2263013"/>
            <a:ext cx="0" cy="3239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15885" y="2263013"/>
            <a:ext cx="0" cy="3239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11286" y="2226641"/>
            <a:ext cx="0" cy="3239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26429" y="2226641"/>
            <a:ext cx="0" cy="3239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64629" y="2226641"/>
            <a:ext cx="0" cy="3239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71764" y="1314330"/>
            <a:ext cx="829491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31F20"/>
                </a:solidFill>
              </a:rPr>
              <a:t>Say whether each number on the number line is closer to 2000 or 3000.</a:t>
            </a:r>
            <a:endParaRPr lang="en-GB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50570" y="258699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2000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126970" y="252055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000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1589513" y="255859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2229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895186" y="255859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2521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295294" y="252055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2986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91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96206" y="116220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3" y="387121"/>
            <a:ext cx="2006378" cy="6687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8971" y="1370878"/>
            <a:ext cx="960897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Round the following numbers to the nearest 1000.</a:t>
            </a:r>
          </a:p>
          <a:p>
            <a:endParaRPr lang="en-GB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6462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9387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6151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7865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8979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6043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1124</a:t>
            </a:r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6357257" y="289449"/>
            <a:ext cx="542108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600" u="sng" dirty="0" smtClean="0">
                <a:solidFill>
                  <a:srgbClr val="231F20"/>
                </a:solidFill>
              </a:rPr>
              <a:t>Round to the nearest 1000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9367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4655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</a:t>
            </a:r>
            <a:r>
              <a:rPr lang="en-GB" sz="2000" dirty="0"/>
              <a:t> </a:t>
            </a:r>
            <a:r>
              <a:rPr lang="en-GB" sz="2400" dirty="0"/>
              <a:t>Maths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2800" dirty="0"/>
              <a:t>Monday</a:t>
            </a:r>
            <a:r>
              <a:rPr lang="en-GB" sz="2400" dirty="0"/>
              <a:t> </a:t>
            </a:r>
            <a:r>
              <a:rPr lang="en-GB" sz="2800" dirty="0" smtClean="0"/>
              <a:t>8th </a:t>
            </a:r>
            <a:r>
              <a:rPr lang="en-GB" sz="2800" dirty="0"/>
              <a:t>February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</a:t>
            </a:r>
            <a:r>
              <a:rPr lang="en-GB" sz="4000" dirty="0" smtClean="0"/>
              <a:t>. To round numbers to the nearest 10</a:t>
            </a:r>
            <a:endParaRPr lang="en-GB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D3C0A-C5DF-4569-A158-FA1B6F8FD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89" y="5993484"/>
            <a:ext cx="566977" cy="506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1B0136-B075-46B0-A2AF-1D0830A0F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64" y="161514"/>
            <a:ext cx="919175" cy="9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93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96206" y="116220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8" y="212950"/>
            <a:ext cx="1628606" cy="5428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06" y="1883314"/>
            <a:ext cx="4381500" cy="4581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8222" y="432653"/>
            <a:ext cx="644652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600" u="sng" dirty="0" smtClean="0">
                <a:solidFill>
                  <a:srgbClr val="231F20"/>
                </a:solidFill>
              </a:rPr>
              <a:t>Round to the nearest 1000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334" y="2540538"/>
            <a:ext cx="62103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81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700087"/>
            <a:ext cx="101727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56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213" y="138374"/>
            <a:ext cx="8009573" cy="642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37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</a:t>
            </a:r>
            <a:r>
              <a:rPr lang="en-GB" sz="2000" dirty="0"/>
              <a:t> </a:t>
            </a:r>
            <a:r>
              <a:rPr lang="en-GB" sz="2400" dirty="0"/>
              <a:t>Maths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Thursday </a:t>
            </a:r>
            <a:r>
              <a:rPr lang="en-GB" sz="3200" dirty="0" smtClean="0"/>
              <a:t>11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 </a:t>
            </a:r>
            <a:r>
              <a:rPr lang="en-GB" sz="3200" dirty="0"/>
              <a:t>February 2021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</a:t>
            </a:r>
            <a:r>
              <a:rPr lang="en-GB" sz="4000" dirty="0" smtClean="0"/>
              <a:t>. To round numbers to 10, 100 or 1000</a:t>
            </a:r>
            <a:endParaRPr lang="en-GB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D3C0A-C5DF-4569-A158-FA1B6F8FD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89" y="5993484"/>
            <a:ext cx="566977" cy="506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1B0136-B075-46B0-A2AF-1D0830A0F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64" y="161514"/>
            <a:ext cx="919175" cy="9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07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4655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785" y="141546"/>
            <a:ext cx="6324600" cy="6457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8205" y="1662361"/>
            <a:ext cx="3357468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231F20"/>
                </a:solidFill>
              </a:rPr>
              <a:t>Look at the numbers on the left. Can you round them to the nearest 10, 100 and 1000?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08913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4655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65" y="2058548"/>
            <a:ext cx="11326069" cy="42533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14581" y="772578"/>
            <a:ext cx="856283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solidFill>
                  <a:srgbClr val="231F20"/>
                </a:solidFill>
              </a:rPr>
              <a:t>Solve the word problems with rounding.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85448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61792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</a:t>
            </a:r>
            <a:r>
              <a:rPr lang="en-GB" sz="2000" dirty="0"/>
              <a:t> </a:t>
            </a:r>
            <a:r>
              <a:rPr lang="en-GB" sz="2400" dirty="0"/>
              <a:t>Maths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Thursday 21st January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dirty="0">
                <a:solidFill>
                  <a:schemeClr val="tx1"/>
                </a:solidFill>
              </a:rPr>
              <a:t>L.O. To practice the </a:t>
            </a:r>
            <a:r>
              <a:rPr lang="en-GB" sz="4400" dirty="0" smtClean="0">
                <a:solidFill>
                  <a:schemeClr val="tx1"/>
                </a:solidFill>
              </a:rPr>
              <a:t>6 </a:t>
            </a:r>
            <a:r>
              <a:rPr lang="en-GB" sz="4400" dirty="0">
                <a:solidFill>
                  <a:schemeClr val="tx1"/>
                </a:solidFill>
              </a:rPr>
              <a:t>times tables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4836506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D3C0A-C5DF-4569-A158-FA1B6F8FD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89" y="5993484"/>
            <a:ext cx="566977" cy="506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1B0136-B075-46B0-A2AF-1D0830A0F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64" y="161514"/>
            <a:ext cx="919175" cy="9191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21976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9696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Friday </a:t>
            </a:r>
            <a:r>
              <a:rPr lang="en-GB" sz="3200" dirty="0" smtClean="0"/>
              <a:t>12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February </a:t>
            </a:r>
            <a:r>
              <a:rPr lang="en-GB" sz="3200" dirty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595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91440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6296"/>
          <a:stretch/>
        </p:blipFill>
        <p:spPr>
          <a:xfrm>
            <a:off x="6838380" y="2134539"/>
            <a:ext cx="4975225" cy="4355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43" y="1288455"/>
            <a:ext cx="6000180" cy="16386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7974" y="256619"/>
            <a:ext cx="5147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</a:rPr>
              <a:t>Every </a:t>
            </a:r>
            <a:r>
              <a:rPr lang="en-GB" dirty="0">
                <a:solidFill>
                  <a:srgbClr val="333333"/>
                </a:solidFill>
              </a:rPr>
              <a:t>number in the 6 times table is an even number and that the final digits repeat themselves in a pattern. For example: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752019" y="1730753"/>
            <a:ext cx="5147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333333"/>
                </a:solidFill>
              </a:rPr>
              <a:t>Here is the 6 times tables: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690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1053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7975" y="5322848"/>
            <a:ext cx="1135932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3600" dirty="0" smtClean="0">
                <a:hlinkClick r:id="rId2"/>
              </a:rPr>
              <a:t>Click here to listen to the Numberjacks 6 times tables song!</a:t>
            </a:r>
            <a:r>
              <a:rPr lang="en-GB" sz="3600" dirty="0" smtClean="0"/>
              <a:t> </a:t>
            </a:r>
            <a:endParaRPr lang="en-GB" sz="3600" dirty="0"/>
          </a:p>
        </p:txBody>
      </p:sp>
      <p:sp>
        <p:nvSpPr>
          <p:cNvPr id="10" name="AutoShape 4" descr="Number 6 clipart green, Number 6 green Transparent FREE for download on  WebStockReview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197" y="1476315"/>
            <a:ext cx="5019606" cy="299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57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98384" y="9009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196" y="964585"/>
            <a:ext cx="5906320" cy="4035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58" y="1697790"/>
            <a:ext cx="2422325" cy="47493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A46AB9-F531-4D87-94A0-21558B850A52}"/>
              </a:ext>
            </a:extLst>
          </p:cNvPr>
          <p:cNvSpPr/>
          <p:nvPr/>
        </p:nvSpPr>
        <p:spPr>
          <a:xfrm>
            <a:off x="344731" y="230188"/>
            <a:ext cx="3513781" cy="119257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smtClean="0">
                <a:solidFill>
                  <a:schemeClr val="tx1"/>
                </a:solidFill>
              </a:rPr>
              <a:t>Complete the 6 times tables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7356" y="17647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08858" y="17580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6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9517" y="17580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18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3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4655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8" y="271457"/>
            <a:ext cx="771525" cy="7715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6"/>
          <p:cNvSpPr/>
          <p:nvPr/>
        </p:nvSpPr>
        <p:spPr>
          <a:xfrm>
            <a:off x="2864321" y="100309"/>
            <a:ext cx="6482419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strike="noStrike" kern="1200" cap="none" spc="0" baseline="0" dirty="0">
                <a:solidFill>
                  <a:srgbClr val="1F4E79"/>
                </a:solidFill>
                <a:uFillTx/>
                <a:latin typeface="Calibri"/>
              </a:rPr>
              <a:t>Pre-recorded Teaching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1123953" y="1201786"/>
            <a:ext cx="9953353" cy="1938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203864"/>
                </a:solidFill>
                <a:uFillTx/>
                <a:latin typeface="Calibri"/>
              </a:rPr>
              <a:t>Access the online </a:t>
            </a:r>
            <a:r>
              <a:rPr lang="en-US" sz="2400" b="0" i="0" u="none" strike="noStrike" kern="1200" cap="none" spc="0" baseline="0" dirty="0" smtClean="0">
                <a:solidFill>
                  <a:srgbClr val="203864"/>
                </a:solidFill>
                <a:uFillTx/>
                <a:latin typeface="Calibri"/>
              </a:rPr>
              <a:t>teaching video below </a:t>
            </a:r>
            <a:r>
              <a:rPr lang="en-US" sz="2400" b="0" i="0" u="none" strike="noStrike" kern="1200" cap="none" spc="0" baseline="0" dirty="0">
                <a:solidFill>
                  <a:srgbClr val="203864"/>
                </a:solidFill>
                <a:uFillTx/>
                <a:latin typeface="Calibri"/>
              </a:rPr>
              <a:t>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b="0" i="0" u="none" strike="noStrike" kern="1200" cap="none" spc="0" baseline="0" dirty="0">
              <a:solidFill>
                <a:srgbClr val="203864"/>
              </a:solidFill>
              <a:uFillTx/>
              <a:latin typeface="Calibri"/>
            </a:endParaRPr>
          </a:p>
        </p:txBody>
      </p:sp>
      <p:pic>
        <p:nvPicPr>
          <p:cNvPr id="1026" name="Picture 2" descr="Primary Homework Help | Online Games For Kids - BBC Bite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98" y="3370521"/>
            <a:ext cx="4504656" cy="250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use Click Cliparts, Stock Vector And Royalty Free Mouse Click  Illustration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87" y="4174455"/>
            <a:ext cx="1287598" cy="128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32272" y="3860285"/>
            <a:ext cx="4740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www.bbc.co.uk/bitesize/articles/zjf492p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6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11717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43" y="231796"/>
            <a:ext cx="5073969" cy="62426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5A46AB9-F531-4D87-94A0-21558B850A52}"/>
              </a:ext>
            </a:extLst>
          </p:cNvPr>
          <p:cNvSpPr/>
          <p:nvPr/>
        </p:nvSpPr>
        <p:spPr>
          <a:xfrm>
            <a:off x="6730994" y="1898972"/>
            <a:ext cx="3513781" cy="262948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Complete the multiplication wheels. I have done the first one for you! </a:t>
            </a:r>
            <a:r>
              <a:rPr lang="en-GB" sz="3200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0823" y="3122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30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1026" y="2904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9730" y="13002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60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9730" y="6915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18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7973" y="1739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38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848" y="132551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</a:t>
            </a:r>
            <a:r>
              <a:rPr lang="en-GB" dirty="0" smtClean="0">
                <a:solidFill>
                  <a:srgbClr val="FF0000"/>
                </a:solidFill>
              </a:rPr>
              <a:t>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848" y="70405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24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7446" y="17379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48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62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1053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323" y="302819"/>
            <a:ext cx="5623354" cy="62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40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98384" y="9009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80" y="485123"/>
            <a:ext cx="4962525" cy="5857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6514" y="48512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18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0477" y="52673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30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A46AB9-F531-4D87-94A0-21558B850A52}"/>
              </a:ext>
            </a:extLst>
          </p:cNvPr>
          <p:cNvSpPr/>
          <p:nvPr/>
        </p:nvSpPr>
        <p:spPr>
          <a:xfrm>
            <a:off x="6444329" y="624097"/>
            <a:ext cx="3513781" cy="3377197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Can you count in 6’s, starting from any point?</a:t>
            </a:r>
          </a:p>
          <a:p>
            <a:pPr algn="ctr"/>
            <a:endParaRPr lang="en-GB" sz="3200" dirty="0">
              <a:solidFill>
                <a:schemeClr val="tx1"/>
              </a:solidFill>
            </a:endParaRPr>
          </a:p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I have done the first one for you </a:t>
            </a:r>
            <a:r>
              <a:rPr lang="en-GB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90565" y="4703170"/>
            <a:ext cx="4863235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600" dirty="0" smtClean="0">
                <a:hlinkClick r:id="rId3"/>
              </a:rPr>
              <a:t>Click here for some extra activities on your 6 times tables!</a:t>
            </a:r>
            <a:r>
              <a:rPr lang="en-GB" sz="3600" dirty="0" smtClean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815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4655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385762"/>
            <a:ext cx="110204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41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96206" y="116220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62" y="1530539"/>
            <a:ext cx="9896475" cy="4676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2" y="613166"/>
            <a:ext cx="1690056" cy="5403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438399" y="322527"/>
            <a:ext cx="829627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231F20"/>
                </a:solidFill>
              </a:rPr>
              <a:t>To round a number to the nearest </a:t>
            </a:r>
            <a:r>
              <a:rPr lang="en-GB" sz="2400" b="1" dirty="0">
                <a:solidFill>
                  <a:srgbClr val="231F20"/>
                </a:solidFill>
              </a:rPr>
              <a:t>10</a:t>
            </a:r>
            <a:r>
              <a:rPr lang="en-GB" sz="2400" dirty="0">
                <a:solidFill>
                  <a:srgbClr val="231F20"/>
                </a:solidFill>
              </a:rPr>
              <a:t>, look at the amount of ones. If this is 5 or more, round up. If it is 4 or less, round down</a:t>
            </a:r>
            <a:r>
              <a:rPr lang="en-GB" sz="2400" dirty="0" smtClean="0">
                <a:solidFill>
                  <a:srgbClr val="231F20"/>
                </a:solidFill>
              </a:rPr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5376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96206" y="116220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4" y="387602"/>
            <a:ext cx="1683843" cy="602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64" y="1404134"/>
            <a:ext cx="6238875" cy="1266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764" y="4222215"/>
            <a:ext cx="98762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u="sng" dirty="0" smtClean="0"/>
              <a:t>H T O</a:t>
            </a:r>
          </a:p>
          <a:p>
            <a:r>
              <a:rPr lang="en-GB" sz="3600" dirty="0" smtClean="0"/>
              <a:t>1  6  </a:t>
            </a:r>
            <a:r>
              <a:rPr lang="en-GB" sz="3600" dirty="0" smtClean="0">
                <a:solidFill>
                  <a:srgbClr val="FF0000"/>
                </a:solidFill>
              </a:rPr>
              <a:t>3</a:t>
            </a:r>
            <a:r>
              <a:rPr lang="en-GB" sz="3600" dirty="0" smtClean="0"/>
              <a:t>     – 3 is </a:t>
            </a:r>
            <a:r>
              <a:rPr lang="en-GB" sz="3600" i="1" dirty="0" smtClean="0"/>
              <a:t>less than </a:t>
            </a:r>
            <a:r>
              <a:rPr lang="en-GB" sz="3600" dirty="0" smtClean="0"/>
              <a:t>5, so we round down to 160</a:t>
            </a:r>
          </a:p>
          <a:p>
            <a:r>
              <a:rPr lang="en-GB" sz="3600" dirty="0" smtClean="0"/>
              <a:t>1  6  </a:t>
            </a:r>
            <a:r>
              <a:rPr lang="en-GB" sz="3600" dirty="0" smtClean="0">
                <a:solidFill>
                  <a:srgbClr val="FF0000"/>
                </a:solidFill>
              </a:rPr>
              <a:t>6</a:t>
            </a:r>
            <a:r>
              <a:rPr lang="en-GB" sz="3600" dirty="0" smtClean="0"/>
              <a:t>     – 6 is </a:t>
            </a:r>
            <a:r>
              <a:rPr lang="en-GB" sz="3600" i="1" dirty="0" smtClean="0"/>
              <a:t>more than </a:t>
            </a:r>
            <a:r>
              <a:rPr lang="en-GB" sz="3600" dirty="0" smtClean="0"/>
              <a:t>5, so we round up to 170</a:t>
            </a:r>
          </a:p>
          <a:p>
            <a:r>
              <a:rPr lang="en-GB" sz="3600" dirty="0" smtClean="0"/>
              <a:t>1  6  </a:t>
            </a:r>
            <a:r>
              <a:rPr lang="en-GB" sz="3600" dirty="0" smtClean="0">
                <a:solidFill>
                  <a:srgbClr val="FF0000"/>
                </a:solidFill>
              </a:rPr>
              <a:t>7</a:t>
            </a:r>
            <a:r>
              <a:rPr lang="en-GB" sz="3600" dirty="0" smtClean="0"/>
              <a:t>     – 7 is </a:t>
            </a:r>
            <a:r>
              <a:rPr lang="en-GB" sz="3600" i="1" dirty="0" smtClean="0"/>
              <a:t>more than </a:t>
            </a:r>
            <a:r>
              <a:rPr lang="en-GB" sz="3600" dirty="0" smtClean="0"/>
              <a:t>5, so we round up to 170</a:t>
            </a:r>
          </a:p>
        </p:txBody>
      </p:sp>
      <p:sp>
        <p:nvSpPr>
          <p:cNvPr id="9" name="Rectangle 8"/>
          <p:cNvSpPr/>
          <p:nvPr/>
        </p:nvSpPr>
        <p:spPr>
          <a:xfrm>
            <a:off x="371764" y="3157602"/>
            <a:ext cx="1114697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u="sng" dirty="0" smtClean="0">
                <a:solidFill>
                  <a:srgbClr val="231F20"/>
                </a:solidFill>
              </a:rPr>
              <a:t>Remember</a:t>
            </a:r>
            <a:r>
              <a:rPr lang="en-GB" sz="2400" dirty="0" smtClean="0">
                <a:solidFill>
                  <a:srgbClr val="231F20"/>
                </a:solidFill>
              </a:rPr>
              <a:t> - to </a:t>
            </a:r>
            <a:r>
              <a:rPr lang="en-GB" sz="2400" dirty="0">
                <a:solidFill>
                  <a:srgbClr val="231F20"/>
                </a:solidFill>
              </a:rPr>
              <a:t>round a number to the nearest </a:t>
            </a:r>
            <a:r>
              <a:rPr lang="en-GB" sz="2400" b="1" dirty="0">
                <a:solidFill>
                  <a:srgbClr val="231F20"/>
                </a:solidFill>
              </a:rPr>
              <a:t>10</a:t>
            </a:r>
            <a:r>
              <a:rPr lang="en-GB" sz="2400" dirty="0">
                <a:solidFill>
                  <a:srgbClr val="231F20"/>
                </a:solidFill>
              </a:rPr>
              <a:t>, look at the amount of ones. If this is 5 or more, round up. If it is 4 or less, round down</a:t>
            </a:r>
            <a:r>
              <a:rPr lang="en-GB" sz="2400" dirty="0" smtClean="0">
                <a:solidFill>
                  <a:srgbClr val="231F20"/>
                </a:solidFill>
              </a:rPr>
              <a:t>. 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6357257" y="289449"/>
            <a:ext cx="542108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600" u="sng" dirty="0" smtClean="0">
                <a:solidFill>
                  <a:srgbClr val="231F20"/>
                </a:solidFill>
              </a:rPr>
              <a:t>Round to the nearest 10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2046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96206" y="116220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3" y="387121"/>
            <a:ext cx="2006378" cy="6687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8971" y="1370878"/>
            <a:ext cx="914090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Round the following numbers to the nearest 10.</a:t>
            </a:r>
          </a:p>
          <a:p>
            <a:endParaRPr lang="en-GB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462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987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651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765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879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643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/>
              <a:t>124</a:t>
            </a:r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6357257" y="289449"/>
            <a:ext cx="542108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600" u="sng" dirty="0" smtClean="0">
                <a:solidFill>
                  <a:srgbClr val="231F20"/>
                </a:solidFill>
              </a:rPr>
              <a:t>Round to the nearest 10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351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96206" y="94448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3" y="387121"/>
            <a:ext cx="2006378" cy="6687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33" y="1326815"/>
            <a:ext cx="3562350" cy="2228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8410" y="2441240"/>
            <a:ext cx="6792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__ , __ , __, __ , __ , __ , __ , __ , __ , __</a:t>
            </a:r>
            <a:endParaRPr lang="en-GB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33" y="3678876"/>
            <a:ext cx="3819525" cy="29051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35585" y="4029456"/>
            <a:ext cx="7464529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200" dirty="0" smtClean="0"/>
              <a:t>Yes I do agree with Whitney / no I do not agree with Whitney because…</a:t>
            </a:r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6357257" y="289449"/>
            <a:ext cx="542108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600" u="sng" dirty="0" smtClean="0">
                <a:solidFill>
                  <a:srgbClr val="231F20"/>
                </a:solidFill>
              </a:rPr>
              <a:t>Round to the nearest 10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64788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</a:t>
            </a:r>
            <a:r>
              <a:rPr lang="en-GB" sz="2000" dirty="0"/>
              <a:t> </a:t>
            </a:r>
            <a:r>
              <a:rPr lang="en-GB" sz="2400" dirty="0"/>
              <a:t>Maths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Tuesday </a:t>
            </a:r>
            <a:r>
              <a:rPr lang="en-GB" sz="3200" dirty="0" smtClean="0"/>
              <a:t>9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February </a:t>
            </a:r>
            <a:r>
              <a:rPr lang="en-GB" sz="3200" dirty="0"/>
              <a:t>2021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</a:rPr>
              <a:t>L.O</a:t>
            </a:r>
            <a:r>
              <a:rPr lang="en-GB" sz="3200" dirty="0" smtClean="0">
                <a:solidFill>
                  <a:schemeClr val="tx1"/>
                </a:solidFill>
              </a:rPr>
              <a:t>. </a:t>
            </a:r>
            <a:r>
              <a:rPr lang="en-GB" sz="3200" dirty="0">
                <a:solidFill>
                  <a:schemeClr val="tx1"/>
                </a:solidFill>
              </a:rPr>
              <a:t>To </a:t>
            </a:r>
            <a:r>
              <a:rPr lang="en-GB" sz="3200" dirty="0" smtClean="0">
                <a:solidFill>
                  <a:schemeClr val="tx1"/>
                </a:solidFill>
              </a:rPr>
              <a:t>round numbers to the nearest 100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D3C0A-C5DF-4569-A158-FA1B6F8FD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89" y="5993484"/>
            <a:ext cx="566977" cy="506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1B0136-B075-46B0-A2AF-1D0830A0F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64" y="161514"/>
            <a:ext cx="919175" cy="9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68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1004</Words>
  <Application>Microsoft Office PowerPoint</Application>
  <PresentationFormat>Widescreen</PresentationFormat>
  <Paragraphs>126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M.Bonas [ Wheatley Hill Community Primary School ]</dc:creator>
  <cp:lastModifiedBy>Mollie Bonas</cp:lastModifiedBy>
  <cp:revision>162</cp:revision>
  <dcterms:created xsi:type="dcterms:W3CDTF">2021-01-07T18:56:37Z</dcterms:created>
  <dcterms:modified xsi:type="dcterms:W3CDTF">2021-02-03T14:29:04Z</dcterms:modified>
</cp:coreProperties>
</file>