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97" r:id="rId4"/>
    <p:sldId id="298" r:id="rId5"/>
    <p:sldId id="342" r:id="rId6"/>
    <p:sldId id="364" r:id="rId7"/>
    <p:sldId id="365" r:id="rId8"/>
    <p:sldId id="271" r:id="rId9"/>
    <p:sldId id="369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78" r:id="rId19"/>
    <p:sldId id="379" r:id="rId20"/>
    <p:sldId id="380" r:id="rId21"/>
    <p:sldId id="294" r:id="rId22"/>
    <p:sldId id="381" r:id="rId23"/>
    <p:sldId id="382" r:id="rId24"/>
    <p:sldId id="383" r:id="rId25"/>
    <p:sldId id="384" r:id="rId26"/>
    <p:sldId id="395" r:id="rId27"/>
    <p:sldId id="396" r:id="rId28"/>
    <p:sldId id="397" r:id="rId29"/>
    <p:sldId id="398" r:id="rId30"/>
    <p:sldId id="308" r:id="rId31"/>
    <p:sldId id="386" r:id="rId32"/>
    <p:sldId id="387" r:id="rId33"/>
    <p:sldId id="388" r:id="rId34"/>
    <p:sldId id="389" r:id="rId35"/>
    <p:sldId id="390" r:id="rId36"/>
    <p:sldId id="391" r:id="rId37"/>
    <p:sldId id="392" r:id="rId38"/>
    <p:sldId id="393" r:id="rId39"/>
    <p:sldId id="394" r:id="rId40"/>
    <p:sldId id="265" r:id="rId41"/>
    <p:sldId id="366" r:id="rId42"/>
    <p:sldId id="368" r:id="rId43"/>
    <p:sldId id="363" r:id="rId44"/>
    <p:sldId id="340" r:id="rId45"/>
    <p:sldId id="335" r:id="rId46"/>
    <p:sldId id="336" r:id="rId47"/>
    <p:sldId id="337" r:id="rId48"/>
    <p:sldId id="338" r:id="rId49"/>
    <p:sldId id="339" r:id="rId50"/>
    <p:sldId id="341" r:id="rId51"/>
    <p:sldId id="362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8E7"/>
    <a:srgbClr val="009345"/>
    <a:srgbClr val="F9EB29"/>
    <a:srgbClr val="26A9E0"/>
    <a:srgbClr val="9999FF"/>
    <a:srgbClr val="615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6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A86F8-713D-4DE2-9DB6-D09567B5E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5F5E5-1678-4D1B-A603-972D98163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21418-98E7-42C0-8E2C-1B5359F9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26/02/2021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7EF93-0756-463B-894B-ABAB83EC4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57774-2BC6-4EB5-BF3A-708C36309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133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5AF0B-C776-4E3D-9B8C-2E197089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4AA440-30F8-42DA-8911-A8ECC0DAE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DBFF0-4634-49C9-909F-A83E04CC4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26/02/2021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E1E01-6CD0-4941-BABA-D649B557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9CB2A-5100-4292-88AA-E6DB28B4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380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6DDE92-F301-49CB-8781-FF593E5D44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0CDA00-6CF0-4BBD-BA07-B9A74C812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88FFA-148D-42FD-BD59-80F7D5FEC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26/02/2021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8CA7C-A815-4007-A484-9CD309990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64177-5F47-4FD2-8A0E-DEBD85DD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124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90D26-B739-44FF-807B-5D4158F3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3F1C2-07C8-4332-B8CF-DE36A971F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9B1AE-8C40-4D90-A4D9-DB547A94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26/02/2021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29CFB-6586-4618-8D9F-6C6991D3D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A4640-2EC0-4A98-B860-FB626B9C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08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6B222-8E55-4D15-8256-7A57711B1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0584F-7CE6-4358-B1E9-10C423A7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BC575-6A7C-4AD1-8B88-D4846AD88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26/02/2021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41A9D-2DC1-4C89-B93A-F386A1A3B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E061D-ED6C-44EA-A7CD-E50E941C0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1160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23DDF-E884-4955-84D1-BDBE219E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D30FD-79A4-442C-85E2-B299D6EF3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085033-841F-4926-85C3-21A039494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5CE7E-5C88-45A7-B8B4-77F135A63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26/02/2021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64008-271C-47C8-A40A-4C2F9BEA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4C3F0-4D6D-4946-9965-F492022D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54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61AD9-F475-4390-92B5-0CDC3DB7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35C32-0C06-4F1A-BCD5-E951D01B3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4522F-46B3-493D-B999-6A4EFF28D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45698-A701-4F4D-9B09-9598A49CA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44B80-09C7-4043-9A9F-92C96FCF0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0317DE-90F3-4F2B-8B9D-97FABEA6D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26/02/2021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AE60A4-55EC-4320-99AD-DAF61C4B8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860FAE-4BF2-491D-8DF9-E59C5664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42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4B335-1C55-4C5D-A4FC-5A53E8B8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26138-6D09-4131-B64B-41DAF639B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26/02/2021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5BB4BE-7539-4FAD-9C71-D143063E1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59F3B-2446-4A90-86CB-720064A6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688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0C8AED-B9B5-4C1B-B57A-8F6343A4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26/02/2021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554082-9369-4554-A499-64542F154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A2E1F-A602-46F4-A642-F2410CAC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729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BDCFE-C4AC-4935-83BB-0E7F6741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7D270-CD47-434F-BEC8-22A45B50B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830A5-8E70-4D7A-9C17-B312F12BD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EF6E6-89ED-4100-B8E7-1804747D5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26/02/2021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E6254-B6AD-4E03-817D-DD1B2DCFC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4967C-D602-48AC-BAF9-4115196E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838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86D2-25FB-4E9B-AB8A-A144FAE89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ED8B33-F4A9-454A-BE16-A03D570306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035D5-F917-48DD-9F53-0CECD98F8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74322-1661-4706-B6FB-5E2BCBDB5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26/02/2021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B4626-4BC1-46AD-A247-066BA99AF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986F8-DDE6-41FE-B5AD-08E944895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95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8F1C8A-9E83-4B2D-BCF2-EEED1E22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F8023-3404-43A1-9A44-0B1350F13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2F37F-4477-40DB-901C-AB990776E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3E375-2EFF-4C74-B748-AF73AE78D5AE}" type="datetimeFigureOut">
              <a:rPr lang="en-GB" smtClean="0"/>
              <a:t>26/02/2021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D2A0B-16BC-4169-A06A-49FAEDFBC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CD214-2699-471B-8481-C994957B7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4388F-67C1-4CD6-8B28-F88125DD7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77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3.wdp"/><Relationship Id="rId18" Type="http://schemas.openxmlformats.org/officeDocument/2006/relationships/image" Target="../media/image49.png"/><Relationship Id="rId3" Type="http://schemas.openxmlformats.org/officeDocument/2006/relationships/image" Target="../media/image40.jpeg"/><Relationship Id="rId21" Type="http://schemas.microsoft.com/office/2007/relationships/hdphoto" Target="../media/hdphoto6.wdp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48.jpeg"/><Relationship Id="rId2" Type="http://schemas.openxmlformats.org/officeDocument/2006/relationships/image" Target="../media/image39.jpeg"/><Relationship Id="rId16" Type="http://schemas.microsoft.com/office/2007/relationships/hdphoto" Target="../media/hdphoto4.wdp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2.wdp"/><Relationship Id="rId5" Type="http://schemas.openxmlformats.org/officeDocument/2006/relationships/image" Target="../media/image38.jpeg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19" Type="http://schemas.microsoft.com/office/2007/relationships/hdphoto" Target="../media/hdphoto5.wdp"/><Relationship Id="rId4" Type="http://schemas.openxmlformats.org/officeDocument/2006/relationships/image" Target="../media/image37.jpeg"/><Relationship Id="rId9" Type="http://schemas.microsoft.com/office/2007/relationships/hdphoto" Target="../media/hdphoto1.wdp"/><Relationship Id="rId1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394F-A873-42DB-B467-C1DAED12E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g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D90B2-93BF-4E4C-84B7-170C7F489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3617B-CF19-4CB3-B93E-363E77692E4D}"/>
              </a:ext>
            </a:extLst>
          </p:cNvPr>
          <p:cNvSpPr/>
          <p:nvPr/>
        </p:nvSpPr>
        <p:spPr>
          <a:xfrm>
            <a:off x="107092" y="11717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  </a:t>
            </a:r>
            <a:r>
              <a:rPr lang="en-GB" sz="3200" dirty="0"/>
              <a:t>Monday 8</a:t>
            </a:r>
            <a:r>
              <a:rPr lang="en-GB" sz="3200" baseline="30000" dirty="0"/>
              <a:t>th</a:t>
            </a:r>
            <a:r>
              <a:rPr lang="en-GB" sz="3200" dirty="0"/>
              <a:t> February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805691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569871" y="2789668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LO: To be able to identify the </a:t>
            </a:r>
            <a:r>
              <a:rPr lang="en-GB" sz="4000" dirty="0" smtClean="0"/>
              <a:t>‘g’ </a:t>
            </a:r>
            <a:r>
              <a:rPr lang="en-GB" sz="4000" dirty="0"/>
              <a:t>sound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68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8961" r="39262" b="5574"/>
          <a:stretch/>
        </p:blipFill>
        <p:spPr>
          <a:xfrm>
            <a:off x="6475751" y="210201"/>
            <a:ext cx="5465008" cy="63987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274" y="5222793"/>
            <a:ext cx="1341485" cy="1386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9" y="2779885"/>
            <a:ext cx="6661330" cy="244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4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8961" r="39262" b="5574"/>
          <a:stretch/>
        </p:blipFill>
        <p:spPr>
          <a:xfrm>
            <a:off x="6475751" y="210201"/>
            <a:ext cx="5465008" cy="63987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274" y="5222793"/>
            <a:ext cx="1341485" cy="1386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17" b="34022"/>
          <a:stretch/>
        </p:blipFill>
        <p:spPr>
          <a:xfrm>
            <a:off x="2439726" y="387549"/>
            <a:ext cx="1703392" cy="1366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53" b="23832"/>
          <a:stretch/>
        </p:blipFill>
        <p:spPr>
          <a:xfrm>
            <a:off x="954853" y="2440664"/>
            <a:ext cx="4673137" cy="1470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9" t="-13094" r="-352" b="50678"/>
          <a:stretch/>
        </p:blipFill>
        <p:spPr>
          <a:xfrm>
            <a:off x="1828799" y="3283135"/>
            <a:ext cx="2546763" cy="12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598" t="4810" r="25369" b="16066"/>
          <a:stretch/>
        </p:blipFill>
        <p:spPr>
          <a:xfrm>
            <a:off x="5768246" y="224853"/>
            <a:ext cx="6172513" cy="63841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274" y="5222793"/>
            <a:ext cx="1341485" cy="1386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87" b="55076"/>
          <a:stretch/>
        </p:blipFill>
        <p:spPr>
          <a:xfrm>
            <a:off x="2527944" y="396754"/>
            <a:ext cx="1459439" cy="16927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42" b="57045"/>
          <a:stretch/>
        </p:blipFill>
        <p:spPr>
          <a:xfrm>
            <a:off x="683349" y="2402955"/>
            <a:ext cx="4508641" cy="1011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3" r="11745" b="55702"/>
          <a:stretch/>
        </p:blipFill>
        <p:spPr>
          <a:xfrm>
            <a:off x="1505027" y="3728005"/>
            <a:ext cx="2841443" cy="99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2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058" t="3716" r="35204" b="11476"/>
          <a:stretch/>
        </p:blipFill>
        <p:spPr>
          <a:xfrm>
            <a:off x="6096000" y="506491"/>
            <a:ext cx="5576341" cy="58161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274" y="5222793"/>
            <a:ext cx="1341485" cy="1386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2" b="56413"/>
          <a:stretch/>
        </p:blipFill>
        <p:spPr>
          <a:xfrm>
            <a:off x="2315550" y="603563"/>
            <a:ext cx="1282089" cy="1225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3" y="2341748"/>
            <a:ext cx="8139137" cy="223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0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8961" r="39262" b="5574"/>
          <a:stretch/>
        </p:blipFill>
        <p:spPr>
          <a:xfrm>
            <a:off x="6475751" y="210201"/>
            <a:ext cx="5465008" cy="63987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274" y="5222793"/>
            <a:ext cx="1341485" cy="1386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17" b="34022"/>
          <a:stretch/>
        </p:blipFill>
        <p:spPr>
          <a:xfrm>
            <a:off x="2439726" y="387549"/>
            <a:ext cx="1703392" cy="13663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52" y="2050784"/>
            <a:ext cx="6016991" cy="287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598" t="4810" r="25369" b="16066"/>
          <a:stretch/>
        </p:blipFill>
        <p:spPr>
          <a:xfrm>
            <a:off x="5768246" y="224853"/>
            <a:ext cx="6172513" cy="63841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274" y="5222793"/>
            <a:ext cx="1341485" cy="1386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87" b="55076"/>
          <a:stretch/>
        </p:blipFill>
        <p:spPr>
          <a:xfrm>
            <a:off x="2527944" y="396754"/>
            <a:ext cx="1459439" cy="1692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14" y="2395671"/>
            <a:ext cx="4958697" cy="23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058" t="3716" r="35204" b="11476"/>
          <a:stretch/>
        </p:blipFill>
        <p:spPr>
          <a:xfrm>
            <a:off x="6096000" y="506491"/>
            <a:ext cx="5576341" cy="58161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274" y="5222793"/>
            <a:ext cx="1341485" cy="1386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2" b="56413"/>
          <a:stretch/>
        </p:blipFill>
        <p:spPr>
          <a:xfrm>
            <a:off x="2315550" y="603563"/>
            <a:ext cx="1282089" cy="12252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58" y="2341748"/>
            <a:ext cx="4965175" cy="235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8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9274" y="5222793"/>
            <a:ext cx="1341485" cy="1386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481930"/>
            <a:ext cx="5717308" cy="2714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21" b="52644"/>
          <a:stretch/>
        </p:blipFill>
        <p:spPr>
          <a:xfrm>
            <a:off x="6196958" y="1645583"/>
            <a:ext cx="1809942" cy="1339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4" t="-1292" r="33814" b="52410"/>
          <a:stretch/>
        </p:blipFill>
        <p:spPr>
          <a:xfrm>
            <a:off x="6164379" y="3151227"/>
            <a:ext cx="1875100" cy="1388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6" b="52410"/>
          <a:stretch/>
        </p:blipFill>
        <p:spPr>
          <a:xfrm>
            <a:off x="6164438" y="4706178"/>
            <a:ext cx="1842462" cy="13522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" t="50848" r="68395" b="-545"/>
          <a:stretch/>
        </p:blipFill>
        <p:spPr>
          <a:xfrm>
            <a:off x="8104346" y="1573126"/>
            <a:ext cx="1840375" cy="14121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7" t="52071" r="33813" b="-138"/>
          <a:stretch/>
        </p:blipFill>
        <p:spPr>
          <a:xfrm>
            <a:off x="8092771" y="3151227"/>
            <a:ext cx="1851950" cy="13658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6" t="51663"/>
          <a:stretch/>
        </p:blipFill>
        <p:spPr>
          <a:xfrm>
            <a:off x="8039479" y="4684938"/>
            <a:ext cx="1842462" cy="13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874168-60EF-4E55-B049-1FBC34696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79" y="5371675"/>
            <a:ext cx="1722401" cy="12790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71" y="403552"/>
            <a:ext cx="6139236" cy="2914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4" t="-1242" r="46536" b="-4902"/>
          <a:stretch/>
        </p:blipFill>
        <p:spPr>
          <a:xfrm rot="5400000">
            <a:off x="4748641" y="2591346"/>
            <a:ext cx="1874289" cy="4836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9" t="11133" r="8758" b="5555"/>
          <a:stretch/>
        </p:blipFill>
        <p:spPr>
          <a:xfrm rot="5400000">
            <a:off x="8829097" y="1281479"/>
            <a:ext cx="2039919" cy="1661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4" t="13717" r="21488" b="20400"/>
          <a:stretch/>
        </p:blipFill>
        <p:spPr>
          <a:xfrm rot="5400000">
            <a:off x="6000219" y="1891680"/>
            <a:ext cx="2291206" cy="1842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0" t="1635" r="20097" b="11993"/>
          <a:stretch/>
        </p:blipFill>
        <p:spPr>
          <a:xfrm rot="5400000">
            <a:off x="459529" y="1522173"/>
            <a:ext cx="1587202" cy="1632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 t="-608" r="20508" b="168"/>
          <a:stretch/>
        </p:blipFill>
        <p:spPr>
          <a:xfrm rot="5400000">
            <a:off x="3118548" y="1374482"/>
            <a:ext cx="1811796" cy="2075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5" t="1957" r="11740" b="5591"/>
          <a:stretch/>
        </p:blipFill>
        <p:spPr>
          <a:xfrm rot="5400000">
            <a:off x="1192292" y="3393726"/>
            <a:ext cx="1539063" cy="16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7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4" t="-1242" r="46536" b="-4902"/>
          <a:stretch/>
        </p:blipFill>
        <p:spPr>
          <a:xfrm rot="5400000">
            <a:off x="7233918" y="4007216"/>
            <a:ext cx="1482778" cy="3826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4" t="13717" r="21488" b="20400"/>
          <a:stretch/>
        </p:blipFill>
        <p:spPr>
          <a:xfrm rot="5400000">
            <a:off x="1498535" y="5344787"/>
            <a:ext cx="1459856" cy="1174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 t="-608" r="20508" b="168"/>
          <a:stretch/>
        </p:blipFill>
        <p:spPr>
          <a:xfrm rot="5400000">
            <a:off x="10077052" y="4718281"/>
            <a:ext cx="1811796" cy="2075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5" t="1957" r="11740" b="5591"/>
          <a:stretch/>
        </p:blipFill>
        <p:spPr>
          <a:xfrm rot="5400000">
            <a:off x="2933754" y="5091749"/>
            <a:ext cx="1539063" cy="1617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01"/>
          <a:stretch/>
        </p:blipFill>
        <p:spPr>
          <a:xfrm>
            <a:off x="536022" y="438421"/>
            <a:ext cx="4737129" cy="6911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9" t="43758" r="74147" b="25191"/>
          <a:stretch/>
        </p:blipFill>
        <p:spPr>
          <a:xfrm>
            <a:off x="5249877" y="462083"/>
            <a:ext cx="1263963" cy="6623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95" y="5670870"/>
            <a:ext cx="1327514" cy="9908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14" t="-1242" r="46536" b="-4902"/>
          <a:stretch/>
        </p:blipFill>
        <p:spPr>
          <a:xfrm rot="5400000">
            <a:off x="1248788" y="997160"/>
            <a:ext cx="1459855" cy="37671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74" t="13717" r="21488" b="20400"/>
          <a:stretch/>
        </p:blipFill>
        <p:spPr>
          <a:xfrm rot="5400000">
            <a:off x="3784226" y="2283348"/>
            <a:ext cx="1455145" cy="11703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09" t="11133" r="8758" b="5555"/>
          <a:stretch/>
        </p:blipFill>
        <p:spPr>
          <a:xfrm rot="5400000">
            <a:off x="5040090" y="2271759"/>
            <a:ext cx="1459857" cy="11887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9" t="11133" r="8758" b="5555"/>
          <a:stretch/>
        </p:blipFill>
        <p:spPr>
          <a:xfrm rot="5400000">
            <a:off x="158231" y="4186010"/>
            <a:ext cx="1459857" cy="11887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0" t="1635" r="20097" b="11993"/>
          <a:stretch/>
        </p:blipFill>
        <p:spPr>
          <a:xfrm rot="5400000">
            <a:off x="6522297" y="2090165"/>
            <a:ext cx="1476643" cy="1518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0" t="1635" r="20097" b="11993"/>
          <a:stretch/>
        </p:blipFill>
        <p:spPr>
          <a:xfrm rot="5400000">
            <a:off x="4599526" y="5140893"/>
            <a:ext cx="1476643" cy="15187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23" t="-608" r="20508" b="168"/>
          <a:stretch/>
        </p:blipFill>
        <p:spPr>
          <a:xfrm rot="5400000">
            <a:off x="8302746" y="1975147"/>
            <a:ext cx="1531316" cy="17539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65" t="1957" r="11740" b="5591"/>
          <a:stretch/>
        </p:blipFill>
        <p:spPr>
          <a:xfrm rot="5400000">
            <a:off x="10071537" y="2072229"/>
            <a:ext cx="1539063" cy="16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3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FE965-1B25-44BC-8482-7DC2D9223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556" y="1929739"/>
            <a:ext cx="4201308" cy="431034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This is the letter </a:t>
            </a:r>
            <a:r>
              <a:rPr lang="en-GB" dirty="0" smtClean="0"/>
              <a:t>‘</a:t>
            </a:r>
            <a:r>
              <a:rPr lang="en-GB" dirty="0"/>
              <a:t>g</a:t>
            </a:r>
            <a:r>
              <a:rPr lang="en-GB" dirty="0" smtClean="0"/>
              <a:t>’.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00E2D-CAA8-4DF3-B309-D64010F3278B}"/>
              </a:ext>
            </a:extLst>
          </p:cNvPr>
          <p:cNvSpPr/>
          <p:nvPr/>
        </p:nvSpPr>
        <p:spPr>
          <a:xfrm>
            <a:off x="0" y="226031"/>
            <a:ext cx="8137133" cy="13459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0A437B-D866-4004-BAF0-E5A322D7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016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smtClean="0"/>
              <a:t>‘</a:t>
            </a:r>
            <a:r>
              <a:rPr lang="en-GB" sz="3200" dirty="0"/>
              <a:t>g</a:t>
            </a:r>
            <a:r>
              <a:rPr lang="en-GB" sz="3200" dirty="0" smtClean="0"/>
              <a:t>’ </a:t>
            </a:r>
            <a:r>
              <a:rPr lang="en-GB" sz="3200" dirty="0"/>
              <a:t>sound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085" y="1821737"/>
            <a:ext cx="569540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700" b="1" dirty="0" smtClean="0">
                <a:latin typeface="Comic Sans MS" panose="030F0702030302020204" pitchFamily="66" charset="0"/>
              </a:rPr>
              <a:t>Gg</a:t>
            </a:r>
            <a:endParaRPr lang="en-GB" sz="287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304" y="156117"/>
            <a:ext cx="1341485" cy="1386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484" y="3112892"/>
            <a:ext cx="5686417" cy="2699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972" y="4137913"/>
            <a:ext cx="3804957" cy="142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46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4" t="-1242" r="46536" b="-4902"/>
          <a:stretch/>
        </p:blipFill>
        <p:spPr>
          <a:xfrm rot="5400000">
            <a:off x="7267770" y="3842707"/>
            <a:ext cx="1482778" cy="3826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4" t="13717" r="21488" b="20400"/>
          <a:stretch/>
        </p:blipFill>
        <p:spPr>
          <a:xfrm rot="5400000">
            <a:off x="1498535" y="5344787"/>
            <a:ext cx="1459856" cy="1174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 t="-608" r="20508" b="168"/>
          <a:stretch/>
        </p:blipFill>
        <p:spPr>
          <a:xfrm rot="5400000">
            <a:off x="10077052" y="4718281"/>
            <a:ext cx="1811796" cy="2075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5" t="1957" r="11740" b="5591"/>
          <a:stretch/>
        </p:blipFill>
        <p:spPr>
          <a:xfrm rot="5400000">
            <a:off x="2933754" y="5091749"/>
            <a:ext cx="1539063" cy="1617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01"/>
          <a:stretch/>
        </p:blipFill>
        <p:spPr>
          <a:xfrm>
            <a:off x="536022" y="438421"/>
            <a:ext cx="4737129" cy="6911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9" t="43758" r="74147" b="25191"/>
          <a:stretch/>
        </p:blipFill>
        <p:spPr>
          <a:xfrm>
            <a:off x="5249877" y="462083"/>
            <a:ext cx="1263963" cy="6623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95" y="5670870"/>
            <a:ext cx="1327514" cy="9908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9" t="11133" r="8758" b="5555"/>
          <a:stretch/>
        </p:blipFill>
        <p:spPr>
          <a:xfrm rot="5400000">
            <a:off x="158231" y="4186010"/>
            <a:ext cx="1459857" cy="11887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0" t="1635" r="20097" b="11993"/>
          <a:stretch/>
        </p:blipFill>
        <p:spPr>
          <a:xfrm rot="5400000">
            <a:off x="4599526" y="5140893"/>
            <a:ext cx="1476643" cy="151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5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0098CD-FD97-449B-82F9-B027468626C2}"/>
              </a:ext>
            </a:extLst>
          </p:cNvPr>
          <p:cNvSpPr/>
          <p:nvPr/>
        </p:nvSpPr>
        <p:spPr>
          <a:xfrm>
            <a:off x="107092" y="11717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A1B43B-C3C3-4B73-B573-EEB1D31D101E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901C76-9E5D-4B3C-A894-C1A324956BBC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DCDBAC-84E4-4205-A000-69749D158605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6FC78-5849-41E9-A823-A50B3F991A6F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  </a:t>
            </a:r>
            <a:r>
              <a:rPr lang="en-GB" sz="3200" dirty="0"/>
              <a:t>Wednesday 10</a:t>
            </a:r>
            <a:r>
              <a:rPr lang="en-GB" sz="3200" baseline="30000" dirty="0"/>
              <a:t>th</a:t>
            </a:r>
            <a:r>
              <a:rPr lang="en-GB" sz="3200" dirty="0"/>
              <a:t> February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9E6751-34BC-403B-AD7E-854FFBE07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D55E07-2A59-4AC0-B0FE-2797609A1186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5BF89-92FE-43A5-9B69-3D83BBF4E7E5}"/>
              </a:ext>
            </a:extLst>
          </p:cNvPr>
          <p:cNvSpPr txBox="1"/>
          <p:nvPr/>
        </p:nvSpPr>
        <p:spPr>
          <a:xfrm>
            <a:off x="569871" y="2789668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LO: To be able to </a:t>
            </a:r>
            <a:r>
              <a:rPr lang="en-GB" sz="4000" dirty="0" smtClean="0"/>
              <a:t>make a prediction about the ending of a traditional tale. </a:t>
            </a:r>
            <a:endParaRPr lang="en-GB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B5D287-2ACA-4B51-9CB9-6CE21CEB8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6C966A-78C3-4230-972B-6BE05789E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24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8961" r="39262" b="5574"/>
          <a:stretch/>
        </p:blipFill>
        <p:spPr>
          <a:xfrm>
            <a:off x="6475751" y="210201"/>
            <a:ext cx="5465008" cy="63987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274" y="5222793"/>
            <a:ext cx="1341485" cy="1386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17" b="34022"/>
          <a:stretch/>
        </p:blipFill>
        <p:spPr>
          <a:xfrm>
            <a:off x="2439726" y="387549"/>
            <a:ext cx="1703392" cy="1366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53" b="23832"/>
          <a:stretch/>
        </p:blipFill>
        <p:spPr>
          <a:xfrm>
            <a:off x="954853" y="2440664"/>
            <a:ext cx="4673137" cy="1470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9" t="-13094" r="-352" b="50678"/>
          <a:stretch/>
        </p:blipFill>
        <p:spPr>
          <a:xfrm>
            <a:off x="1828799" y="3283135"/>
            <a:ext cx="2546763" cy="12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9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598" t="4810" r="25369" b="16066"/>
          <a:stretch/>
        </p:blipFill>
        <p:spPr>
          <a:xfrm>
            <a:off x="5768246" y="224853"/>
            <a:ext cx="6172513" cy="63841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274" y="5222793"/>
            <a:ext cx="1341485" cy="1386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87" b="55076"/>
          <a:stretch/>
        </p:blipFill>
        <p:spPr>
          <a:xfrm>
            <a:off x="2527944" y="396754"/>
            <a:ext cx="1459439" cy="16927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42" b="57045"/>
          <a:stretch/>
        </p:blipFill>
        <p:spPr>
          <a:xfrm>
            <a:off x="683349" y="2402955"/>
            <a:ext cx="4508641" cy="1011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3" r="11745" b="55702"/>
          <a:stretch/>
        </p:blipFill>
        <p:spPr>
          <a:xfrm>
            <a:off x="1505027" y="3728005"/>
            <a:ext cx="2841443" cy="99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5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058" t="3716" r="35204" b="11476"/>
          <a:stretch/>
        </p:blipFill>
        <p:spPr>
          <a:xfrm>
            <a:off x="6096000" y="506491"/>
            <a:ext cx="5576341" cy="58161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274" y="5222793"/>
            <a:ext cx="1341485" cy="1386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2" b="56413"/>
          <a:stretch/>
        </p:blipFill>
        <p:spPr>
          <a:xfrm>
            <a:off x="2315550" y="603563"/>
            <a:ext cx="1282089" cy="1225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3" y="2341748"/>
            <a:ext cx="8139137" cy="22302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78" y="3565837"/>
            <a:ext cx="5676722" cy="255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0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058" t="3716" r="35204" b="11476"/>
          <a:stretch/>
        </p:blipFill>
        <p:spPr>
          <a:xfrm>
            <a:off x="6096000" y="506491"/>
            <a:ext cx="5576341" cy="58161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274" y="5222793"/>
            <a:ext cx="1341485" cy="138620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61228" y="1022936"/>
            <a:ext cx="4677127" cy="640401"/>
            <a:chOff x="460930" y="1005519"/>
            <a:chExt cx="4677127" cy="6404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626"/>
            <a:stretch/>
          </p:blipFill>
          <p:spPr>
            <a:xfrm>
              <a:off x="460930" y="1005519"/>
              <a:ext cx="4137196" cy="64040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90" t="42697" r="89039" b="25984"/>
            <a:stretch/>
          </p:blipFill>
          <p:spPr>
            <a:xfrm>
              <a:off x="4598126" y="1005519"/>
              <a:ext cx="539931" cy="58347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32" y="1798591"/>
            <a:ext cx="4263659" cy="191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t="13717" r="21488" b="26025"/>
          <a:stretch/>
        </p:blipFill>
        <p:spPr>
          <a:xfrm rot="5400000">
            <a:off x="6441101" y="1578699"/>
            <a:ext cx="4768731" cy="36717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874168-60EF-4E55-B049-1FBC34696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79" y="5371675"/>
            <a:ext cx="1722401" cy="12790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3" y="454988"/>
            <a:ext cx="4948343" cy="2627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20" y="2426416"/>
            <a:ext cx="4048259" cy="204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t="13717" r="21488" b="26025"/>
          <a:stretch/>
        </p:blipFill>
        <p:spPr>
          <a:xfrm rot="5400000">
            <a:off x="6441101" y="1578699"/>
            <a:ext cx="4768731" cy="36717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3" y="454988"/>
            <a:ext cx="4948343" cy="2627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62" y="2597340"/>
            <a:ext cx="4048259" cy="2041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372" y="5624871"/>
            <a:ext cx="1327514" cy="99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3" y="454988"/>
            <a:ext cx="4948343" cy="2627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372" y="5624871"/>
            <a:ext cx="1327514" cy="990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 t="-608" r="20508" b="168"/>
          <a:stretch/>
        </p:blipFill>
        <p:spPr>
          <a:xfrm rot="5400000">
            <a:off x="7312549" y="1169780"/>
            <a:ext cx="3785441" cy="4335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932" y="2453846"/>
            <a:ext cx="4234638" cy="213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165" t="29047" r="30676" b="12178"/>
          <a:stretch/>
        </p:blipFill>
        <p:spPr>
          <a:xfrm>
            <a:off x="6879772" y="1558834"/>
            <a:ext cx="4397827" cy="38100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8190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3" y="454988"/>
            <a:ext cx="4948343" cy="2627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9372" y="5624871"/>
            <a:ext cx="1327514" cy="990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72" y="2567057"/>
            <a:ext cx="4079222" cy="20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3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65188" y="1666889"/>
            <a:ext cx="5869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Click on the pencil to see how we draw a </a:t>
            </a:r>
            <a:r>
              <a:rPr lang="en-GB" sz="2800" dirty="0" smtClean="0"/>
              <a:t>‘</a:t>
            </a:r>
            <a:r>
              <a:rPr lang="en-GB" sz="2800" dirty="0"/>
              <a:t>g</a:t>
            </a:r>
            <a:r>
              <a:rPr lang="en-GB" sz="2800" dirty="0" smtClean="0"/>
              <a:t>’.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490756" y="4860084"/>
            <a:ext cx="5869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Can you follow along with your finger?</a:t>
            </a:r>
          </a:p>
          <a:p>
            <a:pPr algn="ctr"/>
            <a:r>
              <a:rPr lang="en-GB" sz="2800" dirty="0"/>
              <a:t>Can you draw a </a:t>
            </a:r>
            <a:r>
              <a:rPr lang="en-GB" sz="2800" dirty="0" smtClean="0"/>
              <a:t>g </a:t>
            </a:r>
            <a:r>
              <a:rPr lang="en-GB" sz="2800" dirty="0"/>
              <a:t>on some paper?</a:t>
            </a:r>
            <a:endParaRPr lang="en-GB" dirty="0"/>
          </a:p>
        </p:txBody>
      </p:sp>
      <p:cxnSp>
        <p:nvCxnSpPr>
          <p:cNvPr id="11" name="Curved Connector 10"/>
          <p:cNvCxnSpPr/>
          <p:nvPr/>
        </p:nvCxnSpPr>
        <p:spPr>
          <a:xfrm rot="10800000" flipV="1">
            <a:off x="4432664" y="2009792"/>
            <a:ext cx="1536011" cy="865374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456" y="223508"/>
            <a:ext cx="1396820" cy="14433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7092" y="99325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874168-60EF-4E55-B049-1FBC34696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665" y="3424871"/>
            <a:ext cx="1722401" cy="1279011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4F7B0A08-CC83-4D76-8880-8AA363E62134}"/>
              </a:ext>
            </a:extLst>
          </p:cNvPr>
          <p:cNvSpPr txBox="1"/>
          <p:nvPr/>
        </p:nvSpPr>
        <p:spPr>
          <a:xfrm>
            <a:off x="1776262" y="2039090"/>
            <a:ext cx="244686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5000" b="1" dirty="0"/>
              <a:t>G</a:t>
            </a: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14133F44-8797-476C-BA0B-F13AF94DF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91" y="2009792"/>
            <a:ext cx="129246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9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0098CD-FD97-449B-82F9-B027468626C2}"/>
              </a:ext>
            </a:extLst>
          </p:cNvPr>
          <p:cNvSpPr/>
          <p:nvPr/>
        </p:nvSpPr>
        <p:spPr>
          <a:xfrm>
            <a:off x="115801" y="117047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A1B43B-C3C3-4B73-B573-EEB1D31D101E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901C76-9E5D-4B3C-A894-C1A324956BBC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DCDBAC-84E4-4205-A000-69749D158605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6FC78-5849-41E9-A823-A50B3F991A6F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  </a:t>
            </a:r>
            <a:r>
              <a:rPr lang="en-GB" sz="3200" dirty="0"/>
              <a:t>Thursday 4</a:t>
            </a:r>
            <a:r>
              <a:rPr lang="en-GB" sz="3200" baseline="30000" dirty="0"/>
              <a:t>th</a:t>
            </a:r>
            <a:r>
              <a:rPr lang="en-GB" sz="3200" dirty="0"/>
              <a:t> February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9E6751-34BC-403B-AD7E-854FFBE07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D55E07-2A59-4AC0-B0FE-2797609A1186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5BF89-92FE-43A5-9B69-3D83BBF4E7E5}"/>
              </a:ext>
            </a:extLst>
          </p:cNvPr>
          <p:cNvSpPr txBox="1"/>
          <p:nvPr/>
        </p:nvSpPr>
        <p:spPr>
          <a:xfrm>
            <a:off x="569871" y="2789668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LO: To be able to </a:t>
            </a:r>
            <a:r>
              <a:rPr lang="en-GB" sz="4000" dirty="0" smtClean="0"/>
              <a:t>recognise dialogue in a traditional tale.</a:t>
            </a:r>
            <a:endParaRPr lang="en-GB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B5D287-2ACA-4B51-9CB9-6CE21CEB8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6C966A-78C3-4230-972B-6BE05789E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11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55" y="2690670"/>
            <a:ext cx="7843049" cy="2876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t="4259" r="35868"/>
          <a:stretch/>
        </p:blipFill>
        <p:spPr>
          <a:xfrm>
            <a:off x="5951095" y="926665"/>
            <a:ext cx="5351489" cy="5278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9274" y="5222793"/>
            <a:ext cx="1341485" cy="13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598" t="4810" r="25369" b="16066"/>
          <a:stretch/>
        </p:blipFill>
        <p:spPr>
          <a:xfrm>
            <a:off x="5768246" y="222512"/>
            <a:ext cx="6172513" cy="63841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274" y="5222793"/>
            <a:ext cx="1341485" cy="1386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26" y="963353"/>
            <a:ext cx="4783610" cy="245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598" t="4810" r="25369" b="16066"/>
          <a:stretch/>
        </p:blipFill>
        <p:spPr>
          <a:xfrm>
            <a:off x="5768246" y="222512"/>
            <a:ext cx="6172513" cy="63841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274" y="5222793"/>
            <a:ext cx="1341485" cy="138620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31131" y="4275909"/>
            <a:ext cx="1445623" cy="4789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6323074" y="4665445"/>
            <a:ext cx="1445623" cy="5573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58" y="657175"/>
            <a:ext cx="4419685" cy="1990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5" y="3156242"/>
            <a:ext cx="4589170" cy="206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8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7" y="328896"/>
            <a:ext cx="5947471" cy="26782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874168-60EF-4E55-B049-1FBC34696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79" y="5371675"/>
            <a:ext cx="1722401" cy="12790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033" r="16190" b="1234"/>
          <a:stretch/>
        </p:blipFill>
        <p:spPr>
          <a:xfrm rot="5400000">
            <a:off x="6888317" y="625763"/>
            <a:ext cx="4729142" cy="476268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72549" y="1584960"/>
            <a:ext cx="2795451" cy="609600"/>
          </a:xfrm>
          <a:prstGeom prst="rect">
            <a:avLst/>
          </a:prstGeom>
          <a:solidFill>
            <a:srgbClr val="ECE8E7"/>
          </a:solidFill>
          <a:ln>
            <a:solidFill>
              <a:srgbClr val="ECE8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11" y="328896"/>
            <a:ext cx="3194632" cy="16110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68" y="4941442"/>
            <a:ext cx="3174843" cy="16011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29" y="2356726"/>
            <a:ext cx="3150119" cy="1588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6" t="-2370" b="1"/>
          <a:stretch/>
        </p:blipFill>
        <p:spPr>
          <a:xfrm>
            <a:off x="4739527" y="4893275"/>
            <a:ext cx="1594876" cy="164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9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7" y="328896"/>
            <a:ext cx="5947471" cy="26782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033" r="16190" b="1234"/>
          <a:stretch/>
        </p:blipFill>
        <p:spPr>
          <a:xfrm rot="5400000">
            <a:off x="6888317" y="625763"/>
            <a:ext cx="4729142" cy="476268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72549" y="1584960"/>
            <a:ext cx="2795451" cy="609600"/>
          </a:xfrm>
          <a:prstGeom prst="rect">
            <a:avLst/>
          </a:prstGeom>
          <a:solidFill>
            <a:srgbClr val="ECE8E7"/>
          </a:solidFill>
          <a:ln>
            <a:solidFill>
              <a:srgbClr val="ECE8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11" y="328896"/>
            <a:ext cx="3194632" cy="16110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29" y="2356726"/>
            <a:ext cx="3150119" cy="1588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6" t="-2370" b="1"/>
          <a:stretch/>
        </p:blipFill>
        <p:spPr>
          <a:xfrm>
            <a:off x="4739527" y="4893275"/>
            <a:ext cx="1594876" cy="1649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2537" y="5529947"/>
            <a:ext cx="1492977" cy="11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14" y="4923592"/>
            <a:ext cx="3150119" cy="158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7" y="328896"/>
            <a:ext cx="5947471" cy="26782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033" r="16190" b="1234"/>
          <a:stretch/>
        </p:blipFill>
        <p:spPr>
          <a:xfrm rot="5400000">
            <a:off x="6888317" y="625763"/>
            <a:ext cx="4729142" cy="476268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097486" y="731520"/>
            <a:ext cx="4049485" cy="696686"/>
          </a:xfrm>
          <a:prstGeom prst="rect">
            <a:avLst/>
          </a:prstGeom>
          <a:solidFill>
            <a:srgbClr val="ECE8E7"/>
          </a:solidFill>
          <a:ln>
            <a:solidFill>
              <a:srgbClr val="ECE8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11" y="328896"/>
            <a:ext cx="3194632" cy="16110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29" y="2356726"/>
            <a:ext cx="3150119" cy="1588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6" t="-2370" b="1"/>
          <a:stretch/>
        </p:blipFill>
        <p:spPr>
          <a:xfrm>
            <a:off x="4739527" y="4893275"/>
            <a:ext cx="1594876" cy="1649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2537" y="5529947"/>
            <a:ext cx="1492977" cy="11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01" y="4931462"/>
            <a:ext cx="3194632" cy="16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2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1598" t="4810" r="25369" b="16066"/>
          <a:stretch/>
        </p:blipFill>
        <p:spPr>
          <a:xfrm>
            <a:off x="6579964" y="431193"/>
            <a:ext cx="5259383" cy="54397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7" y="328896"/>
            <a:ext cx="5947471" cy="26782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11" y="328896"/>
            <a:ext cx="3194632" cy="16110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29" y="2356726"/>
            <a:ext cx="3150119" cy="1588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6" t="-2370" b="1"/>
          <a:stretch/>
        </p:blipFill>
        <p:spPr>
          <a:xfrm>
            <a:off x="4739527" y="4893275"/>
            <a:ext cx="1594876" cy="1649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2537" y="5529947"/>
            <a:ext cx="1492977" cy="11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77" y="4944259"/>
            <a:ext cx="3169256" cy="159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9" t="5588" r="30214" b="9842"/>
          <a:stretch/>
        </p:blipFill>
        <p:spPr>
          <a:xfrm>
            <a:off x="6515828" y="766354"/>
            <a:ext cx="5336539" cy="51961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7" y="328896"/>
            <a:ext cx="5947471" cy="26782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11" y="328896"/>
            <a:ext cx="3194632" cy="16110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29" y="2356726"/>
            <a:ext cx="3150119" cy="1588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6" t="-2370" b="1"/>
          <a:stretch/>
        </p:blipFill>
        <p:spPr>
          <a:xfrm>
            <a:off x="4739527" y="4893275"/>
            <a:ext cx="1594876" cy="1649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2537" y="5529947"/>
            <a:ext cx="1492977" cy="11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14" y="4923592"/>
            <a:ext cx="3150119" cy="158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1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6" t="17016" r="21857" b="2604"/>
          <a:stretch/>
        </p:blipFill>
        <p:spPr>
          <a:xfrm>
            <a:off x="6444684" y="485651"/>
            <a:ext cx="5529943" cy="55125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7" y="328896"/>
            <a:ext cx="5947471" cy="26782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11" y="328896"/>
            <a:ext cx="3194632" cy="16110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29" y="2356726"/>
            <a:ext cx="3150119" cy="1588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6" t="-2370" b="1"/>
          <a:stretch/>
        </p:blipFill>
        <p:spPr>
          <a:xfrm>
            <a:off x="4739527" y="4893275"/>
            <a:ext cx="1594876" cy="1649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2537" y="5529947"/>
            <a:ext cx="1492977" cy="11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76" y="4893275"/>
            <a:ext cx="3174843" cy="160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8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70760" y="721538"/>
            <a:ext cx="241157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4400" b="1" dirty="0"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3" name="Rectangle 2"/>
          <p:cNvSpPr/>
          <p:nvPr/>
        </p:nvSpPr>
        <p:spPr>
          <a:xfrm>
            <a:off x="6882950" y="1192895"/>
            <a:ext cx="24945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4400" b="1" dirty="0"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F802C6-E6CB-43CC-A3AF-7214EDE79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844" y="5299758"/>
            <a:ext cx="1711964" cy="1271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47" y="593806"/>
            <a:ext cx="9913128" cy="470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56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86CDE40-1A57-4A42-97DD-A267D76AD3FE}"/>
              </a:ext>
            </a:extLst>
          </p:cNvPr>
          <p:cNvSpPr/>
          <p:nvPr/>
        </p:nvSpPr>
        <p:spPr>
          <a:xfrm>
            <a:off x="98384" y="16778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1B57F-DE0E-44FB-A53F-5A431B23FAB9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B1B86-9557-4F9A-9B8A-B36764BEBEC4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CB8D2C-DF5B-4A70-A0FA-235CBA2965DF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1866B-F183-40F2-B8B6-927CF8EC24EF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  </a:t>
            </a:r>
            <a:r>
              <a:rPr lang="en-GB" sz="3200" u="sng" dirty="0"/>
              <a:t>Friday 5</a:t>
            </a:r>
            <a:r>
              <a:rPr lang="en-GB" sz="3200" u="sng" baseline="30000" dirty="0"/>
              <a:t>th</a:t>
            </a:r>
            <a:r>
              <a:rPr lang="en-GB" sz="3200" u="sng" dirty="0"/>
              <a:t> February</a:t>
            </a:r>
            <a:endParaRPr lang="en-GB" u="sn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172584-8825-4FA4-A941-38654FDD1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D497AF-17FB-456D-B3CC-C67CBD1AB47A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9DA757-C41A-4DE2-9FF9-297534F62244}"/>
              </a:ext>
            </a:extLst>
          </p:cNvPr>
          <p:cNvSpPr txBox="1"/>
          <p:nvPr/>
        </p:nvSpPr>
        <p:spPr>
          <a:xfrm>
            <a:off x="752932" y="281789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LO: To be able to match letters to sounds.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2D894F-7A6F-488E-9C92-BAB1DB89A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C79E52-8CAD-4890-8AC2-92F253BD8F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005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FE965-1B25-44BC-8482-7DC2D9223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556" y="1929739"/>
            <a:ext cx="4201308" cy="431034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This is the letter </a:t>
            </a:r>
            <a:r>
              <a:rPr lang="en-GB" dirty="0" smtClean="0"/>
              <a:t>‘</a:t>
            </a:r>
            <a:r>
              <a:rPr lang="en-GB" dirty="0"/>
              <a:t>g</a:t>
            </a:r>
            <a:r>
              <a:rPr lang="en-GB" dirty="0" smtClean="0"/>
              <a:t>’.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00E2D-CAA8-4DF3-B309-D64010F3278B}"/>
              </a:ext>
            </a:extLst>
          </p:cNvPr>
          <p:cNvSpPr/>
          <p:nvPr/>
        </p:nvSpPr>
        <p:spPr>
          <a:xfrm>
            <a:off x="0" y="226031"/>
            <a:ext cx="8137133" cy="13459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0A437B-D866-4004-BAF0-E5A322D7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016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smtClean="0"/>
              <a:t>‘</a:t>
            </a:r>
            <a:r>
              <a:rPr lang="en-GB" sz="3200" dirty="0"/>
              <a:t>n</a:t>
            </a:r>
            <a:r>
              <a:rPr lang="en-GB" sz="3200" dirty="0" smtClean="0"/>
              <a:t>’ </a:t>
            </a:r>
            <a:r>
              <a:rPr lang="en-GB" sz="3200" dirty="0"/>
              <a:t>sound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085" y="1821737"/>
            <a:ext cx="569540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700" b="1" dirty="0" smtClean="0">
                <a:latin typeface="Comic Sans MS" panose="030F0702030302020204" pitchFamily="66" charset="0"/>
              </a:rPr>
              <a:t>Gg</a:t>
            </a:r>
            <a:endParaRPr lang="en-GB" sz="287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304" y="156117"/>
            <a:ext cx="1341485" cy="1386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484" y="3112892"/>
            <a:ext cx="5686417" cy="2699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972" y="4137913"/>
            <a:ext cx="3804957" cy="142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93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FE965-1B25-44BC-8482-7DC2D9223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556" y="1929739"/>
            <a:ext cx="4201308" cy="431034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This is the letter </a:t>
            </a:r>
            <a:r>
              <a:rPr lang="en-GB" dirty="0" smtClean="0"/>
              <a:t>‘</a:t>
            </a:r>
            <a:r>
              <a:rPr lang="en-GB" dirty="0"/>
              <a:t>p</a:t>
            </a:r>
            <a:r>
              <a:rPr lang="en-GB" dirty="0" smtClean="0"/>
              <a:t>’.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00E2D-CAA8-4DF3-B309-D64010F3278B}"/>
              </a:ext>
            </a:extLst>
          </p:cNvPr>
          <p:cNvSpPr/>
          <p:nvPr/>
        </p:nvSpPr>
        <p:spPr>
          <a:xfrm>
            <a:off x="0" y="226031"/>
            <a:ext cx="8137133" cy="13459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0A437B-D866-4004-BAF0-E5A322D7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016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smtClean="0"/>
              <a:t>‘</a:t>
            </a:r>
            <a:r>
              <a:rPr lang="en-GB" sz="3200" dirty="0"/>
              <a:t>p</a:t>
            </a:r>
            <a:r>
              <a:rPr lang="en-GB" sz="3200" dirty="0" smtClean="0"/>
              <a:t>’ </a:t>
            </a:r>
            <a:r>
              <a:rPr lang="en-GB" sz="3200" dirty="0"/>
              <a:t>sound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085" y="1821737"/>
            <a:ext cx="569540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700" b="1" dirty="0" smtClean="0">
                <a:latin typeface="Comic Sans MS" panose="030F0702030302020204" pitchFamily="66" charset="0"/>
              </a:rPr>
              <a:t>Pp</a:t>
            </a:r>
            <a:endParaRPr lang="en-GB" sz="287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304" y="156117"/>
            <a:ext cx="1341485" cy="1386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t="5324" r="20053" b="49638"/>
          <a:stretch/>
        </p:blipFill>
        <p:spPr>
          <a:xfrm>
            <a:off x="7097961" y="2725782"/>
            <a:ext cx="3957389" cy="8011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89" y="3559716"/>
            <a:ext cx="4342857" cy="13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1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FE965-1B25-44BC-8482-7DC2D9223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556" y="1929739"/>
            <a:ext cx="4201308" cy="431034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This is the letter </a:t>
            </a:r>
            <a:r>
              <a:rPr lang="en-GB" dirty="0" smtClean="0"/>
              <a:t>‘</a:t>
            </a:r>
            <a:r>
              <a:rPr lang="en-GB" dirty="0"/>
              <a:t>n</a:t>
            </a:r>
            <a:r>
              <a:rPr lang="en-GB" dirty="0" smtClean="0"/>
              <a:t>’.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00E2D-CAA8-4DF3-B309-D64010F3278B}"/>
              </a:ext>
            </a:extLst>
          </p:cNvPr>
          <p:cNvSpPr/>
          <p:nvPr/>
        </p:nvSpPr>
        <p:spPr>
          <a:xfrm>
            <a:off x="0" y="226031"/>
            <a:ext cx="8137133" cy="13459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0A437B-D866-4004-BAF0-E5A322D7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016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smtClean="0"/>
              <a:t>‘</a:t>
            </a:r>
            <a:r>
              <a:rPr lang="en-GB" sz="3200" dirty="0"/>
              <a:t>n</a:t>
            </a:r>
            <a:r>
              <a:rPr lang="en-GB" sz="3200" dirty="0" smtClean="0"/>
              <a:t>’ </a:t>
            </a:r>
            <a:r>
              <a:rPr lang="en-GB" sz="3200" dirty="0"/>
              <a:t>sound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085" y="1821737"/>
            <a:ext cx="569540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700" b="1" dirty="0" smtClean="0">
                <a:latin typeface="Comic Sans MS" panose="030F0702030302020204" pitchFamily="66" charset="0"/>
              </a:rPr>
              <a:t>Nn</a:t>
            </a:r>
            <a:endParaRPr lang="en-GB" sz="287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304" y="156117"/>
            <a:ext cx="1341485" cy="1386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583" y="2726399"/>
            <a:ext cx="4791075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238" y="3997191"/>
            <a:ext cx="3780718" cy="11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850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FE965-1B25-44BC-8482-7DC2D9223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556" y="1929739"/>
            <a:ext cx="4201308" cy="431034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This is the letter ‘</a:t>
            </a:r>
            <a:r>
              <a:rPr lang="en-GB" dirty="0" err="1"/>
              <a:t>i</a:t>
            </a:r>
            <a:r>
              <a:rPr lang="en-GB" dirty="0"/>
              <a:t>’.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00E2D-CAA8-4DF3-B309-D64010F3278B}"/>
              </a:ext>
            </a:extLst>
          </p:cNvPr>
          <p:cNvSpPr/>
          <p:nvPr/>
        </p:nvSpPr>
        <p:spPr>
          <a:xfrm>
            <a:off x="0" y="226031"/>
            <a:ext cx="8137133" cy="13459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0A437B-D866-4004-BAF0-E5A322D7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016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Let’s recap our phonics sounds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085" y="1821737"/>
            <a:ext cx="569540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700" b="1" dirty="0">
                <a:latin typeface="Comic Sans MS" panose="030F0702030302020204" pitchFamily="66" charset="0"/>
              </a:rPr>
              <a:t>Ii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372" y="2977243"/>
            <a:ext cx="5019675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146" y="4392718"/>
            <a:ext cx="4810125" cy="14573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2ED9E3-5BCC-4663-8894-0F0C3AFD7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460" y="147728"/>
            <a:ext cx="1341485" cy="13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39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FE965-1B25-44BC-8482-7DC2D9223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556" y="1929739"/>
            <a:ext cx="4201308" cy="431034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This is the letter ‘t’.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00E2D-CAA8-4DF3-B309-D64010F3278B}"/>
              </a:ext>
            </a:extLst>
          </p:cNvPr>
          <p:cNvSpPr/>
          <p:nvPr/>
        </p:nvSpPr>
        <p:spPr>
          <a:xfrm>
            <a:off x="0" y="226031"/>
            <a:ext cx="8137133" cy="13459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0A437B-D866-4004-BAF0-E5A322D7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016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The ‘t’ sound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556" y="3280546"/>
            <a:ext cx="4895850" cy="923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491" y="4507022"/>
            <a:ext cx="5327980" cy="16547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3085" y="1830446"/>
            <a:ext cx="5695406" cy="45089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700" b="1" dirty="0">
                <a:latin typeface="Comic Sans MS" panose="030F0702030302020204" pitchFamily="66" charset="0"/>
                <a:cs typeface="Calibri"/>
              </a:rPr>
              <a:t>Tt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27377-6584-4C4F-BCC5-D257585A707B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966D10-930F-4405-8613-2A4A9D3CF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460" y="147728"/>
            <a:ext cx="1341485" cy="13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187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FE965-1B25-44BC-8482-7DC2D9223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556" y="1929739"/>
            <a:ext cx="4201308" cy="431034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This is the letter ‘d’.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00E2D-CAA8-4DF3-B309-D64010F3278B}"/>
              </a:ext>
            </a:extLst>
          </p:cNvPr>
          <p:cNvSpPr/>
          <p:nvPr/>
        </p:nvSpPr>
        <p:spPr>
          <a:xfrm>
            <a:off x="0" y="226031"/>
            <a:ext cx="8137133" cy="13459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0A437B-D866-4004-BAF0-E5A322D7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016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The ‘d’ sound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172" y="2981188"/>
            <a:ext cx="5286375" cy="1000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375" y="4265999"/>
            <a:ext cx="4752975" cy="1533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40D641-4729-4CE3-A76A-2CD17FF8C553}"/>
              </a:ext>
            </a:extLst>
          </p:cNvPr>
          <p:cNvSpPr txBox="1"/>
          <p:nvPr/>
        </p:nvSpPr>
        <p:spPr>
          <a:xfrm>
            <a:off x="703085" y="1830446"/>
            <a:ext cx="569540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700" b="1" dirty="0">
                <a:latin typeface="Comic Sans MS" panose="030F0702030302020204" pitchFamily="66" charset="0"/>
              </a:rPr>
              <a:t>Dd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C15C1F-16E3-43EC-9349-558E5CF93463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2BB0C1-CB92-430B-B0AF-68DDE96BD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460" y="147728"/>
            <a:ext cx="1341485" cy="13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56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FE965-1B25-44BC-8482-7DC2D9223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556" y="1929739"/>
            <a:ext cx="4201308" cy="431034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This is the letter ‘s’.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00E2D-CAA8-4DF3-B309-D64010F3278B}"/>
              </a:ext>
            </a:extLst>
          </p:cNvPr>
          <p:cNvSpPr/>
          <p:nvPr/>
        </p:nvSpPr>
        <p:spPr>
          <a:xfrm>
            <a:off x="0" y="226031"/>
            <a:ext cx="8137133" cy="13459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0A437B-D866-4004-BAF0-E5A322D7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016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The ‘s’ sound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085" y="1830446"/>
            <a:ext cx="569540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700" b="1" dirty="0" err="1">
                <a:latin typeface="Comic Sans MS" panose="030F0702030302020204" pitchFamily="66" charset="0"/>
              </a:rPr>
              <a:t>Ss</a:t>
            </a:r>
            <a:endParaRPr lang="en-GB" sz="287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491" y="2711631"/>
            <a:ext cx="478155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218" y="4004782"/>
            <a:ext cx="4936095" cy="1549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5DF9D2-B602-4EE7-8003-DD2A3A45ADB3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155764-A30D-41AF-B562-6958D2560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460" y="147728"/>
            <a:ext cx="1341485" cy="13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4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FE965-1B25-44BC-8482-7DC2D9223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556" y="1929739"/>
            <a:ext cx="4201308" cy="431034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This is the letter ‘a’.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00E2D-CAA8-4DF3-B309-D64010F3278B}"/>
              </a:ext>
            </a:extLst>
          </p:cNvPr>
          <p:cNvSpPr/>
          <p:nvPr/>
        </p:nvSpPr>
        <p:spPr>
          <a:xfrm>
            <a:off x="0" y="226031"/>
            <a:ext cx="8137133" cy="13459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0A437B-D866-4004-BAF0-E5A322D7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016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The ‘a’ sound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085" y="1830446"/>
            <a:ext cx="569540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700" b="1" dirty="0">
                <a:latin typeface="Comic Sans MS" panose="030F0702030302020204" pitchFamily="66" charset="0"/>
              </a:rPr>
              <a:t>Aa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491" y="2973024"/>
            <a:ext cx="4991100" cy="885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963" y="4043403"/>
            <a:ext cx="6077783" cy="19160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117A8B-482D-4364-9D44-B429378F4832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59ABB2-F342-4ECF-879F-1F4126BCC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460" y="147728"/>
            <a:ext cx="1341485" cy="13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39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FE965-1B25-44BC-8482-7DC2D9223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556" y="1929739"/>
            <a:ext cx="4201308" cy="431034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This is the letter ‘m’.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00E2D-CAA8-4DF3-B309-D64010F3278B}"/>
              </a:ext>
            </a:extLst>
          </p:cNvPr>
          <p:cNvSpPr/>
          <p:nvPr/>
        </p:nvSpPr>
        <p:spPr>
          <a:xfrm>
            <a:off x="0" y="226031"/>
            <a:ext cx="8137133" cy="13459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0A437B-D866-4004-BAF0-E5A322D7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016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The ‘m’ sound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084" y="1830446"/>
            <a:ext cx="688643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700" b="1" dirty="0">
                <a:latin typeface="Comic Sans MS" panose="030F0702030302020204" pitchFamily="66" charset="0"/>
              </a:rPr>
              <a:t>Mm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713" y="2964587"/>
            <a:ext cx="4857750" cy="981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069" y="4175503"/>
            <a:ext cx="4891394" cy="1535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F5F26C-5D0D-439F-BFB7-61CF1D976919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0C69F7-9B55-418B-B713-F2F70F927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460" y="147728"/>
            <a:ext cx="1341485" cy="13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09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298C79-5FFD-4198-8D09-FAD4EA3ED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606" y="5214679"/>
            <a:ext cx="1341485" cy="1386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2" y="600566"/>
            <a:ext cx="6408092" cy="3042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65" y="2517389"/>
            <a:ext cx="4845613" cy="181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487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F5F26C-5D0D-439F-BFB7-61CF1D976919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4C3423-BB88-4918-AD25-964BCA5A6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51" y="5201174"/>
            <a:ext cx="1868135" cy="1387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54" y="349234"/>
            <a:ext cx="6248400" cy="1962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259" y="2763545"/>
            <a:ext cx="4829871" cy="257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792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9D76A0-4C0B-4E5F-A4C4-5549BDA085E9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884" y="5668062"/>
            <a:ext cx="1131699" cy="8447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3" y="550783"/>
            <a:ext cx="4849953" cy="2575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5147" b="-1705"/>
          <a:stretch/>
        </p:blipFill>
        <p:spPr>
          <a:xfrm>
            <a:off x="5873059" y="1794595"/>
            <a:ext cx="4969112" cy="33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37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298C79-5FFD-4198-8D09-FAD4EA3ED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606" y="5214679"/>
            <a:ext cx="1341485" cy="1386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2" y="600566"/>
            <a:ext cx="6408092" cy="3042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551" y="2427448"/>
            <a:ext cx="5245867" cy="196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74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298C79-5FFD-4198-8D09-FAD4EA3ED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606" y="5214679"/>
            <a:ext cx="1341485" cy="1386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2" y="600566"/>
            <a:ext cx="6408092" cy="3042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74" y="2397468"/>
            <a:ext cx="5285892" cy="197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44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0098CD-FD97-449B-82F9-B027468626C2}"/>
              </a:ext>
            </a:extLst>
          </p:cNvPr>
          <p:cNvSpPr/>
          <p:nvPr/>
        </p:nvSpPr>
        <p:spPr>
          <a:xfrm>
            <a:off x="78257" y="47378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A1B43B-C3C3-4B73-B573-EEB1D31D101E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901C76-9E5D-4B3C-A894-C1A324956BBC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DCDBAC-84E4-4205-A000-69749D158605}"/>
              </a:ext>
            </a:extLst>
          </p:cNvPr>
          <p:cNvSpPr/>
          <p:nvPr/>
        </p:nvSpPr>
        <p:spPr>
          <a:xfrm>
            <a:off x="189471" y="117046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6FC78-5849-41E9-A823-A50B3F991A6F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  </a:t>
            </a:r>
            <a:r>
              <a:rPr lang="en-GB" sz="3200" dirty="0"/>
              <a:t>Tuesday </a:t>
            </a:r>
            <a:r>
              <a:rPr lang="en-GB" sz="3200" dirty="0" smtClean="0"/>
              <a:t>2</a:t>
            </a:r>
            <a:r>
              <a:rPr lang="en-GB" sz="3200" baseline="30000" dirty="0" smtClean="0"/>
              <a:t>nd</a:t>
            </a:r>
            <a:r>
              <a:rPr lang="en-GB" sz="3200" dirty="0" smtClean="0"/>
              <a:t> March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9E6751-34BC-403B-AD7E-854FFBE07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D55E07-2A59-4AC0-B0FE-2797609A1186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5BF89-92FE-43A5-9B69-3D83BBF4E7E5}"/>
              </a:ext>
            </a:extLst>
          </p:cNvPr>
          <p:cNvSpPr txBox="1"/>
          <p:nvPr/>
        </p:nvSpPr>
        <p:spPr>
          <a:xfrm>
            <a:off x="569871" y="2789668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LO: To be able to </a:t>
            </a:r>
            <a:r>
              <a:rPr lang="en-GB" sz="4000" dirty="0" smtClean="0"/>
              <a:t>retell a traditional tale using pictures.</a:t>
            </a:r>
            <a:endParaRPr lang="en-GB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B5D287-2ACA-4B51-9CB9-6CE21CEB8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6C966A-78C3-4230-972B-6BE05789E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52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55" y="2690670"/>
            <a:ext cx="7843049" cy="2876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t="4259" r="35868"/>
          <a:stretch/>
        </p:blipFill>
        <p:spPr>
          <a:xfrm>
            <a:off x="5951095" y="926665"/>
            <a:ext cx="5351489" cy="5278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371A62-4049-4FCC-B84C-7DF556C46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9274" y="5222793"/>
            <a:ext cx="1341485" cy="13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6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11370</TotalTime>
  <Words>270</Words>
  <Application>Microsoft Office PowerPoint</Application>
  <PresentationFormat>Widescreen</PresentationFormat>
  <Paragraphs>52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Comic Sans MS</vt:lpstr>
      <vt:lpstr>Office Theme</vt:lpstr>
      <vt:lpstr>g</vt:lpstr>
      <vt:lpstr>The ‘g’ sound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‘n’ sound</vt:lpstr>
      <vt:lpstr>The ‘p’ sound</vt:lpstr>
      <vt:lpstr>The ‘n’ sound</vt:lpstr>
      <vt:lpstr>Let’s recap our phonics sounds</vt:lpstr>
      <vt:lpstr>The ‘t’ sound</vt:lpstr>
      <vt:lpstr>The ‘d’ sound</vt:lpstr>
      <vt:lpstr>The ‘s’ sound</vt:lpstr>
      <vt:lpstr>The ‘a’ sound</vt:lpstr>
      <vt:lpstr>The ‘m’ sound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</dc:creator>
  <cp:lastModifiedBy>Holly Francis</cp:lastModifiedBy>
  <cp:revision>437</cp:revision>
  <dcterms:created xsi:type="dcterms:W3CDTF">2021-01-08T13:41:30Z</dcterms:created>
  <dcterms:modified xsi:type="dcterms:W3CDTF">2021-02-26T15:54:49Z</dcterms:modified>
</cp:coreProperties>
</file>