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46" r:id="rId2"/>
    <p:sldId id="306" r:id="rId3"/>
    <p:sldId id="347" r:id="rId4"/>
    <p:sldId id="350" r:id="rId5"/>
    <p:sldId id="352" r:id="rId6"/>
    <p:sldId id="348" r:id="rId7"/>
    <p:sldId id="349" r:id="rId8"/>
    <p:sldId id="297" r:id="rId9"/>
    <p:sldId id="353" r:id="rId10"/>
    <p:sldId id="351" r:id="rId11"/>
    <p:sldId id="357" r:id="rId12"/>
    <p:sldId id="354" r:id="rId13"/>
    <p:sldId id="355" r:id="rId14"/>
    <p:sldId id="356" r:id="rId15"/>
    <p:sldId id="358" r:id="rId16"/>
    <p:sldId id="308" r:id="rId17"/>
    <p:sldId id="360" r:id="rId18"/>
    <p:sldId id="359" r:id="rId19"/>
    <p:sldId id="361" r:id="rId20"/>
    <p:sldId id="364" r:id="rId21"/>
    <p:sldId id="362" r:id="rId22"/>
    <p:sldId id="363" r:id="rId23"/>
    <p:sldId id="339"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07" r:id="rId38"/>
    <p:sldId id="378" r:id="rId39"/>
    <p:sldId id="379" r:id="rId40"/>
    <p:sldId id="380" r:id="rId41"/>
    <p:sldId id="381" r:id="rId42"/>
    <p:sldId id="382" r:id="rId43"/>
    <p:sldId id="383" r:id="rId44"/>
    <p:sldId id="384" r:id="rId45"/>
    <p:sldId id="385" r:id="rId46"/>
    <p:sldId id="387" r:id="rId47"/>
    <p:sldId id="392" r:id="rId48"/>
    <p:sldId id="389" r:id="rId49"/>
    <p:sldId id="39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1" autoAdjust="0"/>
    <p:restoredTop sz="90538" autoAdjust="0"/>
  </p:normalViewPr>
  <p:slideViewPr>
    <p:cSldViewPr snapToGrid="0">
      <p:cViewPr varScale="1">
        <p:scale>
          <a:sx n="88" d="100"/>
          <a:sy n="88" d="100"/>
        </p:scale>
        <p:origin x="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0EA58-485A-47AF-A424-69D228BF0C75}" type="datetimeFigureOut">
              <a:rPr lang="en-GB" smtClean="0"/>
              <a:t>25/02/2021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FE5C2-9426-4AD1-9911-4D916DA88D25}" type="slidenum">
              <a:rPr lang="en-GB" smtClean="0"/>
              <a:t>‹#›</a:t>
            </a:fld>
            <a:endParaRPr lang="en-GB"/>
          </a:p>
        </p:txBody>
      </p:sp>
    </p:spTree>
    <p:extLst>
      <p:ext uri="{BB962C8B-B14F-4D97-AF65-F5344CB8AC3E}">
        <p14:creationId xmlns:p14="http://schemas.microsoft.com/office/powerpoint/2010/main" val="134438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196860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7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76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77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55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1A65-DE86-4573-BD47-2FA6EB6BF4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FF94C6-B9D8-45BB-91F9-D11444B9CE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EA1229-316F-4852-81E7-30864D58FBD9}"/>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5" name="Footer Placeholder 4">
            <a:extLst>
              <a:ext uri="{FF2B5EF4-FFF2-40B4-BE49-F238E27FC236}">
                <a16:creationId xmlns:a16="http://schemas.microsoft.com/office/drawing/2014/main" id="{1BB9B03E-4EE2-44CF-87A5-B6EBE9AAE6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7AA1D-BB0F-4DD4-98BD-B6725C92CE5E}"/>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65003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FC61-53E9-44E4-B102-78365F5A91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68BCBC-64A4-4622-843B-9B0FBD84B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F1C54-81D1-4572-8326-24B14E9EAB3F}"/>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5" name="Footer Placeholder 4">
            <a:extLst>
              <a:ext uri="{FF2B5EF4-FFF2-40B4-BE49-F238E27FC236}">
                <a16:creationId xmlns:a16="http://schemas.microsoft.com/office/drawing/2014/main" id="{FBC70FAA-B866-4762-991E-1FA6184B3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7684A3-84AD-4C54-83C1-DFAC36BEA0B3}"/>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20278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42D07-41BF-44F5-8E50-64CEA33F67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341958-75D1-4007-A9DA-DD47D5795C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9FC1DB-25CD-458E-8428-DBCBBDCFB841}"/>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5" name="Footer Placeholder 4">
            <a:extLst>
              <a:ext uri="{FF2B5EF4-FFF2-40B4-BE49-F238E27FC236}">
                <a16:creationId xmlns:a16="http://schemas.microsoft.com/office/drawing/2014/main" id="{CE5A1301-B8AE-45D9-9232-4F9722E84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6F59E5-8BBC-4BA8-88CA-41981FDD356A}"/>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51810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A344-FCAD-4215-B885-DB6442044B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9BEFC7-FD01-43C5-8DF4-0A3FECAE46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CE3F22-304E-4A36-9823-8EACF15E38C5}"/>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5" name="Footer Placeholder 4">
            <a:extLst>
              <a:ext uri="{FF2B5EF4-FFF2-40B4-BE49-F238E27FC236}">
                <a16:creationId xmlns:a16="http://schemas.microsoft.com/office/drawing/2014/main" id="{06AD3724-695E-47E8-9894-6938124C05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8539D9-A8BF-4C99-9F61-2009646CFFD3}"/>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55569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0C0E-0D20-4302-8474-FEFBE9A44D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6141B4-77D5-485C-AC19-1463698C9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E57F85-FB8B-4C7E-8671-9834D5F8C4AC}"/>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5" name="Footer Placeholder 4">
            <a:extLst>
              <a:ext uri="{FF2B5EF4-FFF2-40B4-BE49-F238E27FC236}">
                <a16:creationId xmlns:a16="http://schemas.microsoft.com/office/drawing/2014/main" id="{8B31EC01-BDB2-42B8-9D83-2C2A46452C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E3065-8523-47F2-AF28-0F948EB177DD}"/>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411672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E3FE-23BB-4341-9A53-22575DF26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468C23-3C55-4085-B11A-402842CC89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765F3A-3008-461D-8D91-16960D04C4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9F1656-1860-4158-A700-4C2F9C82D586}"/>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6" name="Footer Placeholder 5">
            <a:extLst>
              <a:ext uri="{FF2B5EF4-FFF2-40B4-BE49-F238E27FC236}">
                <a16:creationId xmlns:a16="http://schemas.microsoft.com/office/drawing/2014/main" id="{93CB90C3-D13E-45CB-BF58-5D94409C16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1E0AAA-C26B-4064-ADC4-B65CBC58E71F}"/>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08061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F2A7-A2B5-43F3-92B4-B572219F97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A0132B-D7CA-45D6-9CB1-5CC323589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07FDA-8C96-44E1-A30A-F554BEDCDA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215FF0-F605-48C5-B204-A9F666D35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2FBCB-067A-4F51-8299-F0AFB53C0E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6722ED-4CA8-461E-957A-1DD8854C07E2}"/>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8" name="Footer Placeholder 7">
            <a:extLst>
              <a:ext uri="{FF2B5EF4-FFF2-40B4-BE49-F238E27FC236}">
                <a16:creationId xmlns:a16="http://schemas.microsoft.com/office/drawing/2014/main" id="{89B50D09-B72E-48A8-A78C-3B74F5F765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0B8707-8400-4D4A-A5BE-798B7B35C4AC}"/>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47421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F14B-0D3A-4028-A9F0-5214CBAFE1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7DFE7B-32A1-4C1F-8C2A-55ED222CA2EC}"/>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4" name="Footer Placeholder 3">
            <a:extLst>
              <a:ext uri="{FF2B5EF4-FFF2-40B4-BE49-F238E27FC236}">
                <a16:creationId xmlns:a16="http://schemas.microsoft.com/office/drawing/2014/main" id="{0ECD7924-FA39-457C-8D92-280F12032A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A050C4-FDF3-4EAD-B1D7-7638282258FE}"/>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09760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C639F-9FCA-4565-B928-87440A018ACA}"/>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3" name="Footer Placeholder 2">
            <a:extLst>
              <a:ext uri="{FF2B5EF4-FFF2-40B4-BE49-F238E27FC236}">
                <a16:creationId xmlns:a16="http://schemas.microsoft.com/office/drawing/2014/main" id="{F5082B6B-01FF-4B04-BB67-374774ACDD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D53CCB-35BF-4744-8F8E-7E3B76A89911}"/>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39660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B3B4-52EB-4838-93ED-FE8BD524E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AB5F5A-E221-45D3-B172-9846C7363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1CBF56-063E-4CAC-B7E0-EDDB688F4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271B1-C753-4319-A195-CDA0914B7B7A}"/>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6" name="Footer Placeholder 5">
            <a:extLst>
              <a:ext uri="{FF2B5EF4-FFF2-40B4-BE49-F238E27FC236}">
                <a16:creationId xmlns:a16="http://schemas.microsoft.com/office/drawing/2014/main" id="{85E789BA-62DA-4F59-A16F-ACCF48DCF8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45BFC-F719-44E1-B539-006ADA26D72E}"/>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43375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916B-299F-496F-8DD8-D94A8778A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A5327F-3D98-48B0-B386-05B069204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9320CC-8CF0-4CF8-BDDD-6ABC1AC01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08F9A-059E-4BB7-B9D7-1BADD0E1AA0B}"/>
              </a:ext>
            </a:extLst>
          </p:cNvPr>
          <p:cNvSpPr>
            <a:spLocks noGrp="1"/>
          </p:cNvSpPr>
          <p:nvPr>
            <p:ph type="dt" sz="half" idx="10"/>
          </p:nvPr>
        </p:nvSpPr>
        <p:spPr/>
        <p:txBody>
          <a:bodyPr/>
          <a:lstStyle/>
          <a:p>
            <a:fld id="{7F3805E5-B0AD-4DF1-9B62-9E94ACF70FC8}" type="datetimeFigureOut">
              <a:rPr lang="en-GB" smtClean="0"/>
              <a:t>25/02/2021</a:t>
            </a:fld>
            <a:endParaRPr lang="en-GB"/>
          </a:p>
        </p:txBody>
      </p:sp>
      <p:sp>
        <p:nvSpPr>
          <p:cNvPr id="6" name="Footer Placeholder 5">
            <a:extLst>
              <a:ext uri="{FF2B5EF4-FFF2-40B4-BE49-F238E27FC236}">
                <a16:creationId xmlns:a16="http://schemas.microsoft.com/office/drawing/2014/main" id="{9D370D7D-9AAF-49D5-B016-609ED8386B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56877C-CF52-470D-95EB-AAA812D37F13}"/>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35696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B210C-1495-4A31-B484-6997B31BF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C6F0B6-BE60-4379-9346-00AF04482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C65433-947E-40A9-B379-74076CBB12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805E5-B0AD-4DF1-9B62-9E94ACF70FC8}" type="datetimeFigureOut">
              <a:rPr lang="en-GB" smtClean="0"/>
              <a:t>25/02/2021</a:t>
            </a:fld>
            <a:endParaRPr lang="en-GB"/>
          </a:p>
        </p:txBody>
      </p:sp>
      <p:sp>
        <p:nvSpPr>
          <p:cNvPr id="5" name="Footer Placeholder 4">
            <a:extLst>
              <a:ext uri="{FF2B5EF4-FFF2-40B4-BE49-F238E27FC236}">
                <a16:creationId xmlns:a16="http://schemas.microsoft.com/office/drawing/2014/main" id="{A5945297-EABA-4BD3-9186-7464850CB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6B7C7F-FFB2-45CC-ACF4-781066E55E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E0C22-C0CC-4CAF-BECC-E657FAF11C77}" type="slidenum">
              <a:rPr lang="en-GB" smtClean="0"/>
              <a:t>‹#›</a:t>
            </a:fld>
            <a:endParaRPr lang="en-GB"/>
          </a:p>
        </p:txBody>
      </p:sp>
    </p:spTree>
    <p:extLst>
      <p:ext uri="{BB962C8B-B14F-4D97-AF65-F5344CB8AC3E}">
        <p14:creationId xmlns:p14="http://schemas.microsoft.com/office/powerpoint/2010/main" val="2645146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teachers.thenational.academy/lessons/what-is-sound-chh30r?from_query=sound"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s://teachers.thenational.academy/lessons/how-are-different-sounds-produced-6nj3et"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hyperlink" Target="https://www.bbc.co.uk/teach/bring-the-noise/found-sounds/z4rcbdm"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0sZwzBcjvtE"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11.png"/><Relationship Id="rId4" Type="http://schemas.openxmlformats.org/officeDocument/2006/relationships/image" Target="../media/image16.jpeg"/><Relationship Id="rId9" Type="http://schemas.openxmlformats.org/officeDocument/2006/relationships/hyperlink" Target="https://www.angielewin.co.uk/collections/limited-edition-pri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ksouth1-mediap.svc.ms/transform/thumbnail?provider=spo&amp;inputFormat=png&amp;cs=fFNQTw&amp;docid=https%3A%2F%2Fdurhamschools-my.sharepoint.com%3A443%2F_api%2Fv2.0%2Fdrives%2Fb!gAJaW5u-Rkmqwl4jPy9UGYMZtw1An2RBrvovy85FHRaZLaNEPYlAQ67Txwpp0T4S%2Fitems%2F01CGZ3B4SFBP6W3RDGVNEIBYRV4NDMAK4D%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739352" y="1052517"/>
            <a:ext cx="4713295" cy="4698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9" name="TextBox 8"/>
          <p:cNvSpPr txBox="1"/>
          <p:nvPr/>
        </p:nvSpPr>
        <p:spPr>
          <a:xfrm>
            <a:off x="273361" y="222475"/>
            <a:ext cx="2576843" cy="584775"/>
          </a:xfrm>
          <a:prstGeom prst="rect">
            <a:avLst/>
          </a:prstGeom>
          <a:solidFill>
            <a:schemeClr val="bg1"/>
          </a:solidFill>
          <a:ln w="38100">
            <a:solidFill>
              <a:schemeClr val="bg1">
                <a:lumMod val="50000"/>
              </a:schemeClr>
            </a:solidFill>
          </a:ln>
        </p:spPr>
        <p:txBody>
          <a:bodyPr wrap="square" rtlCol="0">
            <a:spAutoFit/>
          </a:bodyPr>
          <a:lstStyle/>
          <a:p>
            <a:r>
              <a:rPr lang="en-GB" sz="3200" dirty="0"/>
              <a:t>Subject: </a:t>
            </a:r>
            <a:r>
              <a:rPr lang="en-GB" sz="3200" dirty="0" smtClean="0"/>
              <a:t>Topic</a:t>
            </a:r>
            <a:endParaRPr lang="en-GB" sz="3200"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392284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405" y="795577"/>
            <a:ext cx="10515600" cy="1325563"/>
          </a:xfrm>
        </p:spPr>
        <p:txBody>
          <a:bodyPr/>
          <a:lstStyle/>
          <a:p>
            <a:r>
              <a:rPr lang="en-GB" dirty="0" smtClean="0"/>
              <a:t>How does Angie Lewin create the backgrounds of her prints?</a:t>
            </a:r>
            <a:endParaRPr lang="en-GB" dirty="0"/>
          </a:p>
        </p:txBody>
      </p:sp>
      <p:sp>
        <p:nvSpPr>
          <p:cNvPr id="4" name="Rectangle 3"/>
          <p:cNvSpPr/>
          <p:nvPr/>
        </p:nvSpPr>
        <p:spPr>
          <a:xfrm>
            <a:off x="933995" y="2256167"/>
            <a:ext cx="6096000" cy="4524315"/>
          </a:xfrm>
          <a:prstGeom prst="rect">
            <a:avLst/>
          </a:prstGeom>
        </p:spPr>
        <p:txBody>
          <a:bodyPr>
            <a:spAutoFit/>
          </a:bodyPr>
          <a:lstStyle/>
          <a:p>
            <a:r>
              <a:rPr lang="en-GB" sz="2400" dirty="0" smtClean="0">
                <a:cs typeface="Segoe UI Semilight" panose="020B0402040204020203" pitchFamily="34" charset="0"/>
              </a:rPr>
              <a:t>To create her prints, Angie Lewin first has to create the background, then wait for it to dry before she can print the flowers on.</a:t>
            </a:r>
            <a:r>
              <a:rPr lang="en-GB" sz="2400" dirty="0"/>
              <a:t> How many colours does Angie Lewin use in the prints we have been looking at? </a:t>
            </a:r>
            <a:endParaRPr lang="en-GB" sz="2400" dirty="0">
              <a:cs typeface="Segoe UI Semilight" panose="020B0402040204020203" pitchFamily="34" charset="0"/>
            </a:endParaRPr>
          </a:p>
          <a:p>
            <a:endParaRPr lang="en-GB" sz="2400" dirty="0" smtClean="0">
              <a:cs typeface="Segoe UI Semilight" panose="020B0402040204020203" pitchFamily="34" charset="0"/>
            </a:endParaRPr>
          </a:p>
          <a:p>
            <a:endParaRPr lang="en-GB" sz="2400" dirty="0">
              <a:cs typeface="Segoe UI Semilight" panose="020B0402040204020203" pitchFamily="34" charset="0"/>
            </a:endParaRPr>
          </a:p>
          <a:p>
            <a:r>
              <a:rPr lang="en-GB" sz="2400" dirty="0" smtClean="0">
                <a:cs typeface="Segoe UI Semilight" panose="020B0402040204020203" pitchFamily="34" charset="0"/>
              </a:rPr>
              <a:t>We are going to be creating a piece of art in the style of Angie Lewin! </a:t>
            </a:r>
          </a:p>
          <a:p>
            <a:endParaRPr lang="en-GB" sz="2400" dirty="0" smtClean="0">
              <a:cs typeface="Segoe UI Semilight" panose="020B0402040204020203" pitchFamily="34" charset="0"/>
            </a:endParaRPr>
          </a:p>
          <a:p>
            <a:r>
              <a:rPr lang="en-GB" sz="2400" dirty="0" smtClean="0">
                <a:cs typeface="Segoe UI Semilight" panose="020B0402040204020203" pitchFamily="34" charset="0"/>
              </a:rPr>
              <a:t>First, we need to create our background!</a:t>
            </a:r>
          </a:p>
          <a:p>
            <a:endParaRPr lang="en-GB" sz="2400" dirty="0"/>
          </a:p>
        </p:txBody>
      </p:sp>
      <p:pic>
        <p:nvPicPr>
          <p:cNvPr id="5" name="Picture 4"/>
          <p:cNvPicPr>
            <a:picLocks noChangeAspect="1"/>
          </p:cNvPicPr>
          <p:nvPr/>
        </p:nvPicPr>
        <p:blipFill>
          <a:blip r:embed="rId2"/>
          <a:stretch>
            <a:fillRect/>
          </a:stretch>
        </p:blipFill>
        <p:spPr>
          <a:xfrm>
            <a:off x="8279214" y="1289410"/>
            <a:ext cx="3640823" cy="2684395"/>
          </a:xfrm>
          <a:prstGeom prst="rect">
            <a:avLst/>
          </a:prstGeom>
        </p:spPr>
      </p:pic>
      <p:pic>
        <p:nvPicPr>
          <p:cNvPr id="6" name="Picture 5"/>
          <p:cNvPicPr>
            <a:picLocks noChangeAspect="1"/>
          </p:cNvPicPr>
          <p:nvPr/>
        </p:nvPicPr>
        <p:blipFill>
          <a:blip r:embed="rId3"/>
          <a:stretch>
            <a:fillRect/>
          </a:stretch>
        </p:blipFill>
        <p:spPr>
          <a:xfrm>
            <a:off x="8279214" y="4108832"/>
            <a:ext cx="3640823" cy="25277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00" y="117693"/>
            <a:ext cx="1123810" cy="542857"/>
          </a:xfrm>
          <a:prstGeom prst="rect">
            <a:avLst/>
          </a:prstGeom>
        </p:spPr>
      </p:pic>
    </p:spTree>
    <p:extLst>
      <p:ext uri="{BB962C8B-B14F-4D97-AF65-F5344CB8AC3E}">
        <p14:creationId xmlns:p14="http://schemas.microsoft.com/office/powerpoint/2010/main" val="3648110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65422"/>
            <a:ext cx="10515600" cy="1325563"/>
          </a:xfrm>
        </p:spPr>
        <p:txBody>
          <a:bodyPr/>
          <a:lstStyle/>
          <a:p>
            <a:r>
              <a:rPr lang="en-GB" dirty="0" smtClean="0"/>
              <a:t>To make your background, you will need: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3183" y="1951945"/>
            <a:ext cx="3745631" cy="4351338"/>
          </a:xfrm>
        </p:spPr>
      </p:pic>
    </p:spTree>
    <p:extLst>
      <p:ext uri="{BB962C8B-B14F-4D97-AF65-F5344CB8AC3E}">
        <p14:creationId xmlns:p14="http://schemas.microsoft.com/office/powerpoint/2010/main" val="2467728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1)</a:t>
            </a:r>
            <a:endParaRPr lang="en-GB" dirty="0"/>
          </a:p>
        </p:txBody>
      </p:sp>
      <p:sp>
        <p:nvSpPr>
          <p:cNvPr id="3" name="Content Placeholder 2"/>
          <p:cNvSpPr>
            <a:spLocks noGrp="1"/>
          </p:cNvSpPr>
          <p:nvPr>
            <p:ph idx="1"/>
          </p:nvPr>
        </p:nvSpPr>
        <p:spPr>
          <a:xfrm>
            <a:off x="751114" y="1690688"/>
            <a:ext cx="10515600" cy="4351338"/>
          </a:xfrm>
        </p:spPr>
        <p:txBody>
          <a:bodyPr/>
          <a:lstStyle/>
          <a:p>
            <a:pPr marL="0" indent="0">
              <a:buNone/>
            </a:pPr>
            <a:r>
              <a:rPr lang="en-GB" dirty="0" smtClean="0"/>
              <a:t>Turn your paper </a:t>
            </a:r>
            <a:r>
              <a:rPr lang="en-GB" i="1" dirty="0" smtClean="0"/>
              <a:t>landscape.</a:t>
            </a:r>
          </a:p>
          <a:p>
            <a:pPr marL="0" indent="0">
              <a:buNone/>
            </a:pPr>
            <a:endParaRPr lang="en-GB" i="1" dirty="0"/>
          </a:p>
          <a:p>
            <a:pPr marL="0" indent="0">
              <a:buNone/>
            </a:pPr>
            <a:r>
              <a:rPr lang="en-GB" dirty="0" smtClean="0"/>
              <a:t>Can you remember what landscape means? We have done it in Maths!!</a:t>
            </a:r>
            <a:endParaRPr lang="en-GB" dirty="0"/>
          </a:p>
        </p:txBody>
      </p:sp>
      <p:pic>
        <p:nvPicPr>
          <p:cNvPr id="4" name="Picture 3"/>
          <p:cNvPicPr>
            <a:picLocks noChangeAspect="1"/>
          </p:cNvPicPr>
          <p:nvPr/>
        </p:nvPicPr>
        <p:blipFill>
          <a:blip r:embed="rId2"/>
          <a:stretch>
            <a:fillRect/>
          </a:stretch>
        </p:blipFill>
        <p:spPr>
          <a:xfrm>
            <a:off x="838200" y="3468733"/>
            <a:ext cx="2857500" cy="1714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spTree>
    <p:extLst>
      <p:ext uri="{BB962C8B-B14F-4D97-AF65-F5344CB8AC3E}">
        <p14:creationId xmlns:p14="http://schemas.microsoft.com/office/powerpoint/2010/main" val="18612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2)</a:t>
            </a:r>
            <a:endParaRPr lang="en-GB" dirty="0"/>
          </a:p>
        </p:txBody>
      </p:sp>
      <p:sp>
        <p:nvSpPr>
          <p:cNvPr id="3" name="Content Placeholder 2"/>
          <p:cNvSpPr>
            <a:spLocks noGrp="1"/>
          </p:cNvSpPr>
          <p:nvPr>
            <p:ph idx="1"/>
          </p:nvPr>
        </p:nvSpPr>
        <p:spPr>
          <a:xfrm>
            <a:off x="629194" y="1690688"/>
            <a:ext cx="10515600" cy="4351338"/>
          </a:xfrm>
        </p:spPr>
        <p:txBody>
          <a:bodyPr/>
          <a:lstStyle/>
          <a:p>
            <a:pPr marL="0" indent="0">
              <a:buNone/>
            </a:pPr>
            <a:r>
              <a:rPr lang="en-GB" dirty="0" smtClean="0"/>
              <a:t>Using a pencil and ruler, draw a faint line across the middle of your page to separate the sky from the ground.</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sp>
        <p:nvSpPr>
          <p:cNvPr id="6" name="Rectangle 5"/>
          <p:cNvSpPr/>
          <p:nvPr/>
        </p:nvSpPr>
        <p:spPr>
          <a:xfrm>
            <a:off x="992777" y="2943497"/>
            <a:ext cx="5216434" cy="2838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6" idx="1"/>
            <a:endCxn id="6" idx="3"/>
          </p:cNvCxnSpPr>
          <p:nvPr/>
        </p:nvCxnSpPr>
        <p:spPr>
          <a:xfrm>
            <a:off x="992777" y="4362994"/>
            <a:ext cx="521643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7894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3)</a:t>
            </a:r>
            <a:endParaRPr lang="en-GB" dirty="0"/>
          </a:p>
        </p:txBody>
      </p:sp>
      <p:sp>
        <p:nvSpPr>
          <p:cNvPr id="3" name="Content Placeholder 2"/>
          <p:cNvSpPr>
            <a:spLocks noGrp="1"/>
          </p:cNvSpPr>
          <p:nvPr>
            <p:ph idx="1"/>
          </p:nvPr>
        </p:nvSpPr>
        <p:spPr>
          <a:xfrm>
            <a:off x="324394" y="1751647"/>
            <a:ext cx="9837965" cy="4422729"/>
          </a:xfrm>
        </p:spPr>
        <p:txBody>
          <a:bodyPr>
            <a:normAutofit fontScale="92500" lnSpcReduction="10000"/>
          </a:bodyPr>
          <a:lstStyle/>
          <a:p>
            <a:pPr marL="0" indent="0">
              <a:buNone/>
            </a:pPr>
            <a:r>
              <a:rPr lang="en-GB" dirty="0" smtClean="0"/>
              <a:t>Choose 2 colours for your sky and ground.</a:t>
            </a:r>
          </a:p>
          <a:p>
            <a:pPr marL="0" indent="0">
              <a:buNone/>
            </a:pPr>
            <a:endParaRPr lang="en-GB" dirty="0"/>
          </a:p>
          <a:p>
            <a:pPr marL="0" indent="0">
              <a:buNone/>
            </a:pPr>
            <a:r>
              <a:rPr lang="en-GB" dirty="0" smtClean="0"/>
              <a:t>Remember – don’t mix the colours up, keep the same roller in the same tray of paint!</a:t>
            </a:r>
          </a:p>
          <a:p>
            <a:pPr marL="0" indent="0">
              <a:buNone/>
            </a:pPr>
            <a:endParaRPr lang="en-GB" dirty="0"/>
          </a:p>
          <a:p>
            <a:pPr marL="0" indent="0">
              <a:buNone/>
            </a:pPr>
            <a:r>
              <a:rPr lang="en-GB" dirty="0" smtClean="0"/>
              <a:t>Make sure your paper is landscape and positioned on top of the newspaper so that you don’t get the table messy!</a:t>
            </a:r>
          </a:p>
          <a:p>
            <a:pPr marL="0" indent="0">
              <a:buNone/>
            </a:pPr>
            <a:endParaRPr lang="en-GB" dirty="0"/>
          </a:p>
          <a:p>
            <a:pPr marL="0" indent="0">
              <a:buNone/>
            </a:pPr>
            <a:r>
              <a:rPr lang="en-GB" dirty="0" smtClean="0"/>
              <a:t>Use the rollers to create your background of sky and ground. Make sure you roll it backwards and forwards then side to side before rolling it onto the paper.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sp>
        <p:nvSpPr>
          <p:cNvPr id="7" name="Rectangle 6"/>
          <p:cNvSpPr/>
          <p:nvPr/>
        </p:nvSpPr>
        <p:spPr>
          <a:xfrm>
            <a:off x="6653349" y="93696"/>
            <a:ext cx="3849188" cy="107325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653349" y="1154061"/>
            <a:ext cx="3849188" cy="1073253"/>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10162359" y="5445353"/>
            <a:ext cx="1715564" cy="1315266"/>
          </a:xfrm>
          <a:prstGeom prst="rect">
            <a:avLst/>
          </a:prstGeom>
        </p:spPr>
      </p:pic>
    </p:spTree>
    <p:extLst>
      <p:ext uri="{BB962C8B-B14F-4D97-AF65-F5344CB8AC3E}">
        <p14:creationId xmlns:p14="http://schemas.microsoft.com/office/powerpoint/2010/main" val="1683751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Well done!</a:t>
            </a:r>
            <a:endParaRPr lang="en-GB" dirty="0"/>
          </a:p>
        </p:txBody>
      </p:sp>
      <p:sp>
        <p:nvSpPr>
          <p:cNvPr id="3" name="Content Placeholder 2"/>
          <p:cNvSpPr>
            <a:spLocks noGrp="1"/>
          </p:cNvSpPr>
          <p:nvPr>
            <p:ph idx="1"/>
          </p:nvPr>
        </p:nvSpPr>
        <p:spPr/>
        <p:txBody>
          <a:bodyPr/>
          <a:lstStyle/>
          <a:p>
            <a:pPr marL="0" indent="0">
              <a:buNone/>
            </a:pPr>
            <a:r>
              <a:rPr lang="en-GB" dirty="0" smtClean="0"/>
              <a:t>Great work Base 5. You have created the background of your print!</a:t>
            </a:r>
          </a:p>
          <a:p>
            <a:pPr marL="0" indent="0">
              <a:buNone/>
            </a:pPr>
            <a:r>
              <a:rPr lang="en-GB" dirty="0" smtClean="0"/>
              <a:t>Leave your paper to dry overnight and we will continue working on our prints tomorrow!</a:t>
            </a:r>
            <a:endParaRPr lang="en-GB" dirty="0"/>
          </a:p>
        </p:txBody>
      </p:sp>
      <p:pic>
        <p:nvPicPr>
          <p:cNvPr id="6" name="Picture 5"/>
          <p:cNvPicPr>
            <a:picLocks noChangeAspect="1"/>
          </p:cNvPicPr>
          <p:nvPr/>
        </p:nvPicPr>
        <p:blipFill>
          <a:blip r:embed="rId2"/>
          <a:stretch>
            <a:fillRect/>
          </a:stretch>
        </p:blipFill>
        <p:spPr>
          <a:xfrm>
            <a:off x="6096000" y="3174274"/>
            <a:ext cx="4734741" cy="3218386"/>
          </a:xfrm>
          <a:prstGeom prst="rect">
            <a:avLst/>
          </a:prstGeom>
        </p:spPr>
      </p:pic>
    </p:spTree>
    <p:extLst>
      <p:ext uri="{BB962C8B-B14F-4D97-AF65-F5344CB8AC3E}">
        <p14:creationId xmlns:p14="http://schemas.microsoft.com/office/powerpoint/2010/main" val="3348581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Art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Wednesday </a:t>
            </a:r>
            <a:r>
              <a:rPr lang="en-GB" sz="3200" noProof="0" dirty="0" smtClean="0">
                <a:solidFill>
                  <a:prstClr val="black"/>
                </a:solidFill>
                <a:latin typeface="Calibri" panose="020F0502020204030204"/>
              </a:rPr>
              <a:t>3</a:t>
            </a:r>
            <a:r>
              <a:rPr lang="en-GB" sz="3200" baseline="30000" noProof="0" dirty="0" smtClean="0">
                <a:solidFill>
                  <a:prstClr val="black"/>
                </a:solidFill>
                <a:latin typeface="Calibri" panose="020F0502020204030204"/>
              </a:rPr>
              <a:t>rd</a:t>
            </a:r>
            <a:r>
              <a:rPr lang="en-GB" sz="3200" noProof="0" dirty="0" smtClean="0">
                <a:solidFill>
                  <a:prstClr val="black"/>
                </a:solidFill>
                <a:latin typeface="Calibri" panose="020F0502020204030204"/>
              </a:rPr>
              <a:t> </a:t>
            </a:r>
            <a:r>
              <a:rPr lang="en-GB" sz="3200" dirty="0" smtClean="0">
                <a:solidFill>
                  <a:prstClr val="black"/>
                </a:solidFill>
                <a:latin typeface="Calibri" panose="020F0502020204030204"/>
              </a:rPr>
              <a:t>March</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2021</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49234"/>
            <a:ext cx="10612654" cy="19918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94769" y="2902056"/>
            <a:ext cx="10612654" cy="707886"/>
          </a:xfrm>
          <a:prstGeom prst="rect">
            <a:avLst/>
          </a:prstGeom>
          <a:noFill/>
        </p:spPr>
        <p:txBody>
          <a:bodyPr wrap="square" rtlCol="0">
            <a:spAutoFit/>
          </a:bodyPr>
          <a:lstStyle/>
          <a:p>
            <a:pPr>
              <a:defRPr/>
            </a:pPr>
            <a:r>
              <a:rPr lang="en-GB" sz="4000" dirty="0" smtClean="0">
                <a:solidFill>
                  <a:prstClr val="black"/>
                </a:solidFill>
              </a:rPr>
              <a:t>L.O. To print flowers in the style of Angie Lewin </a:t>
            </a:r>
            <a:endParaRPr lang="en-US" sz="4000" dirty="0">
              <a:ln>
                <a:solidFill>
                  <a:schemeClr val="tx1"/>
                </a:solidFill>
              </a:ln>
              <a:solidFill>
                <a:schemeClr val="accent1">
                  <a:lumMod val="50000"/>
                </a:scheme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910" y="6097122"/>
            <a:ext cx="533333" cy="419048"/>
          </a:xfrm>
          <a:prstGeom prst="rect">
            <a:avLst/>
          </a:prstGeom>
        </p:spPr>
      </p:pic>
    </p:spTree>
    <p:extLst>
      <p:ext uri="{BB962C8B-B14F-4D97-AF65-F5344CB8AC3E}">
        <p14:creationId xmlns:p14="http://schemas.microsoft.com/office/powerpoint/2010/main" val="399219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80" y="636553"/>
            <a:ext cx="10515600" cy="1325563"/>
          </a:xfrm>
        </p:spPr>
        <p:txBody>
          <a:bodyPr/>
          <a:lstStyle/>
          <a:p>
            <a:r>
              <a:rPr lang="en-GB" dirty="0" smtClean="0"/>
              <a:t>How does Angie Lewin create the flowers of her prints?</a:t>
            </a:r>
            <a:endParaRPr lang="en-GB" dirty="0"/>
          </a:p>
        </p:txBody>
      </p:sp>
      <p:sp>
        <p:nvSpPr>
          <p:cNvPr id="3" name="Content Placeholder 2"/>
          <p:cNvSpPr>
            <a:spLocks noGrp="1"/>
          </p:cNvSpPr>
          <p:nvPr>
            <p:ph idx="1"/>
          </p:nvPr>
        </p:nvSpPr>
        <p:spPr>
          <a:xfrm>
            <a:off x="907870" y="2382974"/>
            <a:ext cx="3803468" cy="4351338"/>
          </a:xfrm>
        </p:spPr>
        <p:txBody>
          <a:bodyPr/>
          <a:lstStyle/>
          <a:p>
            <a:pPr marL="0" indent="0">
              <a:buNone/>
            </a:pPr>
            <a:r>
              <a:rPr lang="en-GB" dirty="0" smtClean="0"/>
              <a:t>What shapes can you see in this print? Discuss with a partner or write down any shapes you can see.</a:t>
            </a:r>
            <a:endParaRPr lang="en-GB" dirty="0"/>
          </a:p>
        </p:txBody>
      </p:sp>
      <p:pic>
        <p:nvPicPr>
          <p:cNvPr id="4" name="Picture 3"/>
          <p:cNvPicPr>
            <a:picLocks noChangeAspect="1"/>
          </p:cNvPicPr>
          <p:nvPr/>
        </p:nvPicPr>
        <p:blipFill>
          <a:blip r:embed="rId2"/>
          <a:stretch>
            <a:fillRect/>
          </a:stretch>
        </p:blipFill>
        <p:spPr>
          <a:xfrm>
            <a:off x="5155475" y="1524542"/>
            <a:ext cx="6677476" cy="49233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spTree>
    <p:extLst>
      <p:ext uri="{BB962C8B-B14F-4D97-AF65-F5344CB8AC3E}">
        <p14:creationId xmlns:p14="http://schemas.microsoft.com/office/powerpoint/2010/main" val="230848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188" y="1825625"/>
            <a:ext cx="10515600" cy="4351338"/>
          </a:xfrm>
        </p:spPr>
        <p:txBody>
          <a:bodyPr/>
          <a:lstStyle/>
          <a:p>
            <a:pPr marL="0" indent="0">
              <a:buNone/>
            </a:pPr>
            <a:r>
              <a:rPr lang="en-GB" dirty="0" smtClean="0"/>
              <a:t>I could see…</a:t>
            </a:r>
          </a:p>
          <a:p>
            <a:pPr marL="0" indent="0">
              <a:buNone/>
            </a:pPr>
            <a:endParaRPr lang="en-GB" dirty="0" smtClean="0"/>
          </a:p>
          <a:p>
            <a:pPr marL="0" indent="0">
              <a:buNone/>
            </a:pPr>
            <a:r>
              <a:rPr lang="en-GB" dirty="0" smtClean="0"/>
              <a:t>Semi circles</a:t>
            </a:r>
          </a:p>
          <a:p>
            <a:pPr marL="0" indent="0">
              <a:buNone/>
            </a:pPr>
            <a:endParaRPr lang="en-GB" dirty="0" smtClean="0"/>
          </a:p>
          <a:p>
            <a:pPr marL="0" indent="0">
              <a:buNone/>
            </a:pPr>
            <a:r>
              <a:rPr lang="en-GB" dirty="0" smtClean="0"/>
              <a:t>Circles </a:t>
            </a:r>
          </a:p>
          <a:p>
            <a:pPr marL="0" indent="0">
              <a:buNone/>
            </a:pPr>
            <a:endParaRPr lang="en-GB" dirty="0" smtClean="0"/>
          </a:p>
          <a:p>
            <a:pPr marL="0" indent="0">
              <a:buNone/>
            </a:pPr>
            <a:r>
              <a:rPr lang="en-GB" dirty="0" smtClean="0"/>
              <a:t>Ovals</a:t>
            </a:r>
          </a:p>
          <a:p>
            <a:pPr marL="0" indent="0">
              <a:buNone/>
            </a:pPr>
            <a:endParaRPr lang="en-GB" dirty="0"/>
          </a:p>
        </p:txBody>
      </p:sp>
      <p:pic>
        <p:nvPicPr>
          <p:cNvPr id="4" name="Picture 3"/>
          <p:cNvPicPr>
            <a:picLocks noChangeAspect="1"/>
          </p:cNvPicPr>
          <p:nvPr/>
        </p:nvPicPr>
        <p:blipFill>
          <a:blip r:embed="rId2"/>
          <a:stretch>
            <a:fillRect/>
          </a:stretch>
        </p:blipFill>
        <p:spPr>
          <a:xfrm>
            <a:off x="5068389" y="1253630"/>
            <a:ext cx="6677476" cy="4923333"/>
          </a:xfrm>
          <a:prstGeom prst="rect">
            <a:avLst/>
          </a:prstGeom>
        </p:spPr>
      </p:pic>
      <p:cxnSp>
        <p:nvCxnSpPr>
          <p:cNvPr id="6" name="Straight Arrow Connector 5"/>
          <p:cNvCxnSpPr/>
          <p:nvPr/>
        </p:nvCxnSpPr>
        <p:spPr>
          <a:xfrm flipV="1">
            <a:off x="2299063" y="2220686"/>
            <a:ext cx="3378925" cy="862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54480" y="4198824"/>
            <a:ext cx="4123508" cy="669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23851" y="5212079"/>
            <a:ext cx="8965475" cy="243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554480" y="3214846"/>
            <a:ext cx="3949337" cy="86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1" y="710773"/>
            <a:ext cx="1123810" cy="542857"/>
          </a:xfrm>
          <a:prstGeom prst="rect">
            <a:avLst/>
          </a:prstGeom>
        </p:spPr>
      </p:pic>
    </p:spTree>
    <p:extLst>
      <p:ext uri="{BB962C8B-B14F-4D97-AF65-F5344CB8AC3E}">
        <p14:creationId xmlns:p14="http://schemas.microsoft.com/office/powerpoint/2010/main" val="3007168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Printing flowers</a:t>
            </a:r>
            <a:endParaRPr lang="en-GB" dirty="0"/>
          </a:p>
        </p:txBody>
      </p:sp>
      <p:sp>
        <p:nvSpPr>
          <p:cNvPr id="3" name="Content Placeholder 2"/>
          <p:cNvSpPr>
            <a:spLocks noGrp="1"/>
          </p:cNvSpPr>
          <p:nvPr>
            <p:ph idx="1"/>
          </p:nvPr>
        </p:nvSpPr>
        <p:spPr>
          <a:xfrm>
            <a:off x="838200" y="1485544"/>
            <a:ext cx="10515600" cy="5372456"/>
          </a:xfrm>
        </p:spPr>
        <p:txBody>
          <a:bodyPr>
            <a:normAutofit/>
          </a:bodyPr>
          <a:lstStyle/>
          <a:p>
            <a:pPr marL="0" indent="0">
              <a:buNone/>
            </a:pPr>
            <a:r>
              <a:rPr lang="en-GB" dirty="0" smtClean="0"/>
              <a:t>Now it’s time to print our flowers on top of the background.</a:t>
            </a:r>
          </a:p>
          <a:p>
            <a:pPr marL="0" indent="0">
              <a:buNone/>
            </a:pPr>
            <a:r>
              <a:rPr lang="en-GB" dirty="0" smtClean="0"/>
              <a:t>We are going to use sponges in the shape of circles and semi circles to print our flowers.</a:t>
            </a:r>
          </a:p>
          <a:p>
            <a:pPr marL="0" indent="0">
              <a:buNone/>
            </a:pPr>
            <a:endParaRPr lang="en-GB" dirty="0" smtClean="0"/>
          </a:p>
          <a:p>
            <a:pPr marL="0" indent="0">
              <a:buNone/>
            </a:pPr>
            <a:endParaRPr lang="en-GB" dirty="0"/>
          </a:p>
          <a:p>
            <a:pPr marL="0" indent="0">
              <a:buNone/>
            </a:pPr>
            <a:endParaRPr lang="en-GB" dirty="0"/>
          </a:p>
          <a:p>
            <a:pPr marL="0" indent="0">
              <a:buNone/>
            </a:pPr>
            <a:r>
              <a:rPr lang="en-GB" dirty="0" smtClean="0"/>
              <a:t>You are going to create 3 shape prints on top of your background using the sponges.</a:t>
            </a:r>
          </a:p>
          <a:p>
            <a:pPr marL="0" indent="0">
              <a:buNone/>
            </a:pPr>
            <a:endParaRPr lang="en-GB" dirty="0"/>
          </a:p>
          <a:p>
            <a:pPr marL="0" indent="0">
              <a:buNone/>
            </a:pPr>
            <a:r>
              <a:rPr lang="en-GB" dirty="0" smtClean="0"/>
              <a:t>Think carefully – what colours are your flowers going to be? Will they stand out from your background?</a:t>
            </a:r>
            <a:endParaRPr lang="en-GB" dirty="0"/>
          </a:p>
        </p:txBody>
      </p:sp>
      <p:pic>
        <p:nvPicPr>
          <p:cNvPr id="4" name="Picture 3"/>
          <p:cNvPicPr>
            <a:picLocks noChangeAspect="1"/>
          </p:cNvPicPr>
          <p:nvPr/>
        </p:nvPicPr>
        <p:blipFill>
          <a:blip r:embed="rId2"/>
          <a:stretch>
            <a:fillRect/>
          </a:stretch>
        </p:blipFill>
        <p:spPr>
          <a:xfrm>
            <a:off x="5482254" y="2657212"/>
            <a:ext cx="1585438" cy="1514560"/>
          </a:xfrm>
          <a:prstGeom prst="rect">
            <a:avLst/>
          </a:prstGeom>
        </p:spPr>
      </p:pic>
      <p:pic>
        <p:nvPicPr>
          <p:cNvPr id="5" name="Picture 4"/>
          <p:cNvPicPr>
            <a:picLocks noChangeAspect="1"/>
          </p:cNvPicPr>
          <p:nvPr/>
        </p:nvPicPr>
        <p:blipFill>
          <a:blip r:embed="rId3"/>
          <a:stretch>
            <a:fillRect/>
          </a:stretch>
        </p:blipFill>
        <p:spPr>
          <a:xfrm>
            <a:off x="7175863" y="2657212"/>
            <a:ext cx="1631366" cy="15192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61" y="93696"/>
            <a:ext cx="1123810" cy="542857"/>
          </a:xfrm>
          <a:prstGeom prst="rect">
            <a:avLst/>
          </a:prstGeom>
        </p:spPr>
      </p:pic>
    </p:spTree>
    <p:extLst>
      <p:ext uri="{BB962C8B-B14F-4D97-AF65-F5344CB8AC3E}">
        <p14:creationId xmlns:p14="http://schemas.microsoft.com/office/powerpoint/2010/main" val="3824606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Art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noProof="0" dirty="0" smtClean="0">
                <a:solidFill>
                  <a:prstClr val="black"/>
                </a:solidFill>
                <a:latin typeface="Calibri" panose="020F0502020204030204"/>
              </a:rPr>
              <a:t>Mon</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day </a:t>
            </a:r>
            <a:r>
              <a:rPr lang="en-GB" sz="3200" dirty="0" smtClean="0">
                <a:solidFill>
                  <a:prstClr val="black"/>
                </a:solidFill>
                <a:latin typeface="Calibri" panose="020F0502020204030204"/>
              </a:rPr>
              <a:t>1</a:t>
            </a:r>
            <a:r>
              <a:rPr lang="en-GB" sz="3200" baseline="30000" dirty="0" smtClean="0">
                <a:solidFill>
                  <a:prstClr val="black"/>
                </a:solidFill>
                <a:latin typeface="Calibri" panose="020F0502020204030204"/>
              </a:rPr>
              <a:t>st</a:t>
            </a:r>
            <a:r>
              <a:rPr lang="en-GB" sz="3200" dirty="0" smtClean="0">
                <a:solidFill>
                  <a:prstClr val="black"/>
                </a:solidFill>
                <a:latin typeface="Calibri" panose="020F0502020204030204"/>
              </a:rPr>
              <a:t> March</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2021</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35982"/>
            <a:ext cx="10612654" cy="175279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69871" y="2854192"/>
            <a:ext cx="10612654" cy="707886"/>
          </a:xfrm>
          <a:prstGeom prst="rect">
            <a:avLst/>
          </a:prstGeom>
          <a:noFill/>
        </p:spPr>
        <p:txBody>
          <a:bodyPr wrap="square" rtlCol="0">
            <a:spAutoFit/>
          </a:bodyPr>
          <a:lstStyle/>
          <a:p>
            <a:pPr>
              <a:defRPr/>
            </a:pPr>
            <a:r>
              <a:rPr lang="en-GB" sz="4000" dirty="0" smtClean="0">
                <a:solidFill>
                  <a:prstClr val="black"/>
                </a:solidFill>
              </a:rPr>
              <a:t>L.O. To observe the work of Artist Angie Lewin </a:t>
            </a:r>
            <a:endParaRPr lang="en-US" sz="4000" dirty="0">
              <a:ln>
                <a:solidFill>
                  <a:schemeClr val="tx1"/>
                </a:solidFill>
              </a:ln>
              <a:solidFill>
                <a:schemeClr val="accent1">
                  <a:lumMod val="50000"/>
                </a:scheme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910" y="6088413"/>
            <a:ext cx="533333" cy="419048"/>
          </a:xfrm>
          <a:prstGeom prst="rect">
            <a:avLst/>
          </a:prstGeom>
        </p:spPr>
      </p:pic>
    </p:spTree>
    <p:extLst>
      <p:ext uri="{BB962C8B-B14F-4D97-AF65-F5344CB8AC3E}">
        <p14:creationId xmlns:p14="http://schemas.microsoft.com/office/powerpoint/2010/main" val="689625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print your flower shapes, you will need: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990" y="2052330"/>
            <a:ext cx="2904762" cy="37809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32" y="128530"/>
            <a:ext cx="1123810" cy="542857"/>
          </a:xfrm>
          <a:prstGeom prst="rect">
            <a:avLst/>
          </a:prstGeom>
        </p:spPr>
      </p:pic>
    </p:spTree>
    <p:extLst>
      <p:ext uri="{BB962C8B-B14F-4D97-AF65-F5344CB8AC3E}">
        <p14:creationId xmlns:p14="http://schemas.microsoft.com/office/powerpoint/2010/main" val="171133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457" y="251913"/>
            <a:ext cx="10515600" cy="1325563"/>
          </a:xfrm>
        </p:spPr>
        <p:txBody>
          <a:bodyPr/>
          <a:lstStyle/>
          <a:p>
            <a:pPr algn="ctr"/>
            <a:r>
              <a:rPr lang="en-GB" dirty="0" smtClean="0"/>
              <a:t>Time to print the flowers onto your background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32" y="128530"/>
            <a:ext cx="1123810" cy="5428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230" y="1577476"/>
            <a:ext cx="7619048" cy="4961905"/>
          </a:xfrm>
          <a:prstGeom prst="rect">
            <a:avLst/>
          </a:prstGeom>
        </p:spPr>
      </p:pic>
    </p:spTree>
    <p:extLst>
      <p:ext uri="{BB962C8B-B14F-4D97-AF65-F5344CB8AC3E}">
        <p14:creationId xmlns:p14="http://schemas.microsoft.com/office/powerpoint/2010/main" val="3735103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Well done!</a:t>
            </a:r>
            <a:endParaRPr lang="en-GB" dirty="0"/>
          </a:p>
        </p:txBody>
      </p:sp>
      <p:sp>
        <p:nvSpPr>
          <p:cNvPr id="3" name="Content Placeholder 2"/>
          <p:cNvSpPr>
            <a:spLocks noGrp="1"/>
          </p:cNvSpPr>
          <p:nvPr>
            <p:ph idx="1"/>
          </p:nvPr>
        </p:nvSpPr>
        <p:spPr>
          <a:xfrm>
            <a:off x="611777" y="1690688"/>
            <a:ext cx="5858692" cy="4351338"/>
          </a:xfrm>
        </p:spPr>
        <p:txBody>
          <a:bodyPr>
            <a:normAutofit fontScale="77500" lnSpcReduction="20000"/>
          </a:bodyPr>
          <a:lstStyle/>
          <a:p>
            <a:pPr marL="0" indent="0">
              <a:buNone/>
            </a:pPr>
            <a:r>
              <a:rPr lang="en-GB" dirty="0" smtClean="0"/>
              <a:t>Now you should have 3 flower shapes on top of your background.</a:t>
            </a:r>
          </a:p>
          <a:p>
            <a:pPr marL="0" indent="0">
              <a:buNone/>
            </a:pPr>
            <a:endParaRPr lang="en-GB" dirty="0"/>
          </a:p>
          <a:p>
            <a:pPr marL="0" indent="0">
              <a:buNone/>
            </a:pPr>
            <a:r>
              <a:rPr lang="en-GB" dirty="0" smtClean="0"/>
              <a:t>Leave it to dry overnight.</a:t>
            </a:r>
          </a:p>
          <a:p>
            <a:pPr marL="0" indent="0">
              <a:buNone/>
            </a:pPr>
            <a:endParaRPr lang="en-GB" dirty="0"/>
          </a:p>
          <a:p>
            <a:pPr marL="0" indent="0">
              <a:buNone/>
            </a:pPr>
            <a:r>
              <a:rPr lang="en-GB" dirty="0" smtClean="0"/>
              <a:t>When we all return to school on Monday 8</a:t>
            </a:r>
            <a:r>
              <a:rPr lang="en-GB" baseline="30000" dirty="0" smtClean="0"/>
              <a:t>th</a:t>
            </a:r>
            <a:r>
              <a:rPr lang="en-GB" dirty="0" smtClean="0"/>
              <a:t> March we will continue to work on our prints, adding line details! I can’t wait to see the finished product!</a:t>
            </a:r>
          </a:p>
          <a:p>
            <a:pPr marL="0" indent="0">
              <a:buNone/>
            </a:pPr>
            <a:endParaRPr lang="en-GB" dirty="0" smtClean="0"/>
          </a:p>
          <a:p>
            <a:pPr marL="0" indent="0">
              <a:buNone/>
            </a:pPr>
            <a:endParaRPr lang="en-GB" dirty="0"/>
          </a:p>
          <a:p>
            <a:pPr marL="0" indent="0">
              <a:buNone/>
            </a:pPr>
            <a:r>
              <a:rPr lang="en-GB" dirty="0" smtClean="0"/>
              <a:t>If you are working from home – bring your background into school. Don’t worry if you forget, we will have time to make another one!</a:t>
            </a:r>
          </a:p>
        </p:txBody>
      </p:sp>
      <p:pic>
        <p:nvPicPr>
          <p:cNvPr id="5" name="Picture 4"/>
          <p:cNvPicPr>
            <a:picLocks noChangeAspect="1"/>
          </p:cNvPicPr>
          <p:nvPr/>
        </p:nvPicPr>
        <p:blipFill>
          <a:blip r:embed="rId2"/>
          <a:stretch>
            <a:fillRect/>
          </a:stretch>
        </p:blipFill>
        <p:spPr>
          <a:xfrm>
            <a:off x="7653747" y="1558835"/>
            <a:ext cx="4039688" cy="4039688"/>
          </a:xfrm>
          <a:prstGeom prst="rect">
            <a:avLst/>
          </a:prstGeom>
        </p:spPr>
      </p:pic>
    </p:spTree>
    <p:extLst>
      <p:ext uri="{BB962C8B-B14F-4D97-AF65-F5344CB8AC3E}">
        <p14:creationId xmlns:p14="http://schemas.microsoft.com/office/powerpoint/2010/main" val="588352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810" y="154679"/>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Date: </a:t>
            </a:r>
            <a:r>
              <a:rPr lang="en-GB" sz="3200" b="0" i="0" u="none" strike="noStrike" kern="0" cap="none" spc="0" baseline="0" dirty="0" smtClean="0">
                <a:solidFill>
                  <a:srgbClr val="000000"/>
                </a:solidFill>
                <a:uFillTx/>
                <a:latin typeface="Calibri"/>
              </a:rPr>
              <a:t>Thursday </a:t>
            </a:r>
            <a:r>
              <a:rPr lang="en-GB" sz="3200" kern="0" dirty="0">
                <a:solidFill>
                  <a:srgbClr val="000000"/>
                </a:solidFill>
                <a:latin typeface="Calibri"/>
              </a:rPr>
              <a:t>4</a:t>
            </a:r>
            <a:r>
              <a:rPr lang="en-GB" sz="3200" kern="0" baseline="30000" dirty="0" smtClean="0">
                <a:solidFill>
                  <a:srgbClr val="000000"/>
                </a:solidFill>
                <a:latin typeface="Calibri"/>
              </a:rPr>
              <a:t>th</a:t>
            </a:r>
            <a:r>
              <a:rPr lang="en-GB" sz="3200" kern="0" dirty="0" smtClean="0">
                <a:solidFill>
                  <a:srgbClr val="000000"/>
                </a:solidFill>
                <a:latin typeface="Calibri"/>
              </a:rPr>
              <a:t> March 2021</a:t>
            </a:r>
            <a:r>
              <a:rPr lang="en-GB" sz="3200" b="0" i="0" u="none" strike="noStrike" kern="0" cap="none" spc="0" baseline="0" dirty="0" smtClean="0">
                <a:solidFill>
                  <a:srgbClr val="000000"/>
                </a:solidFill>
                <a:uFillTx/>
                <a:latin typeface="Calibri"/>
              </a:rPr>
              <a:t> </a:t>
            </a:r>
            <a:endParaRPr lang="en-GB" sz="3200" b="0" i="0" u="none" strike="noStrike" kern="1200" cap="none" spc="0" baseline="0" dirty="0">
              <a:solidFill>
                <a:srgbClr val="FFFFFF"/>
              </a:solidFill>
              <a:uFillTx/>
              <a:latin typeface="Calibri"/>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75673" y="1490353"/>
            <a:ext cx="2219321" cy="1104896"/>
          </a:xfrm>
          <a:prstGeom prst="rect">
            <a:avLst/>
          </a:prstGeom>
          <a:noFill/>
          <a:ln cap="flat">
            <a:noFill/>
          </a:ln>
        </p:spPr>
      </p:pic>
      <p:sp>
        <p:nvSpPr>
          <p:cNvPr id="4" name="Rectangle 3"/>
          <p:cNvSpPr/>
          <p:nvPr/>
        </p:nvSpPr>
        <p:spPr>
          <a:xfrm>
            <a:off x="275673" y="266970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a:defRPr sz="1800" b="0" i="0" u="none" strike="noStrike" kern="0" cap="none" spc="0" baseline="0">
                <a:solidFill>
                  <a:srgbClr val="000000"/>
                </a:solidFill>
                <a:uFillTx/>
              </a:defRPr>
            </a:pPr>
            <a:endParaRPr lang="en-GB" sz="4000" b="0" i="0" u="none" strike="noStrike" kern="1200" cap="none" spc="0" baseline="0" dirty="0">
              <a:uFillTx/>
              <a:latin typeface="Calibri"/>
            </a:endParaRPr>
          </a:p>
        </p:txBody>
      </p:sp>
      <p:sp>
        <p:nvSpPr>
          <p:cNvPr id="5" name="Rectangle 5"/>
          <p:cNvSpPr/>
          <p:nvPr/>
        </p:nvSpPr>
        <p:spPr>
          <a:xfrm>
            <a:off x="156810" y="5947339"/>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9"/>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smtClean="0">
                <a:solidFill>
                  <a:srgbClr val="000000"/>
                </a:solidFill>
                <a:uFillTx/>
                <a:latin typeface="Calibri"/>
              </a:rPr>
              <a:t>Subject</a:t>
            </a:r>
            <a:r>
              <a:rPr lang="en-GB" sz="1800" b="0" i="0" u="none" strike="noStrike" kern="1200" cap="none" spc="0" baseline="0" dirty="0" smtClean="0">
                <a:solidFill>
                  <a:srgbClr val="000000"/>
                </a:solidFill>
                <a:uFillTx/>
                <a:latin typeface="Calibri"/>
              </a:rPr>
              <a:t>: Science</a:t>
            </a:r>
            <a:endParaRPr lang="en-GB" sz="1800" b="0" i="0" u="none" strike="noStrike" kern="1200" cap="none" spc="0" baseline="0" dirty="0">
              <a:solidFill>
                <a:srgbClr val="000000"/>
              </a:solidFill>
              <a:uFillTx/>
              <a:latin typeface="Calibri"/>
            </a:endParaRPr>
          </a:p>
        </p:txBody>
      </p:sp>
      <p:pic>
        <p:nvPicPr>
          <p:cNvPr id="7" name="Pictur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75673" y="6021790"/>
            <a:ext cx="588388" cy="588388"/>
          </a:xfrm>
          <a:prstGeom prst="rect">
            <a:avLst/>
          </a:prstGeom>
          <a:noFill/>
          <a:ln cap="flat">
            <a:noFill/>
          </a:ln>
        </p:spPr>
      </p:pic>
      <p:sp>
        <p:nvSpPr>
          <p:cNvPr id="8" name="Rectangle 7"/>
          <p:cNvSpPr/>
          <p:nvPr/>
        </p:nvSpPr>
        <p:spPr>
          <a:xfrm>
            <a:off x="521493" y="2927286"/>
            <a:ext cx="9067192" cy="1077218"/>
          </a:xfrm>
          <a:prstGeom prst="rect">
            <a:avLst/>
          </a:prstGeom>
        </p:spPr>
        <p:txBody>
          <a:bodyPr wrap="square">
            <a:spAutoFit/>
          </a:bodyPr>
          <a:lstStyle/>
          <a:p>
            <a:pPr>
              <a:defRPr/>
            </a:pPr>
            <a:r>
              <a:rPr lang="en-GB" sz="3200" dirty="0" smtClean="0">
                <a:solidFill>
                  <a:prstClr val="black"/>
                </a:solidFill>
              </a:rPr>
              <a:t>L.O</a:t>
            </a:r>
            <a:r>
              <a:rPr lang="en-GB" sz="3200" dirty="0" smtClean="0">
                <a:solidFill>
                  <a:prstClr val="black"/>
                </a:solidFill>
              </a:rPr>
              <a:t>. </a:t>
            </a:r>
            <a:r>
              <a:rPr lang="en-GB" sz="3200" dirty="0">
                <a:solidFill>
                  <a:prstClr val="black"/>
                </a:solidFill>
              </a:rPr>
              <a:t>To be able to identify how sounds are made and how we hear </a:t>
            </a:r>
            <a:r>
              <a:rPr lang="en-GB" sz="3200" dirty="0" smtClean="0">
                <a:solidFill>
                  <a:prstClr val="black"/>
                </a:solidFill>
              </a:rPr>
              <a:t>them</a:t>
            </a:r>
            <a:endParaRPr lang="en-US" sz="3200" dirty="0">
              <a:ln>
                <a:solidFill>
                  <a:prstClr val="black"/>
                </a:solidFill>
              </a:ln>
              <a:solidFill>
                <a:srgbClr val="5B9BD5">
                  <a:lumMod val="50000"/>
                </a:srgbClr>
              </a:solidFill>
            </a:endParaRPr>
          </a:p>
        </p:txBody>
      </p:sp>
    </p:spTree>
    <p:extLst>
      <p:ext uri="{BB962C8B-B14F-4D97-AF65-F5344CB8AC3E}">
        <p14:creationId xmlns:p14="http://schemas.microsoft.com/office/powerpoint/2010/main" val="293597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546190" y="5759043"/>
            <a:ext cx="11208775" cy="646331"/>
          </a:xfrm>
          <a:prstGeom prst="rect">
            <a:avLst/>
          </a:prstGeom>
          <a:solidFill>
            <a:schemeClr val="bg1"/>
          </a:solidFill>
        </p:spPr>
        <p:txBody>
          <a:bodyPr wrap="square" rtlCol="0">
            <a:spAutoFit/>
          </a:bodyPr>
          <a:lstStyle/>
          <a:p>
            <a:r>
              <a:rPr lang="en-GB" dirty="0"/>
              <a:t>You can also copy and paste this link if you would prefer:</a:t>
            </a:r>
          </a:p>
          <a:p>
            <a:r>
              <a:rPr lang="en-GB" dirty="0">
                <a:hlinkClick r:id="rId3"/>
              </a:rPr>
              <a:t>https://teachers.thenational.academy/lessons/what-is-sound-chh30r?from_query=sound</a:t>
            </a:r>
            <a:endParaRPr lang="en-GB" dirty="0"/>
          </a:p>
        </p:txBody>
      </p:sp>
    </p:spTree>
    <p:extLst>
      <p:ext uri="{BB962C8B-B14F-4D97-AF65-F5344CB8AC3E}">
        <p14:creationId xmlns:p14="http://schemas.microsoft.com/office/powerpoint/2010/main" val="3263357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7FD513-AA8B-4872-87F4-33C513896CAB}"/>
              </a:ext>
            </a:extLst>
          </p:cNvPr>
          <p:cNvSpPr txBox="1"/>
          <p:nvPr/>
        </p:nvSpPr>
        <p:spPr>
          <a:xfrm>
            <a:off x="433892" y="461787"/>
            <a:ext cx="3525078" cy="523220"/>
          </a:xfrm>
          <a:prstGeom prst="rect">
            <a:avLst/>
          </a:prstGeom>
          <a:noFill/>
        </p:spPr>
        <p:txBody>
          <a:bodyPr wrap="square" rtlCol="0">
            <a:spAutoFit/>
          </a:bodyPr>
          <a:lstStyle/>
          <a:p>
            <a:r>
              <a:rPr lang="en-GB" sz="2800" u="sng" dirty="0"/>
              <a:t>How is sound created?</a:t>
            </a:r>
          </a:p>
        </p:txBody>
      </p:sp>
      <p:sp>
        <p:nvSpPr>
          <p:cNvPr id="3" name="TextBox 2">
            <a:extLst>
              <a:ext uri="{FF2B5EF4-FFF2-40B4-BE49-F238E27FC236}">
                <a16:creationId xmlns:a16="http://schemas.microsoft.com/office/drawing/2014/main" id="{DAE29C5E-3D1C-49D2-A3A2-C75EE1B0AB9E}"/>
              </a:ext>
            </a:extLst>
          </p:cNvPr>
          <p:cNvSpPr txBox="1"/>
          <p:nvPr/>
        </p:nvSpPr>
        <p:spPr>
          <a:xfrm>
            <a:off x="251012" y="1602149"/>
            <a:ext cx="9283970" cy="4401205"/>
          </a:xfrm>
          <a:prstGeom prst="rect">
            <a:avLst/>
          </a:prstGeom>
          <a:noFill/>
        </p:spPr>
        <p:txBody>
          <a:bodyPr wrap="square" rtlCol="0">
            <a:spAutoFit/>
          </a:bodyPr>
          <a:lstStyle/>
          <a:p>
            <a:r>
              <a:rPr lang="en-GB" sz="2800" dirty="0"/>
              <a:t>Sounds are made when objects </a:t>
            </a:r>
            <a:r>
              <a:rPr lang="en-GB" sz="2800" dirty="0">
                <a:solidFill>
                  <a:srgbClr val="FF0000"/>
                </a:solidFill>
              </a:rPr>
              <a:t>vibrate</a:t>
            </a:r>
            <a:r>
              <a:rPr lang="en-GB" sz="2800" dirty="0"/>
              <a:t>. These vibrations make any other </a:t>
            </a:r>
            <a:r>
              <a:rPr lang="en-GB" sz="2800" dirty="0">
                <a:solidFill>
                  <a:srgbClr val="FF0000"/>
                </a:solidFill>
              </a:rPr>
              <a:t>particles </a:t>
            </a:r>
            <a:r>
              <a:rPr lang="en-GB" sz="2800" dirty="0"/>
              <a:t>touching the object vibrate as well which get ‘pushed’ through the air. These are called </a:t>
            </a:r>
            <a:r>
              <a:rPr lang="en-GB" sz="2800" dirty="0">
                <a:solidFill>
                  <a:srgbClr val="FF0000"/>
                </a:solidFill>
              </a:rPr>
              <a:t>sound waves</a:t>
            </a:r>
            <a:r>
              <a:rPr lang="en-GB" sz="2800" dirty="0"/>
              <a:t>. Our ears are designed to sense these air vibrations and tell our brain what type of sound we are hearing. </a:t>
            </a:r>
          </a:p>
          <a:p>
            <a:endParaRPr lang="en-GB" sz="2800" dirty="0"/>
          </a:p>
          <a:p>
            <a:r>
              <a:rPr lang="en-GB" sz="2800" dirty="0"/>
              <a:t>This means that if an object is making a sound it is vibrating. Sometimes you can see the vibrations for example when you pluck a guitar. </a:t>
            </a:r>
          </a:p>
          <a:p>
            <a:endParaRPr lang="en-GB" sz="2800" dirty="0"/>
          </a:p>
        </p:txBody>
      </p:sp>
      <p:pic>
        <p:nvPicPr>
          <p:cNvPr id="1026" name="Picture 2" descr="Image result for electric guitar sound waves cartoon">
            <a:extLst>
              <a:ext uri="{FF2B5EF4-FFF2-40B4-BE49-F238E27FC236}">
                <a16:creationId xmlns:a16="http://schemas.microsoft.com/office/drawing/2014/main" id="{C97B4098-FD99-4455-BA18-DC5161AA1A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42" b="7899"/>
          <a:stretch/>
        </p:blipFill>
        <p:spPr bwMode="auto">
          <a:xfrm>
            <a:off x="9608251" y="3206500"/>
            <a:ext cx="2403387" cy="2018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09" y="187808"/>
            <a:ext cx="1442518" cy="1071177"/>
          </a:xfrm>
          <a:prstGeom prst="rect">
            <a:avLst/>
          </a:prstGeom>
        </p:spPr>
      </p:pic>
    </p:spTree>
    <p:extLst>
      <p:ext uri="{BB962C8B-B14F-4D97-AF65-F5344CB8AC3E}">
        <p14:creationId xmlns:p14="http://schemas.microsoft.com/office/powerpoint/2010/main" val="2485142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261" y="194445"/>
            <a:ext cx="1254732" cy="931732"/>
          </a:xfrm>
          <a:prstGeom prst="rect">
            <a:avLst/>
          </a:prstGeom>
        </p:spPr>
      </p:pic>
      <p:sp>
        <p:nvSpPr>
          <p:cNvPr id="2" name="TextBox 1">
            <a:extLst>
              <a:ext uri="{FF2B5EF4-FFF2-40B4-BE49-F238E27FC236}">
                <a16:creationId xmlns:a16="http://schemas.microsoft.com/office/drawing/2014/main" id="{CF0F407C-1AE2-4EFA-B9CC-D2783D4B86B7}"/>
              </a:ext>
            </a:extLst>
          </p:cNvPr>
          <p:cNvSpPr txBox="1"/>
          <p:nvPr/>
        </p:nvSpPr>
        <p:spPr>
          <a:xfrm>
            <a:off x="530087" y="477078"/>
            <a:ext cx="9011478" cy="523220"/>
          </a:xfrm>
          <a:prstGeom prst="rect">
            <a:avLst/>
          </a:prstGeom>
          <a:noFill/>
        </p:spPr>
        <p:txBody>
          <a:bodyPr wrap="square" rtlCol="0">
            <a:spAutoFit/>
          </a:bodyPr>
          <a:lstStyle/>
          <a:p>
            <a:r>
              <a:rPr lang="en-GB" sz="2800" u="sng" dirty="0"/>
              <a:t>How is sound created?</a:t>
            </a:r>
          </a:p>
        </p:txBody>
      </p:sp>
      <p:sp>
        <p:nvSpPr>
          <p:cNvPr id="3" name="TextBox 2">
            <a:extLst>
              <a:ext uri="{FF2B5EF4-FFF2-40B4-BE49-F238E27FC236}">
                <a16:creationId xmlns:a16="http://schemas.microsoft.com/office/drawing/2014/main" id="{2405464C-8E0A-4393-8161-DEA9EA3CF189}"/>
              </a:ext>
            </a:extLst>
          </p:cNvPr>
          <p:cNvSpPr txBox="1"/>
          <p:nvPr/>
        </p:nvSpPr>
        <p:spPr>
          <a:xfrm>
            <a:off x="530087" y="1602149"/>
            <a:ext cx="10548730" cy="5262979"/>
          </a:xfrm>
          <a:prstGeom prst="rect">
            <a:avLst/>
          </a:prstGeom>
          <a:noFill/>
        </p:spPr>
        <p:txBody>
          <a:bodyPr wrap="square" rtlCol="0">
            <a:spAutoFit/>
          </a:bodyPr>
          <a:lstStyle/>
          <a:p>
            <a:pPr marL="514350" indent="-514350">
              <a:buAutoNum type="arabicPeriod"/>
            </a:pPr>
            <a:r>
              <a:rPr lang="en-GB" sz="2800" dirty="0"/>
              <a:t>Sounds are made when objects _________________</a:t>
            </a:r>
          </a:p>
          <a:p>
            <a:pPr marL="514350" indent="-514350">
              <a:buAutoNum type="arabicPeriod"/>
            </a:pPr>
            <a:endParaRPr lang="en-GB" sz="2800" dirty="0"/>
          </a:p>
          <a:p>
            <a:pPr marL="514350" indent="-514350">
              <a:buAutoNum type="arabicPeriod"/>
            </a:pPr>
            <a:r>
              <a:rPr lang="en-GB" sz="2800" dirty="0"/>
              <a:t>These vibrations make any _______________ touching the object </a:t>
            </a:r>
          </a:p>
          <a:p>
            <a:pPr marL="514350" indent="-514350">
              <a:buAutoNum type="arabicPeriod"/>
            </a:pPr>
            <a:endParaRPr lang="en-GB" sz="2800" dirty="0"/>
          </a:p>
          <a:p>
            <a:r>
              <a:rPr lang="en-GB" sz="2800" dirty="0"/>
              <a:t>vibrate as well,  which get ‘pushed’ through the______________</a:t>
            </a:r>
          </a:p>
          <a:p>
            <a:endParaRPr lang="en-GB" sz="2800" dirty="0"/>
          </a:p>
          <a:p>
            <a:r>
              <a:rPr lang="en-GB" sz="2800" dirty="0"/>
              <a:t>3. The vibrations are sensed by our ____________ which tell our </a:t>
            </a:r>
          </a:p>
          <a:p>
            <a:endParaRPr lang="en-GB" sz="2800" dirty="0"/>
          </a:p>
          <a:p>
            <a:r>
              <a:rPr lang="en-GB" sz="2800" dirty="0"/>
              <a:t>brain the type of sound we are hearing.  </a:t>
            </a:r>
          </a:p>
          <a:p>
            <a:endParaRPr lang="en-GB" sz="2800" dirty="0"/>
          </a:p>
          <a:p>
            <a:r>
              <a:rPr lang="en-GB" sz="2800" dirty="0"/>
              <a:t>                      air                    ear                  particles                         vibrate   </a:t>
            </a:r>
          </a:p>
          <a:p>
            <a:endParaRPr lang="en-GB" sz="2800" dirty="0"/>
          </a:p>
        </p:txBody>
      </p:sp>
    </p:spTree>
    <p:extLst>
      <p:ext uri="{BB962C8B-B14F-4D97-AF65-F5344CB8AC3E}">
        <p14:creationId xmlns:p14="http://schemas.microsoft.com/office/powerpoint/2010/main" val="356788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163FD6-C5E6-4B36-A0E1-A71F65F95E05}"/>
              </a:ext>
            </a:extLst>
          </p:cNvPr>
          <p:cNvSpPr txBox="1"/>
          <p:nvPr/>
        </p:nvSpPr>
        <p:spPr>
          <a:xfrm>
            <a:off x="577184" y="365352"/>
            <a:ext cx="6016487" cy="523220"/>
          </a:xfrm>
          <a:prstGeom prst="rect">
            <a:avLst/>
          </a:prstGeom>
          <a:noFill/>
        </p:spPr>
        <p:txBody>
          <a:bodyPr wrap="square" rtlCol="0">
            <a:spAutoFit/>
          </a:bodyPr>
          <a:lstStyle/>
          <a:p>
            <a:r>
              <a:rPr lang="en-GB" sz="2800" u="sng" dirty="0"/>
              <a:t>How are different sounds made?</a:t>
            </a:r>
          </a:p>
        </p:txBody>
      </p:sp>
      <p:sp>
        <p:nvSpPr>
          <p:cNvPr id="3" name="TextBox 2">
            <a:extLst>
              <a:ext uri="{FF2B5EF4-FFF2-40B4-BE49-F238E27FC236}">
                <a16:creationId xmlns:a16="http://schemas.microsoft.com/office/drawing/2014/main" id="{7914826C-3DDD-4D83-A648-5CF21741B121}"/>
              </a:ext>
            </a:extLst>
          </p:cNvPr>
          <p:cNvSpPr txBox="1"/>
          <p:nvPr/>
        </p:nvSpPr>
        <p:spPr>
          <a:xfrm>
            <a:off x="318051" y="1297761"/>
            <a:ext cx="10641496" cy="3970318"/>
          </a:xfrm>
          <a:prstGeom prst="rect">
            <a:avLst/>
          </a:prstGeom>
          <a:noFill/>
        </p:spPr>
        <p:txBody>
          <a:bodyPr wrap="square" rtlCol="0">
            <a:spAutoFit/>
          </a:bodyPr>
          <a:lstStyle/>
          <a:p>
            <a:r>
              <a:rPr lang="en-GB" sz="2800" dirty="0"/>
              <a:t>Sounds come in all different volumes. What makes a sound loud or quiet? The volume depends on how strong the vibration is. The stronger the vibration the louder the sound. If you clapped your hands really softly, you will hear a quiet sound. If you clap them hard together, you will create a louder sound because the vibrations are stronger. </a:t>
            </a:r>
          </a:p>
          <a:p>
            <a:endParaRPr lang="en-GB" sz="2800" dirty="0"/>
          </a:p>
          <a:p>
            <a:r>
              <a:rPr lang="en-GB" sz="2800" dirty="0"/>
              <a:t>When you move further away from the source of a sound, it gets quieter. When you watch T.V and go into another room, it will be much quieter than if you were sitting right in front of it.</a:t>
            </a:r>
          </a:p>
        </p:txBody>
      </p:sp>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1" y="5467887"/>
            <a:ext cx="1442518" cy="1071177"/>
          </a:xfrm>
          <a:prstGeom prst="rect">
            <a:avLst/>
          </a:prstGeom>
        </p:spPr>
      </p:pic>
      <p:pic>
        <p:nvPicPr>
          <p:cNvPr id="9" name="Picture 8"/>
          <p:cNvPicPr>
            <a:picLocks noChangeAspect="1"/>
          </p:cNvPicPr>
          <p:nvPr/>
        </p:nvPicPr>
        <p:blipFill rotWithShape="1">
          <a:blip r:embed="rId3"/>
          <a:srcRect t="5811" b="16926"/>
          <a:stretch/>
        </p:blipFill>
        <p:spPr>
          <a:xfrm>
            <a:off x="8593078" y="5016137"/>
            <a:ext cx="2257425" cy="1567543"/>
          </a:xfrm>
          <a:prstGeom prst="rect">
            <a:avLst/>
          </a:prstGeom>
        </p:spPr>
      </p:pic>
      <p:pic>
        <p:nvPicPr>
          <p:cNvPr id="11" name="Picture 10"/>
          <p:cNvPicPr>
            <a:picLocks noChangeAspect="1"/>
          </p:cNvPicPr>
          <p:nvPr/>
        </p:nvPicPr>
        <p:blipFill rotWithShape="1">
          <a:blip r:embed="rId4"/>
          <a:srcRect l="10405" r="24082"/>
          <a:stretch/>
        </p:blipFill>
        <p:spPr>
          <a:xfrm>
            <a:off x="10850503" y="5011898"/>
            <a:ext cx="731521" cy="1577420"/>
          </a:xfrm>
          <a:prstGeom prst="rect">
            <a:avLst/>
          </a:prstGeom>
        </p:spPr>
      </p:pic>
      <p:pic>
        <p:nvPicPr>
          <p:cNvPr id="12" name="Picture 11"/>
          <p:cNvPicPr>
            <a:picLocks noChangeAspect="1"/>
          </p:cNvPicPr>
          <p:nvPr/>
        </p:nvPicPr>
        <p:blipFill rotWithShape="1">
          <a:blip r:embed="rId4"/>
          <a:srcRect l="10405" r="24082"/>
          <a:stretch/>
        </p:blipFill>
        <p:spPr>
          <a:xfrm rot="10800000">
            <a:off x="7861557" y="5011897"/>
            <a:ext cx="731521" cy="1577420"/>
          </a:xfrm>
          <a:prstGeom prst="rect">
            <a:avLst/>
          </a:prstGeom>
        </p:spPr>
      </p:pic>
    </p:spTree>
    <p:extLst>
      <p:ext uri="{BB962C8B-B14F-4D97-AF65-F5344CB8AC3E}">
        <p14:creationId xmlns:p14="http://schemas.microsoft.com/office/powerpoint/2010/main" val="2772874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8F6134-3069-41B1-9066-68C0414A1BF8}"/>
              </a:ext>
            </a:extLst>
          </p:cNvPr>
          <p:cNvSpPr txBox="1"/>
          <p:nvPr/>
        </p:nvSpPr>
        <p:spPr>
          <a:xfrm>
            <a:off x="490330" y="410817"/>
            <a:ext cx="8587409" cy="523220"/>
          </a:xfrm>
          <a:prstGeom prst="rect">
            <a:avLst/>
          </a:prstGeom>
          <a:noFill/>
        </p:spPr>
        <p:txBody>
          <a:bodyPr wrap="square" rtlCol="0">
            <a:spAutoFit/>
          </a:bodyPr>
          <a:lstStyle/>
          <a:p>
            <a:r>
              <a:rPr lang="en-GB" sz="2800" u="sng" dirty="0"/>
              <a:t>How does sound travel?</a:t>
            </a:r>
          </a:p>
        </p:txBody>
      </p:sp>
      <p:sp>
        <p:nvSpPr>
          <p:cNvPr id="3" name="TextBox 2">
            <a:extLst>
              <a:ext uri="{FF2B5EF4-FFF2-40B4-BE49-F238E27FC236}">
                <a16:creationId xmlns:a16="http://schemas.microsoft.com/office/drawing/2014/main" id="{0FA5FB63-9FFC-4B33-91EC-86A11EB9F0E7}"/>
              </a:ext>
            </a:extLst>
          </p:cNvPr>
          <p:cNvSpPr txBox="1"/>
          <p:nvPr/>
        </p:nvSpPr>
        <p:spPr>
          <a:xfrm>
            <a:off x="251011" y="1140251"/>
            <a:ext cx="9271812" cy="5262979"/>
          </a:xfrm>
          <a:prstGeom prst="rect">
            <a:avLst/>
          </a:prstGeom>
          <a:noFill/>
        </p:spPr>
        <p:txBody>
          <a:bodyPr wrap="square" rtlCol="0">
            <a:spAutoFit/>
          </a:bodyPr>
          <a:lstStyle/>
          <a:p>
            <a:r>
              <a:rPr lang="en-GB" sz="2800" dirty="0"/>
              <a:t>Sound can travel through solids, liquids and gases. </a:t>
            </a:r>
          </a:p>
          <a:p>
            <a:endParaRPr lang="en-GB" sz="2800" dirty="0"/>
          </a:p>
          <a:p>
            <a:r>
              <a:rPr lang="en-GB" sz="2800" dirty="0"/>
              <a:t>Soundwaves can travel through solid forms such as bricks and glass which is why you might hear noise outside of the class or school. </a:t>
            </a:r>
          </a:p>
          <a:p>
            <a:endParaRPr lang="en-GB" sz="2800" dirty="0"/>
          </a:p>
          <a:p>
            <a:r>
              <a:rPr lang="en-GB" sz="2800" dirty="0"/>
              <a:t>In liquid forms, such as under water, particles are closer together so vibrations and soundwaves move quicker.</a:t>
            </a:r>
          </a:p>
          <a:p>
            <a:endParaRPr lang="en-GB" sz="2800" dirty="0"/>
          </a:p>
          <a:p>
            <a:r>
              <a:rPr lang="en-GB" sz="2800" dirty="0"/>
              <a:t>In gas forms, such as air, sound travels through vibrating particles.</a:t>
            </a:r>
          </a:p>
          <a:p>
            <a:r>
              <a:rPr lang="en-GB" sz="2800" dirty="0"/>
              <a:t> </a:t>
            </a:r>
          </a:p>
        </p:txBody>
      </p:sp>
      <p:pic>
        <p:nvPicPr>
          <p:cNvPr id="2050" name="Picture 2" descr="Image result for soundwaves underwater">
            <a:extLst>
              <a:ext uri="{FF2B5EF4-FFF2-40B4-BE49-F238E27FC236}">
                <a16:creationId xmlns:a16="http://schemas.microsoft.com/office/drawing/2014/main" id="{C596D31C-DCE6-4E7C-AA1F-8E6552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239" y="3066050"/>
            <a:ext cx="3010033" cy="1173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E6E5AC-7580-405E-B315-BB2D60DC6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834" y="255155"/>
            <a:ext cx="1442518" cy="1071177"/>
          </a:xfrm>
          <a:prstGeom prst="rect">
            <a:avLst/>
          </a:prstGeom>
        </p:spPr>
      </p:pic>
    </p:spTree>
    <p:extLst>
      <p:ext uri="{BB962C8B-B14F-4D97-AF65-F5344CB8AC3E}">
        <p14:creationId xmlns:p14="http://schemas.microsoft.com/office/powerpoint/2010/main" val="2706919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D7554-EAF1-4B8B-8DEC-45C242F2F366}"/>
              </a:ext>
            </a:extLst>
          </p:cNvPr>
          <p:cNvSpPr txBox="1"/>
          <p:nvPr/>
        </p:nvSpPr>
        <p:spPr>
          <a:xfrm>
            <a:off x="344557" y="410817"/>
            <a:ext cx="4352134" cy="523220"/>
          </a:xfrm>
          <a:prstGeom prst="rect">
            <a:avLst/>
          </a:prstGeom>
          <a:noFill/>
        </p:spPr>
        <p:txBody>
          <a:bodyPr wrap="square" rtlCol="0">
            <a:spAutoFit/>
          </a:bodyPr>
          <a:lstStyle/>
          <a:p>
            <a:r>
              <a:rPr lang="en-GB" sz="2800" u="sng" dirty="0"/>
              <a:t>How do you prevent sound</a:t>
            </a:r>
            <a:r>
              <a:rPr lang="en-GB" sz="2800" dirty="0"/>
              <a:t>?</a:t>
            </a:r>
          </a:p>
        </p:txBody>
      </p:sp>
      <p:sp>
        <p:nvSpPr>
          <p:cNvPr id="3" name="TextBox 2">
            <a:extLst>
              <a:ext uri="{FF2B5EF4-FFF2-40B4-BE49-F238E27FC236}">
                <a16:creationId xmlns:a16="http://schemas.microsoft.com/office/drawing/2014/main" id="{9729ADC6-30C5-4BD3-9F2C-51E621A411C3}"/>
              </a:ext>
            </a:extLst>
          </p:cNvPr>
          <p:cNvSpPr txBox="1"/>
          <p:nvPr/>
        </p:nvSpPr>
        <p:spPr>
          <a:xfrm>
            <a:off x="251011" y="1535888"/>
            <a:ext cx="10165198" cy="4401205"/>
          </a:xfrm>
          <a:prstGeom prst="rect">
            <a:avLst/>
          </a:prstGeom>
          <a:noFill/>
        </p:spPr>
        <p:txBody>
          <a:bodyPr wrap="square" rtlCol="0">
            <a:spAutoFit/>
          </a:bodyPr>
          <a:lstStyle/>
          <a:p>
            <a:r>
              <a:rPr lang="en-GB" sz="2800" dirty="0"/>
              <a:t>If there is a sound you want to stop, you need to </a:t>
            </a:r>
            <a:r>
              <a:rPr lang="en-GB" sz="2800" dirty="0">
                <a:solidFill>
                  <a:srgbClr val="FF0000"/>
                </a:solidFill>
              </a:rPr>
              <a:t>block </a:t>
            </a:r>
            <a:r>
              <a:rPr lang="en-GB" sz="2800" dirty="0"/>
              <a:t>the particles from vibrating. You can do this through solid objects, such as closing a door to stop the sound on the other side making it through. You can also use soft objects, such as ear muffs, as they prevent most of the the vibrations from reaching your ears. </a:t>
            </a:r>
          </a:p>
          <a:p>
            <a:endParaRPr lang="en-GB" sz="2800" dirty="0"/>
          </a:p>
          <a:p>
            <a:r>
              <a:rPr lang="en-GB" sz="2800" dirty="0"/>
              <a:t>You can try blocking the vibrations yourself. Say something outload. Now say the same thing, but this time cover your mouth. Was it quieter? That’s because your hand (a solid object) is blocking the vibrations in the air.</a:t>
            </a:r>
          </a:p>
        </p:txBody>
      </p:sp>
      <p:pic>
        <p:nvPicPr>
          <p:cNvPr id="1026" name="Picture 2" descr="Image result for child talking with hand over mouth cartoon">
            <a:extLst>
              <a:ext uri="{FF2B5EF4-FFF2-40B4-BE49-F238E27FC236}">
                <a16:creationId xmlns:a16="http://schemas.microsoft.com/office/drawing/2014/main" id="{1FDB003E-341E-48E9-8085-EBE38059D0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49" r="28124"/>
          <a:stretch/>
        </p:blipFill>
        <p:spPr bwMode="auto">
          <a:xfrm>
            <a:off x="10192318" y="4304899"/>
            <a:ext cx="1754097" cy="2330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37D4049-6D80-4290-8013-FD62DAF00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9691" y="136838"/>
            <a:ext cx="1442518" cy="1071177"/>
          </a:xfrm>
          <a:prstGeom prst="rect">
            <a:avLst/>
          </a:prstGeom>
        </p:spPr>
      </p:pic>
    </p:spTree>
    <p:extLst>
      <p:ext uri="{BB962C8B-B14F-4D97-AF65-F5344CB8AC3E}">
        <p14:creationId xmlns:p14="http://schemas.microsoft.com/office/powerpoint/2010/main" val="2853894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shopify.com/s/files/1/0203/9210/files/working2.jpg?853"/>
          <p:cNvPicPr>
            <a:picLocks noChangeAspect="1" noChangeArrowheads="1"/>
          </p:cNvPicPr>
          <p:nvPr/>
        </p:nvPicPr>
        <p:blipFill rotWithShape="1">
          <a:blip r:embed="rId2">
            <a:extLst>
              <a:ext uri="{28A0092B-C50C-407E-A947-70E740481C1C}">
                <a14:useLocalDpi xmlns:a14="http://schemas.microsoft.com/office/drawing/2010/main" val="0"/>
              </a:ext>
            </a:extLst>
          </a:blip>
          <a:srcRect l="4088" b="2574"/>
          <a:stretch/>
        </p:blipFill>
        <p:spPr bwMode="auto">
          <a:xfrm>
            <a:off x="9309463" y="210803"/>
            <a:ext cx="2431739" cy="32639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12625" y="117693"/>
            <a:ext cx="4249783" cy="6740307"/>
          </a:xfrm>
          <a:prstGeom prst="rect">
            <a:avLst/>
          </a:prstGeom>
        </p:spPr>
        <p:txBody>
          <a:bodyPr wrap="square">
            <a:spAutoFit/>
          </a:bodyPr>
          <a:lstStyle/>
          <a:p>
            <a:r>
              <a:rPr lang="en-GB" sz="2400" dirty="0" smtClean="0">
                <a:latin typeface="+mj-lt"/>
              </a:rPr>
              <a:t>“I </a:t>
            </a:r>
            <a:r>
              <a:rPr lang="en-GB" sz="2400" dirty="0">
                <a:latin typeface="+mj-lt"/>
              </a:rPr>
              <a:t>studied </a:t>
            </a:r>
            <a:r>
              <a:rPr lang="en-GB" sz="2400" dirty="0" smtClean="0">
                <a:latin typeface="+mj-lt"/>
              </a:rPr>
              <a:t>BA (</a:t>
            </a:r>
            <a:r>
              <a:rPr lang="en-GB" sz="2400" dirty="0">
                <a:latin typeface="+mj-lt"/>
              </a:rPr>
              <a:t>Hons) Fine Art Printmaking at Central St. Martins College of Art and Design between 1983 and 1986, followed by a year’s part-time postgraduate printmaking at Camberwell School of Arts and Crafts</a:t>
            </a:r>
            <a:r>
              <a:rPr lang="en-GB" sz="2400" dirty="0" smtClean="0">
                <a:latin typeface="+mj-lt"/>
              </a:rPr>
              <a:t>.</a:t>
            </a:r>
          </a:p>
          <a:p>
            <a:endParaRPr lang="en-GB" sz="2400" dirty="0">
              <a:latin typeface="+mj-lt"/>
            </a:endParaRPr>
          </a:p>
          <a:p>
            <a:r>
              <a:rPr lang="en-GB" sz="2400" dirty="0">
                <a:latin typeface="+mj-lt"/>
              </a:rPr>
              <a:t>After working in London as an illustrator I studied horticulture and a move to Norfolk prompted a return to printmaking</a:t>
            </a:r>
            <a:r>
              <a:rPr lang="en-GB" sz="2400" dirty="0" smtClean="0">
                <a:latin typeface="+mj-lt"/>
              </a:rPr>
              <a:t>.</a:t>
            </a:r>
          </a:p>
          <a:p>
            <a:endParaRPr lang="en-GB" sz="2400" dirty="0">
              <a:latin typeface="+mj-lt"/>
            </a:endParaRPr>
          </a:p>
          <a:p>
            <a:r>
              <a:rPr lang="en-GB" sz="2400" dirty="0" smtClean="0">
                <a:latin typeface="+mj-lt"/>
              </a:rPr>
              <a:t>My work is inspired </a:t>
            </a:r>
            <a:r>
              <a:rPr lang="en-GB" sz="2400" dirty="0">
                <a:latin typeface="+mj-lt"/>
              </a:rPr>
              <a:t>by both the clifftops and saltmarshes of the North Norfolk coast and the Scottish </a:t>
            </a:r>
            <a:r>
              <a:rPr lang="en-GB" sz="2400" dirty="0" smtClean="0">
                <a:latin typeface="+mj-lt"/>
              </a:rPr>
              <a:t>Highlands.”</a:t>
            </a:r>
            <a:endParaRPr lang="en-GB" sz="2400" b="0" i="0" dirty="0">
              <a:effectLst/>
              <a:latin typeface="+mj-lt"/>
            </a:endParaRPr>
          </a:p>
        </p:txBody>
      </p:sp>
      <p:pic>
        <p:nvPicPr>
          <p:cNvPr id="2052" name="Picture 4" descr="Fabulous Norfolk Best Beach Guide Our To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5142" y="3663009"/>
            <a:ext cx="2325534" cy="29597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8784"/>
          <a:stretch/>
        </p:blipFill>
        <p:spPr>
          <a:xfrm>
            <a:off x="257500" y="2472584"/>
            <a:ext cx="3244608" cy="31836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00" y="1225683"/>
            <a:ext cx="3076190" cy="9047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00" y="117693"/>
            <a:ext cx="1123810" cy="542857"/>
          </a:xfrm>
          <a:prstGeom prst="rect">
            <a:avLst/>
          </a:prstGeom>
        </p:spPr>
      </p:pic>
    </p:spTree>
    <p:extLst>
      <p:ext uri="{BB962C8B-B14F-4D97-AF65-F5344CB8AC3E}">
        <p14:creationId xmlns:p14="http://schemas.microsoft.com/office/powerpoint/2010/main" val="4247820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D7554-EAF1-4B8B-8DEC-45C242F2F366}"/>
              </a:ext>
            </a:extLst>
          </p:cNvPr>
          <p:cNvSpPr txBox="1"/>
          <p:nvPr/>
        </p:nvSpPr>
        <p:spPr>
          <a:xfrm>
            <a:off x="589617" y="410817"/>
            <a:ext cx="4480661" cy="523220"/>
          </a:xfrm>
          <a:prstGeom prst="rect">
            <a:avLst/>
          </a:prstGeom>
          <a:noFill/>
        </p:spPr>
        <p:txBody>
          <a:bodyPr wrap="square" rtlCol="0">
            <a:spAutoFit/>
          </a:bodyPr>
          <a:lstStyle/>
          <a:p>
            <a:r>
              <a:rPr lang="en-GB" sz="2800" u="sng" dirty="0"/>
              <a:t>How do you prevent sound?</a:t>
            </a:r>
          </a:p>
        </p:txBody>
      </p:sp>
      <p:pic>
        <p:nvPicPr>
          <p:cNvPr id="1026" name="Picture 2" descr="Image result for child talking with hand over mouth cartoon">
            <a:extLst>
              <a:ext uri="{FF2B5EF4-FFF2-40B4-BE49-F238E27FC236}">
                <a16:creationId xmlns:a16="http://schemas.microsoft.com/office/drawing/2014/main" id="{1FDB003E-341E-48E9-8085-EBE38059D0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49" r="28124"/>
          <a:stretch/>
        </p:blipFill>
        <p:spPr bwMode="auto">
          <a:xfrm>
            <a:off x="9904934" y="3068282"/>
            <a:ext cx="1754097" cy="23309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30060" y="1902649"/>
            <a:ext cx="9219179" cy="4130332"/>
          </a:xfrm>
          <a:prstGeom prst="rect">
            <a:avLst/>
          </a:prstGeom>
        </p:spPr>
      </p:pic>
      <p:pic>
        <p:nvPicPr>
          <p:cNvPr id="5" name="Picture 4"/>
          <p:cNvPicPr>
            <a:picLocks noChangeAspect="1"/>
          </p:cNvPicPr>
          <p:nvPr/>
        </p:nvPicPr>
        <p:blipFill>
          <a:blip r:embed="rId4"/>
          <a:stretch>
            <a:fillRect/>
          </a:stretch>
        </p:blipFill>
        <p:spPr>
          <a:xfrm>
            <a:off x="10702613" y="177400"/>
            <a:ext cx="1249788" cy="932769"/>
          </a:xfrm>
          <a:prstGeom prst="rect">
            <a:avLst/>
          </a:prstGeom>
        </p:spPr>
      </p:pic>
      <p:sp>
        <p:nvSpPr>
          <p:cNvPr id="9" name="Oval Callout 8"/>
          <p:cNvSpPr/>
          <p:nvPr/>
        </p:nvSpPr>
        <p:spPr>
          <a:xfrm>
            <a:off x="8496617" y="850398"/>
            <a:ext cx="2105244" cy="133618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Discuss this with a friend or an adult</a:t>
            </a:r>
          </a:p>
        </p:txBody>
      </p:sp>
    </p:spTree>
    <p:extLst>
      <p:ext uri="{BB962C8B-B14F-4D97-AF65-F5344CB8AC3E}">
        <p14:creationId xmlns:p14="http://schemas.microsoft.com/office/powerpoint/2010/main" val="3738119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6194C-FFE9-4471-888F-1CF7F3161D12}"/>
              </a:ext>
            </a:extLst>
          </p:cNvPr>
          <p:cNvSpPr txBox="1"/>
          <p:nvPr/>
        </p:nvSpPr>
        <p:spPr>
          <a:xfrm>
            <a:off x="384313" y="371061"/>
            <a:ext cx="10084904" cy="523220"/>
          </a:xfrm>
          <a:prstGeom prst="rect">
            <a:avLst/>
          </a:prstGeom>
          <a:noFill/>
        </p:spPr>
        <p:txBody>
          <a:bodyPr wrap="square" rtlCol="0">
            <a:spAutoFit/>
          </a:bodyPr>
          <a:lstStyle/>
          <a:p>
            <a:r>
              <a:rPr lang="en-GB" sz="2800" u="sng" dirty="0"/>
              <a:t>How do animals use sound?</a:t>
            </a:r>
          </a:p>
        </p:txBody>
      </p:sp>
      <p:sp>
        <p:nvSpPr>
          <p:cNvPr id="4" name="TextBox 3">
            <a:extLst>
              <a:ext uri="{FF2B5EF4-FFF2-40B4-BE49-F238E27FC236}">
                <a16:creationId xmlns:a16="http://schemas.microsoft.com/office/drawing/2014/main" id="{E30133F9-2815-42AE-87BA-7E23CC2D429D}"/>
              </a:ext>
            </a:extLst>
          </p:cNvPr>
          <p:cNvSpPr txBox="1"/>
          <p:nvPr/>
        </p:nvSpPr>
        <p:spPr>
          <a:xfrm>
            <a:off x="346412" y="1012954"/>
            <a:ext cx="8614708" cy="5293757"/>
          </a:xfrm>
          <a:prstGeom prst="rect">
            <a:avLst/>
          </a:prstGeom>
          <a:noFill/>
        </p:spPr>
        <p:txBody>
          <a:bodyPr wrap="square" rtlCol="0">
            <a:spAutoFit/>
          </a:bodyPr>
          <a:lstStyle/>
          <a:p>
            <a:r>
              <a:rPr lang="en-GB" sz="2600" dirty="0"/>
              <a:t>When particles vibrate so quickly, it creates </a:t>
            </a:r>
            <a:r>
              <a:rPr lang="en-GB" sz="2600" dirty="0">
                <a:solidFill>
                  <a:srgbClr val="FF0000"/>
                </a:solidFill>
              </a:rPr>
              <a:t>ultrasonic </a:t>
            </a:r>
            <a:r>
              <a:rPr lang="en-GB" sz="2600" dirty="0"/>
              <a:t>sound. When this happens, sounds are created that humans can’t hear but other animals who have sensitive hearing can. For example, dog whistles create a sound that humans cannot hear but dogs can. </a:t>
            </a:r>
          </a:p>
          <a:p>
            <a:endParaRPr lang="en-GB" sz="2600" dirty="0"/>
          </a:p>
          <a:p>
            <a:r>
              <a:rPr lang="en-GB" sz="2600" dirty="0"/>
              <a:t>Rats and mice use ultrasonic sound to communicate so they can talk without animals such as cats being able to hear them.</a:t>
            </a:r>
          </a:p>
          <a:p>
            <a:endParaRPr lang="en-GB" sz="2600" dirty="0"/>
          </a:p>
          <a:p>
            <a:r>
              <a:rPr lang="en-GB" sz="2600" dirty="0"/>
              <a:t>Bats use sound to </a:t>
            </a:r>
            <a:r>
              <a:rPr lang="en-GB" sz="2600" dirty="0" smtClean="0"/>
              <a:t>search for food </a:t>
            </a:r>
            <a:r>
              <a:rPr lang="en-GB" sz="2600" dirty="0"/>
              <a:t>and feed. They send out sound waves to the walls of the cave. When the sound reaches back to their ears, they build a detailed map of everything around them which makes it easier to find food.  </a:t>
            </a:r>
          </a:p>
        </p:txBody>
      </p:sp>
      <p:pic>
        <p:nvPicPr>
          <p:cNvPr id="2052" name="Picture 4" descr="Image result for bats in cave">
            <a:extLst>
              <a:ext uri="{FF2B5EF4-FFF2-40B4-BE49-F238E27FC236}">
                <a16:creationId xmlns:a16="http://schemas.microsoft.com/office/drawing/2014/main" id="{E88D51DE-4AD4-41FC-852E-5E4E29A0F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106" y="410321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6ED363-D4E2-4391-9A6D-4976A3348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8963" y="223980"/>
            <a:ext cx="1442518" cy="1071177"/>
          </a:xfrm>
          <a:prstGeom prst="rect">
            <a:avLst/>
          </a:prstGeom>
        </p:spPr>
      </p:pic>
    </p:spTree>
    <p:extLst>
      <p:ext uri="{BB962C8B-B14F-4D97-AF65-F5344CB8AC3E}">
        <p14:creationId xmlns:p14="http://schemas.microsoft.com/office/powerpoint/2010/main" val="3460814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C5C75-FC01-4212-8773-97321B517DE0}"/>
              </a:ext>
            </a:extLst>
          </p:cNvPr>
          <p:cNvSpPr txBox="1"/>
          <p:nvPr/>
        </p:nvSpPr>
        <p:spPr>
          <a:xfrm>
            <a:off x="318052" y="284208"/>
            <a:ext cx="9965635" cy="523220"/>
          </a:xfrm>
          <a:prstGeom prst="rect">
            <a:avLst/>
          </a:prstGeom>
          <a:noFill/>
        </p:spPr>
        <p:txBody>
          <a:bodyPr wrap="square" rtlCol="0">
            <a:spAutoFit/>
          </a:bodyPr>
          <a:lstStyle/>
          <a:p>
            <a:r>
              <a:rPr lang="en-GB" sz="2800" u="sng" dirty="0"/>
              <a:t>How do we hear sound?</a:t>
            </a:r>
          </a:p>
        </p:txBody>
      </p:sp>
      <p:sp>
        <p:nvSpPr>
          <p:cNvPr id="4" name="TextBox 3">
            <a:extLst>
              <a:ext uri="{FF2B5EF4-FFF2-40B4-BE49-F238E27FC236}">
                <a16:creationId xmlns:a16="http://schemas.microsoft.com/office/drawing/2014/main" id="{8EF09883-A25E-4959-9E26-ECBA0CF02894}"/>
              </a:ext>
            </a:extLst>
          </p:cNvPr>
          <p:cNvSpPr txBox="1"/>
          <p:nvPr/>
        </p:nvSpPr>
        <p:spPr>
          <a:xfrm>
            <a:off x="236892" y="1388328"/>
            <a:ext cx="9251665" cy="4247317"/>
          </a:xfrm>
          <a:prstGeom prst="rect">
            <a:avLst/>
          </a:prstGeom>
          <a:noFill/>
        </p:spPr>
        <p:txBody>
          <a:bodyPr wrap="square" rtlCol="0">
            <a:spAutoFit/>
          </a:bodyPr>
          <a:lstStyle/>
          <a:p>
            <a:r>
              <a:rPr lang="en-GB" sz="2700" dirty="0"/>
              <a:t>While the particles are vibrating, they will eventually make their way towards your ears and are funnelled into a small spot. </a:t>
            </a:r>
          </a:p>
          <a:p>
            <a:r>
              <a:rPr lang="en-GB" sz="2700" dirty="0"/>
              <a:t> </a:t>
            </a:r>
          </a:p>
          <a:p>
            <a:endParaRPr lang="en-GB" sz="2700" dirty="0"/>
          </a:p>
          <a:p>
            <a:r>
              <a:rPr lang="en-GB" sz="2700" dirty="0"/>
              <a:t>Vibrating particles are small enough to get in to your ear and travel down the </a:t>
            </a:r>
            <a:r>
              <a:rPr lang="en-GB" sz="2700" dirty="0">
                <a:solidFill>
                  <a:srgbClr val="FF0000"/>
                </a:solidFill>
              </a:rPr>
              <a:t>ear canal</a:t>
            </a:r>
            <a:r>
              <a:rPr lang="en-GB" sz="2700" dirty="0"/>
              <a:t>. They travel all the way down until they hit the </a:t>
            </a:r>
            <a:r>
              <a:rPr lang="en-GB" sz="2700" dirty="0">
                <a:solidFill>
                  <a:srgbClr val="FF0000"/>
                </a:solidFill>
              </a:rPr>
              <a:t>ear drum</a:t>
            </a:r>
            <a:r>
              <a:rPr lang="en-GB" sz="2700" dirty="0"/>
              <a:t>. Then they vibrate the ear drum through some small bones which goes all the way to the </a:t>
            </a:r>
            <a:r>
              <a:rPr lang="en-GB" sz="2700" dirty="0">
                <a:solidFill>
                  <a:srgbClr val="FF0000"/>
                </a:solidFill>
              </a:rPr>
              <a:t>cochlea</a:t>
            </a:r>
            <a:r>
              <a:rPr lang="en-GB" sz="2700" dirty="0"/>
              <a:t>. This is the part of the body that tells your brain the kind of sound you have heard.</a:t>
            </a:r>
          </a:p>
        </p:txBody>
      </p:sp>
      <p:pic>
        <p:nvPicPr>
          <p:cNvPr id="3074" name="Picture 2" descr="Image result for inside ear ks2">
            <a:extLst>
              <a:ext uri="{FF2B5EF4-FFF2-40B4-BE49-F238E27FC236}">
                <a16:creationId xmlns:a16="http://schemas.microsoft.com/office/drawing/2014/main" id="{8CFF1FFD-B649-4B51-8010-59E19FD08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177" y="2236390"/>
            <a:ext cx="2352680" cy="1843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B11C08-62E7-4BD8-91B8-15137C894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39" y="144788"/>
            <a:ext cx="1442518" cy="1071177"/>
          </a:xfrm>
          <a:prstGeom prst="rect">
            <a:avLst/>
          </a:prstGeom>
        </p:spPr>
      </p:pic>
    </p:spTree>
    <p:extLst>
      <p:ext uri="{BB962C8B-B14F-4D97-AF65-F5344CB8AC3E}">
        <p14:creationId xmlns:p14="http://schemas.microsoft.com/office/powerpoint/2010/main" val="317265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229FB7-85E7-4125-B3F3-9D5FD42E6F7A}"/>
              </a:ext>
            </a:extLst>
          </p:cNvPr>
          <p:cNvSpPr txBox="1"/>
          <p:nvPr/>
        </p:nvSpPr>
        <p:spPr>
          <a:xfrm>
            <a:off x="68154" y="81785"/>
            <a:ext cx="9621078" cy="523220"/>
          </a:xfrm>
          <a:prstGeom prst="rect">
            <a:avLst/>
          </a:prstGeom>
          <a:noFill/>
        </p:spPr>
        <p:txBody>
          <a:bodyPr wrap="square" rtlCol="0">
            <a:spAutoFit/>
          </a:bodyPr>
          <a:lstStyle/>
          <a:p>
            <a:r>
              <a:rPr lang="en-GB" sz="2800" dirty="0"/>
              <a:t>Parts of the ear</a:t>
            </a:r>
          </a:p>
        </p:txBody>
      </p:sp>
      <p:pic>
        <p:nvPicPr>
          <p:cNvPr id="4098" name="Picture 2" descr="Image result for the auditory ossicles ear diagram ks2">
            <a:extLst>
              <a:ext uri="{FF2B5EF4-FFF2-40B4-BE49-F238E27FC236}">
                <a16:creationId xmlns:a16="http://schemas.microsoft.com/office/drawing/2014/main" id="{1385811C-8797-4A19-A131-2FC1AA794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20" y="866261"/>
            <a:ext cx="9962857" cy="5623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082803-2DBF-47D5-B2F2-132C84CFE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402" y="104491"/>
            <a:ext cx="1442518" cy="1071177"/>
          </a:xfrm>
          <a:prstGeom prst="rect">
            <a:avLst/>
          </a:prstGeom>
        </p:spPr>
      </p:pic>
      <p:sp>
        <p:nvSpPr>
          <p:cNvPr id="3" name="Oval Callout 2"/>
          <p:cNvSpPr/>
          <p:nvPr/>
        </p:nvSpPr>
        <p:spPr>
          <a:xfrm>
            <a:off x="143691" y="640079"/>
            <a:ext cx="1793019" cy="133643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Can you see where the cochlea is?</a:t>
            </a:r>
          </a:p>
        </p:txBody>
      </p:sp>
    </p:spTree>
    <p:extLst>
      <p:ext uri="{BB962C8B-B14F-4D97-AF65-F5344CB8AC3E}">
        <p14:creationId xmlns:p14="http://schemas.microsoft.com/office/powerpoint/2010/main" val="2724726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1651" y="95071"/>
            <a:ext cx="1254732" cy="931732"/>
          </a:xfrm>
          <a:prstGeom prst="rect">
            <a:avLst/>
          </a:prstGeom>
        </p:spPr>
      </p:pic>
      <p:sp>
        <p:nvSpPr>
          <p:cNvPr id="3" name="TextBox 2">
            <a:extLst>
              <a:ext uri="{FF2B5EF4-FFF2-40B4-BE49-F238E27FC236}">
                <a16:creationId xmlns:a16="http://schemas.microsoft.com/office/drawing/2014/main" id="{E7EC8CD9-52F4-4DF2-84FF-CABF5BD057DE}"/>
              </a:ext>
            </a:extLst>
          </p:cNvPr>
          <p:cNvSpPr txBox="1"/>
          <p:nvPr/>
        </p:nvSpPr>
        <p:spPr>
          <a:xfrm>
            <a:off x="583096" y="503583"/>
            <a:ext cx="9183756" cy="523220"/>
          </a:xfrm>
          <a:prstGeom prst="rect">
            <a:avLst/>
          </a:prstGeom>
          <a:noFill/>
        </p:spPr>
        <p:txBody>
          <a:bodyPr wrap="square" rtlCol="0">
            <a:spAutoFit/>
          </a:bodyPr>
          <a:lstStyle/>
          <a:p>
            <a:r>
              <a:rPr lang="en-GB" sz="2800" dirty="0"/>
              <a:t>How do we hear sounds?</a:t>
            </a:r>
          </a:p>
        </p:txBody>
      </p:sp>
      <p:sp>
        <p:nvSpPr>
          <p:cNvPr id="4" name="TextBox 3">
            <a:extLst>
              <a:ext uri="{FF2B5EF4-FFF2-40B4-BE49-F238E27FC236}">
                <a16:creationId xmlns:a16="http://schemas.microsoft.com/office/drawing/2014/main" id="{D1D43281-F156-4D4B-B077-A7CCF6941471}"/>
              </a:ext>
            </a:extLst>
          </p:cNvPr>
          <p:cNvSpPr txBox="1"/>
          <p:nvPr/>
        </p:nvSpPr>
        <p:spPr>
          <a:xfrm>
            <a:off x="435050" y="1286857"/>
            <a:ext cx="11318784" cy="4893647"/>
          </a:xfrm>
          <a:prstGeom prst="rect">
            <a:avLst/>
          </a:prstGeom>
          <a:noFill/>
        </p:spPr>
        <p:txBody>
          <a:bodyPr wrap="square" rtlCol="0">
            <a:spAutoFit/>
          </a:bodyPr>
          <a:lstStyle/>
          <a:p>
            <a:pPr marL="514350" indent="-514350">
              <a:buAutoNum type="arabicPeriod"/>
            </a:pPr>
            <a:r>
              <a:rPr lang="en-GB" sz="2600" dirty="0"/>
              <a:t>When vibrating particles reach our ears, they travel down our </a:t>
            </a:r>
          </a:p>
          <a:p>
            <a:endParaRPr lang="en-GB" sz="2600" dirty="0"/>
          </a:p>
          <a:p>
            <a:r>
              <a:rPr lang="en-GB" sz="2600" dirty="0"/>
              <a:t>   ear canal until it reaches our ______   __________</a:t>
            </a:r>
          </a:p>
          <a:p>
            <a:endParaRPr lang="en-GB" sz="2600" dirty="0"/>
          </a:p>
          <a:p>
            <a:r>
              <a:rPr lang="en-GB" sz="2600" dirty="0"/>
              <a:t>2. It is our ____________ that sends signals to our brain to tell us what </a:t>
            </a:r>
          </a:p>
          <a:p>
            <a:endParaRPr lang="en-GB" sz="2600" dirty="0"/>
          </a:p>
          <a:p>
            <a:r>
              <a:rPr lang="en-GB" sz="2600" dirty="0"/>
              <a:t>sound we can hear.</a:t>
            </a:r>
          </a:p>
          <a:p>
            <a:endParaRPr lang="en-GB" sz="2600" dirty="0"/>
          </a:p>
          <a:p>
            <a:r>
              <a:rPr lang="en-GB" sz="2600" dirty="0"/>
              <a:t>3. Animals can communicate, hunt and feed because of ______________ sound.</a:t>
            </a:r>
          </a:p>
          <a:p>
            <a:endParaRPr lang="en-GB" sz="2600" dirty="0"/>
          </a:p>
          <a:p>
            <a:endParaRPr lang="en-GB" sz="2600" dirty="0"/>
          </a:p>
          <a:p>
            <a:r>
              <a:rPr lang="en-GB" sz="2600" dirty="0">
                <a:solidFill>
                  <a:srgbClr val="FF0000"/>
                </a:solidFill>
              </a:rPr>
              <a:t>Cochlea                   Ultrasonic                 ear drums</a:t>
            </a:r>
          </a:p>
        </p:txBody>
      </p:sp>
    </p:spTree>
    <p:extLst>
      <p:ext uri="{BB962C8B-B14F-4D97-AF65-F5344CB8AC3E}">
        <p14:creationId xmlns:p14="http://schemas.microsoft.com/office/powerpoint/2010/main" val="3767363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BA3C42-5EFB-4D5F-984B-8EE5715E6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918" y="296103"/>
            <a:ext cx="1299108" cy="964684"/>
          </a:xfrm>
          <a:prstGeom prst="rect">
            <a:avLst/>
          </a:prstGeom>
        </p:spPr>
      </p:pic>
      <p:sp>
        <p:nvSpPr>
          <p:cNvPr id="2" name="TextBox 1">
            <a:extLst>
              <a:ext uri="{FF2B5EF4-FFF2-40B4-BE49-F238E27FC236}">
                <a16:creationId xmlns:a16="http://schemas.microsoft.com/office/drawing/2014/main" id="{21DD5228-CF9D-4B23-A36C-FAD9BDAA4773}"/>
              </a:ext>
            </a:extLst>
          </p:cNvPr>
          <p:cNvSpPr txBox="1"/>
          <p:nvPr/>
        </p:nvSpPr>
        <p:spPr>
          <a:xfrm>
            <a:off x="424070" y="516835"/>
            <a:ext cx="10391848" cy="523220"/>
          </a:xfrm>
          <a:prstGeom prst="rect">
            <a:avLst/>
          </a:prstGeom>
          <a:noFill/>
        </p:spPr>
        <p:txBody>
          <a:bodyPr wrap="square" rtlCol="0">
            <a:spAutoFit/>
          </a:bodyPr>
          <a:lstStyle/>
          <a:p>
            <a:r>
              <a:rPr lang="en-GB" sz="2800" dirty="0"/>
              <a:t>Label the parts of the ears. </a:t>
            </a:r>
            <a:r>
              <a:rPr lang="en-GB" sz="2800" dirty="0" smtClean="0"/>
              <a:t> </a:t>
            </a:r>
            <a:endParaRPr lang="en-GB" sz="2800" dirty="0"/>
          </a:p>
        </p:txBody>
      </p:sp>
      <p:pic>
        <p:nvPicPr>
          <p:cNvPr id="3" name="Picture 2"/>
          <p:cNvPicPr>
            <a:picLocks noChangeAspect="1"/>
          </p:cNvPicPr>
          <p:nvPr/>
        </p:nvPicPr>
        <p:blipFill>
          <a:blip r:embed="rId3"/>
          <a:stretch>
            <a:fillRect/>
          </a:stretch>
        </p:blipFill>
        <p:spPr>
          <a:xfrm>
            <a:off x="424070" y="1344681"/>
            <a:ext cx="9136244" cy="5218587"/>
          </a:xfrm>
          <a:prstGeom prst="rect">
            <a:avLst/>
          </a:prstGeom>
        </p:spPr>
      </p:pic>
    </p:spTree>
    <p:extLst>
      <p:ext uri="{BB962C8B-B14F-4D97-AF65-F5344CB8AC3E}">
        <p14:creationId xmlns:p14="http://schemas.microsoft.com/office/powerpoint/2010/main" val="2415911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E58DFE-DD4E-47E4-A38B-987D39975925}"/>
              </a:ext>
            </a:extLst>
          </p:cNvPr>
          <p:cNvSpPr txBox="1"/>
          <p:nvPr/>
        </p:nvSpPr>
        <p:spPr>
          <a:xfrm>
            <a:off x="410817" y="410817"/>
            <a:ext cx="11351692" cy="6986528"/>
          </a:xfrm>
          <a:prstGeom prst="rect">
            <a:avLst/>
          </a:prstGeom>
          <a:noFill/>
        </p:spPr>
        <p:txBody>
          <a:bodyPr wrap="square" rtlCol="0">
            <a:spAutoFit/>
          </a:bodyPr>
          <a:lstStyle/>
          <a:p>
            <a:r>
              <a:rPr lang="en-GB" sz="2800" dirty="0" smtClean="0"/>
              <a:t>Challenge: complete </a:t>
            </a:r>
            <a:r>
              <a:rPr lang="en-GB" sz="2800" dirty="0"/>
              <a:t>these sentences.</a:t>
            </a:r>
          </a:p>
          <a:p>
            <a:endParaRPr lang="en-GB" sz="2800" dirty="0"/>
          </a:p>
          <a:p>
            <a:endParaRPr lang="en-GB" sz="2800" dirty="0"/>
          </a:p>
          <a:p>
            <a:pPr marL="514350" indent="-514350">
              <a:buAutoNum type="arabicPeriod"/>
            </a:pPr>
            <a:r>
              <a:rPr lang="en-GB" sz="2800" dirty="0"/>
              <a:t>Sound is made when__________________________________________</a:t>
            </a:r>
          </a:p>
          <a:p>
            <a:pPr marL="514350" indent="-514350">
              <a:buAutoNum type="arabicPeriod"/>
            </a:pPr>
            <a:endParaRPr lang="en-GB" sz="2800" dirty="0"/>
          </a:p>
          <a:p>
            <a:pPr marL="514350" indent="-514350">
              <a:buAutoNum type="arabicPeriod"/>
            </a:pPr>
            <a:r>
              <a:rPr lang="en-GB" sz="2800" dirty="0"/>
              <a:t>When the vibrations are stronger _______________________________</a:t>
            </a:r>
          </a:p>
          <a:p>
            <a:pPr marL="514350" indent="-514350">
              <a:buAutoNum type="arabicPeriod"/>
            </a:pPr>
            <a:endParaRPr lang="en-GB" sz="2800" dirty="0"/>
          </a:p>
          <a:p>
            <a:pPr marL="514350" indent="-514350">
              <a:buAutoNum type="arabicPeriod"/>
            </a:pPr>
            <a:r>
              <a:rPr lang="en-GB" sz="2800" dirty="0"/>
              <a:t>Animals use sound to _________________________________________</a:t>
            </a:r>
          </a:p>
          <a:p>
            <a:pPr marL="514350" indent="-514350">
              <a:buAutoNum type="arabicPeriod"/>
            </a:pPr>
            <a:endParaRPr lang="en-GB" sz="2800" dirty="0"/>
          </a:p>
          <a:p>
            <a:pPr marL="514350" indent="-514350">
              <a:buAutoNum type="arabicPeriod"/>
            </a:pPr>
            <a:r>
              <a:rPr lang="en-GB" sz="2800" dirty="0"/>
              <a:t>When vibrating particles enters our ears, it travels through your _____</a:t>
            </a:r>
          </a:p>
          <a:p>
            <a:r>
              <a:rPr lang="en-GB" sz="2800" dirty="0"/>
              <a:t>___________ and vibrates our _______  __________</a:t>
            </a:r>
          </a:p>
          <a:p>
            <a:endParaRPr lang="en-GB" sz="2800" dirty="0"/>
          </a:p>
          <a:p>
            <a:r>
              <a:rPr lang="en-GB" sz="2800" dirty="0"/>
              <a:t>5. The cochlea sends signals _______________________________ </a:t>
            </a:r>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p:txBody>
      </p:sp>
      <p:pic>
        <p:nvPicPr>
          <p:cNvPr id="9" name="Picture 8">
            <a:extLst>
              <a:ext uri="{FF2B5EF4-FFF2-40B4-BE49-F238E27FC236}">
                <a16:creationId xmlns:a16="http://schemas.microsoft.com/office/drawing/2014/main" id="{5305027D-C178-4482-87D6-E7BF9C3EA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8967" y="128727"/>
            <a:ext cx="1299108" cy="964684"/>
          </a:xfrm>
          <a:prstGeom prst="rect">
            <a:avLst/>
          </a:prstGeom>
        </p:spPr>
      </p:pic>
    </p:spTree>
    <p:extLst>
      <p:ext uri="{BB962C8B-B14F-4D97-AF65-F5344CB8AC3E}">
        <p14:creationId xmlns:p14="http://schemas.microsoft.com/office/powerpoint/2010/main" val="38658877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Science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smtClean="0">
                <a:solidFill>
                  <a:prstClr val="black"/>
                </a:solidFill>
                <a:latin typeface="Calibri" panose="020F0502020204030204"/>
              </a:rPr>
              <a:t>Friday 5</a:t>
            </a:r>
            <a:r>
              <a:rPr lang="en-GB" sz="3200" baseline="30000" dirty="0" smtClean="0">
                <a:solidFill>
                  <a:prstClr val="black"/>
                </a:solidFill>
                <a:latin typeface="Calibri" panose="020F0502020204030204"/>
              </a:rPr>
              <a:t>th</a:t>
            </a:r>
            <a:r>
              <a:rPr lang="en-GB" sz="3200" dirty="0" smtClean="0">
                <a:solidFill>
                  <a:prstClr val="black"/>
                </a:solidFill>
                <a:latin typeface="Calibri" panose="020F0502020204030204"/>
              </a:rPr>
              <a:t>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GB" sz="3200" noProof="0" dirty="0" smtClean="0">
                <a:solidFill>
                  <a:prstClr val="black"/>
                </a:solidFill>
                <a:latin typeface="Calibri" panose="020F0502020204030204"/>
              </a:rPr>
              <a:t>March</a:t>
            </a:r>
            <a:r>
              <a:rPr lang="en-GB" sz="3200" dirty="0" smtClean="0">
                <a:solidFill>
                  <a:prstClr val="black"/>
                </a:solidFill>
                <a:latin typeface="Calibri" panose="020F0502020204030204"/>
              </a:rPr>
              <a:t> </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2021</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35982"/>
            <a:ext cx="10612654" cy="175279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sp>
        <p:nvSpPr>
          <p:cNvPr id="14" name="TextBox 13"/>
          <p:cNvSpPr txBox="1"/>
          <p:nvPr/>
        </p:nvSpPr>
        <p:spPr>
          <a:xfrm>
            <a:off x="594769" y="3004493"/>
            <a:ext cx="10612654" cy="707886"/>
          </a:xfrm>
          <a:prstGeom prst="rect">
            <a:avLst/>
          </a:prstGeom>
          <a:noFill/>
        </p:spPr>
        <p:txBody>
          <a:bodyPr wrap="square" rtlCol="0">
            <a:spAutoFit/>
          </a:bodyPr>
          <a:lstStyle/>
          <a:p>
            <a:pPr>
              <a:defRPr/>
            </a:pPr>
            <a:r>
              <a:rPr lang="en-GB" sz="4000" dirty="0" smtClean="0">
                <a:solidFill>
                  <a:prstClr val="black"/>
                </a:solidFill>
              </a:rPr>
              <a:t>L.O</a:t>
            </a:r>
            <a:r>
              <a:rPr lang="en-GB" sz="4000" dirty="0" smtClean="0">
                <a:solidFill>
                  <a:prstClr val="black"/>
                </a:solidFill>
              </a:rPr>
              <a:t>. </a:t>
            </a:r>
            <a:r>
              <a:rPr lang="en-GB" sz="4000" dirty="0">
                <a:solidFill>
                  <a:prstClr val="black"/>
                </a:solidFill>
              </a:rPr>
              <a:t>To be able to make different sounds</a:t>
            </a:r>
            <a:r>
              <a:rPr lang="en-GB" sz="4000" dirty="0" smtClean="0">
                <a:solidFill>
                  <a:prstClr val="black"/>
                </a:solidFill>
              </a:rPr>
              <a:t> </a:t>
            </a:r>
            <a:endParaRPr lang="en-US" sz="4000" dirty="0">
              <a:ln>
                <a:solidFill>
                  <a:schemeClr val="tx1"/>
                </a:solidFill>
              </a:ln>
              <a:solidFill>
                <a:schemeClr val="accent1">
                  <a:lumMod val="50000"/>
                </a:schemeClr>
              </a:solidFill>
            </a:endParaRPr>
          </a:p>
        </p:txBody>
      </p:sp>
    </p:spTree>
    <p:extLst>
      <p:ext uri="{BB962C8B-B14F-4D97-AF65-F5344CB8AC3E}">
        <p14:creationId xmlns:p14="http://schemas.microsoft.com/office/powerpoint/2010/main" val="932978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447277" y="5887630"/>
            <a:ext cx="11208775" cy="646331"/>
          </a:xfrm>
          <a:prstGeom prst="rect">
            <a:avLst/>
          </a:prstGeom>
          <a:solidFill>
            <a:schemeClr val="bg1"/>
          </a:solidFill>
        </p:spPr>
        <p:txBody>
          <a:bodyPr wrap="square" rtlCol="0">
            <a:spAutoFit/>
          </a:bodyPr>
          <a:lstStyle/>
          <a:p>
            <a:r>
              <a:rPr lang="en-GB" dirty="0"/>
              <a:t>You can also copy and paste this link if you would prefer:</a:t>
            </a:r>
          </a:p>
          <a:p>
            <a:r>
              <a:rPr lang="en-GB" dirty="0">
                <a:hlinkClick r:id="rId3"/>
              </a:rPr>
              <a:t>https://teachers.thenational.academy/lessons/how-are-different-sounds-produced-6nj3et</a:t>
            </a:r>
            <a:endParaRPr lang="en-GB" dirty="0"/>
          </a:p>
        </p:txBody>
      </p:sp>
    </p:spTree>
    <p:extLst>
      <p:ext uri="{BB962C8B-B14F-4D97-AF65-F5344CB8AC3E}">
        <p14:creationId xmlns:p14="http://schemas.microsoft.com/office/powerpoint/2010/main" val="3602245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nvGraphicFramePr>
        <p:xfrm>
          <a:off x="543232" y="2141913"/>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340398">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3070" y="170829"/>
            <a:ext cx="1442518" cy="1071177"/>
          </a:xfrm>
          <a:prstGeom prst="rect">
            <a:avLst/>
          </a:prstGeom>
        </p:spPr>
      </p:pic>
      <p:sp>
        <p:nvSpPr>
          <p:cNvPr id="4" name="TextBox 3"/>
          <p:cNvSpPr txBox="1"/>
          <p:nvPr/>
        </p:nvSpPr>
        <p:spPr>
          <a:xfrm>
            <a:off x="543232" y="706582"/>
            <a:ext cx="9792259" cy="2554545"/>
          </a:xfrm>
          <a:prstGeom prst="rect">
            <a:avLst/>
          </a:prstGeom>
          <a:noFill/>
        </p:spPr>
        <p:txBody>
          <a:bodyPr wrap="square" rtlCol="0">
            <a:spAutoFit/>
          </a:bodyPr>
          <a:lstStyle/>
          <a:p>
            <a:r>
              <a:rPr lang="en-GB" sz="3200" dirty="0"/>
              <a:t>All sounds are made by making vibrations through the air. </a:t>
            </a:r>
          </a:p>
          <a:p>
            <a:endParaRPr lang="en-GB" sz="3200" dirty="0"/>
          </a:p>
          <a:p>
            <a:r>
              <a:rPr lang="en-GB" sz="3200" dirty="0"/>
              <a:t>The vibrations come from different objects are very different. </a:t>
            </a:r>
          </a:p>
          <a:p>
            <a:endParaRPr lang="en-GB" sz="3200" dirty="0"/>
          </a:p>
        </p:txBody>
      </p:sp>
      <p:sp>
        <p:nvSpPr>
          <p:cNvPr id="5" name="Oval Callout 4"/>
          <p:cNvSpPr/>
          <p:nvPr/>
        </p:nvSpPr>
        <p:spPr>
          <a:xfrm>
            <a:off x="221346" y="2784764"/>
            <a:ext cx="3779386" cy="2925288"/>
          </a:xfrm>
          <a:prstGeom prst="wedgeEllipseCallout">
            <a:avLst>
              <a:gd name="adj1" fmla="val 61781"/>
              <a:gd name="adj2" fmla="val 21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ysClr val="windowText" lastClr="000000"/>
                </a:solidFill>
              </a:rPr>
              <a:t>Sometimes they sound high pitched like a mouse’s squeak or low like a cow’s moo. </a:t>
            </a:r>
          </a:p>
        </p:txBody>
      </p:sp>
      <p:pic>
        <p:nvPicPr>
          <p:cNvPr id="6" name="Picture 5"/>
          <p:cNvPicPr>
            <a:picLocks noChangeAspect="1"/>
          </p:cNvPicPr>
          <p:nvPr/>
        </p:nvPicPr>
        <p:blipFill>
          <a:blip r:embed="rId3"/>
          <a:stretch>
            <a:fillRect/>
          </a:stretch>
        </p:blipFill>
        <p:spPr>
          <a:xfrm>
            <a:off x="4375309" y="3030042"/>
            <a:ext cx="885989" cy="919528"/>
          </a:xfrm>
          <a:prstGeom prst="rect">
            <a:avLst/>
          </a:prstGeom>
        </p:spPr>
      </p:pic>
      <p:pic>
        <p:nvPicPr>
          <p:cNvPr id="7" name="Picture 6"/>
          <p:cNvPicPr>
            <a:picLocks noChangeAspect="1"/>
          </p:cNvPicPr>
          <p:nvPr/>
        </p:nvPicPr>
        <p:blipFill>
          <a:blip r:embed="rId4"/>
          <a:stretch>
            <a:fillRect/>
          </a:stretch>
        </p:blipFill>
        <p:spPr>
          <a:xfrm>
            <a:off x="4129519" y="4713221"/>
            <a:ext cx="1231606" cy="1073863"/>
          </a:xfrm>
          <a:prstGeom prst="rect">
            <a:avLst/>
          </a:prstGeom>
        </p:spPr>
      </p:pic>
      <p:sp>
        <p:nvSpPr>
          <p:cNvPr id="8" name="Oval Callout 7"/>
          <p:cNvSpPr/>
          <p:nvPr/>
        </p:nvSpPr>
        <p:spPr>
          <a:xfrm>
            <a:off x="6303819" y="2777142"/>
            <a:ext cx="3463636" cy="2775653"/>
          </a:xfrm>
          <a:prstGeom prst="wedgeEllipseCallout">
            <a:avLst>
              <a:gd name="adj1" fmla="val 60024"/>
              <a:gd name="adj2" fmla="val -36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Sometimes they are very quiet like a whisper or very loud like a car horn.</a:t>
            </a:r>
          </a:p>
        </p:txBody>
      </p:sp>
      <p:pic>
        <p:nvPicPr>
          <p:cNvPr id="9" name="Picture 8"/>
          <p:cNvPicPr>
            <a:picLocks noChangeAspect="1"/>
          </p:cNvPicPr>
          <p:nvPr/>
        </p:nvPicPr>
        <p:blipFill>
          <a:blip r:embed="rId5"/>
          <a:stretch>
            <a:fillRect/>
          </a:stretch>
        </p:blipFill>
        <p:spPr>
          <a:xfrm>
            <a:off x="10061539" y="4581535"/>
            <a:ext cx="1496874" cy="1219919"/>
          </a:xfrm>
          <a:prstGeom prst="rect">
            <a:avLst/>
          </a:prstGeom>
        </p:spPr>
      </p:pic>
      <p:pic>
        <p:nvPicPr>
          <p:cNvPr id="10" name="Picture 9"/>
          <p:cNvPicPr>
            <a:picLocks noChangeAspect="1"/>
          </p:cNvPicPr>
          <p:nvPr/>
        </p:nvPicPr>
        <p:blipFill>
          <a:blip r:embed="rId6"/>
          <a:stretch>
            <a:fillRect/>
          </a:stretch>
        </p:blipFill>
        <p:spPr>
          <a:xfrm>
            <a:off x="10080241" y="2562414"/>
            <a:ext cx="1553022" cy="1128817"/>
          </a:xfrm>
          <a:prstGeom prst="rect">
            <a:avLst/>
          </a:prstGeom>
        </p:spPr>
      </p:pic>
    </p:spTree>
    <p:extLst>
      <p:ext uri="{BB962C8B-B14F-4D97-AF65-F5344CB8AC3E}">
        <p14:creationId xmlns:p14="http://schemas.microsoft.com/office/powerpoint/2010/main" val="2228742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57" y="413343"/>
            <a:ext cx="10515600" cy="1325563"/>
          </a:xfrm>
        </p:spPr>
        <p:txBody>
          <a:bodyPr/>
          <a:lstStyle/>
          <a:p>
            <a:pPr algn="ctr"/>
            <a:r>
              <a:rPr lang="en-GB" dirty="0" smtClean="0"/>
              <a:t>This piece of art is called “</a:t>
            </a:r>
            <a:r>
              <a:rPr lang="en-GB" b="1" dirty="0" smtClean="0"/>
              <a:t>Clifftop III</a:t>
            </a:r>
            <a:r>
              <a:rPr lang="en-GB" dirty="0" smtClean="0"/>
              <a:t>”</a:t>
            </a:r>
            <a:endParaRPr lang="en-GB" dirty="0"/>
          </a:p>
        </p:txBody>
      </p:sp>
      <p:pic>
        <p:nvPicPr>
          <p:cNvPr id="4" name="Picture 3"/>
          <p:cNvPicPr>
            <a:picLocks noChangeAspect="1"/>
          </p:cNvPicPr>
          <p:nvPr/>
        </p:nvPicPr>
        <p:blipFill>
          <a:blip r:embed="rId2"/>
          <a:stretch>
            <a:fillRect/>
          </a:stretch>
        </p:blipFill>
        <p:spPr>
          <a:xfrm>
            <a:off x="3085539" y="1761441"/>
            <a:ext cx="5629836" cy="4150904"/>
          </a:xfrm>
          <a:prstGeom prst="rect">
            <a:avLst/>
          </a:prstGeom>
        </p:spPr>
      </p:pic>
      <p:sp>
        <p:nvSpPr>
          <p:cNvPr id="5" name="Cloud Callout 4"/>
          <p:cNvSpPr/>
          <p:nvPr/>
        </p:nvSpPr>
        <p:spPr>
          <a:xfrm>
            <a:off x="367552" y="3836893"/>
            <a:ext cx="2196354" cy="1685365"/>
          </a:xfrm>
          <a:prstGeom prst="cloudCallout">
            <a:avLst>
              <a:gd name="adj1" fmla="val 36384"/>
              <a:gd name="adj2" fmla="val -6266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What do you notice about this print?</a:t>
            </a:r>
            <a:endParaRPr lang="en-GB" dirty="0"/>
          </a:p>
        </p:txBody>
      </p:sp>
      <p:sp>
        <p:nvSpPr>
          <p:cNvPr id="6" name="Rectangle 5"/>
          <p:cNvSpPr/>
          <p:nvPr/>
        </p:nvSpPr>
        <p:spPr>
          <a:xfrm>
            <a:off x="510988" y="5842953"/>
            <a:ext cx="11985812" cy="677108"/>
          </a:xfrm>
          <a:prstGeom prst="rect">
            <a:avLst/>
          </a:prstGeom>
        </p:spPr>
        <p:txBody>
          <a:bodyPr wrap="square">
            <a:spAutoFit/>
          </a:bodyPr>
          <a:lstStyle/>
          <a:p>
            <a:endParaRPr lang="en-GB" sz="2000" dirty="0">
              <a:solidFill>
                <a:srgbClr val="000000"/>
              </a:solidFill>
              <a:latin typeface="VAG Rounded Thin"/>
            </a:endParaRPr>
          </a:p>
          <a:p>
            <a:r>
              <a:rPr lang="en-GB" dirty="0"/>
              <a:t>Has Angie Lewin used shading? Has she used her pen to colour parts of the flowers? Has she outlined her shapes?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2" y="119379"/>
            <a:ext cx="1123810" cy="542857"/>
          </a:xfrm>
          <a:prstGeom prst="rect">
            <a:avLst/>
          </a:prstGeom>
        </p:spPr>
      </p:pic>
    </p:spTree>
    <p:extLst>
      <p:ext uri="{BB962C8B-B14F-4D97-AF65-F5344CB8AC3E}">
        <p14:creationId xmlns:p14="http://schemas.microsoft.com/office/powerpoint/2010/main" val="2135780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909938102"/>
              </p:ext>
            </p:extLst>
          </p:nvPr>
        </p:nvGraphicFramePr>
        <p:xfrm>
          <a:off x="230415" y="556857"/>
          <a:ext cx="10515600" cy="649224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r>
                        <a:rPr lang="en-GB" sz="2800" b="0" dirty="0">
                          <a:effectLst/>
                          <a:latin typeface="Calibri (Body)"/>
                        </a:rPr>
                        <a:t>Every time</a:t>
                      </a:r>
                      <a:r>
                        <a:rPr lang="en-GB" sz="2800" b="0" baseline="0" dirty="0">
                          <a:effectLst/>
                          <a:latin typeface="Calibri (Body)"/>
                        </a:rPr>
                        <a:t> there is a kind of sound, vibrations travel through the air.</a:t>
                      </a:r>
                    </a:p>
                    <a:p>
                      <a:endParaRPr lang="en-GB" sz="2800" b="0" baseline="0" dirty="0">
                        <a:effectLst/>
                        <a:latin typeface="Calibri (Body)"/>
                      </a:endParaRPr>
                    </a:p>
                    <a:p>
                      <a:r>
                        <a:rPr lang="en-GB" sz="2800" b="0" baseline="0" dirty="0">
                          <a:effectLst/>
                          <a:latin typeface="Calibri (Body)"/>
                        </a:rPr>
                        <a:t>This means that, to create a sound, all we need to do is create </a:t>
                      </a:r>
                    </a:p>
                    <a:p>
                      <a:r>
                        <a:rPr lang="en-GB" sz="2800" b="0" baseline="0" dirty="0">
                          <a:effectLst/>
                          <a:latin typeface="Calibri (Body)"/>
                        </a:rPr>
                        <a:t>vibrations in the air. </a:t>
                      </a:r>
                    </a:p>
                    <a:p>
                      <a:endParaRPr lang="en-GB" sz="2800" b="0" baseline="0" dirty="0">
                        <a:effectLst/>
                        <a:latin typeface="Calibri (Body)"/>
                      </a:endParaRPr>
                    </a:p>
                    <a:p>
                      <a:r>
                        <a:rPr lang="en-GB" sz="2800" b="0" baseline="0" dirty="0">
                          <a:effectLst/>
                          <a:latin typeface="Calibri (Body)"/>
                        </a:rPr>
                        <a:t>We can do this </a:t>
                      </a:r>
                      <a:r>
                        <a:rPr lang="en-GB" sz="2800" b="0" baseline="0" dirty="0" smtClean="0">
                          <a:effectLst/>
                          <a:latin typeface="Calibri (Body)"/>
                        </a:rPr>
                        <a:t>by:</a:t>
                      </a:r>
                    </a:p>
                    <a:p>
                      <a:pPr marL="457200" indent="-457200">
                        <a:buFont typeface="Arial" panose="020B0604020202020204" pitchFamily="34" charset="0"/>
                        <a:buChar char="•"/>
                      </a:pPr>
                      <a:endParaRPr lang="en-GB" sz="2800" b="0" baseline="0" dirty="0" smtClean="0">
                        <a:effectLst/>
                        <a:latin typeface="Calibri (Body)"/>
                      </a:endParaRPr>
                    </a:p>
                    <a:p>
                      <a:pPr marL="457200" indent="-457200">
                        <a:buFont typeface="Arial" panose="020B0604020202020204" pitchFamily="34" charset="0"/>
                        <a:buChar char="•"/>
                      </a:pPr>
                      <a:r>
                        <a:rPr lang="en-GB" sz="2800" b="0" baseline="0" dirty="0" smtClean="0">
                          <a:effectLst/>
                          <a:latin typeface="Calibri (Body)"/>
                        </a:rPr>
                        <a:t>striking something, like a drum</a:t>
                      </a:r>
                      <a:endParaRPr lang="en-GB" sz="2800" b="0" baseline="0" dirty="0">
                        <a:effectLst/>
                        <a:latin typeface="Calibri (Body)"/>
                      </a:endParaRPr>
                    </a:p>
                    <a:p>
                      <a:pPr marL="457200" indent="-457200">
                        <a:buFont typeface="Arial" panose="020B0604020202020204" pitchFamily="34" charset="0"/>
                        <a:buChar char="•"/>
                      </a:pPr>
                      <a:endParaRPr lang="en-GB" sz="2800" b="0" baseline="0" dirty="0">
                        <a:effectLst/>
                        <a:latin typeface="Calibri (Body)"/>
                      </a:endParaRPr>
                    </a:p>
                    <a:p>
                      <a:pPr marL="457200" indent="-457200">
                        <a:buFont typeface="Arial" panose="020B0604020202020204" pitchFamily="34" charset="0"/>
                        <a:buChar char="•"/>
                      </a:pPr>
                      <a:r>
                        <a:rPr lang="en-GB" sz="2800" b="0" baseline="0" dirty="0">
                          <a:effectLst/>
                          <a:latin typeface="Calibri (Body)"/>
                        </a:rPr>
                        <a:t>plucking </a:t>
                      </a:r>
                      <a:r>
                        <a:rPr lang="en-GB" sz="2800" b="0" baseline="0" dirty="0" smtClean="0">
                          <a:effectLst/>
                          <a:latin typeface="Calibri (Body)"/>
                        </a:rPr>
                        <a:t>it, like a guitar</a:t>
                      </a:r>
                      <a:endParaRPr lang="en-GB" sz="2800" b="0" baseline="0" dirty="0">
                        <a:effectLst/>
                        <a:latin typeface="Calibri (Body)"/>
                      </a:endParaRPr>
                    </a:p>
                    <a:p>
                      <a:pPr marL="457200" indent="-457200">
                        <a:buFont typeface="Arial" panose="020B0604020202020204" pitchFamily="34" charset="0"/>
                        <a:buChar char="•"/>
                      </a:pPr>
                      <a:endParaRPr lang="en-GB" sz="2800" b="0" baseline="0" dirty="0">
                        <a:effectLst/>
                        <a:latin typeface="Calibri (Body)"/>
                      </a:endParaRPr>
                    </a:p>
                    <a:p>
                      <a:pPr marL="457200" indent="-457200">
                        <a:buFont typeface="Arial" panose="020B0604020202020204" pitchFamily="34" charset="0"/>
                        <a:buChar char="•"/>
                      </a:pPr>
                      <a:r>
                        <a:rPr lang="en-GB" sz="2800" b="0" baseline="0" dirty="0">
                          <a:effectLst/>
                          <a:latin typeface="Calibri (Body)"/>
                        </a:rPr>
                        <a:t>blowing through </a:t>
                      </a:r>
                      <a:r>
                        <a:rPr lang="en-GB" sz="2800" b="0" baseline="0" dirty="0" smtClean="0">
                          <a:effectLst/>
                          <a:latin typeface="Calibri (Body)"/>
                        </a:rPr>
                        <a:t>it, like a flute</a:t>
                      </a:r>
                      <a:endParaRPr lang="en-GB" sz="2800" b="0" baseline="0" dirty="0">
                        <a:effectLst/>
                        <a:latin typeface="Calibri (Body)"/>
                      </a:endParaRPr>
                    </a:p>
                    <a:p>
                      <a:endParaRPr lang="en-GB" sz="2800" b="0" baseline="0" dirty="0">
                        <a:effectLst/>
                        <a:latin typeface="Calibri (Body)"/>
                      </a:endParaRPr>
                    </a:p>
                    <a:p>
                      <a:r>
                        <a:rPr lang="en-GB" sz="2800" b="0" baseline="0" dirty="0">
                          <a:effectLst/>
                          <a:latin typeface="Calibri (Body)"/>
                        </a:rPr>
                        <a:t> </a:t>
                      </a:r>
                      <a:endParaRPr lang="en-GB" sz="2800"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4906" y="195937"/>
            <a:ext cx="1442518" cy="1071177"/>
          </a:xfrm>
          <a:prstGeom prst="rect">
            <a:avLst/>
          </a:prstGeom>
        </p:spPr>
      </p:pic>
      <p:pic>
        <p:nvPicPr>
          <p:cNvPr id="10" name="Picture 9"/>
          <p:cNvPicPr>
            <a:picLocks noChangeAspect="1"/>
          </p:cNvPicPr>
          <p:nvPr/>
        </p:nvPicPr>
        <p:blipFill>
          <a:blip r:embed="rId3"/>
          <a:stretch>
            <a:fillRect/>
          </a:stretch>
        </p:blipFill>
        <p:spPr>
          <a:xfrm>
            <a:off x="5913155" y="3699526"/>
            <a:ext cx="849205" cy="732647"/>
          </a:xfrm>
          <a:prstGeom prst="rect">
            <a:avLst/>
          </a:prstGeom>
        </p:spPr>
      </p:pic>
      <p:pic>
        <p:nvPicPr>
          <p:cNvPr id="15" name="Picture 14"/>
          <p:cNvPicPr>
            <a:picLocks noChangeAspect="1"/>
          </p:cNvPicPr>
          <p:nvPr/>
        </p:nvPicPr>
        <p:blipFill>
          <a:blip r:embed="rId4"/>
          <a:stretch>
            <a:fillRect/>
          </a:stretch>
        </p:blipFill>
        <p:spPr>
          <a:xfrm>
            <a:off x="4946638" y="4793093"/>
            <a:ext cx="1029756" cy="619294"/>
          </a:xfrm>
          <a:prstGeom prst="rect">
            <a:avLst/>
          </a:prstGeom>
        </p:spPr>
      </p:pic>
      <p:pic>
        <p:nvPicPr>
          <p:cNvPr id="16" name="Picture 15"/>
          <p:cNvPicPr>
            <a:picLocks noChangeAspect="1"/>
          </p:cNvPicPr>
          <p:nvPr/>
        </p:nvPicPr>
        <p:blipFill>
          <a:blip r:embed="rId5"/>
          <a:stretch>
            <a:fillRect/>
          </a:stretch>
        </p:blipFill>
        <p:spPr>
          <a:xfrm>
            <a:off x="5801032" y="5773307"/>
            <a:ext cx="1073452" cy="629577"/>
          </a:xfrm>
          <a:prstGeom prst="rect">
            <a:avLst/>
          </a:prstGeom>
        </p:spPr>
      </p:pic>
    </p:spTree>
    <p:extLst>
      <p:ext uri="{BB962C8B-B14F-4D97-AF65-F5344CB8AC3E}">
        <p14:creationId xmlns:p14="http://schemas.microsoft.com/office/powerpoint/2010/main" val="2898089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1248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764" y="185847"/>
            <a:ext cx="1254732" cy="931732"/>
          </a:xfrm>
          <a:prstGeom prst="rect">
            <a:avLst/>
          </a:prstGeom>
        </p:spPr>
      </p:pic>
      <p:sp>
        <p:nvSpPr>
          <p:cNvPr id="3" name="Rectangle 2"/>
          <p:cNvSpPr/>
          <p:nvPr/>
        </p:nvSpPr>
        <p:spPr>
          <a:xfrm>
            <a:off x="347716" y="2441367"/>
            <a:ext cx="3740728" cy="24661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What are three ways can a sound be created?</a:t>
            </a:r>
          </a:p>
          <a:p>
            <a:pPr algn="ctr"/>
            <a:endParaRPr lang="en-GB" sz="2800" dirty="0">
              <a:solidFill>
                <a:sysClr val="windowText" lastClr="000000"/>
              </a:solidFill>
            </a:endParaRPr>
          </a:p>
        </p:txBody>
      </p:sp>
      <p:sp>
        <p:nvSpPr>
          <p:cNvPr id="6" name="TextBox 5"/>
          <p:cNvSpPr txBox="1"/>
          <p:nvPr/>
        </p:nvSpPr>
        <p:spPr>
          <a:xfrm>
            <a:off x="4955176" y="2280375"/>
            <a:ext cx="5014514" cy="2554545"/>
          </a:xfrm>
          <a:prstGeom prst="rect">
            <a:avLst/>
          </a:prstGeom>
          <a:noFill/>
        </p:spPr>
        <p:txBody>
          <a:bodyPr wrap="none" rtlCol="0">
            <a:spAutoFit/>
          </a:bodyPr>
          <a:lstStyle/>
          <a:p>
            <a:r>
              <a:rPr lang="en-GB" sz="3200" dirty="0"/>
              <a:t>S ______________________</a:t>
            </a:r>
          </a:p>
          <a:p>
            <a:endParaRPr lang="en-GB" sz="3200" dirty="0"/>
          </a:p>
          <a:p>
            <a:r>
              <a:rPr lang="en-GB" sz="3200" dirty="0"/>
              <a:t>P ______________________</a:t>
            </a:r>
          </a:p>
          <a:p>
            <a:endParaRPr lang="en-GB" sz="3200" dirty="0"/>
          </a:p>
          <a:p>
            <a:r>
              <a:rPr lang="en-GB" sz="3200" dirty="0"/>
              <a:t>B ______________________</a:t>
            </a:r>
          </a:p>
        </p:txBody>
      </p:sp>
    </p:spTree>
    <p:extLst>
      <p:ext uri="{BB962C8B-B14F-4D97-AF65-F5344CB8AC3E}">
        <p14:creationId xmlns:p14="http://schemas.microsoft.com/office/powerpoint/2010/main" val="1863061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718" y="377326"/>
            <a:ext cx="1254732" cy="931732"/>
          </a:xfrm>
          <a:prstGeom prst="rect">
            <a:avLst/>
          </a:prstGeom>
        </p:spPr>
      </p:pic>
      <p:pic>
        <p:nvPicPr>
          <p:cNvPr id="3" name="Picture 2"/>
          <p:cNvPicPr>
            <a:picLocks noChangeAspect="1"/>
          </p:cNvPicPr>
          <p:nvPr/>
        </p:nvPicPr>
        <p:blipFill>
          <a:blip r:embed="rId3"/>
          <a:stretch>
            <a:fillRect/>
          </a:stretch>
        </p:blipFill>
        <p:spPr>
          <a:xfrm>
            <a:off x="706582" y="628836"/>
            <a:ext cx="7523017" cy="4033128"/>
          </a:xfrm>
          <a:prstGeom prst="rect">
            <a:avLst/>
          </a:prstGeom>
        </p:spPr>
      </p:pic>
      <p:sp>
        <p:nvSpPr>
          <p:cNvPr id="5" name="Oval Callout 4"/>
          <p:cNvSpPr/>
          <p:nvPr/>
        </p:nvSpPr>
        <p:spPr>
          <a:xfrm>
            <a:off x="8049491" y="2216728"/>
            <a:ext cx="3103418" cy="2687782"/>
          </a:xfrm>
          <a:prstGeom prst="wedgeEllipseCallout">
            <a:avLst>
              <a:gd name="adj1" fmla="val -61458"/>
              <a:gd name="adj2" fmla="val -411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Remember, a high pitched sound is a high sound like a mouse’s </a:t>
            </a:r>
            <a:r>
              <a:rPr lang="en-GB" sz="2400" dirty="0" smtClean="0">
                <a:solidFill>
                  <a:sysClr val="windowText" lastClr="000000"/>
                </a:solidFill>
              </a:rPr>
              <a:t>squeak! </a:t>
            </a:r>
            <a:endParaRPr lang="en-GB" sz="2400" dirty="0">
              <a:solidFill>
                <a:sysClr val="windowText" lastClr="000000"/>
              </a:solidFill>
            </a:endParaRPr>
          </a:p>
        </p:txBody>
      </p:sp>
    </p:spTree>
    <p:extLst>
      <p:ext uri="{BB962C8B-B14F-4D97-AF65-F5344CB8AC3E}">
        <p14:creationId xmlns:p14="http://schemas.microsoft.com/office/powerpoint/2010/main" val="36741501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764" y="228995"/>
            <a:ext cx="1254732" cy="931732"/>
          </a:xfrm>
          <a:prstGeom prst="rect">
            <a:avLst/>
          </a:prstGeom>
        </p:spPr>
      </p:pic>
      <p:pic>
        <p:nvPicPr>
          <p:cNvPr id="6" name="Picture 5"/>
          <p:cNvPicPr>
            <a:picLocks noChangeAspect="1"/>
          </p:cNvPicPr>
          <p:nvPr/>
        </p:nvPicPr>
        <p:blipFill>
          <a:blip r:embed="rId3"/>
          <a:stretch>
            <a:fillRect/>
          </a:stretch>
        </p:blipFill>
        <p:spPr>
          <a:xfrm>
            <a:off x="872836" y="561970"/>
            <a:ext cx="7523751" cy="4187276"/>
          </a:xfrm>
          <a:prstGeom prst="rect">
            <a:avLst/>
          </a:prstGeom>
        </p:spPr>
      </p:pic>
      <p:pic>
        <p:nvPicPr>
          <p:cNvPr id="7" name="Picture 6"/>
          <p:cNvPicPr>
            <a:picLocks noChangeAspect="1"/>
          </p:cNvPicPr>
          <p:nvPr/>
        </p:nvPicPr>
        <p:blipFill>
          <a:blip r:embed="rId4"/>
          <a:stretch>
            <a:fillRect/>
          </a:stretch>
        </p:blipFill>
        <p:spPr>
          <a:xfrm>
            <a:off x="4576979" y="3687779"/>
            <a:ext cx="1315833" cy="1305307"/>
          </a:xfrm>
          <a:prstGeom prst="rect">
            <a:avLst/>
          </a:prstGeom>
        </p:spPr>
      </p:pic>
      <p:pic>
        <p:nvPicPr>
          <p:cNvPr id="12" name="Picture 11"/>
          <p:cNvPicPr>
            <a:picLocks noChangeAspect="1"/>
          </p:cNvPicPr>
          <p:nvPr/>
        </p:nvPicPr>
        <p:blipFill>
          <a:blip r:embed="rId5"/>
          <a:stretch>
            <a:fillRect/>
          </a:stretch>
        </p:blipFill>
        <p:spPr>
          <a:xfrm>
            <a:off x="3187959" y="2334054"/>
            <a:ext cx="1209240" cy="1182516"/>
          </a:xfrm>
          <a:prstGeom prst="rect">
            <a:avLst/>
          </a:prstGeom>
        </p:spPr>
      </p:pic>
      <p:sp>
        <p:nvSpPr>
          <p:cNvPr id="14" name="Oval Callout 13"/>
          <p:cNvSpPr/>
          <p:nvPr/>
        </p:nvSpPr>
        <p:spPr>
          <a:xfrm>
            <a:off x="8049491" y="2216728"/>
            <a:ext cx="3103418" cy="2687782"/>
          </a:xfrm>
          <a:prstGeom prst="wedgeEllipseCallout">
            <a:avLst>
              <a:gd name="adj1" fmla="val -61458"/>
              <a:gd name="adj2" fmla="val -411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Remember, a low pitched sound is a low sound like a cow’s moo. </a:t>
            </a:r>
          </a:p>
        </p:txBody>
      </p:sp>
      <p:sp>
        <p:nvSpPr>
          <p:cNvPr id="3" name="TextBox 2"/>
          <p:cNvSpPr txBox="1"/>
          <p:nvPr/>
        </p:nvSpPr>
        <p:spPr>
          <a:xfrm>
            <a:off x="1585889" y="3093063"/>
            <a:ext cx="1433406" cy="1477328"/>
          </a:xfrm>
          <a:prstGeom prst="rect">
            <a:avLst/>
          </a:prstGeom>
          <a:noFill/>
        </p:spPr>
        <p:txBody>
          <a:bodyPr wrap="none" rtlCol="0">
            <a:spAutoFit/>
          </a:bodyPr>
          <a:lstStyle/>
          <a:p>
            <a:r>
              <a:rPr lang="en-GB" dirty="0" smtClean="0"/>
              <a:t>A birds tweet</a:t>
            </a:r>
          </a:p>
          <a:p>
            <a:endParaRPr lang="en-GB" dirty="0"/>
          </a:p>
          <a:p>
            <a:r>
              <a:rPr lang="en-GB" dirty="0" smtClean="0"/>
              <a:t> </a:t>
            </a:r>
          </a:p>
          <a:p>
            <a:endParaRPr lang="en-GB" dirty="0"/>
          </a:p>
          <a:p>
            <a:r>
              <a:rPr lang="en-GB" dirty="0" smtClean="0"/>
              <a:t>A lions roar</a:t>
            </a:r>
            <a:endParaRPr lang="en-GB" dirty="0"/>
          </a:p>
        </p:txBody>
      </p:sp>
    </p:spTree>
    <p:extLst>
      <p:ext uri="{BB962C8B-B14F-4D97-AF65-F5344CB8AC3E}">
        <p14:creationId xmlns:p14="http://schemas.microsoft.com/office/powerpoint/2010/main" val="3344656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107092" y="1955328"/>
          <a:ext cx="11597538" cy="265176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2800" dirty="0"/>
                        <a:t>The larger the instrument the lower the pitch. </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2800" baseline="0" dirty="0"/>
                        <a:t>The smaller the instrument the higher the pitch.</a:t>
                      </a:r>
                      <a:endParaRPr lang="en-GB" sz="2800" dirty="0"/>
                    </a:p>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287" y="83991"/>
            <a:ext cx="1442518" cy="1071177"/>
          </a:xfrm>
          <a:prstGeom prst="rect">
            <a:avLst/>
          </a:prstGeom>
        </p:spPr>
      </p:pic>
      <p:pic>
        <p:nvPicPr>
          <p:cNvPr id="5" name="Picture 4"/>
          <p:cNvPicPr>
            <a:picLocks noChangeAspect="1"/>
          </p:cNvPicPr>
          <p:nvPr/>
        </p:nvPicPr>
        <p:blipFill>
          <a:blip r:embed="rId3"/>
          <a:stretch>
            <a:fillRect/>
          </a:stretch>
        </p:blipFill>
        <p:spPr>
          <a:xfrm>
            <a:off x="5532453" y="3815951"/>
            <a:ext cx="2558601" cy="2704807"/>
          </a:xfrm>
          <a:prstGeom prst="rect">
            <a:avLst/>
          </a:prstGeom>
        </p:spPr>
      </p:pic>
      <p:pic>
        <p:nvPicPr>
          <p:cNvPr id="6" name="Picture 5"/>
          <p:cNvPicPr>
            <a:picLocks noChangeAspect="1"/>
          </p:cNvPicPr>
          <p:nvPr/>
        </p:nvPicPr>
        <p:blipFill>
          <a:blip r:embed="rId4"/>
          <a:stretch>
            <a:fillRect/>
          </a:stretch>
        </p:blipFill>
        <p:spPr>
          <a:xfrm>
            <a:off x="6234545" y="388240"/>
            <a:ext cx="2848797" cy="1659189"/>
          </a:xfrm>
          <a:prstGeom prst="rect">
            <a:avLst/>
          </a:prstGeom>
        </p:spPr>
      </p:pic>
      <p:pic>
        <p:nvPicPr>
          <p:cNvPr id="18" name="Picture 17"/>
          <p:cNvPicPr>
            <a:picLocks noChangeAspect="1"/>
          </p:cNvPicPr>
          <p:nvPr/>
        </p:nvPicPr>
        <p:blipFill>
          <a:blip r:embed="rId5"/>
          <a:stretch>
            <a:fillRect/>
          </a:stretch>
        </p:blipFill>
        <p:spPr>
          <a:xfrm>
            <a:off x="9254836" y="2620643"/>
            <a:ext cx="2328561" cy="2069832"/>
          </a:xfrm>
          <a:prstGeom prst="rect">
            <a:avLst/>
          </a:prstGeom>
        </p:spPr>
      </p:pic>
      <p:pic>
        <p:nvPicPr>
          <p:cNvPr id="19" name="Picture 18"/>
          <p:cNvPicPr>
            <a:picLocks noChangeAspect="1"/>
          </p:cNvPicPr>
          <p:nvPr/>
        </p:nvPicPr>
        <p:blipFill>
          <a:blip r:embed="rId6"/>
          <a:stretch>
            <a:fillRect/>
          </a:stretch>
        </p:blipFill>
        <p:spPr>
          <a:xfrm>
            <a:off x="2004177" y="4059382"/>
            <a:ext cx="1488430" cy="2447194"/>
          </a:xfrm>
          <a:prstGeom prst="rect">
            <a:avLst/>
          </a:prstGeom>
        </p:spPr>
      </p:pic>
      <p:sp>
        <p:nvSpPr>
          <p:cNvPr id="20" name="Rectangle 19"/>
          <p:cNvSpPr/>
          <p:nvPr/>
        </p:nvSpPr>
        <p:spPr>
          <a:xfrm>
            <a:off x="271561" y="144368"/>
            <a:ext cx="3341696" cy="14944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Different instruments create different sounds. </a:t>
            </a:r>
          </a:p>
        </p:txBody>
      </p:sp>
      <p:sp>
        <p:nvSpPr>
          <p:cNvPr id="21" name="TextBox 20"/>
          <p:cNvSpPr txBox="1"/>
          <p:nvPr/>
        </p:nvSpPr>
        <p:spPr>
          <a:xfrm>
            <a:off x="9083342" y="1269439"/>
            <a:ext cx="771365" cy="369332"/>
          </a:xfrm>
          <a:prstGeom prst="rect">
            <a:avLst/>
          </a:prstGeom>
          <a:noFill/>
        </p:spPr>
        <p:txBody>
          <a:bodyPr wrap="none" rtlCol="0">
            <a:spAutoFit/>
          </a:bodyPr>
          <a:lstStyle/>
          <a:p>
            <a:r>
              <a:rPr lang="en-GB" dirty="0"/>
              <a:t>Violin </a:t>
            </a:r>
          </a:p>
        </p:txBody>
      </p:sp>
      <p:sp>
        <p:nvSpPr>
          <p:cNvPr id="22" name="TextBox 21"/>
          <p:cNvSpPr txBox="1"/>
          <p:nvPr/>
        </p:nvSpPr>
        <p:spPr>
          <a:xfrm>
            <a:off x="10086109" y="4987636"/>
            <a:ext cx="944746" cy="369332"/>
          </a:xfrm>
          <a:prstGeom prst="rect">
            <a:avLst/>
          </a:prstGeom>
          <a:noFill/>
        </p:spPr>
        <p:txBody>
          <a:bodyPr wrap="none" rtlCol="0">
            <a:spAutoFit/>
          </a:bodyPr>
          <a:lstStyle/>
          <a:p>
            <a:r>
              <a:rPr lang="en-GB" dirty="0"/>
              <a:t>Ukulele </a:t>
            </a:r>
          </a:p>
        </p:txBody>
      </p:sp>
      <p:sp>
        <p:nvSpPr>
          <p:cNvPr id="23" name="TextBox 22"/>
          <p:cNvSpPr txBox="1"/>
          <p:nvPr/>
        </p:nvSpPr>
        <p:spPr>
          <a:xfrm>
            <a:off x="8091054" y="5942836"/>
            <a:ext cx="1329210" cy="369332"/>
          </a:xfrm>
          <a:prstGeom prst="rect">
            <a:avLst/>
          </a:prstGeom>
          <a:noFill/>
        </p:spPr>
        <p:txBody>
          <a:bodyPr wrap="none" rtlCol="0">
            <a:spAutoFit/>
          </a:bodyPr>
          <a:lstStyle/>
          <a:p>
            <a:r>
              <a:rPr lang="en-GB" dirty="0"/>
              <a:t>Double Bass</a:t>
            </a:r>
          </a:p>
        </p:txBody>
      </p:sp>
      <p:sp>
        <p:nvSpPr>
          <p:cNvPr id="24" name="TextBox 23"/>
          <p:cNvSpPr txBox="1"/>
          <p:nvPr/>
        </p:nvSpPr>
        <p:spPr>
          <a:xfrm>
            <a:off x="1228345" y="4618304"/>
            <a:ext cx="651140" cy="369332"/>
          </a:xfrm>
          <a:prstGeom prst="rect">
            <a:avLst/>
          </a:prstGeom>
          <a:noFill/>
        </p:spPr>
        <p:txBody>
          <a:bodyPr wrap="none" rtlCol="0">
            <a:spAutoFit/>
          </a:bodyPr>
          <a:lstStyle/>
          <a:p>
            <a:r>
              <a:rPr lang="en-GB" dirty="0"/>
              <a:t>Cello</a:t>
            </a:r>
          </a:p>
        </p:txBody>
      </p:sp>
    </p:spTree>
    <p:extLst>
      <p:ext uri="{BB962C8B-B14F-4D97-AF65-F5344CB8AC3E}">
        <p14:creationId xmlns:p14="http://schemas.microsoft.com/office/powerpoint/2010/main" val="4101629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107092" y="1955328"/>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marL="0" marR="0" lvl="0" indent="0" algn="l" defTabSz="914400" rtl="0" eaLnBrk="1" fontAlgn="auto" latinLnBrk="0" hangingPunct="1">
                        <a:lnSpc>
                          <a:spcPct val="200000"/>
                        </a:lnSpc>
                        <a:spcBef>
                          <a:spcPts val="0"/>
                        </a:spcBef>
                        <a:spcAft>
                          <a:spcPts val="0"/>
                        </a:spcAft>
                        <a:buClrTx/>
                        <a:buSzTx/>
                        <a:buFont typeface="+mj-lt"/>
                        <a:buNone/>
                        <a:tabLst/>
                        <a:defRPr/>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5" name="Picture 4"/>
          <p:cNvPicPr>
            <a:picLocks noChangeAspect="1"/>
          </p:cNvPicPr>
          <p:nvPr/>
        </p:nvPicPr>
        <p:blipFill>
          <a:blip r:embed="rId2"/>
          <a:stretch>
            <a:fillRect/>
          </a:stretch>
        </p:blipFill>
        <p:spPr>
          <a:xfrm>
            <a:off x="5532453" y="3815951"/>
            <a:ext cx="2558601" cy="2704807"/>
          </a:xfrm>
          <a:prstGeom prst="rect">
            <a:avLst/>
          </a:prstGeom>
        </p:spPr>
      </p:pic>
      <p:pic>
        <p:nvPicPr>
          <p:cNvPr id="6" name="Picture 5"/>
          <p:cNvPicPr>
            <a:picLocks noChangeAspect="1"/>
          </p:cNvPicPr>
          <p:nvPr/>
        </p:nvPicPr>
        <p:blipFill>
          <a:blip r:embed="rId3"/>
          <a:stretch>
            <a:fillRect/>
          </a:stretch>
        </p:blipFill>
        <p:spPr>
          <a:xfrm>
            <a:off x="4481462" y="1125733"/>
            <a:ext cx="2848797" cy="1659189"/>
          </a:xfrm>
          <a:prstGeom prst="rect">
            <a:avLst/>
          </a:prstGeom>
        </p:spPr>
      </p:pic>
      <p:pic>
        <p:nvPicPr>
          <p:cNvPr id="18" name="Picture 17"/>
          <p:cNvPicPr>
            <a:picLocks noChangeAspect="1"/>
          </p:cNvPicPr>
          <p:nvPr/>
        </p:nvPicPr>
        <p:blipFill>
          <a:blip r:embed="rId4"/>
          <a:stretch>
            <a:fillRect/>
          </a:stretch>
        </p:blipFill>
        <p:spPr>
          <a:xfrm>
            <a:off x="9254836" y="2620643"/>
            <a:ext cx="2328561" cy="2069832"/>
          </a:xfrm>
          <a:prstGeom prst="rect">
            <a:avLst/>
          </a:prstGeom>
        </p:spPr>
      </p:pic>
      <p:pic>
        <p:nvPicPr>
          <p:cNvPr id="19" name="Picture 18"/>
          <p:cNvPicPr>
            <a:picLocks noChangeAspect="1"/>
          </p:cNvPicPr>
          <p:nvPr/>
        </p:nvPicPr>
        <p:blipFill>
          <a:blip r:embed="rId5"/>
          <a:stretch>
            <a:fillRect/>
          </a:stretch>
        </p:blipFill>
        <p:spPr>
          <a:xfrm>
            <a:off x="2004177" y="4059382"/>
            <a:ext cx="1488430" cy="2447194"/>
          </a:xfrm>
          <a:prstGeom prst="rect">
            <a:avLst/>
          </a:prstGeom>
        </p:spPr>
      </p:pic>
      <p:sp>
        <p:nvSpPr>
          <p:cNvPr id="20" name="Rectangle 19"/>
          <p:cNvSpPr/>
          <p:nvPr/>
        </p:nvSpPr>
        <p:spPr>
          <a:xfrm>
            <a:off x="271561" y="144368"/>
            <a:ext cx="3586336" cy="14318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Label these instruments as high pitched or low pitched. </a:t>
            </a:r>
          </a:p>
        </p:txBody>
      </p:sp>
      <p:sp>
        <p:nvSpPr>
          <p:cNvPr id="21" name="TextBox 20"/>
          <p:cNvSpPr txBox="1"/>
          <p:nvPr/>
        </p:nvSpPr>
        <p:spPr>
          <a:xfrm>
            <a:off x="7336592" y="1500099"/>
            <a:ext cx="771365" cy="369332"/>
          </a:xfrm>
          <a:prstGeom prst="rect">
            <a:avLst/>
          </a:prstGeom>
          <a:noFill/>
        </p:spPr>
        <p:txBody>
          <a:bodyPr wrap="none" rtlCol="0">
            <a:spAutoFit/>
          </a:bodyPr>
          <a:lstStyle/>
          <a:p>
            <a:r>
              <a:rPr lang="en-GB" dirty="0"/>
              <a:t>Violin </a:t>
            </a:r>
          </a:p>
        </p:txBody>
      </p:sp>
      <p:sp>
        <p:nvSpPr>
          <p:cNvPr id="22" name="TextBox 21"/>
          <p:cNvSpPr txBox="1"/>
          <p:nvPr/>
        </p:nvSpPr>
        <p:spPr>
          <a:xfrm>
            <a:off x="10086109" y="4987636"/>
            <a:ext cx="944746" cy="369332"/>
          </a:xfrm>
          <a:prstGeom prst="rect">
            <a:avLst/>
          </a:prstGeom>
          <a:noFill/>
        </p:spPr>
        <p:txBody>
          <a:bodyPr wrap="none" rtlCol="0">
            <a:spAutoFit/>
          </a:bodyPr>
          <a:lstStyle/>
          <a:p>
            <a:r>
              <a:rPr lang="en-GB" dirty="0"/>
              <a:t>Ukulele </a:t>
            </a:r>
          </a:p>
        </p:txBody>
      </p:sp>
      <p:sp>
        <p:nvSpPr>
          <p:cNvPr id="23" name="TextBox 22"/>
          <p:cNvSpPr txBox="1"/>
          <p:nvPr/>
        </p:nvSpPr>
        <p:spPr>
          <a:xfrm>
            <a:off x="8091054" y="5942836"/>
            <a:ext cx="1329210" cy="369332"/>
          </a:xfrm>
          <a:prstGeom prst="rect">
            <a:avLst/>
          </a:prstGeom>
          <a:noFill/>
        </p:spPr>
        <p:txBody>
          <a:bodyPr wrap="none" rtlCol="0">
            <a:spAutoFit/>
          </a:bodyPr>
          <a:lstStyle/>
          <a:p>
            <a:r>
              <a:rPr lang="en-GB" dirty="0"/>
              <a:t>Double Bass</a:t>
            </a:r>
          </a:p>
        </p:txBody>
      </p:sp>
      <p:sp>
        <p:nvSpPr>
          <p:cNvPr id="24" name="TextBox 23"/>
          <p:cNvSpPr txBox="1"/>
          <p:nvPr/>
        </p:nvSpPr>
        <p:spPr>
          <a:xfrm>
            <a:off x="1228345" y="4618304"/>
            <a:ext cx="651140" cy="369332"/>
          </a:xfrm>
          <a:prstGeom prst="rect">
            <a:avLst/>
          </a:prstGeom>
          <a:noFill/>
        </p:spPr>
        <p:txBody>
          <a:bodyPr wrap="none" rtlCol="0">
            <a:spAutoFit/>
          </a:bodyPr>
          <a:lstStyle/>
          <a:p>
            <a:r>
              <a:rPr lang="en-GB" dirty="0"/>
              <a:t>Cello</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7161" y="70717"/>
            <a:ext cx="1254732" cy="931732"/>
          </a:xfrm>
          <a:prstGeom prst="rect">
            <a:avLst/>
          </a:prstGeom>
        </p:spPr>
      </p:pic>
    </p:spTree>
    <p:extLst>
      <p:ext uri="{BB962C8B-B14F-4D97-AF65-F5344CB8AC3E}">
        <p14:creationId xmlns:p14="http://schemas.microsoft.com/office/powerpoint/2010/main" val="32272308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3" name="TextBox 2"/>
          <p:cNvSpPr txBox="1"/>
          <p:nvPr/>
        </p:nvSpPr>
        <p:spPr>
          <a:xfrm>
            <a:off x="271561" y="264863"/>
            <a:ext cx="2774670" cy="523220"/>
          </a:xfrm>
          <a:prstGeom prst="rect">
            <a:avLst/>
          </a:prstGeom>
          <a:noFill/>
        </p:spPr>
        <p:txBody>
          <a:bodyPr wrap="none" rtlCol="0">
            <a:spAutoFit/>
          </a:bodyPr>
          <a:lstStyle/>
          <a:p>
            <a:r>
              <a:rPr lang="en-GB" sz="2800" dirty="0"/>
              <a:t>Lets </a:t>
            </a:r>
            <a:r>
              <a:rPr lang="en-GB" sz="2800" dirty="0" smtClean="0"/>
              <a:t>investigate… </a:t>
            </a:r>
            <a:endParaRPr lang="en-GB" sz="2800" dirty="0"/>
          </a:p>
        </p:txBody>
      </p:sp>
      <p:sp>
        <p:nvSpPr>
          <p:cNvPr id="5" name="Rectangle 4"/>
          <p:cNvSpPr/>
          <p:nvPr/>
        </p:nvSpPr>
        <p:spPr>
          <a:xfrm>
            <a:off x="199671" y="998351"/>
            <a:ext cx="3311236" cy="24445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You are going to make your own ‘Water bottle xylophone’ </a:t>
            </a:r>
          </a:p>
        </p:txBody>
      </p:sp>
      <p:sp>
        <p:nvSpPr>
          <p:cNvPr id="6" name="TextBox 5"/>
          <p:cNvSpPr txBox="1"/>
          <p:nvPr/>
        </p:nvSpPr>
        <p:spPr>
          <a:xfrm>
            <a:off x="3726872" y="1060621"/>
            <a:ext cx="7938712" cy="2677656"/>
          </a:xfrm>
          <a:prstGeom prst="rect">
            <a:avLst/>
          </a:prstGeom>
          <a:noFill/>
        </p:spPr>
        <p:txBody>
          <a:bodyPr wrap="none" rtlCol="0">
            <a:spAutoFit/>
          </a:bodyPr>
          <a:lstStyle/>
          <a:p>
            <a:r>
              <a:rPr lang="en-GB" sz="2800" dirty="0"/>
              <a:t>You will need: </a:t>
            </a:r>
          </a:p>
          <a:p>
            <a:pPr marL="457200" indent="-457200">
              <a:buFont typeface="Arial" panose="020B0604020202020204" pitchFamily="34" charset="0"/>
              <a:buChar char="•"/>
            </a:pPr>
            <a:r>
              <a:rPr lang="en-GB" sz="2800" dirty="0"/>
              <a:t>4-6 water bottles/jars/glasses that are all the </a:t>
            </a:r>
          </a:p>
          <a:p>
            <a:pPr marL="457200" indent="-457200">
              <a:buFont typeface="Arial" panose="020B0604020202020204" pitchFamily="34" charset="0"/>
              <a:buChar char="•"/>
            </a:pPr>
            <a:r>
              <a:rPr lang="en-GB" sz="2800" dirty="0"/>
              <a:t>same size and made out of plastic or glass.</a:t>
            </a:r>
          </a:p>
          <a:p>
            <a:pPr marL="457200" indent="-457200">
              <a:buFont typeface="Arial" panose="020B0604020202020204" pitchFamily="34" charset="0"/>
              <a:buChar char="•"/>
            </a:pPr>
            <a:r>
              <a:rPr lang="en-GB" sz="2800" dirty="0"/>
              <a:t>Water </a:t>
            </a:r>
          </a:p>
          <a:p>
            <a:pPr marL="457200" indent="-457200">
              <a:buFont typeface="Arial" panose="020B0604020202020204" pitchFamily="34" charset="0"/>
              <a:buChar char="•"/>
            </a:pPr>
            <a:r>
              <a:rPr lang="en-GB" sz="2800" dirty="0"/>
              <a:t>A wooden spoon, pencil or stick </a:t>
            </a:r>
          </a:p>
          <a:p>
            <a:pPr marL="457200" indent="-457200">
              <a:buFont typeface="Arial" panose="020B0604020202020204" pitchFamily="34" charset="0"/>
              <a:buChar char="•"/>
            </a:pPr>
            <a:r>
              <a:rPr lang="en-GB" sz="2800" dirty="0"/>
              <a:t>Food colouring is optional to change water colour </a:t>
            </a:r>
          </a:p>
        </p:txBody>
      </p:sp>
      <p:pic>
        <p:nvPicPr>
          <p:cNvPr id="7" name="Picture 6"/>
          <p:cNvPicPr>
            <a:picLocks noChangeAspect="1"/>
          </p:cNvPicPr>
          <p:nvPr/>
        </p:nvPicPr>
        <p:blipFill>
          <a:blip r:embed="rId2"/>
          <a:stretch>
            <a:fillRect/>
          </a:stretch>
        </p:blipFill>
        <p:spPr>
          <a:xfrm>
            <a:off x="252258" y="4323013"/>
            <a:ext cx="3294077" cy="1898074"/>
          </a:xfrm>
          <a:prstGeom prst="rect">
            <a:avLst/>
          </a:prstGeom>
        </p:spPr>
      </p:pic>
      <p:pic>
        <p:nvPicPr>
          <p:cNvPr id="8" name="Picture 7"/>
          <p:cNvPicPr>
            <a:picLocks noChangeAspect="1"/>
          </p:cNvPicPr>
          <p:nvPr/>
        </p:nvPicPr>
        <p:blipFill>
          <a:blip r:embed="rId3"/>
          <a:stretch>
            <a:fillRect/>
          </a:stretch>
        </p:blipFill>
        <p:spPr>
          <a:xfrm>
            <a:off x="7512387" y="4391680"/>
            <a:ext cx="3451713" cy="1829407"/>
          </a:xfrm>
          <a:prstGeom prst="rect">
            <a:avLst/>
          </a:prstGeom>
        </p:spPr>
      </p:pic>
      <p:pic>
        <p:nvPicPr>
          <p:cNvPr id="12" name="Picture 11"/>
          <p:cNvPicPr>
            <a:picLocks noChangeAspect="1"/>
          </p:cNvPicPr>
          <p:nvPr/>
        </p:nvPicPr>
        <p:blipFill>
          <a:blip r:embed="rId4"/>
          <a:stretch>
            <a:fillRect/>
          </a:stretch>
        </p:blipFill>
        <p:spPr>
          <a:xfrm>
            <a:off x="4061609" y="4528351"/>
            <a:ext cx="2935504" cy="169273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8576" y="212519"/>
            <a:ext cx="1299108" cy="964684"/>
          </a:xfrm>
          <a:prstGeom prst="rect">
            <a:avLst/>
          </a:prstGeom>
        </p:spPr>
      </p:pic>
    </p:spTree>
    <p:extLst>
      <p:ext uri="{BB962C8B-B14F-4D97-AF65-F5344CB8AC3E}">
        <p14:creationId xmlns:p14="http://schemas.microsoft.com/office/powerpoint/2010/main" val="2627410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365125"/>
            <a:ext cx="11223171" cy="1325563"/>
          </a:xfrm>
        </p:spPr>
        <p:txBody>
          <a:bodyPr>
            <a:normAutofit/>
          </a:bodyPr>
          <a:lstStyle/>
          <a:p>
            <a:pPr algn="ctr"/>
            <a:r>
              <a:rPr lang="en-GB" dirty="0">
                <a:latin typeface="+mn-lt"/>
              </a:rPr>
              <a:t>Follow these instructions to make your own ‘</a:t>
            </a:r>
            <a:r>
              <a:rPr lang="en-GB" dirty="0">
                <a:latin typeface="+mn-lt"/>
              </a:rPr>
              <a:t>w</a:t>
            </a:r>
            <a:r>
              <a:rPr lang="en-GB" dirty="0">
                <a:latin typeface="+mn-lt"/>
              </a:rPr>
              <a:t>ater bottle </a:t>
            </a:r>
            <a:r>
              <a:rPr lang="en-GB" dirty="0" smtClean="0">
                <a:latin typeface="+mn-lt"/>
              </a:rPr>
              <a:t>xylophone’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9885" y="1825625"/>
            <a:ext cx="7252229" cy="4351338"/>
          </a:xfrm>
        </p:spPr>
      </p:pic>
      <p:sp>
        <p:nvSpPr>
          <p:cNvPr id="5" name="Rectangle 4"/>
          <p:cNvSpPr/>
          <p:nvPr/>
        </p:nvSpPr>
        <p:spPr>
          <a:xfrm>
            <a:off x="69669" y="6403386"/>
            <a:ext cx="9788434" cy="369332"/>
          </a:xfrm>
          <a:prstGeom prst="rect">
            <a:avLst/>
          </a:prstGeom>
        </p:spPr>
        <p:txBody>
          <a:bodyPr wrap="square">
            <a:spAutoFit/>
          </a:bodyPr>
          <a:lstStyle/>
          <a:p>
            <a:r>
              <a:rPr lang="en-GB" dirty="0">
                <a:hlinkClick r:id="rId3"/>
              </a:rPr>
              <a:t>https://www.bbc.co.uk/teach/bring-the-noise/found-sounds/z4rcbdm</a:t>
            </a:r>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2841" y="1208346"/>
            <a:ext cx="1299108" cy="964684"/>
          </a:xfrm>
          <a:prstGeom prst="rect">
            <a:avLst/>
          </a:prstGeom>
        </p:spPr>
      </p:pic>
    </p:spTree>
    <p:extLst>
      <p:ext uri="{BB962C8B-B14F-4D97-AF65-F5344CB8AC3E}">
        <p14:creationId xmlns:p14="http://schemas.microsoft.com/office/powerpoint/2010/main" val="1195140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3" name="Rectangle 2"/>
          <p:cNvSpPr/>
          <p:nvPr/>
        </p:nvSpPr>
        <p:spPr>
          <a:xfrm>
            <a:off x="271561" y="376519"/>
            <a:ext cx="8437419" cy="2246769"/>
          </a:xfrm>
          <a:prstGeom prst="rect">
            <a:avLst/>
          </a:prstGeom>
        </p:spPr>
        <p:txBody>
          <a:bodyPr wrap="square">
            <a:spAutoFit/>
          </a:bodyPr>
          <a:lstStyle/>
          <a:p>
            <a:r>
              <a:rPr lang="en-GB" sz="2800" dirty="0">
                <a:solidFill>
                  <a:srgbClr val="333333"/>
                </a:solidFill>
              </a:rPr>
              <a:t>When you tap a jar with the spoon it vibrates, making that clinking sound. The faster something vibrates, the higher the ‘pitch’ of the sound it makes. Adding water to the jar makes the jar vibrate more slowly, lowering the pitch of the sound.</a:t>
            </a:r>
            <a:endParaRPr lang="en-GB" sz="2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541" y="258892"/>
            <a:ext cx="1442518" cy="1071177"/>
          </a:xfrm>
          <a:prstGeom prst="rect">
            <a:avLst/>
          </a:prstGeom>
        </p:spPr>
      </p:pic>
      <p:sp>
        <p:nvSpPr>
          <p:cNvPr id="5" name="Oval Callout 4"/>
          <p:cNvSpPr/>
          <p:nvPr/>
        </p:nvSpPr>
        <p:spPr>
          <a:xfrm>
            <a:off x="7365076" y="3189345"/>
            <a:ext cx="3768437" cy="3029367"/>
          </a:xfrm>
          <a:prstGeom prst="wedgeEllipseCallout">
            <a:avLst>
              <a:gd name="adj1" fmla="val -63816"/>
              <a:gd name="adj2" fmla="val 21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For xylophones and glockenspiels, it’s the length of the bars that are hit that changes the pitch. The shorter bars vibrate faster, and make a higher pitched note.</a:t>
            </a:r>
          </a:p>
        </p:txBody>
      </p:sp>
      <p:pic>
        <p:nvPicPr>
          <p:cNvPr id="6" name="Picture 5"/>
          <p:cNvPicPr>
            <a:picLocks noChangeAspect="1"/>
          </p:cNvPicPr>
          <p:nvPr/>
        </p:nvPicPr>
        <p:blipFill>
          <a:blip r:embed="rId3"/>
          <a:stretch>
            <a:fillRect/>
          </a:stretch>
        </p:blipFill>
        <p:spPr>
          <a:xfrm>
            <a:off x="847215" y="3189345"/>
            <a:ext cx="4372044" cy="2521635"/>
          </a:xfrm>
          <a:prstGeom prst="rect">
            <a:avLst/>
          </a:prstGeom>
        </p:spPr>
      </p:pic>
    </p:spTree>
    <p:extLst>
      <p:ext uri="{BB962C8B-B14F-4D97-AF65-F5344CB8AC3E}">
        <p14:creationId xmlns:p14="http://schemas.microsoft.com/office/powerpoint/2010/main" val="11135127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3" name="TextBox 2"/>
          <p:cNvSpPr txBox="1"/>
          <p:nvPr/>
        </p:nvSpPr>
        <p:spPr>
          <a:xfrm>
            <a:off x="1773381" y="485208"/>
            <a:ext cx="3299749" cy="800219"/>
          </a:xfrm>
          <a:prstGeom prst="rect">
            <a:avLst/>
          </a:prstGeom>
          <a:noFill/>
        </p:spPr>
        <p:txBody>
          <a:bodyPr wrap="none" rtlCol="0">
            <a:spAutoFit/>
          </a:bodyPr>
          <a:lstStyle/>
          <a:p>
            <a:r>
              <a:rPr lang="en-GB" sz="2800" dirty="0"/>
              <a:t>What did you notice?</a:t>
            </a:r>
          </a:p>
          <a:p>
            <a:endParaRPr lang="en-GB" dirty="0"/>
          </a:p>
        </p:txBody>
      </p:sp>
      <p:sp>
        <p:nvSpPr>
          <p:cNvPr id="8" name="TextBox 7"/>
          <p:cNvSpPr txBox="1"/>
          <p:nvPr/>
        </p:nvSpPr>
        <p:spPr>
          <a:xfrm>
            <a:off x="271561" y="1593273"/>
            <a:ext cx="11597538" cy="3970318"/>
          </a:xfrm>
          <a:prstGeom prst="rect">
            <a:avLst/>
          </a:prstGeom>
          <a:noFill/>
        </p:spPr>
        <p:txBody>
          <a:bodyPr wrap="square" rtlCol="0">
            <a:spAutoFit/>
          </a:bodyPr>
          <a:lstStyle/>
          <a:p>
            <a:pPr marL="514350" indent="-514350">
              <a:buAutoNum type="arabicPeriod"/>
            </a:pPr>
            <a:r>
              <a:rPr lang="en-GB" sz="2800" dirty="0"/>
              <a:t>The container that had the most amount of water ___________________</a:t>
            </a:r>
          </a:p>
          <a:p>
            <a:r>
              <a:rPr lang="en-GB" sz="2800" dirty="0"/>
              <a:t>_______________________________________________________________</a:t>
            </a:r>
          </a:p>
          <a:p>
            <a:endParaRPr lang="en-GB" sz="2800" dirty="0"/>
          </a:p>
          <a:p>
            <a:r>
              <a:rPr lang="en-GB" sz="2800" dirty="0"/>
              <a:t>2. The container with least amount of water ___________________________</a:t>
            </a:r>
          </a:p>
          <a:p>
            <a:r>
              <a:rPr lang="en-GB" sz="2800" dirty="0"/>
              <a:t>_______________________________________________________________</a:t>
            </a:r>
          </a:p>
          <a:p>
            <a:endParaRPr lang="en-GB" sz="2800" dirty="0"/>
          </a:p>
          <a:p>
            <a:r>
              <a:rPr lang="en-GB" sz="2800" dirty="0"/>
              <a:t>3. To create a high pitch sound you need ______________ water. </a:t>
            </a:r>
          </a:p>
          <a:p>
            <a:endParaRPr lang="en-GB" sz="2800" dirty="0"/>
          </a:p>
          <a:p>
            <a:r>
              <a:rPr lang="en-GB" sz="2800" dirty="0"/>
              <a:t>4. To create a low pitch sound you need _______________ water. </a:t>
            </a:r>
          </a:p>
        </p:txBody>
      </p:sp>
    </p:spTree>
    <p:extLst>
      <p:ext uri="{BB962C8B-B14F-4D97-AF65-F5344CB8AC3E}">
        <p14:creationId xmlns:p14="http://schemas.microsoft.com/office/powerpoint/2010/main" val="3333327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782" y="649015"/>
            <a:ext cx="10515600" cy="1325563"/>
          </a:xfrm>
        </p:spPr>
        <p:txBody>
          <a:bodyPr/>
          <a:lstStyle/>
          <a:p>
            <a:r>
              <a:rPr lang="en-GB" dirty="0" smtClean="0"/>
              <a:t>Watch the video carefully…</a:t>
            </a:r>
            <a:endParaRPr lang="en-GB" dirty="0"/>
          </a:p>
        </p:txBody>
      </p:sp>
      <p:sp>
        <p:nvSpPr>
          <p:cNvPr id="3" name="Content Placeholder 2"/>
          <p:cNvSpPr>
            <a:spLocks noGrp="1"/>
          </p:cNvSpPr>
          <p:nvPr>
            <p:ph idx="1"/>
          </p:nvPr>
        </p:nvSpPr>
        <p:spPr>
          <a:xfrm>
            <a:off x="463732" y="2535872"/>
            <a:ext cx="10515600" cy="4351338"/>
          </a:xfrm>
        </p:spPr>
        <p:txBody>
          <a:bodyPr>
            <a:normAutofit/>
          </a:bodyPr>
          <a:lstStyle/>
          <a:p>
            <a:pPr marL="0" indent="0">
              <a:buNone/>
            </a:pPr>
            <a:r>
              <a:rPr lang="en-GB" dirty="0" smtClean="0"/>
              <a:t> </a:t>
            </a:r>
            <a:r>
              <a:rPr lang="en-GB" dirty="0" smtClean="0">
                <a:hlinkClick r:id="rId2"/>
              </a:rPr>
              <a:t>Click here to watch the video of how Angie Lewin creates her art...</a:t>
            </a:r>
            <a:r>
              <a:rPr lang="en-GB" dirty="0" smtClean="0"/>
              <a:t> </a:t>
            </a:r>
          </a:p>
          <a:p>
            <a:pPr marL="0" indent="0">
              <a:buNone/>
            </a:pPr>
            <a:endParaRPr lang="en-GB" dirty="0"/>
          </a:p>
          <a:p>
            <a:pPr marL="0" indent="0">
              <a:buNone/>
            </a:pPr>
            <a:r>
              <a:rPr lang="en-GB" dirty="0" smtClean="0"/>
              <a:t>What tools did you see Angie Lewin using to create her art work? Discuss or write down a list of tools. </a:t>
            </a:r>
          </a:p>
          <a:p>
            <a:pPr marL="0" indent="0">
              <a:buNone/>
            </a:pPr>
            <a:endParaRPr lang="en-GB" dirty="0"/>
          </a:p>
          <a:p>
            <a:pPr marL="0" indent="0">
              <a:buNone/>
            </a:pPr>
            <a:r>
              <a:rPr lang="en-GB" dirty="0" smtClean="0"/>
              <a:t>Angie Lewin is a printmaker!</a:t>
            </a:r>
          </a:p>
          <a:p>
            <a:pPr marL="0" indent="0">
              <a:buNone/>
            </a:pPr>
            <a:r>
              <a:rPr lang="en-GB" dirty="0" smtClean="0"/>
              <a:t>Lets have a look at some more of her prints on the next slide…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pic>
        <p:nvPicPr>
          <p:cNvPr id="5" name="Picture 4"/>
          <p:cNvPicPr>
            <a:picLocks noChangeAspect="1"/>
          </p:cNvPicPr>
          <p:nvPr/>
        </p:nvPicPr>
        <p:blipFill>
          <a:blip r:embed="rId4"/>
          <a:stretch>
            <a:fillRect/>
          </a:stretch>
        </p:blipFill>
        <p:spPr>
          <a:xfrm>
            <a:off x="8035018" y="226424"/>
            <a:ext cx="3820260" cy="2170747"/>
          </a:xfrm>
          <a:prstGeom prst="rect">
            <a:avLst/>
          </a:prstGeom>
        </p:spPr>
      </p:pic>
    </p:spTree>
    <p:extLst>
      <p:ext uri="{BB962C8B-B14F-4D97-AF65-F5344CB8AC3E}">
        <p14:creationId xmlns:p14="http://schemas.microsoft.com/office/powerpoint/2010/main" val="76879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83" y="468506"/>
            <a:ext cx="10515600" cy="1325563"/>
          </a:xfrm>
        </p:spPr>
        <p:txBody>
          <a:bodyPr/>
          <a:lstStyle/>
          <a:p>
            <a:r>
              <a:rPr lang="en-GB" dirty="0" smtClean="0"/>
              <a:t>Let’s look at more of her work…</a:t>
            </a:r>
            <a:endParaRPr lang="en-GB" dirty="0"/>
          </a:p>
        </p:txBody>
      </p:sp>
      <p:pic>
        <p:nvPicPr>
          <p:cNvPr id="1026" name="Picture 2" descr="Autumn Teas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320" y="1569099"/>
            <a:ext cx="2267906" cy="2769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d C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04" y="1508931"/>
            <a:ext cx="2013992" cy="2769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ver"/>
          <p:cNvPicPr>
            <a:picLocks noChangeAspect="1" noChangeArrowheads="1"/>
          </p:cNvPicPr>
          <p:nvPr/>
        </p:nvPicPr>
        <p:blipFill rotWithShape="1">
          <a:blip r:embed="rId4">
            <a:extLst>
              <a:ext uri="{28A0092B-C50C-407E-A947-70E740481C1C}">
                <a14:useLocalDpi xmlns:a14="http://schemas.microsoft.com/office/drawing/2010/main" val="0"/>
              </a:ext>
            </a:extLst>
          </a:blip>
          <a:srcRect l="21070" r="20220"/>
          <a:stretch/>
        </p:blipFill>
        <p:spPr bwMode="auto">
          <a:xfrm>
            <a:off x="9694183" y="3231580"/>
            <a:ext cx="1272989" cy="2775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estival Mu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825" y="1711522"/>
            <a:ext cx="3180940" cy="23393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r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644" y="4278892"/>
            <a:ext cx="3180940" cy="23790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nockando Thrift and Feath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457" y="4691242"/>
            <a:ext cx="2665590" cy="17048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bble Sh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3731" y="4691242"/>
            <a:ext cx="2576126" cy="17048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72175" y="49726"/>
            <a:ext cx="9315450" cy="369332"/>
          </a:xfrm>
          <a:prstGeom prst="rect">
            <a:avLst/>
          </a:prstGeom>
        </p:spPr>
        <p:txBody>
          <a:bodyPr wrap="square">
            <a:spAutoFit/>
          </a:bodyPr>
          <a:lstStyle/>
          <a:p>
            <a:r>
              <a:rPr lang="en-GB" dirty="0">
                <a:hlinkClick r:id="rId9"/>
              </a:rPr>
              <a:t>https://</a:t>
            </a:r>
            <a:r>
              <a:rPr lang="en-GB" dirty="0" smtClean="0">
                <a:hlinkClick r:id="rId9"/>
              </a:rPr>
              <a:t>www.angielewin.co.uk/collections/limited-edition-prints</a:t>
            </a:r>
            <a:r>
              <a:rPr lang="en-GB" dirty="0" smtClean="0"/>
              <a:t> </a:t>
            </a:r>
            <a:endParaRPr lang="en-GB" dirty="0"/>
          </a:p>
        </p:txBody>
      </p:sp>
      <p:sp>
        <p:nvSpPr>
          <p:cNvPr id="11" name="Cloud Callout 10"/>
          <p:cNvSpPr/>
          <p:nvPr/>
        </p:nvSpPr>
        <p:spPr>
          <a:xfrm>
            <a:off x="8668869" y="634889"/>
            <a:ext cx="3218329" cy="2319190"/>
          </a:xfrm>
          <a:prstGeom prst="cloudCallout">
            <a:avLst>
              <a:gd name="adj1" fmla="val -62223"/>
              <a:gd name="adj2" fmla="val -328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What can you see? What colours / shapes have been used? </a:t>
            </a:r>
            <a:r>
              <a:rPr lang="en-GB" dirty="0" smtClean="0"/>
              <a:t>Which is your favourite print? Why? </a:t>
            </a:r>
            <a:endParaRPr lang="en-GB"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997" y="92032"/>
            <a:ext cx="1123810" cy="542857"/>
          </a:xfrm>
          <a:prstGeom prst="rect">
            <a:avLst/>
          </a:prstGeom>
        </p:spPr>
      </p:pic>
    </p:spTree>
    <p:extLst>
      <p:ext uri="{BB962C8B-B14F-4D97-AF65-F5344CB8AC3E}">
        <p14:creationId xmlns:p14="http://schemas.microsoft.com/office/powerpoint/2010/main" val="444244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task…</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On a piece of plain, white paper, experiment </a:t>
            </a:r>
            <a:r>
              <a:rPr lang="en-GB" u="sng" dirty="0" smtClean="0"/>
              <a:t>drawing</a:t>
            </a:r>
            <a:r>
              <a:rPr lang="en-GB" dirty="0" smtClean="0"/>
              <a:t> flowers in the style of Angie Lewin.</a:t>
            </a:r>
          </a:p>
          <a:p>
            <a:pPr marL="0" indent="0">
              <a:buNone/>
            </a:pPr>
            <a:endParaRPr lang="en-GB" dirty="0"/>
          </a:p>
          <a:p>
            <a:pPr marL="0" indent="0">
              <a:buNone/>
            </a:pPr>
            <a:r>
              <a:rPr lang="en-GB" dirty="0" smtClean="0"/>
              <a:t>Think about</a:t>
            </a:r>
          </a:p>
          <a:p>
            <a:pPr marL="0" indent="0">
              <a:buNone/>
            </a:pPr>
            <a:r>
              <a:rPr lang="en-GB" dirty="0"/>
              <a:t>-</a:t>
            </a:r>
            <a:r>
              <a:rPr lang="en-GB" dirty="0" smtClean="0"/>
              <a:t> </a:t>
            </a:r>
            <a:r>
              <a:rPr lang="en-GB" dirty="0" smtClean="0"/>
              <a:t>How </a:t>
            </a:r>
            <a:r>
              <a:rPr lang="en-GB" dirty="0" smtClean="0"/>
              <a:t>you draw your </a:t>
            </a:r>
            <a:r>
              <a:rPr lang="en-GB" dirty="0" smtClean="0"/>
              <a:t>lines</a:t>
            </a:r>
            <a:endParaRPr lang="en-GB" dirty="0" smtClean="0"/>
          </a:p>
          <a:p>
            <a:pPr>
              <a:buFontTx/>
              <a:buChar char="-"/>
            </a:pPr>
            <a:r>
              <a:rPr lang="en-GB" dirty="0" smtClean="0"/>
              <a:t>Shading</a:t>
            </a:r>
          </a:p>
          <a:p>
            <a:pPr>
              <a:buFontTx/>
              <a:buChar char="-"/>
            </a:pPr>
            <a:r>
              <a:rPr lang="en-GB" dirty="0" smtClean="0"/>
              <a:t>Detail </a:t>
            </a:r>
            <a:endParaRPr lang="en-GB" dirty="0" smtClean="0"/>
          </a:p>
          <a:p>
            <a:pPr>
              <a:buFontTx/>
              <a:buChar char="-"/>
            </a:pPr>
            <a:endParaRPr lang="en-GB" dirty="0"/>
          </a:p>
          <a:p>
            <a:pPr marL="0" indent="0">
              <a:buNone/>
            </a:pPr>
            <a:r>
              <a:rPr lang="en-GB" dirty="0" smtClean="0"/>
              <a:t>You can be as creative as you like!</a:t>
            </a:r>
          </a:p>
        </p:txBody>
      </p:sp>
      <p:sp>
        <p:nvSpPr>
          <p:cNvPr id="4" name="AutoShape 2" descr="Angie Lewin Style Flowers by M4R4N14MH on Deviant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2"/>
          <a:stretch>
            <a:fillRect/>
          </a:stretch>
        </p:blipFill>
        <p:spPr>
          <a:xfrm>
            <a:off x="8089085" y="2621279"/>
            <a:ext cx="2772450" cy="389332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93696"/>
            <a:ext cx="1123810" cy="542857"/>
          </a:xfrm>
          <a:prstGeom prst="rect">
            <a:avLst/>
          </a:prstGeom>
        </p:spPr>
      </p:pic>
    </p:spTree>
    <p:extLst>
      <p:ext uri="{BB962C8B-B14F-4D97-AF65-F5344CB8AC3E}">
        <p14:creationId xmlns:p14="http://schemas.microsoft.com/office/powerpoint/2010/main" val="553980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Art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299170"/>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41476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err="1" smtClean="0">
                <a:solidFill>
                  <a:prstClr val="black"/>
                </a:solidFill>
                <a:latin typeface="Calibri" panose="020F0502020204030204"/>
              </a:rPr>
              <a:t>Tuesd</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ay</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2</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nd</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March 2021</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35982"/>
            <a:ext cx="10612654" cy="175279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69871" y="2854192"/>
            <a:ext cx="10612654" cy="1323439"/>
          </a:xfrm>
          <a:prstGeom prst="rect">
            <a:avLst/>
          </a:prstGeom>
          <a:noFill/>
        </p:spPr>
        <p:txBody>
          <a:bodyPr wrap="square" rtlCol="0">
            <a:spAutoFit/>
          </a:bodyPr>
          <a:lstStyle/>
          <a:p>
            <a:pPr>
              <a:defRPr/>
            </a:pPr>
            <a:r>
              <a:rPr lang="en-GB" sz="4000" dirty="0">
                <a:solidFill>
                  <a:prstClr val="black"/>
                </a:solidFill>
              </a:rPr>
              <a:t>L.O. To print a background in the style of Angie </a:t>
            </a:r>
            <a:r>
              <a:rPr lang="en-GB" sz="4000" dirty="0" smtClean="0">
                <a:solidFill>
                  <a:prstClr val="black"/>
                </a:solidFill>
              </a:rPr>
              <a:t>Lewin</a:t>
            </a:r>
            <a:endParaRPr lang="en-US" sz="4000" dirty="0">
              <a:ln>
                <a:solidFill>
                  <a:schemeClr val="tx1"/>
                </a:solidFill>
              </a:ln>
              <a:solidFill>
                <a:schemeClr val="accent1">
                  <a:lumMod val="50000"/>
                </a:scheme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910" y="6088413"/>
            <a:ext cx="533333" cy="419048"/>
          </a:xfrm>
          <a:prstGeom prst="rect">
            <a:avLst/>
          </a:prstGeom>
        </p:spPr>
      </p:pic>
    </p:spTree>
    <p:extLst>
      <p:ext uri="{BB962C8B-B14F-4D97-AF65-F5344CB8AC3E}">
        <p14:creationId xmlns:p14="http://schemas.microsoft.com/office/powerpoint/2010/main" val="2856716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What is similar about these prints?</a:t>
            </a:r>
            <a:br>
              <a:rPr lang="en-GB" dirty="0" smtClean="0"/>
            </a:br>
            <a:r>
              <a:rPr lang="en-GB" dirty="0" smtClean="0"/>
              <a:t>What is different? Discuss.</a:t>
            </a:r>
            <a:endParaRPr lang="en-GB" dirty="0"/>
          </a:p>
        </p:txBody>
      </p:sp>
      <p:pic>
        <p:nvPicPr>
          <p:cNvPr id="5" name="Picture 4"/>
          <p:cNvPicPr>
            <a:picLocks noChangeAspect="1"/>
          </p:cNvPicPr>
          <p:nvPr/>
        </p:nvPicPr>
        <p:blipFill>
          <a:blip r:embed="rId2"/>
          <a:stretch>
            <a:fillRect/>
          </a:stretch>
        </p:blipFill>
        <p:spPr>
          <a:xfrm>
            <a:off x="670560" y="2142309"/>
            <a:ext cx="5126131" cy="3779520"/>
          </a:xfrm>
          <a:prstGeom prst="rect">
            <a:avLst/>
          </a:prstGeom>
        </p:spPr>
      </p:pic>
      <p:pic>
        <p:nvPicPr>
          <p:cNvPr id="6" name="Picture 5"/>
          <p:cNvPicPr>
            <a:picLocks noChangeAspect="1"/>
          </p:cNvPicPr>
          <p:nvPr/>
        </p:nvPicPr>
        <p:blipFill>
          <a:blip r:embed="rId3"/>
          <a:stretch>
            <a:fillRect/>
          </a:stretch>
        </p:blipFill>
        <p:spPr>
          <a:xfrm>
            <a:off x="6096000" y="2142309"/>
            <a:ext cx="5443753" cy="3779520"/>
          </a:xfrm>
          <a:prstGeom prst="rect">
            <a:avLst/>
          </a:prstGeom>
        </p:spPr>
      </p:pic>
      <p:sp>
        <p:nvSpPr>
          <p:cNvPr id="7" name="TextBox 6"/>
          <p:cNvSpPr txBox="1"/>
          <p:nvPr/>
        </p:nvSpPr>
        <p:spPr>
          <a:xfrm>
            <a:off x="2595155" y="6004118"/>
            <a:ext cx="1097095" cy="369332"/>
          </a:xfrm>
          <a:prstGeom prst="rect">
            <a:avLst/>
          </a:prstGeom>
          <a:noFill/>
        </p:spPr>
        <p:txBody>
          <a:bodyPr wrap="none" rtlCol="0">
            <a:spAutoFit/>
          </a:bodyPr>
          <a:lstStyle/>
          <a:p>
            <a:r>
              <a:rPr lang="en-GB" dirty="0" smtClean="0"/>
              <a:t>Clifftop III</a:t>
            </a:r>
            <a:endParaRPr lang="en-GB" dirty="0"/>
          </a:p>
        </p:txBody>
      </p:sp>
      <p:sp>
        <p:nvSpPr>
          <p:cNvPr id="8" name="TextBox 7"/>
          <p:cNvSpPr txBox="1"/>
          <p:nvPr/>
        </p:nvSpPr>
        <p:spPr>
          <a:xfrm>
            <a:off x="8556172" y="6004118"/>
            <a:ext cx="1039387" cy="369332"/>
          </a:xfrm>
          <a:prstGeom prst="rect">
            <a:avLst/>
          </a:prstGeom>
          <a:noFill/>
        </p:spPr>
        <p:txBody>
          <a:bodyPr wrap="none" rtlCol="0">
            <a:spAutoFit/>
          </a:bodyPr>
          <a:lstStyle/>
          <a:p>
            <a:r>
              <a:rPr lang="en-GB" dirty="0" smtClean="0"/>
              <a:t>Clifftop II</a:t>
            </a:r>
            <a:endParaRPr lang="en-GB"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00" y="117693"/>
            <a:ext cx="1123810" cy="542857"/>
          </a:xfrm>
          <a:prstGeom prst="rect">
            <a:avLst/>
          </a:prstGeom>
        </p:spPr>
      </p:pic>
    </p:spTree>
    <p:extLst>
      <p:ext uri="{BB962C8B-B14F-4D97-AF65-F5344CB8AC3E}">
        <p14:creationId xmlns:p14="http://schemas.microsoft.com/office/powerpoint/2010/main" val="621101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2268</Words>
  <Application>Microsoft Office PowerPoint</Application>
  <PresentationFormat>Widescreen</PresentationFormat>
  <Paragraphs>258</Paragraphs>
  <Slides>49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(Body)</vt:lpstr>
      <vt:lpstr>Calibri Light</vt:lpstr>
      <vt:lpstr>Segoe UI Semilight</vt:lpstr>
      <vt:lpstr>VAG Rounded Thin</vt:lpstr>
      <vt:lpstr>Office Theme</vt:lpstr>
      <vt:lpstr>PowerPoint Presentation</vt:lpstr>
      <vt:lpstr>PowerPoint Presentation</vt:lpstr>
      <vt:lpstr>PowerPoint Presentation</vt:lpstr>
      <vt:lpstr>This piece of art is called “Clifftop III”</vt:lpstr>
      <vt:lpstr>Watch the video carefully…</vt:lpstr>
      <vt:lpstr>Let’s look at more of her work…</vt:lpstr>
      <vt:lpstr>Your task…</vt:lpstr>
      <vt:lpstr>PowerPoint Presentation</vt:lpstr>
      <vt:lpstr>What is similar about these prints? What is different? Discuss.</vt:lpstr>
      <vt:lpstr>How does Angie Lewin create the backgrounds of her prints?</vt:lpstr>
      <vt:lpstr>To make your background, you will need:</vt:lpstr>
      <vt:lpstr>Step 1)</vt:lpstr>
      <vt:lpstr>Step 2)</vt:lpstr>
      <vt:lpstr>Step 3)</vt:lpstr>
      <vt:lpstr>Well done!</vt:lpstr>
      <vt:lpstr>PowerPoint Presentation</vt:lpstr>
      <vt:lpstr>How does Angie Lewin create the flowers of her prints?</vt:lpstr>
      <vt:lpstr>PowerPoint Presentation</vt:lpstr>
      <vt:lpstr>Printing flowers</vt:lpstr>
      <vt:lpstr>To print your flower shapes, you will need:</vt:lpstr>
      <vt:lpstr>Time to print the flowers onto your background</vt:lpstr>
      <vt:lpstr>Well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these instructions to make your own ‘water bottle xylophone’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M.Bonas [ Wheatley Hill Community Primary School ]</dc:creator>
  <cp:lastModifiedBy>Mollie Bonas</cp:lastModifiedBy>
  <cp:revision>155</cp:revision>
  <dcterms:created xsi:type="dcterms:W3CDTF">2021-01-17T18:29:39Z</dcterms:created>
  <dcterms:modified xsi:type="dcterms:W3CDTF">2021-02-25T11:13:28Z</dcterms:modified>
</cp:coreProperties>
</file>