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9" r:id="rId2"/>
    <p:sldId id="291" r:id="rId3"/>
    <p:sldId id="290" r:id="rId4"/>
    <p:sldId id="305" r:id="rId5"/>
    <p:sldId id="256" r:id="rId6"/>
    <p:sldId id="299" r:id="rId7"/>
    <p:sldId id="300" r:id="rId8"/>
    <p:sldId id="301" r:id="rId9"/>
    <p:sldId id="265" r:id="rId10"/>
    <p:sldId id="268" r:id="rId11"/>
    <p:sldId id="306" r:id="rId12"/>
    <p:sldId id="298" r:id="rId13"/>
    <p:sldId id="303" r:id="rId14"/>
    <p:sldId id="304" r:id="rId15"/>
    <p:sldId id="270" r:id="rId16"/>
    <p:sldId id="327" r:id="rId17"/>
    <p:sldId id="310" r:id="rId18"/>
    <p:sldId id="312" r:id="rId19"/>
    <p:sldId id="314" r:id="rId20"/>
    <p:sldId id="315" r:id="rId21"/>
    <p:sldId id="316" r:id="rId22"/>
    <p:sldId id="317" r:id="rId23"/>
    <p:sldId id="318" r:id="rId24"/>
    <p:sldId id="274" r:id="rId25"/>
    <p:sldId id="328" r:id="rId26"/>
    <p:sldId id="295" r:id="rId27"/>
    <p:sldId id="287" r:id="rId28"/>
    <p:sldId id="319" r:id="rId29"/>
    <p:sldId id="320" r:id="rId30"/>
    <p:sldId id="321" r:id="rId31"/>
    <p:sldId id="322" r:id="rId32"/>
    <p:sldId id="329" r:id="rId33"/>
    <p:sldId id="324" r:id="rId34"/>
    <p:sldId id="325" r:id="rId35"/>
    <p:sldId id="323" r:id="rId36"/>
    <p:sldId id="326" r:id="rId37"/>
    <p:sldId id="297" r:id="rId3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ACCE9-C9DA-4ADD-B129-4FE93EFDA1D7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6FE94-7B88-4AED-AD7C-C55B1CC9A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9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A86F8-713D-4DE2-9DB6-D09567B5E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5F5E5-1678-4D1B-A603-972D98163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21418-98E7-42C0-8E2C-1B5359F9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7EF93-0756-463B-894B-ABAB83EC4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57774-2BC6-4EB5-BF3A-708C3630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33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AF0B-C776-4E3D-9B8C-2E197089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4AA440-30F8-42DA-8911-A8ECC0DAE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DBFF0-4634-49C9-909F-A83E04CC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E1E01-6CD0-4941-BABA-D649B557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CB2A-5100-4292-88AA-E6DB28B4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38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6DDE92-F301-49CB-8781-FF593E5D4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CDA00-6CF0-4BBD-BA07-B9A74C812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88FFA-148D-42FD-BD59-80F7D5FE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8CA7C-A815-4007-A484-9CD309990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64177-5F47-4FD2-8A0E-DEBD85DD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24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90D26-B739-44FF-807B-5D4158F3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3F1C2-07C8-4332-B8CF-DE36A971F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9B1AE-8C40-4D90-A4D9-DB547A94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29CFB-6586-4618-8D9F-6C6991D3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A4640-2EC0-4A98-B860-FB626B9C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08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B222-8E55-4D15-8256-7A57711B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0584F-7CE6-4358-B1E9-10C423A7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C575-6A7C-4AD1-8B88-D4846AD8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41A9D-2DC1-4C89-B93A-F386A1A3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E061D-ED6C-44EA-A7CD-E50E941C0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160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23DDF-E884-4955-84D1-BDBE219E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D30FD-79A4-442C-85E2-B299D6EF3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85033-841F-4926-85C3-21A039494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5CE7E-5C88-45A7-B8B4-77F135A63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64008-271C-47C8-A40A-4C2F9BEA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4C3F0-4D6D-4946-9965-F492022D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54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1AD9-F475-4390-92B5-0CDC3DB7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35C32-0C06-4F1A-BCD5-E951D01B3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4522F-46B3-493D-B999-6A4EFF28D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45698-A701-4F4D-9B09-9598A49CA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44B80-09C7-4043-9A9F-92C96FCF0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317DE-90F3-4F2B-8B9D-97FABEA6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E60A4-55EC-4320-99AD-DAF61C4B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860FAE-4BF2-491D-8DF9-E59C5664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42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B335-1C55-4C5D-A4FC-5A53E8B8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26138-6D09-4131-B64B-41DAF639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5BB4BE-7539-4FAD-9C71-D143063E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59F3B-2446-4A90-86CB-720064A6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8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0C8AED-B9B5-4C1B-B57A-8F6343A4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54082-9369-4554-A499-64542F15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A2E1F-A602-46F4-A642-F2410CAC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72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BDCFE-C4AC-4935-83BB-0E7F6741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7D270-CD47-434F-BEC8-22A45B50B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830A5-8E70-4D7A-9C17-B312F12BD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EF6E6-89ED-4100-B8E7-1804747D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E6254-B6AD-4E03-817D-DD1B2DCF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4967C-D602-48AC-BAF9-4115196E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38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86D2-25FB-4E9B-AB8A-A144FAE8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ED8B33-F4A9-454A-BE16-A03D57030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035D5-F917-48DD-9F53-0CECD98F8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74322-1661-4706-B6FB-5E2BCBDB5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B4626-4BC1-46AD-A247-066BA99AF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986F8-DDE6-41FE-B5AD-08E94489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95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8F1C8A-9E83-4B2D-BCF2-EEED1E22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F8023-3404-43A1-9A44-0B1350F13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F37F-4477-40DB-901C-AB990776E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D2A0B-16BC-4169-A06A-49FAEDFBC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CD214-2699-471B-8481-C994957B7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7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https://www.myon.co.uk/index.html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97540"/>
            <a:ext cx="10515600" cy="6719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Example login - 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Username</a:t>
            </a:r>
          </a:p>
          <a:p>
            <a:pPr marL="0" indent="0">
              <a:buNone/>
            </a:pPr>
            <a:r>
              <a:rPr lang="en-GB" dirty="0" err="1" smtClean="0"/>
              <a:t>DavidW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Password</a:t>
            </a:r>
          </a:p>
          <a:p>
            <a:pPr marL="0" indent="0">
              <a:buNone/>
            </a:pPr>
            <a:r>
              <a:rPr lang="en-GB" dirty="0" smtClean="0"/>
              <a:t>password1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321" y="2210935"/>
            <a:ext cx="5268667" cy="429904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690688"/>
            <a:ext cx="10515600" cy="671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Remember to use </a:t>
            </a:r>
            <a:r>
              <a:rPr lang="en-GB" dirty="0" err="1" smtClean="0"/>
              <a:t>myon</a:t>
            </a:r>
            <a:r>
              <a:rPr lang="en-GB" dirty="0" smtClean="0"/>
              <a:t> for online reading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481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29134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  </a:t>
            </a:r>
            <a:r>
              <a:rPr lang="en-GB" sz="3200" dirty="0" smtClean="0"/>
              <a:t>Tuesday 12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35485" y="2785252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be </a:t>
            </a:r>
            <a:r>
              <a:rPr lang="en-GB" sz="4000" dirty="0" smtClean="0"/>
              <a:t>able to ask questions about a front cover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43613" y="128588"/>
            <a:ext cx="59150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Write a sentence using each homophone correctly </a:t>
            </a:r>
          </a:p>
          <a:p>
            <a:endParaRPr lang="en-GB" dirty="0"/>
          </a:p>
          <a:p>
            <a:r>
              <a:rPr lang="en-GB" dirty="0" smtClean="0"/>
              <a:t>____________________________________________________________________________________________________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____________________________________________________________________________________________________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____________________________________________________________________________________________________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28588"/>
            <a:ext cx="5029201" cy="662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35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ljs-sr-001\clairecoleman$\My Pictures\stone age boy\IMG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5321" r="15093" b="11565"/>
          <a:stretch/>
        </p:blipFill>
        <p:spPr bwMode="auto">
          <a:xfrm>
            <a:off x="612845" y="1038789"/>
            <a:ext cx="7031203" cy="53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318" y="109182"/>
            <a:ext cx="978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is the new book we are going to be working on, </a:t>
            </a:r>
            <a:r>
              <a:rPr lang="en-GB" dirty="0" smtClean="0"/>
              <a:t>Stone </a:t>
            </a:r>
            <a:r>
              <a:rPr lang="en-GB" dirty="0" smtClean="0"/>
              <a:t>Age Boy. </a:t>
            </a:r>
          </a:p>
          <a:p>
            <a:r>
              <a:rPr lang="en-GB" dirty="0" smtClean="0"/>
              <a:t>Before we read the story, we are just going to have a look at the front cover.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828095" y="949234"/>
            <a:ext cx="41374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Write a list or discuss everything you can see on the picture.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sz="24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16799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23282" b="22167"/>
          <a:stretch/>
        </p:blipFill>
        <p:spPr>
          <a:xfrm>
            <a:off x="3533774" y="495299"/>
            <a:ext cx="7340703" cy="5479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67" y="842394"/>
            <a:ext cx="33849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is called a question matrix and will help us ask better questions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Pick a question from the top and side </a:t>
            </a:r>
            <a:r>
              <a:rPr lang="en-GB" dirty="0" smtClean="0"/>
              <a:t>column</a:t>
            </a:r>
            <a:r>
              <a:rPr lang="en-GB" dirty="0" smtClean="0"/>
              <a:t> </a:t>
            </a:r>
            <a:r>
              <a:rPr lang="en-GB" dirty="0" smtClean="0"/>
              <a:t>to generate your </a:t>
            </a:r>
            <a:r>
              <a:rPr lang="en-GB" dirty="0" smtClean="0"/>
              <a:t>questions. 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E.g. </a:t>
            </a:r>
          </a:p>
          <a:p>
            <a:endParaRPr lang="en-GB" dirty="0"/>
          </a:p>
          <a:p>
            <a:r>
              <a:rPr lang="en-GB" dirty="0" smtClean="0">
                <a:solidFill>
                  <a:srgbClr val="FF0000"/>
                </a:solidFill>
              </a:rPr>
              <a:t>Where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did</a:t>
            </a:r>
            <a:r>
              <a:rPr lang="en-GB" dirty="0" smtClean="0"/>
              <a:t> </a:t>
            </a:r>
            <a:r>
              <a:rPr lang="en-GB" dirty="0" smtClean="0"/>
              <a:t>the children </a:t>
            </a:r>
            <a:r>
              <a:rPr lang="en-GB" dirty="0" smtClean="0"/>
              <a:t>come from? 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8" name="Picture 2" descr="\\ljs-sr-001\clairecoleman$\My Pictures\stone age boy\IMG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5321" r="15093" b="11565"/>
          <a:stretch/>
        </p:blipFill>
        <p:spPr bwMode="auto">
          <a:xfrm>
            <a:off x="5256029" y="1725589"/>
            <a:ext cx="5716772" cy="43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691746" y="2949677"/>
            <a:ext cx="1266602" cy="96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277096" y="1624110"/>
            <a:ext cx="15549" cy="14042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677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5811" y="582193"/>
            <a:ext cx="27977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 the question matrix </a:t>
            </a:r>
          </a:p>
          <a:p>
            <a:r>
              <a:rPr lang="en-GB" dirty="0" smtClean="0"/>
              <a:t>to think some questions of your own.</a:t>
            </a:r>
          </a:p>
          <a:p>
            <a:endParaRPr lang="en-GB" dirty="0"/>
          </a:p>
          <a:p>
            <a:r>
              <a:rPr lang="en-GB" dirty="0" smtClean="0"/>
              <a:t>Try to use a number of different question starters for each question. 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74338" y="3766274"/>
            <a:ext cx="114095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/>
              <a:t>______________________________________________________________________________________________</a:t>
            </a:r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r>
              <a:rPr lang="en-GB" dirty="0" smtClean="0"/>
              <a:t>______________________________________________________________________________________________</a:t>
            </a:r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r>
              <a:rPr lang="en-GB" dirty="0" smtClean="0"/>
              <a:t>______________________________________________________________________________________________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 smtClean="0"/>
              <a:t>______________________________________________________________________________________________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 smtClean="0"/>
              <a:t>_______________________________________________________________________________________________</a:t>
            </a:r>
            <a:endParaRPr lang="en-GB" dirty="0"/>
          </a:p>
        </p:txBody>
      </p:sp>
      <p:pic>
        <p:nvPicPr>
          <p:cNvPr id="9" name="Picture 2" descr="\\ljs-sr-001\clairecoleman$\My Pictures\stone age boy\IMG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5321" r="15093" b="11565"/>
          <a:stretch/>
        </p:blipFill>
        <p:spPr bwMode="auto">
          <a:xfrm>
            <a:off x="4200525" y="141050"/>
            <a:ext cx="3329223" cy="254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26671" y="582193"/>
            <a:ext cx="27977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Remember to use question marks after each sentence 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? 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687476" y="3142641"/>
            <a:ext cx="87832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/>
              <a:t>Question starters examples-              </a:t>
            </a:r>
            <a:r>
              <a:rPr lang="en-GB" dirty="0" smtClean="0">
                <a:solidFill>
                  <a:srgbClr val="FF0000"/>
                </a:solidFill>
              </a:rPr>
              <a:t>Which</a:t>
            </a:r>
            <a:r>
              <a:rPr lang="en-GB" dirty="0" smtClean="0"/>
              <a:t> </a:t>
            </a:r>
            <a:r>
              <a:rPr lang="en-GB" dirty="0">
                <a:solidFill>
                  <a:schemeClr val="accent6"/>
                </a:solidFill>
              </a:rPr>
              <a:t>is</a:t>
            </a:r>
            <a:r>
              <a:rPr lang="en-GB" dirty="0"/>
              <a:t>    </a:t>
            </a:r>
            <a:r>
              <a:rPr lang="en-GB" dirty="0" smtClean="0"/>
              <a:t>           </a:t>
            </a:r>
            <a:r>
              <a:rPr lang="en-GB" dirty="0" smtClean="0">
                <a:solidFill>
                  <a:srgbClr val="FF0000"/>
                </a:solidFill>
              </a:rPr>
              <a:t>When</a:t>
            </a:r>
            <a:r>
              <a:rPr lang="en-GB" dirty="0" smtClean="0"/>
              <a:t> </a:t>
            </a:r>
            <a:r>
              <a:rPr lang="en-GB" dirty="0">
                <a:solidFill>
                  <a:schemeClr val="accent6"/>
                </a:solidFill>
              </a:rPr>
              <a:t>was  </a:t>
            </a:r>
            <a:r>
              <a:rPr lang="en-GB" dirty="0"/>
              <a:t> </a:t>
            </a:r>
            <a:r>
              <a:rPr lang="en-GB" dirty="0" smtClean="0"/>
              <a:t>          </a:t>
            </a:r>
            <a:r>
              <a:rPr lang="en-GB" dirty="0">
                <a:solidFill>
                  <a:srgbClr val="FF0000"/>
                </a:solidFill>
              </a:rPr>
              <a:t>W</a:t>
            </a:r>
            <a:r>
              <a:rPr lang="en-GB" dirty="0" smtClean="0">
                <a:solidFill>
                  <a:srgbClr val="FF0000"/>
                </a:solidFill>
              </a:rPr>
              <a:t>hen</a:t>
            </a:r>
            <a:r>
              <a:rPr lang="en-GB" dirty="0" smtClean="0"/>
              <a:t> </a:t>
            </a:r>
            <a:r>
              <a:rPr lang="en-GB" dirty="0">
                <a:solidFill>
                  <a:schemeClr val="accent6"/>
                </a:solidFill>
              </a:rPr>
              <a:t>should</a:t>
            </a:r>
            <a:r>
              <a:rPr lang="en-GB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3441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29134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  </a:t>
            </a:r>
            <a:r>
              <a:rPr lang="en-GB" sz="3200" dirty="0" smtClean="0"/>
              <a:t>Wednesday 13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35485" y="2785252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To be able to use ING openers 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96" y="13063"/>
            <a:ext cx="5999117" cy="4380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77" y="4493624"/>
            <a:ext cx="7269309" cy="2271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54239" y="1812061"/>
            <a:ext cx="4362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Match the picture to the correct homophone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264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ljs-sr-001\clairecoleman$\My Pictures\stone age boy\IMG_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t="10253" r="14011" b="5651"/>
          <a:stretch/>
        </p:blipFill>
        <p:spPr bwMode="auto">
          <a:xfrm>
            <a:off x="171449" y="314214"/>
            <a:ext cx="5907419" cy="577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ljs-sr-001\clairecoleman$\My Pictures\stone age boy\IMG_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t="25106" r="25178" b="14019"/>
          <a:stretch/>
        </p:blipFill>
        <p:spPr bwMode="auto">
          <a:xfrm>
            <a:off x="5643562" y="693503"/>
            <a:ext cx="6230560" cy="501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86550" y="6216404"/>
            <a:ext cx="610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We’re going to read the start of Stone Age Boy today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89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ljs-sr-001\clairecoleman$\My Pictures\stone age boy\IMG_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3" t="2095" r="5626" b="3768"/>
          <a:stretch/>
        </p:blipFill>
        <p:spPr bwMode="auto">
          <a:xfrm>
            <a:off x="133353" y="214313"/>
            <a:ext cx="5967411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ljs-sr-001\clairecoleman$\My Pictures\stone age boy\IMG_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6" t="9418" r="14713" b="3558"/>
          <a:stretch/>
        </p:blipFill>
        <p:spPr bwMode="auto">
          <a:xfrm>
            <a:off x="6310544" y="214313"/>
            <a:ext cx="5881456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0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049" r="3542" b="5651"/>
          <a:stretch/>
        </p:blipFill>
        <p:spPr bwMode="auto">
          <a:xfrm>
            <a:off x="2514600" y="185738"/>
            <a:ext cx="82296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25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-23118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77859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Monday 18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– Wednesday 21</a:t>
            </a:r>
            <a:r>
              <a:rPr lang="en-GB" sz="3200" baseline="30000" dirty="0" smtClean="0"/>
              <a:t>st</a:t>
            </a:r>
            <a:r>
              <a:rPr lang="en-GB" sz="3200" dirty="0" smtClean="0"/>
              <a:t> January   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35485" y="2785252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be able to </a:t>
            </a:r>
            <a:r>
              <a:rPr lang="en-GB" sz="4000" dirty="0" smtClean="0"/>
              <a:t>spell homophones correctly 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0958" y="4927538"/>
            <a:ext cx="570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There is a spelling activity at the start of each day’s lesson </a:t>
            </a:r>
            <a:r>
              <a:rPr lang="en-GB" b="1" dirty="0" smtClean="0">
                <a:sym typeface="Wingdings" panose="05000000000000000000" pitchFamily="2" charset="2"/>
              </a:rPr>
              <a:t> </a:t>
            </a:r>
            <a:r>
              <a:rPr lang="en-GB" b="1" dirty="0" smtClean="0"/>
              <a:t>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489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ljs-sr-001\clairecoleman$\My Pictures\stone age boy\IMG_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t="7534" r="4479" b="19667"/>
          <a:stretch/>
        </p:blipFill>
        <p:spPr bwMode="auto">
          <a:xfrm>
            <a:off x="2028825" y="157163"/>
            <a:ext cx="902731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214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ljs-sr-001\clairecoleman$\My Pictures\stone age boy\IMG_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8789" r="11093"/>
          <a:stretch/>
        </p:blipFill>
        <p:spPr bwMode="auto">
          <a:xfrm>
            <a:off x="1105989" y="2255384"/>
            <a:ext cx="5329647" cy="435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55375" y="1936172"/>
            <a:ext cx="42191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Make a list of all the things you can see happening in this picture  </a:t>
            </a:r>
          </a:p>
          <a:p>
            <a:r>
              <a:rPr lang="en-GB" dirty="0" smtClean="0"/>
              <a:t>Remember to start with the </a:t>
            </a:r>
            <a:r>
              <a:rPr lang="en-GB" b="1" dirty="0" smtClean="0"/>
              <a:t>verb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Sitting next to the fire,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Eating his dinner,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Watching the Stone Age Boy,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Helping the camp, </a:t>
            </a:r>
          </a:p>
          <a:p>
            <a:r>
              <a:rPr lang="en-GB" sz="3600" dirty="0" smtClean="0"/>
              <a:t>____________________________________________________________________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250" y="0"/>
            <a:ext cx="117304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                               </a:t>
            </a:r>
            <a:r>
              <a:rPr lang="en-GB" sz="2400" u="sng" dirty="0" smtClean="0"/>
              <a:t> ING openers</a:t>
            </a:r>
            <a:endParaRPr lang="en-GB" sz="2400" u="sng" dirty="0"/>
          </a:p>
          <a:p>
            <a:r>
              <a:rPr lang="en-GB" dirty="0" smtClean="0"/>
              <a:t>The verb (doing word) will go at the beginning of the sentence. </a:t>
            </a:r>
          </a:p>
          <a:p>
            <a:r>
              <a:rPr lang="en-GB" dirty="0" smtClean="0"/>
              <a:t>E.g. </a:t>
            </a:r>
            <a:r>
              <a:rPr lang="en-GB" dirty="0" smtClean="0">
                <a:solidFill>
                  <a:schemeClr val="bg1"/>
                </a:solidFill>
              </a:rPr>
              <a:t>Looking around the camp, </a:t>
            </a:r>
            <a:r>
              <a:rPr lang="en-GB" dirty="0" smtClean="0">
                <a:solidFill>
                  <a:srgbClr val="FFFF00"/>
                </a:solidFill>
              </a:rPr>
              <a:t>the Stone Age boy saw lots of new, unusual things. 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            </a:t>
            </a:r>
            <a:r>
              <a:rPr lang="en-GB" i="1" dirty="0" smtClean="0"/>
              <a:t>(</a:t>
            </a:r>
            <a:r>
              <a:rPr lang="en-GB" i="1" dirty="0" err="1" smtClean="0"/>
              <a:t>ing</a:t>
            </a:r>
            <a:r>
              <a:rPr lang="en-GB" i="1" dirty="0" smtClean="0"/>
              <a:t> opener)                                              (main clause)</a:t>
            </a:r>
            <a:endParaRPr lang="en-GB" i="1" dirty="0">
              <a:solidFill>
                <a:srgbClr val="FFFF00"/>
              </a:solidFill>
            </a:endParaRPr>
          </a:p>
          <a:p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smtClean="0"/>
              <a:t>The comma goes after the opening phrase and before the main clause.</a:t>
            </a:r>
          </a:p>
          <a:p>
            <a:r>
              <a:rPr lang="en-GB" dirty="0" smtClean="0"/>
              <a:t>The main clause make sense on its.   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273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ljs-sr-001\clairecoleman$\My Pictures\stone age boy\IMG_0009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8789" r="11093"/>
          <a:stretch/>
        </p:blipFill>
        <p:spPr bwMode="auto">
          <a:xfrm>
            <a:off x="3814355" y="194855"/>
            <a:ext cx="4009446" cy="32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985" y="3651205"/>
            <a:ext cx="11739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E.g. </a:t>
            </a:r>
            <a:r>
              <a:rPr lang="en-GB" dirty="0">
                <a:solidFill>
                  <a:schemeClr val="bg1"/>
                </a:solidFill>
              </a:rPr>
              <a:t>Looking around the camp, </a:t>
            </a:r>
            <a:r>
              <a:rPr lang="en-GB" dirty="0">
                <a:solidFill>
                  <a:srgbClr val="FFFF00"/>
                </a:solidFill>
              </a:rPr>
              <a:t>the Stone Age boy saw lots of </a:t>
            </a:r>
            <a:r>
              <a:rPr lang="en-GB" dirty="0" smtClean="0">
                <a:solidFill>
                  <a:srgbClr val="FFFF00"/>
                </a:solidFill>
              </a:rPr>
              <a:t>interesting and unusual </a:t>
            </a:r>
            <a:r>
              <a:rPr lang="en-GB" dirty="0">
                <a:solidFill>
                  <a:srgbClr val="FFFF00"/>
                </a:solidFill>
              </a:rPr>
              <a:t>things</a:t>
            </a:r>
            <a:r>
              <a:rPr lang="en-GB" dirty="0" smtClean="0">
                <a:solidFill>
                  <a:srgbClr val="FFFF00"/>
                </a:solidFill>
              </a:rPr>
              <a:t>.</a:t>
            </a:r>
          </a:p>
          <a:p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smtClean="0"/>
              <a:t>1. Feeling amazed, everybody around the camp watched </a:t>
            </a:r>
            <a:r>
              <a:rPr lang="en-GB" dirty="0" smtClean="0"/>
              <a:t>as _____________________________________________________________________________________________. 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2. </a:t>
            </a:r>
            <a:r>
              <a:rPr lang="en-GB" dirty="0" smtClean="0"/>
              <a:t> Eating his dinner, __________________________________________________________________________ . 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3. Sitting next to the fire, 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75535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ljs-sr-001\clairecoleman$\My Pictures\stone age boy\IMG_0009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8789" r="11093"/>
          <a:stretch/>
        </p:blipFill>
        <p:spPr bwMode="auto">
          <a:xfrm>
            <a:off x="2037807" y="197344"/>
            <a:ext cx="4009446" cy="32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568" y="3651205"/>
            <a:ext cx="1173942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4. Lying on the rug, _______________________________________________________________________________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Now </a:t>
            </a:r>
            <a:r>
              <a:rPr lang="en-GB" dirty="0" smtClean="0"/>
              <a:t>try </a:t>
            </a:r>
            <a:r>
              <a:rPr lang="en-GB" dirty="0" smtClean="0"/>
              <a:t>2 </a:t>
            </a:r>
            <a:r>
              <a:rPr lang="en-GB" dirty="0" smtClean="0"/>
              <a:t>of your own. </a:t>
            </a:r>
            <a:r>
              <a:rPr lang="en-GB" dirty="0"/>
              <a:t>R</a:t>
            </a:r>
            <a:r>
              <a:rPr lang="en-GB" dirty="0" smtClean="0"/>
              <a:t>emember the comma after the </a:t>
            </a:r>
            <a:r>
              <a:rPr lang="en-GB" dirty="0" err="1" smtClean="0"/>
              <a:t>ing</a:t>
            </a:r>
            <a:r>
              <a:rPr lang="en-GB" dirty="0" smtClean="0"/>
              <a:t> opener.</a:t>
            </a:r>
          </a:p>
          <a:p>
            <a:endParaRPr lang="en-GB" dirty="0" smtClean="0"/>
          </a:p>
          <a:p>
            <a:r>
              <a:rPr lang="en-GB" sz="20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2000" dirty="0" smtClea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A7832-A43A-4680-8232-081257D0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843" y="1837277"/>
            <a:ext cx="1012024" cy="774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EE3797-DCEC-4931-85FD-95556D25F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5387" y="1837277"/>
            <a:ext cx="1005927" cy="774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EDB08-4D6F-4BF7-9E0D-6E1ED494F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408" y="1830486"/>
            <a:ext cx="10191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2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11717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Thursday 21</a:t>
            </a:r>
            <a:r>
              <a:rPr lang="en-GB" sz="3200" baseline="30000" dirty="0" smtClean="0"/>
              <a:t>st</a:t>
            </a:r>
            <a:r>
              <a:rPr lang="en-GB" sz="3200" dirty="0" smtClean="0"/>
              <a:t>  January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71" y="1683374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61401" y="3031651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</a:t>
            </a:r>
            <a:r>
              <a:rPr lang="en-GB" sz="4000" dirty="0" smtClean="0"/>
              <a:t>be able to use inverted commas for speech 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65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149" y="2104275"/>
            <a:ext cx="8526508" cy="4425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75" y="89705"/>
            <a:ext cx="1798491" cy="8953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474893" y="993800"/>
            <a:ext cx="11177176" cy="63470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565607" y="985091"/>
            <a:ext cx="10429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L.O </a:t>
            </a:r>
            <a:r>
              <a:rPr lang="en-GB" sz="2800" dirty="0"/>
              <a:t>To </a:t>
            </a:r>
            <a:r>
              <a:rPr lang="en-GB" sz="2800" dirty="0" smtClean="0"/>
              <a:t>be able to spell words from the Y3/4 word list 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01489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3601" y="5268685"/>
            <a:ext cx="6137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u="sng" dirty="0" smtClean="0"/>
              <a:t>Inverted commas song </a:t>
            </a:r>
          </a:p>
          <a:p>
            <a:pPr algn="ctr"/>
            <a:endParaRPr lang="en-GB" b="1" u="sng" dirty="0" smtClean="0"/>
          </a:p>
          <a:p>
            <a:r>
              <a:rPr lang="en-GB" dirty="0" smtClean="0"/>
              <a:t>Listening to this to remind you what speech should look like!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https</a:t>
            </a:r>
            <a:r>
              <a:rPr lang="en-GB" dirty="0"/>
              <a:t>://www.youtube.com/watch?v=uoE9ET6CtaI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26" y="184952"/>
            <a:ext cx="6775268" cy="48327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42217" y="1001485"/>
            <a:ext cx="3831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</a:t>
            </a:r>
          </a:p>
          <a:p>
            <a:endParaRPr lang="en-GB" dirty="0"/>
          </a:p>
          <a:p>
            <a:r>
              <a:rPr lang="en-GB" dirty="0" smtClean="0"/>
              <a:t>“Hello Year 3 and 4!” said Mrs White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943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049" r="3542" b="5651"/>
          <a:stretch/>
        </p:blipFill>
        <p:spPr bwMode="auto">
          <a:xfrm>
            <a:off x="1672045" y="437250"/>
            <a:ext cx="8016718" cy="62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3966" y="6958"/>
            <a:ext cx="995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Have a think about the Om and the Stone Age boy would be saying to each other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2066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6" t="1049" r="27101" b="74592"/>
          <a:stretch/>
        </p:blipFill>
        <p:spPr bwMode="auto">
          <a:xfrm>
            <a:off x="1290984" y="1471047"/>
            <a:ext cx="6102593" cy="397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27017" y="261257"/>
            <a:ext cx="2534195" cy="1727346"/>
          </a:xfrm>
          <a:prstGeom prst="wedgeRoundRectCallout">
            <a:avLst>
              <a:gd name="adj1" fmla="val 40730"/>
              <a:gd name="adj2" fmla="val 8554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75063" y="815255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Hello, who are you? </a:t>
            </a:r>
            <a:endParaRPr lang="en-GB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005942" y="118831"/>
            <a:ext cx="2534195" cy="1727346"/>
          </a:xfrm>
          <a:prstGeom prst="wedgeRoundRectCallout">
            <a:avLst>
              <a:gd name="adj1" fmla="val 24235"/>
              <a:gd name="adj2" fmla="val 81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267398" y="555673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I’m Om, where have you came from?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142786" y="416335"/>
            <a:ext cx="30915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</a:t>
            </a:r>
            <a:r>
              <a:rPr lang="en-GB" dirty="0" smtClean="0"/>
              <a:t>Hello, who are you</a:t>
            </a:r>
            <a:r>
              <a:rPr lang="en-GB" dirty="0" smtClean="0"/>
              <a:t>?”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“I’m </a:t>
            </a:r>
            <a:r>
              <a:rPr lang="en-GB" dirty="0" err="1" smtClean="0"/>
              <a:t>Om.</a:t>
            </a:r>
            <a:r>
              <a:rPr lang="en-GB" dirty="0" smtClean="0"/>
              <a:t> Where have you came from?” she questioned.</a:t>
            </a:r>
          </a:p>
          <a:p>
            <a:endParaRPr lang="en-GB" dirty="0" smtClean="0"/>
          </a:p>
          <a:p>
            <a:r>
              <a:rPr lang="en-GB" b="1" u="sng" dirty="0" smtClean="0"/>
              <a:t>Remember </a:t>
            </a:r>
          </a:p>
          <a:p>
            <a:endParaRPr lang="en-GB" b="1" u="sng" dirty="0"/>
          </a:p>
          <a:p>
            <a:r>
              <a:rPr lang="en-GB" dirty="0" smtClean="0"/>
              <a:t>Inverted commas (speech marks) go around the part that has been spoken. </a:t>
            </a:r>
          </a:p>
          <a:p>
            <a:endParaRPr lang="en-GB" dirty="0"/>
          </a:p>
          <a:p>
            <a:r>
              <a:rPr lang="en-GB" dirty="0" smtClean="0"/>
              <a:t>Punctuation ? ! , goes inside the inverted commas.</a:t>
            </a:r>
          </a:p>
          <a:p>
            <a:endParaRPr lang="en-GB" dirty="0"/>
          </a:p>
          <a:p>
            <a:r>
              <a:rPr lang="en-GB" dirty="0" smtClean="0"/>
              <a:t>Who is speaking then goes after the speech 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984" y="5640205"/>
            <a:ext cx="4362450" cy="10197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5016137" y="4998720"/>
            <a:ext cx="3041407" cy="888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381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049" r="3542" b="5651"/>
          <a:stretch/>
        </p:blipFill>
        <p:spPr bwMode="auto">
          <a:xfrm>
            <a:off x="3472876" y="174171"/>
            <a:ext cx="4689976" cy="36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149" y="3662095"/>
            <a:ext cx="108770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Put the inverted commas around the parts that have been spoken. </a:t>
            </a:r>
            <a:r>
              <a:rPr lang="en-GB" b="1" dirty="0" smtClean="0">
                <a:solidFill>
                  <a:schemeClr val="bg1"/>
                </a:solidFill>
              </a:rPr>
              <a:t>Remember the punctuation goes inside the inverted commas. </a:t>
            </a:r>
            <a:endParaRPr lang="en-GB" b="1" dirty="0" smtClean="0">
              <a:solidFill>
                <a:schemeClr val="bg1"/>
              </a:solidFill>
            </a:endParaRPr>
          </a:p>
          <a:p>
            <a:endParaRPr lang="en-GB" dirty="0"/>
          </a:p>
          <a:p>
            <a:r>
              <a:rPr lang="en-GB" dirty="0" smtClean="0"/>
              <a:t>1. </a:t>
            </a:r>
            <a:r>
              <a:rPr lang="en-GB" dirty="0" smtClean="0"/>
              <a:t>I </a:t>
            </a:r>
            <a:r>
              <a:rPr lang="en-GB" dirty="0" smtClean="0"/>
              <a:t>fell in the woods and ended up </a:t>
            </a:r>
            <a:r>
              <a:rPr lang="en-GB" dirty="0" smtClean="0"/>
              <a:t>here, the boy stated.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2. You look different! What have you got on your eyes? questioned Om.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3. They’re my glasses, they help me see, said the Stone Age Boy.</a:t>
            </a:r>
          </a:p>
          <a:p>
            <a:endParaRPr lang="en-GB" dirty="0"/>
          </a:p>
          <a:p>
            <a:r>
              <a:rPr lang="en-GB" dirty="0" smtClean="0"/>
              <a:t>4. Let me try! </a:t>
            </a:r>
            <a:r>
              <a:rPr lang="en-GB" dirty="0"/>
              <a:t>s</a:t>
            </a:r>
            <a:r>
              <a:rPr lang="en-GB" dirty="0" smtClean="0"/>
              <a:t>he demanded </a:t>
            </a:r>
          </a:p>
        </p:txBody>
      </p:sp>
    </p:spTree>
    <p:extLst>
      <p:ext uri="{BB962C8B-B14F-4D97-AF65-F5344CB8AC3E}">
        <p14:creationId xmlns:p14="http://schemas.microsoft.com/office/powerpoint/2010/main" val="3248058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0120" y="13429"/>
            <a:ext cx="459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Try and practise your spellings every day </a:t>
            </a:r>
            <a:r>
              <a:rPr lang="en-GB" dirty="0" smtClean="0">
                <a:sym typeface="Wingdings" panose="05000000000000000000" pitchFamily="2" charset="2"/>
              </a:rPr>
              <a:t>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1950" y="2060476"/>
            <a:ext cx="5263486" cy="150810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/>
              <a:t>https://classroom.thenational.academy/lessons/to-investigate-homophones-cruk2t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Watch this video for extra help with this week’s spellings 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678"/>
          <a:stretch/>
        </p:blipFill>
        <p:spPr>
          <a:xfrm>
            <a:off x="620120" y="1475419"/>
            <a:ext cx="4119562" cy="4826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4988" y="198095"/>
            <a:ext cx="6372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</a:t>
            </a:r>
            <a:r>
              <a:rPr lang="en-GB" sz="2400" dirty="0" smtClean="0">
                <a:solidFill>
                  <a:schemeClr val="bg1"/>
                </a:solidFill>
              </a:rPr>
              <a:t>omophone -  a </a:t>
            </a:r>
            <a:r>
              <a:rPr lang="en-GB" sz="2400" dirty="0">
                <a:solidFill>
                  <a:schemeClr val="bg1"/>
                </a:solidFill>
              </a:rPr>
              <a:t>word that is pronounced the same as another word </a:t>
            </a:r>
            <a:r>
              <a:rPr lang="en-GB" sz="2400" dirty="0" smtClean="0">
                <a:solidFill>
                  <a:schemeClr val="bg1"/>
                </a:solidFill>
              </a:rPr>
              <a:t>but with a different meaning. It may also be spelt differently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8696" y="3947810"/>
            <a:ext cx="656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</a:t>
            </a:r>
          </a:p>
          <a:p>
            <a:r>
              <a:rPr lang="en-GB" dirty="0" smtClean="0"/>
              <a:t>Read through the list. What do the different words mean? </a:t>
            </a:r>
          </a:p>
        </p:txBody>
      </p:sp>
    </p:spTree>
    <p:extLst>
      <p:ext uri="{BB962C8B-B14F-4D97-AF65-F5344CB8AC3E}">
        <p14:creationId xmlns:p14="http://schemas.microsoft.com/office/powerpoint/2010/main" val="1305441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049" r="3542" b="5651"/>
          <a:stretch/>
        </p:blipFill>
        <p:spPr bwMode="auto">
          <a:xfrm>
            <a:off x="548639" y="78378"/>
            <a:ext cx="3565282" cy="276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420" y="3259253"/>
            <a:ext cx="114256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Finish the conversation with </a:t>
            </a:r>
            <a:r>
              <a:rPr lang="en-GB" b="1" dirty="0" smtClean="0">
                <a:solidFill>
                  <a:schemeClr val="bg1"/>
                </a:solidFill>
              </a:rPr>
              <a:t>2 </a:t>
            </a:r>
            <a:r>
              <a:rPr lang="en-GB" b="1" dirty="0" smtClean="0">
                <a:solidFill>
                  <a:schemeClr val="bg1"/>
                </a:solidFill>
              </a:rPr>
              <a:t>sentences of your own. </a:t>
            </a:r>
          </a:p>
          <a:p>
            <a:endParaRPr lang="en-GB" dirty="0"/>
          </a:p>
          <a:p>
            <a:r>
              <a:rPr lang="en-GB" dirty="0" smtClean="0"/>
              <a:t>5.___________________________________________________________________________________________________________________________________________________________________________________ 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6.__________________________________________________________________________________________________________________________________________________________________________________________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74" y="682080"/>
            <a:ext cx="5419558" cy="1549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39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11717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Friday 22nd  January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61401" y="3031651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</a:t>
            </a:r>
            <a:r>
              <a:rPr lang="en-GB" sz="4000" dirty="0" smtClean="0"/>
              <a:t>be able to write a conversation using inverted commas 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94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213636" y="43545"/>
            <a:ext cx="10907210" cy="49709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304350" y="17418"/>
            <a:ext cx="10429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L.O </a:t>
            </a:r>
            <a:r>
              <a:rPr lang="en-GB" sz="2800" dirty="0"/>
              <a:t>To </a:t>
            </a:r>
            <a:r>
              <a:rPr lang="en-GB" sz="2800" dirty="0" smtClean="0"/>
              <a:t>be able to spell words from the Y3/4 word list  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78" y="635726"/>
            <a:ext cx="9697445" cy="612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77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ljs-sr-001\clairecoleman$\My Pictures\stone age boy\IMG_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8" t="12545" r="14381" b="2153"/>
          <a:stretch/>
        </p:blipFill>
        <p:spPr bwMode="auto">
          <a:xfrm>
            <a:off x="261257" y="984068"/>
            <a:ext cx="4923650" cy="51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ljs-sr-001\clairecoleman$\My Pictures\stone age boy\IMG_0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4511" r="12095" b="4320"/>
          <a:stretch/>
        </p:blipFill>
        <p:spPr bwMode="auto">
          <a:xfrm>
            <a:off x="5353541" y="984068"/>
            <a:ext cx="6504220" cy="51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051" y="182880"/>
            <a:ext cx="1197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Next 2 pages of the story. You can read back the start of the book from Wednesday if you would like.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561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\\ljs-sr-001\clairecoleman$\My Pictures\stone age boy\IMG_0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t="5531" r="11810" b="4830"/>
          <a:stretch/>
        </p:blipFill>
        <p:spPr bwMode="auto">
          <a:xfrm>
            <a:off x="191588" y="643930"/>
            <a:ext cx="6897635" cy="539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10994" y="287383"/>
            <a:ext cx="443266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Have a think about what Om might be telling the Stone Age boy about her home.</a:t>
            </a:r>
          </a:p>
          <a:p>
            <a:endParaRPr lang="en-GB" dirty="0"/>
          </a:p>
          <a:p>
            <a:r>
              <a:rPr lang="en-GB" dirty="0" smtClean="0"/>
              <a:t>You could use some of your knowledge of the Stone Age to help you (think of the comprehension on Monday’s lesson) </a:t>
            </a:r>
          </a:p>
          <a:p>
            <a:endParaRPr lang="en-GB" dirty="0"/>
          </a:p>
          <a:p>
            <a:r>
              <a:rPr lang="en-GB" sz="2800" dirty="0" smtClean="0"/>
              <a:t>_______________________________________________________________________________________________________________________________________________________________________________________________________________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02258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ljs-sr-001\clairecoleman$\My Pictures\stone age boy\IMG_0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t="5531" r="11810" b="4830"/>
          <a:stretch/>
        </p:blipFill>
        <p:spPr bwMode="auto">
          <a:xfrm>
            <a:off x="174172" y="829293"/>
            <a:ext cx="6026777" cy="47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65966" y="435429"/>
            <a:ext cx="55560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Here is the start of the conversation between Om and the Stone Age boy for you. Put the inverted commas in the right place.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59" y="1437137"/>
            <a:ext cx="4362450" cy="10197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557554" y="2804160"/>
            <a:ext cx="54428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Everybody is busy and has a job to do. If you look over there, you can see her taking the bones out of the </a:t>
            </a:r>
            <a:r>
              <a:rPr lang="en-GB" dirty="0" smtClean="0"/>
              <a:t>fish and hanging them to dry, </a:t>
            </a:r>
            <a:r>
              <a:rPr lang="en-GB" dirty="0" smtClean="0"/>
              <a:t>explained Om. </a:t>
            </a:r>
          </a:p>
          <a:p>
            <a:endParaRPr lang="en-GB" dirty="0"/>
          </a:p>
          <a:p>
            <a:r>
              <a:rPr lang="en-GB" dirty="0" smtClean="0"/>
              <a:t>That </a:t>
            </a:r>
            <a:r>
              <a:rPr lang="en-GB" dirty="0" smtClean="0"/>
              <a:t>is very interesting. We buy all of our food from a shop and it is just ready to </a:t>
            </a:r>
            <a:r>
              <a:rPr lang="en-GB" dirty="0" smtClean="0"/>
              <a:t>eat, the boy replied.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What’s the fun in that? laughed Om. </a:t>
            </a:r>
          </a:p>
          <a:p>
            <a:endParaRPr lang="en-GB" dirty="0"/>
          </a:p>
          <a:p>
            <a:r>
              <a:rPr lang="en-GB" dirty="0" smtClean="0"/>
              <a:t>What are the 2 men making over there? asked the boy. </a:t>
            </a:r>
          </a:p>
        </p:txBody>
      </p:sp>
    </p:spTree>
    <p:extLst>
      <p:ext uri="{BB962C8B-B14F-4D97-AF65-F5344CB8AC3E}">
        <p14:creationId xmlns:p14="http://schemas.microsoft.com/office/powerpoint/2010/main" val="3353795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ljs-sr-001\clairecoleman$\My Pictures\stone age boy\IMG_0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t="5531" r="11810" b="4830"/>
          <a:stretch/>
        </p:blipFill>
        <p:spPr bwMode="auto">
          <a:xfrm>
            <a:off x="91663" y="1351808"/>
            <a:ext cx="6026777" cy="47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65966" y="435429"/>
            <a:ext cx="55560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Now have a go at finishing the conversation yourself. 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b="1" dirty="0" smtClean="0">
                <a:solidFill>
                  <a:schemeClr val="bg1"/>
                </a:solidFill>
              </a:rPr>
              <a:t>Remember to start a new line when a new speaker </a:t>
            </a:r>
            <a:r>
              <a:rPr lang="en-GB" b="1" dirty="0" smtClean="0">
                <a:solidFill>
                  <a:schemeClr val="bg1"/>
                </a:solidFill>
              </a:rPr>
              <a:t>starts.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Start speech with a capital letter too.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53" y="88161"/>
            <a:ext cx="3870737" cy="11212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65966" y="2172981"/>
            <a:ext cx="53470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dirty="0"/>
          </a:p>
          <a:p>
            <a:r>
              <a:rPr lang="en-GB" sz="20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2000" dirty="0"/>
          </a:p>
          <a:p>
            <a:r>
              <a:rPr lang="en-GB" sz="2000" dirty="0" smtClean="0"/>
              <a:t>________________________________________________________________________________________________________________________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56954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400" dirty="0" smtClean="0"/>
              <a:t>Well done everyone!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Keep up the super work!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62" y="635725"/>
            <a:ext cx="5510132" cy="49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0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4" y="100013"/>
            <a:ext cx="5035384" cy="6615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3613" y="128588"/>
            <a:ext cx="59150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Write a sentence using each homophone correctly </a:t>
            </a:r>
          </a:p>
          <a:p>
            <a:endParaRPr lang="en-GB" dirty="0"/>
          </a:p>
          <a:p>
            <a:r>
              <a:rPr lang="en-GB" dirty="0" smtClean="0"/>
              <a:t>____________________________________________________________________________________________________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____________________________________________________________________________________________________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04984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29134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Monday 18th January 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35485" y="2785252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be able to </a:t>
            </a:r>
            <a:r>
              <a:rPr lang="en-GB" sz="4000" dirty="0" smtClean="0"/>
              <a:t>answer questions based on a text 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92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We’re going to start learning about the Stone</a:t>
            </a:r>
            <a:br>
              <a:rPr lang="en-GB" dirty="0" smtClean="0"/>
            </a:br>
            <a:r>
              <a:rPr lang="en-GB" dirty="0" smtClean="0"/>
              <a:t>Age this week. </a:t>
            </a:r>
            <a:br>
              <a:rPr lang="en-GB" dirty="0" smtClean="0"/>
            </a:br>
            <a:r>
              <a:rPr lang="en-GB" dirty="0" smtClean="0"/>
              <a:t>Do you know anything about this prehistoric period before we start?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120640" y="5617029"/>
            <a:ext cx="6100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u="sng" dirty="0" smtClean="0"/>
              <a:t>Watch this video for some information </a:t>
            </a:r>
          </a:p>
          <a:p>
            <a:r>
              <a:rPr lang="en-GB" dirty="0" smtClean="0"/>
              <a:t>https</a:t>
            </a:r>
            <a:r>
              <a:rPr lang="en-GB" dirty="0"/>
              <a:t>://www.youtube.com/watch?v=kMHDvAiHxWc</a:t>
            </a:r>
          </a:p>
        </p:txBody>
      </p:sp>
      <p:pic>
        <p:nvPicPr>
          <p:cNvPr id="1026" name="Picture 2" descr="Mammoth Clipart Transparent - Stone Age Clip Art Transparent PNG - 547x635  - Free Download on Nice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23" y="2464534"/>
            <a:ext cx="3237321" cy="28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644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4" y="0"/>
            <a:ext cx="525657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487" y="0"/>
            <a:ext cx="5062810" cy="688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76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670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Answer the questions in full sentences</a:t>
            </a:r>
            <a:r>
              <a:rPr lang="en-GB" dirty="0" smtClean="0">
                <a:solidFill>
                  <a:schemeClr val="bg1"/>
                </a:solidFill>
              </a:rPr>
              <a:t>,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e.g. The Stone Age covers a period of 3 million years.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72970" y="853551"/>
            <a:ext cx="11096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GB" sz="2400" dirty="0" smtClean="0"/>
              <a:t>What are the 3 periods time periods that the Stone Age is split in to? 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The Stone Age is spli</a:t>
            </a:r>
            <a:r>
              <a:rPr lang="en-GB" sz="2400" dirty="0" smtClean="0">
                <a:solidFill>
                  <a:schemeClr val="bg1"/>
                </a:solidFill>
              </a:rPr>
              <a:t>t into 3 periods called </a:t>
            </a:r>
            <a:r>
              <a:rPr lang="en-GB" sz="2400" dirty="0" smtClean="0"/>
              <a:t>__________________________________________________________________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2. Why is it called the Stone Age? 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It is known as the Stone Age because </a:t>
            </a:r>
            <a:r>
              <a:rPr lang="en-GB" sz="2400" dirty="0" smtClean="0"/>
              <a:t>_____________________________________________________________________</a:t>
            </a:r>
            <a:endParaRPr lang="en-GB" sz="2400" dirty="0" smtClean="0"/>
          </a:p>
          <a:p>
            <a:endParaRPr lang="en-GB" sz="2400" dirty="0"/>
          </a:p>
          <a:p>
            <a:pPr marL="457200" indent="-457200">
              <a:buAutoNum type="arabicPeriod" startAt="3"/>
            </a:pPr>
            <a:r>
              <a:rPr lang="en-GB" sz="2400" dirty="0" smtClean="0"/>
              <a:t>Why were they known as hunter gatherers? 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People were known as hunter gatherers because </a:t>
            </a:r>
            <a:r>
              <a:rPr lang="en-GB" sz="2400" dirty="0" smtClean="0"/>
              <a:t>______________________________________________________________________ </a:t>
            </a:r>
            <a:endParaRPr lang="en-GB" sz="2400" dirty="0" smtClean="0"/>
          </a:p>
          <a:p>
            <a:endParaRPr lang="en-GB" sz="2400" dirty="0"/>
          </a:p>
          <a:p>
            <a:pPr marL="457200" indent="-457200">
              <a:buAutoNum type="arabicPeriod" startAt="4"/>
            </a:pPr>
            <a:r>
              <a:rPr lang="en-GB" sz="2400" dirty="0" smtClean="0"/>
              <a:t>What different types of houses were found in the Stone Age? 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They lived in different types of houses including </a:t>
            </a:r>
            <a:r>
              <a:rPr lang="en-GB" sz="2400" dirty="0" smtClean="0"/>
              <a:t>_______________________________________________________________________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46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138" y="1019295"/>
            <a:ext cx="110962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5. What is a glossary and why is useful to have on this page? </a:t>
            </a:r>
          </a:p>
          <a:p>
            <a:r>
              <a:rPr lang="en-GB" sz="2400" dirty="0" smtClean="0"/>
              <a:t>______________________________________________________________________________________________________________________________________________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6. What was there evidence of in the Stone Age and what was it used for? </a:t>
            </a:r>
          </a:p>
          <a:p>
            <a:endParaRPr lang="en-GB" sz="2400" dirty="0"/>
          </a:p>
          <a:p>
            <a:r>
              <a:rPr lang="en-GB" sz="2400" dirty="0" smtClean="0"/>
              <a:t>______________________________________________________________________________________________________________________________________________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7</a:t>
            </a:r>
            <a:r>
              <a:rPr lang="en-GB" sz="2400" dirty="0" smtClean="0"/>
              <a:t>. Would you like to visit the Stone Age? Explain your answer. </a:t>
            </a:r>
          </a:p>
          <a:p>
            <a:r>
              <a:rPr lang="en-GB" sz="2400" dirty="0" smtClean="0"/>
              <a:t>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45807" y="0"/>
            <a:ext cx="12670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Answer the questions in full sentences</a:t>
            </a:r>
            <a:r>
              <a:rPr lang="en-GB" dirty="0" smtClean="0">
                <a:solidFill>
                  <a:schemeClr val="bg1"/>
                </a:solidFill>
              </a:rPr>
              <a:t>,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e.g. The Stone Age covers a period of 3 million years.   </a:t>
            </a:r>
          </a:p>
        </p:txBody>
      </p:sp>
    </p:spTree>
    <p:extLst>
      <p:ext uri="{BB962C8B-B14F-4D97-AF65-F5344CB8AC3E}">
        <p14:creationId xmlns:p14="http://schemas.microsoft.com/office/powerpoint/2010/main" val="188715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1200</Words>
  <Application>Microsoft Office PowerPoint</Application>
  <PresentationFormat>Widescreen</PresentationFormat>
  <Paragraphs>236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Wingdings</vt:lpstr>
      <vt:lpstr>Office Theme</vt:lpstr>
      <vt:lpstr>https://www.myon.co.uk/index.html</vt:lpstr>
      <vt:lpstr>PowerPoint Presentation</vt:lpstr>
      <vt:lpstr>PowerPoint Presentation</vt:lpstr>
      <vt:lpstr>PowerPoint Presentation</vt:lpstr>
      <vt:lpstr>PowerPoint Presentation</vt:lpstr>
      <vt:lpstr>We’re going to start learning about the Stone Age this week.  Do you know anything about this prehistoric period before we start?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Stanners</dc:creator>
  <cp:lastModifiedBy>Elizabeth Jackson</cp:lastModifiedBy>
  <cp:revision>109</cp:revision>
  <cp:lastPrinted>2021-01-05T10:05:29Z</cp:lastPrinted>
  <dcterms:created xsi:type="dcterms:W3CDTF">2020-11-12T10:31:00Z</dcterms:created>
  <dcterms:modified xsi:type="dcterms:W3CDTF">2021-01-15T13:57:47Z</dcterms:modified>
</cp:coreProperties>
</file>